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30" autoAdjust="0"/>
    <p:restoredTop sz="94660"/>
  </p:normalViewPr>
  <p:slideViewPr>
    <p:cSldViewPr snapToGrid="0">
      <p:cViewPr varScale="1">
        <p:scale>
          <a:sx n="83" d="100"/>
          <a:sy n="83" d="100"/>
        </p:scale>
        <p:origin x="36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837F50-B089-4BA4-8CCB-97EDDAAFB819}" type="datetimeFigureOut">
              <a:rPr lang="zh-CN" altLang="en-US" smtClean="0"/>
              <a:t>2021/7/8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9CB10E-D3F9-470D-9E92-719886961A1B}" type="slidenum">
              <a:rPr lang="zh-CN" altLang="en-US" smtClean="0"/>
              <a:t>‹#›</a:t>
            </a:fld>
            <a:endParaRPr lang="zh-CN" altLang="en-US"/>
          </a:p>
        </p:txBody>
      </p:sp>
    </p:spTree>
    <p:extLst>
      <p:ext uri="{BB962C8B-B14F-4D97-AF65-F5344CB8AC3E}">
        <p14:creationId xmlns:p14="http://schemas.microsoft.com/office/powerpoint/2010/main" val="3296059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00E3DF-AF0A-4F47-95D9-190371B8A00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5F4ACA9-1C31-4ED7-ADE5-AF73CB3F17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EB40216-E723-43A0-83FB-8CC1A4C159E1}"/>
              </a:ext>
            </a:extLst>
          </p:cNvPr>
          <p:cNvSpPr>
            <a:spLocks noGrp="1"/>
          </p:cNvSpPr>
          <p:nvPr>
            <p:ph type="dt" sz="half" idx="10"/>
          </p:nvPr>
        </p:nvSpPr>
        <p:spPr/>
        <p:txBody>
          <a:bodyPr/>
          <a:lstStyle/>
          <a:p>
            <a:fld id="{F4D4F933-D6AE-4D94-AF9E-9A330F319769}" type="datetimeFigureOut">
              <a:rPr lang="zh-CN" altLang="en-US" smtClean="0"/>
              <a:t>2021/7/8</a:t>
            </a:fld>
            <a:endParaRPr lang="zh-CN" altLang="en-US"/>
          </a:p>
        </p:txBody>
      </p:sp>
      <p:sp>
        <p:nvSpPr>
          <p:cNvPr id="5" name="页脚占位符 4">
            <a:extLst>
              <a:ext uri="{FF2B5EF4-FFF2-40B4-BE49-F238E27FC236}">
                <a16:creationId xmlns:a16="http://schemas.microsoft.com/office/drawing/2014/main" id="{AE8353F0-DA03-4DC1-A155-1FE85975BD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3AF54B-AF5D-40D3-98C8-E1823412E79C}"/>
              </a:ext>
            </a:extLst>
          </p:cNvPr>
          <p:cNvSpPr>
            <a:spLocks noGrp="1"/>
          </p:cNvSpPr>
          <p:nvPr>
            <p:ph type="sldNum" sz="quarter" idx="12"/>
          </p:nvPr>
        </p:nvSpPr>
        <p:spPr/>
        <p:txBody>
          <a:bodyPr/>
          <a:lstStyle/>
          <a:p>
            <a:fld id="{2CFFD015-1638-48BE-8281-214DF3830F3A}" type="slidenum">
              <a:rPr lang="zh-CN" altLang="en-US" smtClean="0"/>
              <a:t>‹#›</a:t>
            </a:fld>
            <a:endParaRPr lang="zh-CN" altLang="en-US"/>
          </a:p>
        </p:txBody>
      </p:sp>
    </p:spTree>
    <p:extLst>
      <p:ext uri="{BB962C8B-B14F-4D97-AF65-F5344CB8AC3E}">
        <p14:creationId xmlns:p14="http://schemas.microsoft.com/office/powerpoint/2010/main" val="27076471"/>
      </p:ext>
    </p:extLst>
  </p:cSld>
  <p:clrMapOvr>
    <a:masterClrMapping/>
  </p:clrMapOvr>
  <mc:AlternateContent xmlns:mc="http://schemas.openxmlformats.org/markup-compatibility/2006">
    <mc:Choice xmlns:p14="http://schemas.microsoft.com/office/powerpoint/2010/main" Requires="p14">
      <p:transition spd="slow" p14:dur="2000" advTm="120000"/>
    </mc:Choice>
    <mc:Fallback>
      <p:transition spd="slow" advTm="120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F76501-EF17-4989-B6A7-F30A39164EF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3B0D3F3-F3F2-4158-A541-141F3A05C1E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E891060-A6CA-472E-84E2-A6D7C345B383}"/>
              </a:ext>
            </a:extLst>
          </p:cNvPr>
          <p:cNvSpPr>
            <a:spLocks noGrp="1"/>
          </p:cNvSpPr>
          <p:nvPr>
            <p:ph type="dt" sz="half" idx="10"/>
          </p:nvPr>
        </p:nvSpPr>
        <p:spPr/>
        <p:txBody>
          <a:bodyPr/>
          <a:lstStyle/>
          <a:p>
            <a:fld id="{F4D4F933-D6AE-4D94-AF9E-9A330F319769}" type="datetimeFigureOut">
              <a:rPr lang="zh-CN" altLang="en-US" smtClean="0"/>
              <a:t>2021/7/8</a:t>
            </a:fld>
            <a:endParaRPr lang="zh-CN" altLang="en-US"/>
          </a:p>
        </p:txBody>
      </p:sp>
      <p:sp>
        <p:nvSpPr>
          <p:cNvPr id="5" name="页脚占位符 4">
            <a:extLst>
              <a:ext uri="{FF2B5EF4-FFF2-40B4-BE49-F238E27FC236}">
                <a16:creationId xmlns:a16="http://schemas.microsoft.com/office/drawing/2014/main" id="{1B3D43D8-CFDA-4791-87E3-3E3230ADF8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2E9794-615A-4F1D-831C-4E811CB0AC68}"/>
              </a:ext>
            </a:extLst>
          </p:cNvPr>
          <p:cNvSpPr>
            <a:spLocks noGrp="1"/>
          </p:cNvSpPr>
          <p:nvPr>
            <p:ph type="sldNum" sz="quarter" idx="12"/>
          </p:nvPr>
        </p:nvSpPr>
        <p:spPr/>
        <p:txBody>
          <a:bodyPr/>
          <a:lstStyle/>
          <a:p>
            <a:fld id="{2CFFD015-1638-48BE-8281-214DF3830F3A}" type="slidenum">
              <a:rPr lang="zh-CN" altLang="en-US" smtClean="0"/>
              <a:t>‹#›</a:t>
            </a:fld>
            <a:endParaRPr lang="zh-CN" altLang="en-US"/>
          </a:p>
        </p:txBody>
      </p:sp>
    </p:spTree>
    <p:extLst>
      <p:ext uri="{BB962C8B-B14F-4D97-AF65-F5344CB8AC3E}">
        <p14:creationId xmlns:p14="http://schemas.microsoft.com/office/powerpoint/2010/main" val="1607338684"/>
      </p:ext>
    </p:extLst>
  </p:cSld>
  <p:clrMapOvr>
    <a:masterClrMapping/>
  </p:clrMapOvr>
  <mc:AlternateContent xmlns:mc="http://schemas.openxmlformats.org/markup-compatibility/2006">
    <mc:Choice xmlns:p14="http://schemas.microsoft.com/office/powerpoint/2010/main" Requires="p14">
      <p:transition spd="slow" p14:dur="2000" advTm="120000"/>
    </mc:Choice>
    <mc:Fallback>
      <p:transition spd="slow" advTm="120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11A4008-3CE9-4061-9F69-D29EFA3FDC3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E22F274-4246-4008-AE5D-9545B6D002D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7DA676-B285-4300-9351-1E8BA201D326}"/>
              </a:ext>
            </a:extLst>
          </p:cNvPr>
          <p:cNvSpPr>
            <a:spLocks noGrp="1"/>
          </p:cNvSpPr>
          <p:nvPr>
            <p:ph type="dt" sz="half" idx="10"/>
          </p:nvPr>
        </p:nvSpPr>
        <p:spPr/>
        <p:txBody>
          <a:bodyPr/>
          <a:lstStyle/>
          <a:p>
            <a:fld id="{F4D4F933-D6AE-4D94-AF9E-9A330F319769}" type="datetimeFigureOut">
              <a:rPr lang="zh-CN" altLang="en-US" smtClean="0"/>
              <a:t>2021/7/8</a:t>
            </a:fld>
            <a:endParaRPr lang="zh-CN" altLang="en-US"/>
          </a:p>
        </p:txBody>
      </p:sp>
      <p:sp>
        <p:nvSpPr>
          <p:cNvPr id="5" name="页脚占位符 4">
            <a:extLst>
              <a:ext uri="{FF2B5EF4-FFF2-40B4-BE49-F238E27FC236}">
                <a16:creationId xmlns:a16="http://schemas.microsoft.com/office/drawing/2014/main" id="{3F9DC168-796E-4774-A1E0-786B84CC3E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C85882-B634-41A9-8757-4B4427BAD1CE}"/>
              </a:ext>
            </a:extLst>
          </p:cNvPr>
          <p:cNvSpPr>
            <a:spLocks noGrp="1"/>
          </p:cNvSpPr>
          <p:nvPr>
            <p:ph type="sldNum" sz="quarter" idx="12"/>
          </p:nvPr>
        </p:nvSpPr>
        <p:spPr/>
        <p:txBody>
          <a:bodyPr/>
          <a:lstStyle/>
          <a:p>
            <a:fld id="{2CFFD015-1638-48BE-8281-214DF3830F3A}" type="slidenum">
              <a:rPr lang="zh-CN" altLang="en-US" smtClean="0"/>
              <a:t>‹#›</a:t>
            </a:fld>
            <a:endParaRPr lang="zh-CN" altLang="en-US"/>
          </a:p>
        </p:txBody>
      </p:sp>
    </p:spTree>
    <p:extLst>
      <p:ext uri="{BB962C8B-B14F-4D97-AF65-F5344CB8AC3E}">
        <p14:creationId xmlns:p14="http://schemas.microsoft.com/office/powerpoint/2010/main" val="2186036748"/>
      </p:ext>
    </p:extLst>
  </p:cSld>
  <p:clrMapOvr>
    <a:masterClrMapping/>
  </p:clrMapOvr>
  <mc:AlternateContent xmlns:mc="http://schemas.openxmlformats.org/markup-compatibility/2006">
    <mc:Choice xmlns:p14="http://schemas.microsoft.com/office/powerpoint/2010/main" Requires="p14">
      <p:transition spd="slow" p14:dur="2000" advTm="120000"/>
    </mc:Choice>
    <mc:Fallback>
      <p:transition spd="slow" advTm="120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DC2BE0-62E6-4D5C-AD9E-241F7883A73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AC7A18A-F7D7-40EC-89F9-76F6A2D29FA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F5D7AA3-371B-4724-A3AE-8C76B979DCB8}"/>
              </a:ext>
            </a:extLst>
          </p:cNvPr>
          <p:cNvSpPr>
            <a:spLocks noGrp="1"/>
          </p:cNvSpPr>
          <p:nvPr>
            <p:ph type="dt" sz="half" idx="10"/>
          </p:nvPr>
        </p:nvSpPr>
        <p:spPr/>
        <p:txBody>
          <a:bodyPr/>
          <a:lstStyle/>
          <a:p>
            <a:fld id="{F4D4F933-D6AE-4D94-AF9E-9A330F319769}" type="datetimeFigureOut">
              <a:rPr lang="zh-CN" altLang="en-US" smtClean="0"/>
              <a:t>2021/7/8</a:t>
            </a:fld>
            <a:endParaRPr lang="zh-CN" altLang="en-US"/>
          </a:p>
        </p:txBody>
      </p:sp>
      <p:sp>
        <p:nvSpPr>
          <p:cNvPr id="5" name="页脚占位符 4">
            <a:extLst>
              <a:ext uri="{FF2B5EF4-FFF2-40B4-BE49-F238E27FC236}">
                <a16:creationId xmlns:a16="http://schemas.microsoft.com/office/drawing/2014/main" id="{502E12A9-1B1B-4D03-9CBF-984BFDF947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3E23C3-9C81-44E2-80BE-5174254CA0FA}"/>
              </a:ext>
            </a:extLst>
          </p:cNvPr>
          <p:cNvSpPr>
            <a:spLocks noGrp="1"/>
          </p:cNvSpPr>
          <p:nvPr>
            <p:ph type="sldNum" sz="quarter" idx="12"/>
          </p:nvPr>
        </p:nvSpPr>
        <p:spPr/>
        <p:txBody>
          <a:bodyPr/>
          <a:lstStyle/>
          <a:p>
            <a:fld id="{2CFFD015-1638-48BE-8281-214DF3830F3A}" type="slidenum">
              <a:rPr lang="zh-CN" altLang="en-US" smtClean="0"/>
              <a:t>‹#›</a:t>
            </a:fld>
            <a:endParaRPr lang="zh-CN" altLang="en-US"/>
          </a:p>
        </p:txBody>
      </p:sp>
    </p:spTree>
    <p:extLst>
      <p:ext uri="{BB962C8B-B14F-4D97-AF65-F5344CB8AC3E}">
        <p14:creationId xmlns:p14="http://schemas.microsoft.com/office/powerpoint/2010/main" val="2556007471"/>
      </p:ext>
    </p:extLst>
  </p:cSld>
  <p:clrMapOvr>
    <a:masterClrMapping/>
  </p:clrMapOvr>
  <mc:AlternateContent xmlns:mc="http://schemas.openxmlformats.org/markup-compatibility/2006">
    <mc:Choice xmlns:p14="http://schemas.microsoft.com/office/powerpoint/2010/main" Requires="p14">
      <p:transition spd="slow" p14:dur="2000" advTm="120000"/>
    </mc:Choice>
    <mc:Fallback>
      <p:transition spd="slow" advTm="120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2526FD-8B51-4632-BABB-1A0AE27BF0E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540C5F1-8617-4B07-B6B2-711AD5EF2A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7F694A9-4AE6-48C9-8A69-3A9527CFEE87}"/>
              </a:ext>
            </a:extLst>
          </p:cNvPr>
          <p:cNvSpPr>
            <a:spLocks noGrp="1"/>
          </p:cNvSpPr>
          <p:nvPr>
            <p:ph type="dt" sz="half" idx="10"/>
          </p:nvPr>
        </p:nvSpPr>
        <p:spPr/>
        <p:txBody>
          <a:bodyPr/>
          <a:lstStyle/>
          <a:p>
            <a:fld id="{F4D4F933-D6AE-4D94-AF9E-9A330F319769}" type="datetimeFigureOut">
              <a:rPr lang="zh-CN" altLang="en-US" smtClean="0"/>
              <a:t>2021/7/8</a:t>
            </a:fld>
            <a:endParaRPr lang="zh-CN" altLang="en-US"/>
          </a:p>
        </p:txBody>
      </p:sp>
      <p:sp>
        <p:nvSpPr>
          <p:cNvPr id="5" name="页脚占位符 4">
            <a:extLst>
              <a:ext uri="{FF2B5EF4-FFF2-40B4-BE49-F238E27FC236}">
                <a16:creationId xmlns:a16="http://schemas.microsoft.com/office/drawing/2014/main" id="{B18875E5-4809-42E6-AA7E-705108C131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269358-CECD-4859-9E0E-4D330E7ABCB6}"/>
              </a:ext>
            </a:extLst>
          </p:cNvPr>
          <p:cNvSpPr>
            <a:spLocks noGrp="1"/>
          </p:cNvSpPr>
          <p:nvPr>
            <p:ph type="sldNum" sz="quarter" idx="12"/>
          </p:nvPr>
        </p:nvSpPr>
        <p:spPr/>
        <p:txBody>
          <a:bodyPr/>
          <a:lstStyle/>
          <a:p>
            <a:fld id="{2CFFD015-1638-48BE-8281-214DF3830F3A}" type="slidenum">
              <a:rPr lang="zh-CN" altLang="en-US" smtClean="0"/>
              <a:t>‹#›</a:t>
            </a:fld>
            <a:endParaRPr lang="zh-CN" altLang="en-US"/>
          </a:p>
        </p:txBody>
      </p:sp>
    </p:spTree>
    <p:extLst>
      <p:ext uri="{BB962C8B-B14F-4D97-AF65-F5344CB8AC3E}">
        <p14:creationId xmlns:p14="http://schemas.microsoft.com/office/powerpoint/2010/main" val="1708651607"/>
      </p:ext>
    </p:extLst>
  </p:cSld>
  <p:clrMapOvr>
    <a:masterClrMapping/>
  </p:clrMapOvr>
  <mc:AlternateContent xmlns:mc="http://schemas.openxmlformats.org/markup-compatibility/2006">
    <mc:Choice xmlns:p14="http://schemas.microsoft.com/office/powerpoint/2010/main" Requires="p14">
      <p:transition spd="slow" p14:dur="2000" advTm="120000"/>
    </mc:Choice>
    <mc:Fallback>
      <p:transition spd="slow" advTm="120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305A4B-569A-459D-9654-3D6F2A2AB0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37CAD1D-87F5-4C7A-A4C0-CF7A4FDFEEA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0C583A4-CFBB-4422-82B4-2AE3DED8361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EC5509E-3BDD-4919-BDB9-43C715C355BA}"/>
              </a:ext>
            </a:extLst>
          </p:cNvPr>
          <p:cNvSpPr>
            <a:spLocks noGrp="1"/>
          </p:cNvSpPr>
          <p:nvPr>
            <p:ph type="dt" sz="half" idx="10"/>
          </p:nvPr>
        </p:nvSpPr>
        <p:spPr/>
        <p:txBody>
          <a:bodyPr/>
          <a:lstStyle/>
          <a:p>
            <a:fld id="{F4D4F933-D6AE-4D94-AF9E-9A330F319769}" type="datetimeFigureOut">
              <a:rPr lang="zh-CN" altLang="en-US" smtClean="0"/>
              <a:t>2021/7/8</a:t>
            </a:fld>
            <a:endParaRPr lang="zh-CN" altLang="en-US"/>
          </a:p>
        </p:txBody>
      </p:sp>
      <p:sp>
        <p:nvSpPr>
          <p:cNvPr id="6" name="页脚占位符 5">
            <a:extLst>
              <a:ext uri="{FF2B5EF4-FFF2-40B4-BE49-F238E27FC236}">
                <a16:creationId xmlns:a16="http://schemas.microsoft.com/office/drawing/2014/main" id="{34387BD5-F795-40BF-8A8D-D9880FE1E0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9C2ABAB-746A-41C0-8057-4F8DE2608030}"/>
              </a:ext>
            </a:extLst>
          </p:cNvPr>
          <p:cNvSpPr>
            <a:spLocks noGrp="1"/>
          </p:cNvSpPr>
          <p:nvPr>
            <p:ph type="sldNum" sz="quarter" idx="12"/>
          </p:nvPr>
        </p:nvSpPr>
        <p:spPr/>
        <p:txBody>
          <a:bodyPr/>
          <a:lstStyle/>
          <a:p>
            <a:fld id="{2CFFD015-1638-48BE-8281-214DF3830F3A}" type="slidenum">
              <a:rPr lang="zh-CN" altLang="en-US" smtClean="0"/>
              <a:t>‹#›</a:t>
            </a:fld>
            <a:endParaRPr lang="zh-CN" altLang="en-US"/>
          </a:p>
        </p:txBody>
      </p:sp>
    </p:spTree>
    <p:extLst>
      <p:ext uri="{BB962C8B-B14F-4D97-AF65-F5344CB8AC3E}">
        <p14:creationId xmlns:p14="http://schemas.microsoft.com/office/powerpoint/2010/main" val="3832743262"/>
      </p:ext>
    </p:extLst>
  </p:cSld>
  <p:clrMapOvr>
    <a:masterClrMapping/>
  </p:clrMapOvr>
  <mc:AlternateContent xmlns:mc="http://schemas.openxmlformats.org/markup-compatibility/2006">
    <mc:Choice xmlns:p14="http://schemas.microsoft.com/office/powerpoint/2010/main" Requires="p14">
      <p:transition spd="slow" p14:dur="2000" advTm="120000"/>
    </mc:Choice>
    <mc:Fallback>
      <p:transition spd="slow" advTm="120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6ECE9-F093-4DF7-A42B-2F8E2926B4D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DA3D6ED-B9F3-4520-87DE-C4529F05E7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805F4F2-1AC0-45E1-9244-F4E86451F40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4E656AE-94B6-478B-A8D6-2AB4EE75B2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0DC8561-5E73-4886-A28A-40BD5438C44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A5577F2-44B3-43D1-8C47-C83ED947443C}"/>
              </a:ext>
            </a:extLst>
          </p:cNvPr>
          <p:cNvSpPr>
            <a:spLocks noGrp="1"/>
          </p:cNvSpPr>
          <p:nvPr>
            <p:ph type="dt" sz="half" idx="10"/>
          </p:nvPr>
        </p:nvSpPr>
        <p:spPr/>
        <p:txBody>
          <a:bodyPr/>
          <a:lstStyle/>
          <a:p>
            <a:fld id="{F4D4F933-D6AE-4D94-AF9E-9A330F319769}" type="datetimeFigureOut">
              <a:rPr lang="zh-CN" altLang="en-US" smtClean="0"/>
              <a:t>2021/7/8</a:t>
            </a:fld>
            <a:endParaRPr lang="zh-CN" altLang="en-US"/>
          </a:p>
        </p:txBody>
      </p:sp>
      <p:sp>
        <p:nvSpPr>
          <p:cNvPr id="8" name="页脚占位符 7">
            <a:extLst>
              <a:ext uri="{FF2B5EF4-FFF2-40B4-BE49-F238E27FC236}">
                <a16:creationId xmlns:a16="http://schemas.microsoft.com/office/drawing/2014/main" id="{7F0D793D-9A03-494E-AC09-A37CBFBAE05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A511D0D-2F6B-4096-8FC8-7D393021DA40}"/>
              </a:ext>
            </a:extLst>
          </p:cNvPr>
          <p:cNvSpPr>
            <a:spLocks noGrp="1"/>
          </p:cNvSpPr>
          <p:nvPr>
            <p:ph type="sldNum" sz="quarter" idx="12"/>
          </p:nvPr>
        </p:nvSpPr>
        <p:spPr/>
        <p:txBody>
          <a:bodyPr/>
          <a:lstStyle/>
          <a:p>
            <a:fld id="{2CFFD015-1638-48BE-8281-214DF3830F3A}" type="slidenum">
              <a:rPr lang="zh-CN" altLang="en-US" smtClean="0"/>
              <a:t>‹#›</a:t>
            </a:fld>
            <a:endParaRPr lang="zh-CN" altLang="en-US"/>
          </a:p>
        </p:txBody>
      </p:sp>
    </p:spTree>
    <p:extLst>
      <p:ext uri="{BB962C8B-B14F-4D97-AF65-F5344CB8AC3E}">
        <p14:creationId xmlns:p14="http://schemas.microsoft.com/office/powerpoint/2010/main" val="207389564"/>
      </p:ext>
    </p:extLst>
  </p:cSld>
  <p:clrMapOvr>
    <a:masterClrMapping/>
  </p:clrMapOvr>
  <mc:AlternateContent xmlns:mc="http://schemas.openxmlformats.org/markup-compatibility/2006">
    <mc:Choice xmlns:p14="http://schemas.microsoft.com/office/powerpoint/2010/main" Requires="p14">
      <p:transition spd="slow" p14:dur="2000" advTm="120000"/>
    </mc:Choice>
    <mc:Fallback>
      <p:transition spd="slow" advTm="120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DA9F-1325-46A8-B942-A23533C70C6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62DE4D8-4427-4641-A934-193819F04E44}"/>
              </a:ext>
            </a:extLst>
          </p:cNvPr>
          <p:cNvSpPr>
            <a:spLocks noGrp="1"/>
          </p:cNvSpPr>
          <p:nvPr>
            <p:ph type="dt" sz="half" idx="10"/>
          </p:nvPr>
        </p:nvSpPr>
        <p:spPr/>
        <p:txBody>
          <a:bodyPr/>
          <a:lstStyle/>
          <a:p>
            <a:fld id="{F4D4F933-D6AE-4D94-AF9E-9A330F319769}" type="datetimeFigureOut">
              <a:rPr lang="zh-CN" altLang="en-US" smtClean="0"/>
              <a:t>2021/7/8</a:t>
            </a:fld>
            <a:endParaRPr lang="zh-CN" altLang="en-US"/>
          </a:p>
        </p:txBody>
      </p:sp>
      <p:sp>
        <p:nvSpPr>
          <p:cNvPr id="4" name="页脚占位符 3">
            <a:extLst>
              <a:ext uri="{FF2B5EF4-FFF2-40B4-BE49-F238E27FC236}">
                <a16:creationId xmlns:a16="http://schemas.microsoft.com/office/drawing/2014/main" id="{F33862F8-891B-497E-AEFA-F224ADF13DB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B32E678-EE1A-4CEA-968B-E50D3F5082D4}"/>
              </a:ext>
            </a:extLst>
          </p:cNvPr>
          <p:cNvSpPr>
            <a:spLocks noGrp="1"/>
          </p:cNvSpPr>
          <p:nvPr>
            <p:ph type="sldNum" sz="quarter" idx="12"/>
          </p:nvPr>
        </p:nvSpPr>
        <p:spPr/>
        <p:txBody>
          <a:bodyPr/>
          <a:lstStyle/>
          <a:p>
            <a:fld id="{2CFFD015-1638-48BE-8281-214DF3830F3A}" type="slidenum">
              <a:rPr lang="zh-CN" altLang="en-US" smtClean="0"/>
              <a:t>‹#›</a:t>
            </a:fld>
            <a:endParaRPr lang="zh-CN" altLang="en-US"/>
          </a:p>
        </p:txBody>
      </p:sp>
    </p:spTree>
    <p:extLst>
      <p:ext uri="{BB962C8B-B14F-4D97-AF65-F5344CB8AC3E}">
        <p14:creationId xmlns:p14="http://schemas.microsoft.com/office/powerpoint/2010/main" val="1143763168"/>
      </p:ext>
    </p:extLst>
  </p:cSld>
  <p:clrMapOvr>
    <a:masterClrMapping/>
  </p:clrMapOvr>
  <mc:AlternateContent xmlns:mc="http://schemas.openxmlformats.org/markup-compatibility/2006">
    <mc:Choice xmlns:p14="http://schemas.microsoft.com/office/powerpoint/2010/main" Requires="p14">
      <p:transition spd="slow" p14:dur="2000" advTm="120000"/>
    </mc:Choice>
    <mc:Fallback>
      <p:transition spd="slow" advTm="120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FF44032-CD29-4A03-8B06-C6685EB1E1A7}"/>
              </a:ext>
            </a:extLst>
          </p:cNvPr>
          <p:cNvSpPr>
            <a:spLocks noGrp="1"/>
          </p:cNvSpPr>
          <p:nvPr>
            <p:ph type="dt" sz="half" idx="10"/>
          </p:nvPr>
        </p:nvSpPr>
        <p:spPr/>
        <p:txBody>
          <a:bodyPr/>
          <a:lstStyle/>
          <a:p>
            <a:fld id="{F4D4F933-D6AE-4D94-AF9E-9A330F319769}" type="datetimeFigureOut">
              <a:rPr lang="zh-CN" altLang="en-US" smtClean="0"/>
              <a:t>2021/7/8</a:t>
            </a:fld>
            <a:endParaRPr lang="zh-CN" altLang="en-US"/>
          </a:p>
        </p:txBody>
      </p:sp>
      <p:sp>
        <p:nvSpPr>
          <p:cNvPr id="3" name="页脚占位符 2">
            <a:extLst>
              <a:ext uri="{FF2B5EF4-FFF2-40B4-BE49-F238E27FC236}">
                <a16:creationId xmlns:a16="http://schemas.microsoft.com/office/drawing/2014/main" id="{16C55382-1E55-45C5-B8F2-04E93BF59CB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144BB77-4A25-4250-A955-340B34CC06EC}"/>
              </a:ext>
            </a:extLst>
          </p:cNvPr>
          <p:cNvSpPr>
            <a:spLocks noGrp="1"/>
          </p:cNvSpPr>
          <p:nvPr>
            <p:ph type="sldNum" sz="quarter" idx="12"/>
          </p:nvPr>
        </p:nvSpPr>
        <p:spPr/>
        <p:txBody>
          <a:bodyPr/>
          <a:lstStyle/>
          <a:p>
            <a:fld id="{2CFFD015-1638-48BE-8281-214DF3830F3A}" type="slidenum">
              <a:rPr lang="zh-CN" altLang="en-US" smtClean="0"/>
              <a:t>‹#›</a:t>
            </a:fld>
            <a:endParaRPr lang="zh-CN" altLang="en-US"/>
          </a:p>
        </p:txBody>
      </p:sp>
    </p:spTree>
    <p:extLst>
      <p:ext uri="{BB962C8B-B14F-4D97-AF65-F5344CB8AC3E}">
        <p14:creationId xmlns:p14="http://schemas.microsoft.com/office/powerpoint/2010/main" val="2324708262"/>
      </p:ext>
    </p:extLst>
  </p:cSld>
  <p:clrMapOvr>
    <a:masterClrMapping/>
  </p:clrMapOvr>
  <mc:AlternateContent xmlns:mc="http://schemas.openxmlformats.org/markup-compatibility/2006">
    <mc:Choice xmlns:p14="http://schemas.microsoft.com/office/powerpoint/2010/main" Requires="p14">
      <p:transition spd="slow" p14:dur="2000" advTm="120000"/>
    </mc:Choice>
    <mc:Fallback>
      <p:transition spd="slow" advTm="120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40EB3C-A68C-424B-AF8D-2A6D4DA35C6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359FDCF-FA30-409E-BE93-B184BD8070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6D9BE3F-AEC9-459B-A05D-82CE83314C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F9034D8-78A9-4759-AFB8-2EA30AE0ADBC}"/>
              </a:ext>
            </a:extLst>
          </p:cNvPr>
          <p:cNvSpPr>
            <a:spLocks noGrp="1"/>
          </p:cNvSpPr>
          <p:nvPr>
            <p:ph type="dt" sz="half" idx="10"/>
          </p:nvPr>
        </p:nvSpPr>
        <p:spPr/>
        <p:txBody>
          <a:bodyPr/>
          <a:lstStyle/>
          <a:p>
            <a:fld id="{F4D4F933-D6AE-4D94-AF9E-9A330F319769}" type="datetimeFigureOut">
              <a:rPr lang="zh-CN" altLang="en-US" smtClean="0"/>
              <a:t>2021/7/8</a:t>
            </a:fld>
            <a:endParaRPr lang="zh-CN" altLang="en-US"/>
          </a:p>
        </p:txBody>
      </p:sp>
      <p:sp>
        <p:nvSpPr>
          <p:cNvPr id="6" name="页脚占位符 5">
            <a:extLst>
              <a:ext uri="{FF2B5EF4-FFF2-40B4-BE49-F238E27FC236}">
                <a16:creationId xmlns:a16="http://schemas.microsoft.com/office/drawing/2014/main" id="{6C1C3408-3A79-4ADC-A79D-B186565435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2A5F45-F9CB-4F08-A269-7EDC6BE22666}"/>
              </a:ext>
            </a:extLst>
          </p:cNvPr>
          <p:cNvSpPr>
            <a:spLocks noGrp="1"/>
          </p:cNvSpPr>
          <p:nvPr>
            <p:ph type="sldNum" sz="quarter" idx="12"/>
          </p:nvPr>
        </p:nvSpPr>
        <p:spPr/>
        <p:txBody>
          <a:bodyPr/>
          <a:lstStyle/>
          <a:p>
            <a:fld id="{2CFFD015-1638-48BE-8281-214DF3830F3A}" type="slidenum">
              <a:rPr lang="zh-CN" altLang="en-US" smtClean="0"/>
              <a:t>‹#›</a:t>
            </a:fld>
            <a:endParaRPr lang="zh-CN" altLang="en-US"/>
          </a:p>
        </p:txBody>
      </p:sp>
    </p:spTree>
    <p:extLst>
      <p:ext uri="{BB962C8B-B14F-4D97-AF65-F5344CB8AC3E}">
        <p14:creationId xmlns:p14="http://schemas.microsoft.com/office/powerpoint/2010/main" val="2344763702"/>
      </p:ext>
    </p:extLst>
  </p:cSld>
  <p:clrMapOvr>
    <a:masterClrMapping/>
  </p:clrMapOvr>
  <mc:AlternateContent xmlns:mc="http://schemas.openxmlformats.org/markup-compatibility/2006">
    <mc:Choice xmlns:p14="http://schemas.microsoft.com/office/powerpoint/2010/main" Requires="p14">
      <p:transition spd="slow" p14:dur="2000" advTm="120000"/>
    </mc:Choice>
    <mc:Fallback>
      <p:transition spd="slow" advTm="120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6B87DF-A391-4011-B731-369774FE76B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999AD1A-965F-49FF-9225-5C9E2CCB71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073174A-A2E5-49F7-8140-7C6D8F459D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9CE91A9-7C30-4281-BD5C-651D89293181}"/>
              </a:ext>
            </a:extLst>
          </p:cNvPr>
          <p:cNvSpPr>
            <a:spLocks noGrp="1"/>
          </p:cNvSpPr>
          <p:nvPr>
            <p:ph type="dt" sz="half" idx="10"/>
          </p:nvPr>
        </p:nvSpPr>
        <p:spPr/>
        <p:txBody>
          <a:bodyPr/>
          <a:lstStyle/>
          <a:p>
            <a:fld id="{F4D4F933-D6AE-4D94-AF9E-9A330F319769}" type="datetimeFigureOut">
              <a:rPr lang="zh-CN" altLang="en-US" smtClean="0"/>
              <a:t>2021/7/8</a:t>
            </a:fld>
            <a:endParaRPr lang="zh-CN" altLang="en-US"/>
          </a:p>
        </p:txBody>
      </p:sp>
      <p:sp>
        <p:nvSpPr>
          <p:cNvPr id="6" name="页脚占位符 5">
            <a:extLst>
              <a:ext uri="{FF2B5EF4-FFF2-40B4-BE49-F238E27FC236}">
                <a16:creationId xmlns:a16="http://schemas.microsoft.com/office/drawing/2014/main" id="{73CAFB32-CCAD-46B5-9CA2-6E90BFE2488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51E426D-1091-48B4-A382-D555E5E6B4C8}"/>
              </a:ext>
            </a:extLst>
          </p:cNvPr>
          <p:cNvSpPr>
            <a:spLocks noGrp="1"/>
          </p:cNvSpPr>
          <p:nvPr>
            <p:ph type="sldNum" sz="quarter" idx="12"/>
          </p:nvPr>
        </p:nvSpPr>
        <p:spPr/>
        <p:txBody>
          <a:bodyPr/>
          <a:lstStyle/>
          <a:p>
            <a:fld id="{2CFFD015-1638-48BE-8281-214DF3830F3A}" type="slidenum">
              <a:rPr lang="zh-CN" altLang="en-US" smtClean="0"/>
              <a:t>‹#›</a:t>
            </a:fld>
            <a:endParaRPr lang="zh-CN" altLang="en-US"/>
          </a:p>
        </p:txBody>
      </p:sp>
    </p:spTree>
    <p:extLst>
      <p:ext uri="{BB962C8B-B14F-4D97-AF65-F5344CB8AC3E}">
        <p14:creationId xmlns:p14="http://schemas.microsoft.com/office/powerpoint/2010/main" val="3985060586"/>
      </p:ext>
    </p:extLst>
  </p:cSld>
  <p:clrMapOvr>
    <a:masterClrMapping/>
  </p:clrMapOvr>
  <mc:AlternateContent xmlns:mc="http://schemas.openxmlformats.org/markup-compatibility/2006">
    <mc:Choice xmlns:p14="http://schemas.microsoft.com/office/powerpoint/2010/main" Requires="p14">
      <p:transition spd="slow" p14:dur="2000" advTm="120000"/>
    </mc:Choice>
    <mc:Fallback>
      <p:transition spd="slow" advTm="120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B5AE535-151E-4A81-B926-FFAAE42238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18B1ED9-1E72-4FC8-AEB1-1AA9DF30A0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091595C-C29D-4364-8D01-3F1A181E9B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D4F933-D6AE-4D94-AF9E-9A330F319769}" type="datetimeFigureOut">
              <a:rPr lang="zh-CN" altLang="en-US" smtClean="0"/>
              <a:t>2021/7/8</a:t>
            </a:fld>
            <a:endParaRPr lang="zh-CN" altLang="en-US"/>
          </a:p>
        </p:txBody>
      </p:sp>
      <p:sp>
        <p:nvSpPr>
          <p:cNvPr id="5" name="页脚占位符 4">
            <a:extLst>
              <a:ext uri="{FF2B5EF4-FFF2-40B4-BE49-F238E27FC236}">
                <a16:creationId xmlns:a16="http://schemas.microsoft.com/office/drawing/2014/main" id="{171C961E-4386-45AD-AF5A-78CA90ADC0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CD1B50D-9D90-4CBC-AD4B-B8D625FFE3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FFD015-1638-48BE-8281-214DF3830F3A}" type="slidenum">
              <a:rPr lang="zh-CN" altLang="en-US" smtClean="0"/>
              <a:t>‹#›</a:t>
            </a:fld>
            <a:endParaRPr lang="zh-CN" altLang="en-US"/>
          </a:p>
        </p:txBody>
      </p:sp>
    </p:spTree>
    <p:extLst>
      <p:ext uri="{BB962C8B-B14F-4D97-AF65-F5344CB8AC3E}">
        <p14:creationId xmlns:p14="http://schemas.microsoft.com/office/powerpoint/2010/main" val="3995924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Tm="120000"/>
    </mc:Choice>
    <mc:Fallback>
      <p:transition spd="slow" advTm="120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5333177D-8585-4BF3-B2A1-DF06AD25CAB0}"/>
              </a:ext>
            </a:extLst>
          </p:cNvPr>
          <p:cNvSpPr txBox="1"/>
          <p:nvPr/>
        </p:nvSpPr>
        <p:spPr>
          <a:xfrm>
            <a:off x="431573" y="643007"/>
            <a:ext cx="11488652" cy="4893647"/>
          </a:xfrm>
          <a:prstGeom prst="rect">
            <a:avLst/>
          </a:prstGeom>
          <a:noFill/>
        </p:spPr>
        <p:txBody>
          <a:bodyPr wrap="square" rtlCol="0">
            <a:spAutoFit/>
          </a:bodyPr>
          <a:lstStyle/>
          <a:p>
            <a:pPr algn="l" fontAlgn="ctr">
              <a:spcAft>
                <a:spcPts val="0"/>
              </a:spcAft>
            </a:pP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1. </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基因突变既可由显性基因突变为隐性基因（隐性突变），也可由隐性基因突变为显性基因（显性突变）。若某种自花受粉植物的</a:t>
            </a: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AA</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和</a:t>
            </a: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aa</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植株分别发生隐性突变和显性突变，且在子一代中都得到了基因型为</a:t>
            </a: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Aa</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的个体，则下列说法错误的是（</a:t>
            </a: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    </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a:t>
            </a:r>
            <a:endParaRPr lang="zh-CN" altLang="zh-CN" sz="2400" kern="100" dirty="0">
              <a:effectLst/>
              <a:latin typeface="华文楷体" panose="02010600040101010101" pitchFamily="2" charset="-122"/>
              <a:ea typeface="华文楷体" panose="02010600040101010101" pitchFamily="2" charset="-122"/>
              <a:cs typeface="Times New Roman" panose="02020603050405020304" pitchFamily="18" charset="0"/>
            </a:endParaRPr>
          </a:p>
          <a:p>
            <a:pPr marL="457200" indent="-457200" algn="l" fontAlgn="ctr">
              <a:spcAft>
                <a:spcPts val="0"/>
              </a:spcAft>
              <a:buAutoNum type="alphaUcPeriod"/>
            </a:pP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最早在子一代中能观察到显性突变的性状</a:t>
            </a: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           </a:t>
            </a:r>
          </a:p>
          <a:p>
            <a:pPr algn="l" fontAlgn="ctr">
              <a:spcAft>
                <a:spcPts val="0"/>
              </a:spcAft>
            </a:pP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B. </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最早在子二代中能观察到隐性突变的性状</a:t>
            </a:r>
            <a:endParaRPr lang="zh-CN" altLang="zh-CN" sz="2400" kern="100" dirty="0">
              <a:effectLst/>
              <a:latin typeface="华文楷体" panose="02010600040101010101" pitchFamily="2" charset="-122"/>
              <a:ea typeface="华文楷体" panose="02010600040101010101" pitchFamily="2" charset="-122"/>
              <a:cs typeface="Times New Roman" panose="02020603050405020304" pitchFamily="18" charset="0"/>
            </a:endParaRPr>
          </a:p>
          <a:p>
            <a:pPr algn="l" fontAlgn="ctr">
              <a:spcAft>
                <a:spcPts val="0"/>
              </a:spcAft>
            </a:pP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C. </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最早在子二代中能分离得到显性突变纯合体</a:t>
            </a: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         </a:t>
            </a:r>
          </a:p>
          <a:p>
            <a:pPr algn="l" fontAlgn="ctr">
              <a:spcAft>
                <a:spcPts val="0"/>
              </a:spcAft>
            </a:pP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D. </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最早在子二代中能分离得到隐性突变纯合体</a:t>
            </a:r>
            <a:endParaRPr lang="zh-CN" altLang="zh-CN" sz="2400" kern="100" dirty="0">
              <a:effectLst/>
              <a:latin typeface="华文楷体" panose="02010600040101010101" pitchFamily="2" charset="-122"/>
              <a:ea typeface="华文楷体" panose="02010600040101010101" pitchFamily="2" charset="-122"/>
              <a:cs typeface="Times New Roman" panose="02020603050405020304" pitchFamily="18" charset="0"/>
            </a:endParaRPr>
          </a:p>
          <a:p>
            <a:pPr algn="l" fontAlgn="ctr">
              <a:spcAft>
                <a:spcPts val="0"/>
              </a:spcAft>
            </a:pPr>
            <a:endPar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endParaRPr>
          </a:p>
          <a:p>
            <a:pPr algn="l" fontAlgn="ctr">
              <a:spcAft>
                <a:spcPts val="0"/>
              </a:spcAft>
            </a:pP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2. </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下列关于可遗传变异的叙述，错误的是（</a:t>
            </a: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    </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a:t>
            </a:r>
            <a:endParaRPr lang="zh-CN" altLang="zh-CN" sz="2400" kern="100" dirty="0">
              <a:effectLst/>
              <a:latin typeface="华文楷体" panose="02010600040101010101" pitchFamily="2" charset="-122"/>
              <a:ea typeface="华文楷体" panose="02010600040101010101" pitchFamily="2" charset="-122"/>
              <a:cs typeface="Times New Roman" panose="02020603050405020304" pitchFamily="18" charset="0"/>
            </a:endParaRPr>
          </a:p>
          <a:p>
            <a:pPr algn="l" fontAlgn="ctr">
              <a:spcAft>
                <a:spcPts val="0"/>
              </a:spcAft>
            </a:pP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A. </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基因突变一定会引起基因结构发生改变，但不一定会引起生物性状的改变</a:t>
            </a:r>
            <a:endParaRPr lang="zh-CN" altLang="zh-CN" sz="2400" kern="100" dirty="0">
              <a:effectLst/>
              <a:latin typeface="华文楷体" panose="02010600040101010101" pitchFamily="2" charset="-122"/>
              <a:ea typeface="华文楷体" panose="02010600040101010101" pitchFamily="2" charset="-122"/>
              <a:cs typeface="Times New Roman" panose="02020603050405020304" pitchFamily="18" charset="0"/>
            </a:endParaRPr>
          </a:p>
          <a:p>
            <a:pPr algn="l" fontAlgn="ctr">
              <a:spcAft>
                <a:spcPts val="0"/>
              </a:spcAft>
            </a:pP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B. </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基因重组一般不会引起基因结构的改变，但一定会引起</a:t>
            </a: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DNA</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分子结构的改变</a:t>
            </a:r>
            <a:endParaRPr lang="zh-CN" altLang="zh-CN" sz="2400" kern="100" dirty="0">
              <a:effectLst/>
              <a:latin typeface="华文楷体" panose="02010600040101010101" pitchFamily="2" charset="-122"/>
              <a:ea typeface="华文楷体" panose="02010600040101010101" pitchFamily="2" charset="-122"/>
              <a:cs typeface="Times New Roman" panose="02020603050405020304" pitchFamily="18" charset="0"/>
            </a:endParaRPr>
          </a:p>
          <a:p>
            <a:pPr algn="l" fontAlgn="ctr">
              <a:spcAft>
                <a:spcPts val="0"/>
              </a:spcAft>
            </a:pP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C. </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染色体结构变异会使排列在染色体上的基因数目或排列顺序发生改变</a:t>
            </a:r>
            <a:endParaRPr lang="zh-CN" altLang="zh-CN" sz="2400" kern="100" dirty="0">
              <a:effectLst/>
              <a:latin typeface="华文楷体" panose="02010600040101010101" pitchFamily="2" charset="-122"/>
              <a:ea typeface="华文楷体" panose="02010600040101010101" pitchFamily="2" charset="-122"/>
              <a:cs typeface="Times New Roman" panose="02020603050405020304" pitchFamily="18" charset="0"/>
            </a:endParaRPr>
          </a:p>
          <a:p>
            <a:pPr algn="l" fontAlgn="ctr">
              <a:spcAft>
                <a:spcPts val="0"/>
              </a:spcAft>
            </a:pP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D. </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细胞进行有丝分裂时，子细胞的基因结构与基因数目都可能发生变化</a:t>
            </a:r>
            <a:endParaRPr lang="zh-CN" altLang="zh-CN" sz="2400" kern="100" dirty="0">
              <a:effectLst/>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E2598C32-75CE-4C1D-8DCC-C97F02F504CB}"/>
              </a:ext>
            </a:extLst>
          </p:cNvPr>
          <p:cNvSpPr txBox="1"/>
          <p:nvPr/>
        </p:nvSpPr>
        <p:spPr>
          <a:xfrm>
            <a:off x="10351363" y="6328246"/>
            <a:ext cx="1100831" cy="369332"/>
          </a:xfrm>
          <a:prstGeom prst="rect">
            <a:avLst/>
          </a:prstGeom>
          <a:noFill/>
        </p:spPr>
        <p:txBody>
          <a:bodyPr wrap="square" rtlCol="0">
            <a:spAutoFit/>
          </a:bodyPr>
          <a:lstStyle/>
          <a:p>
            <a:r>
              <a:rPr lang="en-US" altLang="zh-CN" dirty="0"/>
              <a:t>2</a:t>
            </a:r>
            <a:r>
              <a:rPr lang="zh-CN" altLang="en-US" dirty="0"/>
              <a:t>分</a:t>
            </a:r>
            <a:r>
              <a:rPr lang="en-US" altLang="zh-CN" dirty="0"/>
              <a:t>30</a:t>
            </a:r>
            <a:r>
              <a:rPr lang="zh-CN" altLang="en-US" dirty="0"/>
              <a:t>秒</a:t>
            </a:r>
          </a:p>
        </p:txBody>
      </p:sp>
    </p:spTree>
    <p:extLst>
      <p:ext uri="{BB962C8B-B14F-4D97-AF65-F5344CB8AC3E}">
        <p14:creationId xmlns:p14="http://schemas.microsoft.com/office/powerpoint/2010/main" val="3947164492"/>
      </p:ext>
    </p:extLst>
  </p:cSld>
  <p:clrMapOvr>
    <a:masterClrMapping/>
  </p:clrMapOvr>
  <mc:AlternateContent xmlns:mc="http://schemas.openxmlformats.org/markup-compatibility/2006">
    <mc:Choice xmlns:p14="http://schemas.microsoft.com/office/powerpoint/2010/main" Requires="p14">
      <p:transition spd="slow" p14:dur="2000" advTm="120000"/>
    </mc:Choice>
    <mc:Fallback>
      <p:transition spd="slow" advTm="120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2DACE41-728C-4028-85A7-3F5E1838900B}"/>
              </a:ext>
            </a:extLst>
          </p:cNvPr>
          <p:cNvSpPr>
            <a:spLocks noChangeArrowheads="1"/>
          </p:cNvSpPr>
          <p:nvPr/>
        </p:nvSpPr>
        <p:spPr bwMode="auto">
          <a:xfrm>
            <a:off x="621792" y="418043"/>
            <a:ext cx="98663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423B3B"/>
                </a:solidFill>
                <a:effectLst/>
                <a:latin typeface="华文楷体" panose="02010600040101010101" pitchFamily="2" charset="-122"/>
                <a:ea typeface="华文楷体" panose="02010600040101010101" pitchFamily="2" charset="-122"/>
                <a:cs typeface="宋体" panose="02010600030101010101" pitchFamily="2" charset="-122"/>
              </a:rPr>
              <a:t>15</a:t>
            </a:r>
            <a:r>
              <a:rPr kumimoji="0" lang="zh-CN" altLang="en-US" sz="2400" b="0" i="0" u="none" strike="noStrike" cap="none" normalizeH="0" baseline="0" dirty="0">
                <a:ln>
                  <a:noFill/>
                </a:ln>
                <a:solidFill>
                  <a:srgbClr val="423B3B"/>
                </a:solidFill>
                <a:effectLst/>
                <a:latin typeface="华文楷体" panose="02010600040101010101" pitchFamily="2" charset="-122"/>
                <a:ea typeface="华文楷体" panose="02010600040101010101" pitchFamily="2" charset="-122"/>
                <a:cs typeface="宋体" panose="02010600030101010101" pitchFamily="2" charset="-122"/>
              </a:rPr>
              <a:t>、下图表示人体内苯丙氨酸的代谢途径。请根据图示回答下列问题。</a:t>
            </a:r>
            <a:endParaRPr kumimoji="0" lang="zh-CN" altLang="en-US" sz="2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宋体" panose="02010600030101010101" pitchFamily="2" charset="-122"/>
            </a:endParaRPr>
          </a:p>
        </p:txBody>
      </p:sp>
      <p:pic>
        <p:nvPicPr>
          <p:cNvPr id="8193" name="图片 2">
            <a:extLst>
              <a:ext uri="{FF2B5EF4-FFF2-40B4-BE49-F238E27FC236}">
                <a16:creationId xmlns:a16="http://schemas.microsoft.com/office/drawing/2014/main" id="{840E601F-A7D8-4F53-9135-5D82F7BF4B99}"/>
              </a:ext>
            </a:extLst>
          </p:cNvPr>
          <p:cNvPicPr>
            <a:picLocks noChangeAspect="1" noChangeArrowheads="1"/>
          </p:cNvPicPr>
          <p:nvPr/>
        </p:nvPicPr>
        <p:blipFill>
          <a:blip r:embed="rId2">
            <a:lum bright="-10000"/>
            <a:extLst>
              <a:ext uri="{28A0092B-C50C-407E-A947-70E740481C1C}">
                <a14:useLocalDpi xmlns:a14="http://schemas.microsoft.com/office/drawing/2010/main" val="0"/>
              </a:ext>
            </a:extLst>
          </a:blip>
          <a:srcRect/>
          <a:stretch>
            <a:fillRect/>
          </a:stretch>
        </p:blipFill>
        <p:spPr bwMode="auto">
          <a:xfrm>
            <a:off x="1543935" y="1044300"/>
            <a:ext cx="7345434" cy="162849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E546EEE7-200D-45C3-8281-A3F0F259EB25}"/>
              </a:ext>
            </a:extLst>
          </p:cNvPr>
          <p:cNvSpPr>
            <a:spLocks noChangeArrowheads="1"/>
          </p:cNvSpPr>
          <p:nvPr/>
        </p:nvSpPr>
        <p:spPr bwMode="auto">
          <a:xfrm>
            <a:off x="621792" y="2766018"/>
            <a:ext cx="11137392"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423B3B"/>
                </a:solidFill>
                <a:effectLst/>
                <a:latin typeface="华文楷体" panose="02010600040101010101" pitchFamily="2" charset="-122"/>
                <a:ea typeface="华文楷体" panose="02010600040101010101" pitchFamily="2" charset="-122"/>
                <a:cs typeface="宋体" panose="02010600030101010101" pitchFamily="2" charset="-122"/>
              </a:rPr>
              <a:t>(1)</a:t>
            </a:r>
            <a:r>
              <a:rPr kumimoji="0" lang="zh-CN" altLang="en-US" sz="2400" b="0" i="0" u="none" strike="noStrike" cap="none" normalizeH="0" baseline="0" dirty="0">
                <a:ln>
                  <a:noFill/>
                </a:ln>
                <a:solidFill>
                  <a:srgbClr val="423B3B"/>
                </a:solidFill>
                <a:effectLst/>
                <a:latin typeface="华文楷体" panose="02010600040101010101" pitchFamily="2" charset="-122"/>
                <a:ea typeface="华文楷体" panose="02010600040101010101" pitchFamily="2" charset="-122"/>
                <a:cs typeface="宋体" panose="02010600030101010101" pitchFamily="2" charset="-122"/>
              </a:rPr>
              <a:t>导致苯丙酮尿症的直接原因是患者的体细胞中缺少</a:t>
            </a:r>
            <a:r>
              <a:rPr kumimoji="0" lang="en-US" altLang="zh-CN" sz="2400" b="0" i="0" u="none" strike="noStrike" cap="none" normalizeH="0" baseline="0" dirty="0">
                <a:ln>
                  <a:noFill/>
                </a:ln>
                <a:solidFill>
                  <a:srgbClr val="423B3B"/>
                </a:solidFill>
                <a:effectLst/>
                <a:latin typeface="华文楷体" panose="02010600040101010101" pitchFamily="2" charset="-122"/>
                <a:ea typeface="华文楷体" panose="02010600040101010101" pitchFamily="2" charset="-122"/>
                <a:cs typeface="宋体" panose="02010600030101010101" pitchFamily="2" charset="-122"/>
              </a:rPr>
              <a:t>________</a:t>
            </a:r>
            <a:r>
              <a:rPr kumimoji="0" lang="zh-CN" altLang="en-US" sz="2400" b="0" i="0" u="none" strike="noStrike" cap="none" normalizeH="0" baseline="0" dirty="0">
                <a:ln>
                  <a:noFill/>
                </a:ln>
                <a:solidFill>
                  <a:srgbClr val="423B3B"/>
                </a:solidFill>
                <a:effectLst/>
                <a:latin typeface="华文楷体" panose="02010600040101010101" pitchFamily="2" charset="-122"/>
                <a:ea typeface="华文楷体" panose="02010600040101010101" pitchFamily="2" charset="-122"/>
                <a:cs typeface="宋体" panose="02010600030101010101" pitchFamily="2" charset="-122"/>
              </a:rPr>
              <a:t>，致使体内的苯丙氨酸不能沿正常途径转变为酪氨酸，只能转变为苯丙酮酸。苯丙酮酸在体内积累过多就会对婴儿的</a:t>
            </a:r>
            <a:r>
              <a:rPr kumimoji="0" lang="en-US" altLang="zh-CN" sz="2400" b="0" i="0" u="none" strike="noStrike" cap="none" normalizeH="0" baseline="0" dirty="0">
                <a:ln>
                  <a:noFill/>
                </a:ln>
                <a:solidFill>
                  <a:srgbClr val="423B3B"/>
                </a:solidFill>
                <a:effectLst/>
                <a:latin typeface="华文楷体" panose="02010600040101010101" pitchFamily="2" charset="-122"/>
                <a:ea typeface="华文楷体" panose="02010600040101010101" pitchFamily="2" charset="-122"/>
                <a:cs typeface="宋体" panose="02010600030101010101" pitchFamily="2" charset="-122"/>
              </a:rPr>
              <a:t>________________</a:t>
            </a:r>
            <a:r>
              <a:rPr kumimoji="0" lang="zh-CN" altLang="en-US" sz="2400" b="0" i="0" u="none" strike="noStrike" cap="none" normalizeH="0" baseline="0" dirty="0">
                <a:ln>
                  <a:noFill/>
                </a:ln>
                <a:solidFill>
                  <a:srgbClr val="423B3B"/>
                </a:solidFill>
                <a:effectLst/>
                <a:latin typeface="华文楷体" panose="02010600040101010101" pitchFamily="2" charset="-122"/>
                <a:ea typeface="华文楷体" panose="02010600040101010101" pitchFamily="2" charset="-122"/>
                <a:cs typeface="宋体" panose="02010600030101010101" pitchFamily="2" charset="-122"/>
              </a:rPr>
              <a:t>造成不同程度的损害，使其智力低下，且患者尿味异样。</a:t>
            </a:r>
            <a:endParaRPr kumimoji="0" lang="zh-CN" altLang="en-US" sz="2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423B3B"/>
                </a:solidFill>
                <a:effectLst/>
                <a:latin typeface="华文楷体" panose="02010600040101010101" pitchFamily="2" charset="-122"/>
                <a:ea typeface="华文楷体" panose="02010600040101010101" pitchFamily="2" charset="-122"/>
                <a:cs typeface="宋体" panose="02010600030101010101" pitchFamily="2" charset="-122"/>
              </a:rPr>
              <a:t>(2)</a:t>
            </a:r>
            <a:r>
              <a:rPr kumimoji="0" lang="zh-CN" altLang="en-US" sz="2400" b="0" i="0" u="none" strike="noStrike" cap="none" normalizeH="0" baseline="0" dirty="0">
                <a:ln>
                  <a:noFill/>
                </a:ln>
                <a:solidFill>
                  <a:srgbClr val="423B3B"/>
                </a:solidFill>
                <a:effectLst/>
                <a:latin typeface="华文楷体" panose="02010600040101010101" pitchFamily="2" charset="-122"/>
                <a:ea typeface="华文楷体" panose="02010600040101010101" pitchFamily="2" charset="-122"/>
                <a:cs typeface="宋体" panose="02010600030101010101" pitchFamily="2" charset="-122"/>
              </a:rPr>
              <a:t>如果一对患白化病的夫妻</a:t>
            </a:r>
            <a:r>
              <a:rPr kumimoji="0" lang="en-US" altLang="zh-CN" sz="2400" b="0" i="0" u="none" strike="noStrike" cap="none" normalizeH="0" baseline="0" dirty="0">
                <a:ln>
                  <a:noFill/>
                </a:ln>
                <a:solidFill>
                  <a:srgbClr val="423B3B"/>
                </a:solidFill>
                <a:effectLst/>
                <a:latin typeface="华文楷体" panose="02010600040101010101" pitchFamily="2" charset="-122"/>
                <a:ea typeface="华文楷体" panose="02010600040101010101" pitchFamily="2" charset="-122"/>
                <a:cs typeface="宋体" panose="02010600030101010101" pitchFamily="2" charset="-122"/>
              </a:rPr>
              <a:t>(</a:t>
            </a:r>
            <a:r>
              <a:rPr kumimoji="0" lang="zh-CN" altLang="en-US" sz="2400" b="0" i="0" u="none" strike="noStrike" cap="none" normalizeH="0" baseline="0" dirty="0">
                <a:ln>
                  <a:noFill/>
                </a:ln>
                <a:solidFill>
                  <a:srgbClr val="423B3B"/>
                </a:solidFill>
                <a:effectLst/>
                <a:latin typeface="华文楷体" panose="02010600040101010101" pitchFamily="2" charset="-122"/>
                <a:ea typeface="华文楷体" panose="02010600040101010101" pitchFamily="2" charset="-122"/>
                <a:cs typeface="宋体" panose="02010600030101010101" pitchFamily="2" charset="-122"/>
              </a:rPr>
              <a:t>酶 ①基因均正常</a:t>
            </a:r>
            <a:r>
              <a:rPr kumimoji="0" lang="en-US" altLang="zh-CN" sz="2400" b="0" i="0" u="none" strike="noStrike" cap="none" normalizeH="0" baseline="0" dirty="0">
                <a:ln>
                  <a:noFill/>
                </a:ln>
                <a:solidFill>
                  <a:srgbClr val="423B3B"/>
                </a:solidFill>
                <a:effectLst/>
                <a:latin typeface="华文楷体" panose="02010600040101010101" pitchFamily="2" charset="-122"/>
                <a:ea typeface="华文楷体" panose="02010600040101010101" pitchFamily="2" charset="-122"/>
                <a:cs typeface="宋体" panose="02010600030101010101" pitchFamily="2" charset="-122"/>
              </a:rPr>
              <a:t>)</a:t>
            </a:r>
            <a:r>
              <a:rPr kumimoji="0" lang="zh-CN" altLang="en-US" sz="2400" b="0" i="0" u="none" strike="noStrike" cap="none" normalizeH="0" baseline="0" dirty="0">
                <a:ln>
                  <a:noFill/>
                </a:ln>
                <a:solidFill>
                  <a:srgbClr val="423B3B"/>
                </a:solidFill>
                <a:effectLst/>
                <a:latin typeface="华文楷体" panose="02010600040101010101" pitchFamily="2" charset="-122"/>
                <a:ea typeface="华文楷体" panose="02010600040101010101" pitchFamily="2" charset="-122"/>
                <a:cs typeface="宋体" panose="02010600030101010101" pitchFamily="2" charset="-122"/>
              </a:rPr>
              <a:t>生了</a:t>
            </a:r>
            <a:r>
              <a:rPr kumimoji="0" lang="en-US" altLang="zh-CN" sz="2400" b="0" i="0" u="none" strike="noStrike" cap="none" normalizeH="0" baseline="0" dirty="0">
                <a:ln>
                  <a:noFill/>
                </a:ln>
                <a:solidFill>
                  <a:srgbClr val="423B3B"/>
                </a:solidFill>
                <a:effectLst/>
                <a:latin typeface="华文楷体" panose="02010600040101010101" pitchFamily="2" charset="-122"/>
                <a:ea typeface="华文楷体" panose="02010600040101010101" pitchFamily="2" charset="-122"/>
                <a:cs typeface="宋体" panose="02010600030101010101" pitchFamily="2" charset="-122"/>
              </a:rPr>
              <a:t>8</a:t>
            </a:r>
            <a:r>
              <a:rPr kumimoji="0" lang="zh-CN" altLang="en-US" sz="2400" b="0" i="0" u="none" strike="noStrike" cap="none" normalizeH="0" baseline="0" dirty="0">
                <a:ln>
                  <a:noFill/>
                </a:ln>
                <a:solidFill>
                  <a:srgbClr val="423B3B"/>
                </a:solidFill>
                <a:effectLst/>
                <a:latin typeface="华文楷体" panose="02010600040101010101" pitchFamily="2" charset="-122"/>
                <a:ea typeface="华文楷体" panose="02010600040101010101" pitchFamily="2" charset="-122"/>
                <a:cs typeface="宋体" panose="02010600030101010101" pitchFamily="2" charset="-122"/>
              </a:rPr>
              <a:t>个小孩都是正常的，最可能的根本原因是</a:t>
            </a:r>
            <a:r>
              <a:rPr kumimoji="0" lang="en-US" altLang="zh-CN" sz="2400" b="0" i="0" u="none" strike="noStrike" cap="none" normalizeH="0" baseline="0" dirty="0">
                <a:ln>
                  <a:noFill/>
                </a:ln>
                <a:solidFill>
                  <a:srgbClr val="423B3B"/>
                </a:solidFill>
                <a:effectLst/>
                <a:latin typeface="华文楷体" panose="02010600040101010101" pitchFamily="2" charset="-122"/>
                <a:ea typeface="华文楷体" panose="02010600040101010101" pitchFamily="2" charset="-122"/>
                <a:cs typeface="宋体" panose="02010600030101010101" pitchFamily="2" charset="-122"/>
              </a:rPr>
              <a:t>___________________________</a:t>
            </a:r>
            <a:r>
              <a:rPr kumimoji="0" lang="zh-CN" altLang="en-US" sz="2400" b="0" i="0" u="none" strike="noStrike" cap="none" normalizeH="0" baseline="0" dirty="0">
                <a:ln>
                  <a:noFill/>
                </a:ln>
                <a:solidFill>
                  <a:srgbClr val="423B3B"/>
                </a:solidFill>
                <a:effectLst/>
                <a:latin typeface="华文楷体" panose="02010600040101010101" pitchFamily="2" charset="-122"/>
                <a:ea typeface="华文楷体" panose="02010600040101010101" pitchFamily="2" charset="-122"/>
                <a:cs typeface="宋体" panose="02010600030101010101" pitchFamily="2" charset="-122"/>
              </a:rPr>
              <a:t>。由此可见，基因与性状间并非简单的线性关系。</a:t>
            </a:r>
            <a:endParaRPr kumimoji="0" lang="zh-CN" altLang="en-US" sz="2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423B3B"/>
                </a:solidFill>
                <a:effectLst/>
                <a:latin typeface="华文楷体" panose="02010600040101010101" pitchFamily="2" charset="-122"/>
                <a:ea typeface="华文楷体" panose="02010600040101010101" pitchFamily="2" charset="-122"/>
                <a:cs typeface="宋体" panose="02010600030101010101" pitchFamily="2" charset="-122"/>
              </a:rPr>
              <a:t>(3)</a:t>
            </a:r>
            <a:r>
              <a:rPr kumimoji="0" lang="zh-CN" altLang="en-US" sz="2400" b="0" i="0" u="none" strike="noStrike" cap="none" normalizeH="0" baseline="0" dirty="0">
                <a:ln>
                  <a:noFill/>
                </a:ln>
                <a:solidFill>
                  <a:srgbClr val="423B3B"/>
                </a:solidFill>
                <a:effectLst/>
                <a:latin typeface="华文楷体" panose="02010600040101010101" pitchFamily="2" charset="-122"/>
                <a:ea typeface="华文楷体" panose="02010600040101010101" pitchFamily="2" charset="-122"/>
                <a:cs typeface="宋体" panose="02010600030101010101" pitchFamily="2" charset="-122"/>
              </a:rPr>
              <a:t>若在其他条件均正常的情况下，直接缺少酶③会使人患</a:t>
            </a:r>
            <a:r>
              <a:rPr kumimoji="0" lang="en-US" altLang="zh-CN" sz="2400" b="0" i="0" u="none" strike="noStrike" cap="none" normalizeH="0" baseline="0" dirty="0">
                <a:ln>
                  <a:noFill/>
                </a:ln>
                <a:solidFill>
                  <a:srgbClr val="423B3B"/>
                </a:solidFill>
                <a:effectLst/>
                <a:latin typeface="华文楷体" panose="02010600040101010101" pitchFamily="2" charset="-122"/>
                <a:ea typeface="华文楷体" panose="02010600040101010101" pitchFamily="2" charset="-122"/>
                <a:cs typeface="宋体" panose="02010600030101010101" pitchFamily="2" charset="-122"/>
              </a:rPr>
              <a:t>________</a:t>
            </a:r>
            <a:r>
              <a:rPr kumimoji="0" lang="zh-CN" altLang="en-US" sz="2400" b="0" i="0" u="none" strike="noStrike" cap="none" normalizeH="0" baseline="0" dirty="0">
                <a:ln>
                  <a:noFill/>
                </a:ln>
                <a:solidFill>
                  <a:srgbClr val="423B3B"/>
                </a:solidFill>
                <a:effectLst/>
                <a:latin typeface="华文楷体" panose="02010600040101010101" pitchFamily="2" charset="-122"/>
                <a:ea typeface="华文楷体" panose="02010600040101010101" pitchFamily="2" charset="-122"/>
                <a:cs typeface="宋体" panose="02010600030101010101" pitchFamily="2" charset="-122"/>
              </a:rPr>
              <a:t>症。</a:t>
            </a:r>
            <a:endParaRPr kumimoji="0" lang="zh-CN" altLang="en-US" sz="2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423B3B"/>
                </a:solidFill>
                <a:effectLst/>
                <a:latin typeface="华文楷体" panose="02010600040101010101" pitchFamily="2" charset="-122"/>
                <a:ea typeface="华文楷体" panose="02010600040101010101" pitchFamily="2" charset="-122"/>
                <a:cs typeface="宋体" panose="02010600030101010101" pitchFamily="2" charset="-122"/>
              </a:rPr>
              <a:t>(4)</a:t>
            </a:r>
            <a:r>
              <a:rPr kumimoji="0" lang="zh-CN" altLang="en-US" sz="2400" b="0" i="0" u="none" strike="noStrike" cap="none" normalizeH="0" baseline="0" dirty="0">
                <a:ln>
                  <a:noFill/>
                </a:ln>
                <a:solidFill>
                  <a:srgbClr val="423B3B"/>
                </a:solidFill>
                <a:effectLst/>
                <a:latin typeface="华文楷体" panose="02010600040101010101" pitchFamily="2" charset="-122"/>
                <a:ea typeface="华文楷体" panose="02010600040101010101" pitchFamily="2" charset="-122"/>
                <a:cs typeface="宋体" panose="02010600030101010101" pitchFamily="2" charset="-122"/>
              </a:rPr>
              <a:t>从以上实例可以看出，基因通过</a:t>
            </a:r>
            <a:r>
              <a:rPr kumimoji="0" lang="zh-CN" altLang="en-US" sz="2400" b="0" i="0" u="sng" strike="noStrike" cap="none" normalizeH="0" baseline="0" dirty="0">
                <a:ln>
                  <a:noFill/>
                </a:ln>
                <a:solidFill>
                  <a:srgbClr val="423B3B"/>
                </a:solidFill>
                <a:effectLst/>
                <a:latin typeface="华文楷体" panose="02010600040101010101" pitchFamily="2" charset="-122"/>
                <a:ea typeface="华文楷体" panose="02010600040101010101" pitchFamily="2" charset="-122"/>
                <a:cs typeface="宋体" panose="02010600030101010101" pitchFamily="2" charset="-122"/>
              </a:rPr>
              <a:t>                                      </a:t>
            </a:r>
            <a:r>
              <a:rPr kumimoji="0" lang="zh-CN" altLang="en-US" sz="2400" b="0" i="0" u="none" strike="noStrike" cap="none" normalizeH="0" baseline="0" dirty="0">
                <a:ln>
                  <a:noFill/>
                </a:ln>
                <a:solidFill>
                  <a:srgbClr val="423B3B"/>
                </a:solidFill>
                <a:effectLst/>
                <a:latin typeface="华文楷体" panose="02010600040101010101" pitchFamily="2" charset="-122"/>
                <a:ea typeface="华文楷体" panose="02010600040101010101" pitchFamily="2" charset="-122"/>
                <a:cs typeface="宋体" panose="02010600030101010101" pitchFamily="2" charset="-122"/>
              </a:rPr>
              <a:t>，进而控制生物体的性状</a:t>
            </a:r>
            <a:endParaRPr kumimoji="0" lang="zh-CN" altLang="en-US" sz="2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p:txBody>
      </p:sp>
      <p:sp>
        <p:nvSpPr>
          <p:cNvPr id="5" name="文本框 4">
            <a:extLst>
              <a:ext uri="{FF2B5EF4-FFF2-40B4-BE49-F238E27FC236}">
                <a16:creationId xmlns:a16="http://schemas.microsoft.com/office/drawing/2014/main" id="{47DB0AEC-8418-4A97-9FF4-9F5CE233DC08}"/>
              </a:ext>
            </a:extLst>
          </p:cNvPr>
          <p:cNvSpPr txBox="1"/>
          <p:nvPr/>
        </p:nvSpPr>
        <p:spPr>
          <a:xfrm>
            <a:off x="10351363" y="6328246"/>
            <a:ext cx="1100831" cy="369332"/>
          </a:xfrm>
          <a:prstGeom prst="rect">
            <a:avLst/>
          </a:prstGeom>
          <a:noFill/>
        </p:spPr>
        <p:txBody>
          <a:bodyPr wrap="square" rtlCol="0">
            <a:spAutoFit/>
          </a:bodyPr>
          <a:lstStyle/>
          <a:p>
            <a:r>
              <a:rPr lang="en-US" altLang="zh-CN" dirty="0"/>
              <a:t>3</a:t>
            </a:r>
            <a:r>
              <a:rPr lang="zh-CN" altLang="en-US" dirty="0"/>
              <a:t>分</a:t>
            </a:r>
            <a:r>
              <a:rPr lang="en-US" altLang="zh-CN" dirty="0"/>
              <a:t>20</a:t>
            </a:r>
            <a:r>
              <a:rPr lang="zh-CN" altLang="en-US" dirty="0"/>
              <a:t>秒</a:t>
            </a:r>
          </a:p>
        </p:txBody>
      </p:sp>
    </p:spTree>
    <p:extLst>
      <p:ext uri="{BB962C8B-B14F-4D97-AF65-F5344CB8AC3E}">
        <p14:creationId xmlns:p14="http://schemas.microsoft.com/office/powerpoint/2010/main" val="1844048088"/>
      </p:ext>
    </p:extLst>
  </p:cSld>
  <p:clrMapOvr>
    <a:masterClrMapping/>
  </p:clrMapOvr>
  <mc:AlternateContent xmlns:mc="http://schemas.openxmlformats.org/markup-compatibility/2006">
    <mc:Choice xmlns:p14="http://schemas.microsoft.com/office/powerpoint/2010/main" Requires="p14">
      <p:transition spd="slow" p14:dur="2000" advTm="120000"/>
    </mc:Choice>
    <mc:Fallback>
      <p:transition spd="slow" advTm="120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258745D-008A-49DD-A0E3-8C89EAE63D91}"/>
              </a:ext>
            </a:extLst>
          </p:cNvPr>
          <p:cNvSpPr>
            <a:spLocks noChangeArrowheads="1"/>
          </p:cNvSpPr>
          <p:nvPr/>
        </p:nvSpPr>
        <p:spPr bwMode="auto">
          <a:xfrm>
            <a:off x="512064" y="672638"/>
            <a:ext cx="1104595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16. </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下图</a:t>
            </a: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A</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是果蝇体细胞模式图，图</a:t>
            </a: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B</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是该个体减数分裂形成配子时两对染色体，请据图回答问题：</a:t>
            </a:r>
            <a:endParaRPr kumimoji="0" lang="zh-CN" altLang="en-US" sz="2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p:txBody>
      </p:sp>
      <p:pic>
        <p:nvPicPr>
          <p:cNvPr id="9217" name="图片 15" descr="学科网(www.zxxk.com)--教育资源门户，提供试卷、教案、课件、论文、素材以及各类教学资源下载，还有大量而丰富的教学相关资讯！">
            <a:extLst>
              <a:ext uri="{FF2B5EF4-FFF2-40B4-BE49-F238E27FC236}">
                <a16:creationId xmlns:a16="http://schemas.microsoft.com/office/drawing/2014/main" id="{CD1781B8-5DAE-4716-8AF4-F5D2B3B3C6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1184" y="1088136"/>
            <a:ext cx="6456042" cy="265176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ABFEFC09-47D8-4028-A821-8B4564089E19}"/>
              </a:ext>
            </a:extLst>
          </p:cNvPr>
          <p:cNvSpPr>
            <a:spLocks noChangeArrowheads="1"/>
          </p:cNvSpPr>
          <p:nvPr/>
        </p:nvSpPr>
        <p:spPr bwMode="auto">
          <a:xfrm>
            <a:off x="198120" y="3830872"/>
            <a:ext cx="1179576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a:t>
            </a: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1</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）果蝇体细胞中有</a:t>
            </a:r>
            <a:r>
              <a:rPr kumimoji="0" lang="en-US" altLang="zh-CN" sz="2400" b="0" i="0" u="sng"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________</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个染色体组。</a:t>
            </a:r>
            <a:endParaRPr kumimoji="0" lang="zh-CN" altLang="en-US" sz="2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a:t>
            </a: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2</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）图</a:t>
            </a: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B</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中①上的基因异常，表明该个体减数分裂形成配子时，发生了</a:t>
            </a:r>
            <a:r>
              <a:rPr kumimoji="0" lang="en-US" altLang="zh-CN" sz="2400" b="0" i="0" u="sng"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___________</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a:t>
            </a:r>
            <a:endParaRPr kumimoji="0" lang="zh-CN" altLang="en-US" sz="2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a:t>
            </a: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3</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）假设图</a:t>
            </a: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B</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减数分裂完成后形成了</a:t>
            </a:r>
            <a:r>
              <a:rPr kumimoji="0" lang="en-US" altLang="zh-CN" sz="2400" b="0" i="0" u="none" strike="noStrike" cap="none" normalizeH="0" baseline="0" dirty="0" err="1">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DdA</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的配子，其原因可能是</a:t>
            </a:r>
            <a:r>
              <a:rPr kumimoji="0" lang="en-US" altLang="zh-CN" sz="2400" b="0" i="0" u="sng"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_______________</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a:t>
            </a:r>
            <a:endParaRPr kumimoji="0" lang="zh-CN" altLang="en-US" sz="2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a:t>
            </a: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4</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）若图</a:t>
            </a: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B</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的①上</a:t>
            </a: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D</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基因与②上的</a:t>
            </a: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d</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基因发生了部分交叉互换，则这种变异属于</a:t>
            </a:r>
            <a:r>
              <a:rPr kumimoji="0" lang="en-US" altLang="zh-CN" sz="2400" b="0" i="0" u="sng"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_______________</a:t>
            </a:r>
            <a:r>
              <a:rPr kumimoji="0" lang="zh-CN" altLang="en-US"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a:t>
            </a:r>
            <a:endParaRPr kumimoji="0" lang="zh-CN" altLang="en-US" sz="2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p:txBody>
      </p:sp>
      <p:sp>
        <p:nvSpPr>
          <p:cNvPr id="5" name="文本框 4">
            <a:extLst>
              <a:ext uri="{FF2B5EF4-FFF2-40B4-BE49-F238E27FC236}">
                <a16:creationId xmlns:a16="http://schemas.microsoft.com/office/drawing/2014/main" id="{2EF20205-08CC-4497-B58A-5114CAF7B9A8}"/>
              </a:ext>
            </a:extLst>
          </p:cNvPr>
          <p:cNvSpPr txBox="1"/>
          <p:nvPr/>
        </p:nvSpPr>
        <p:spPr>
          <a:xfrm>
            <a:off x="10351363" y="6328246"/>
            <a:ext cx="1100831" cy="369332"/>
          </a:xfrm>
          <a:prstGeom prst="rect">
            <a:avLst/>
          </a:prstGeom>
          <a:noFill/>
        </p:spPr>
        <p:txBody>
          <a:bodyPr wrap="square" rtlCol="0">
            <a:spAutoFit/>
          </a:bodyPr>
          <a:lstStyle/>
          <a:p>
            <a:r>
              <a:rPr lang="en-US" altLang="zh-CN" dirty="0"/>
              <a:t>2</a:t>
            </a:r>
            <a:r>
              <a:rPr lang="zh-CN" altLang="en-US" dirty="0"/>
              <a:t>分</a:t>
            </a:r>
          </a:p>
        </p:txBody>
      </p:sp>
    </p:spTree>
    <p:extLst>
      <p:ext uri="{BB962C8B-B14F-4D97-AF65-F5344CB8AC3E}">
        <p14:creationId xmlns:p14="http://schemas.microsoft.com/office/powerpoint/2010/main" val="3927303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1AD805D-45BF-4ABE-8F59-5EF40B25D94F}"/>
              </a:ext>
            </a:extLst>
          </p:cNvPr>
          <p:cNvSpPr txBox="1"/>
          <p:nvPr/>
        </p:nvSpPr>
        <p:spPr>
          <a:xfrm>
            <a:off x="462073" y="3560815"/>
            <a:ext cx="11254667" cy="461665"/>
          </a:xfrm>
          <a:prstGeom prst="rect">
            <a:avLst/>
          </a:prstGeom>
          <a:noFill/>
        </p:spPr>
        <p:txBody>
          <a:bodyPr wrap="square">
            <a:spAutoFit/>
          </a:bodyPr>
          <a:lstStyle/>
          <a:p>
            <a:pPr algn="l" fontAlgn="ctr">
              <a:spcAft>
                <a:spcPts val="0"/>
              </a:spcAft>
            </a:pP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4 </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下列各选项中，科学家、研究材料及研究方法或结论对应关系正确的一项是（</a:t>
            </a: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    </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a:t>
            </a:r>
            <a:endParaRPr lang="zh-CN" altLang="zh-CN" sz="2400" kern="100" dirty="0">
              <a:effectLst/>
              <a:latin typeface="华文楷体" panose="02010600040101010101" pitchFamily="2" charset="-122"/>
              <a:ea typeface="华文楷体" panose="02010600040101010101" pitchFamily="2" charset="-122"/>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53141A15-E171-4D4D-AAF1-2CF1C4DE42C0}"/>
              </a:ext>
            </a:extLst>
          </p:cNvPr>
          <p:cNvGraphicFramePr>
            <a:graphicFrameLocks noGrp="1"/>
          </p:cNvGraphicFramePr>
          <p:nvPr>
            <p:extLst>
              <p:ext uri="{D42A27DB-BD31-4B8C-83A1-F6EECF244321}">
                <p14:modId xmlns:p14="http://schemas.microsoft.com/office/powerpoint/2010/main" val="2633976809"/>
              </p:ext>
            </p:extLst>
          </p:nvPr>
        </p:nvGraphicFramePr>
        <p:xfrm>
          <a:off x="723833" y="4060210"/>
          <a:ext cx="10744334" cy="1847850"/>
        </p:xfrm>
        <a:graphic>
          <a:graphicData uri="http://schemas.openxmlformats.org/drawingml/2006/table">
            <a:tbl>
              <a:tblPr firstRow="1" firstCol="1" bandRow="1">
                <a:tableStyleId>{8799B23B-EC83-4686-B30A-512413B5E67A}</a:tableStyleId>
              </a:tblPr>
              <a:tblGrid>
                <a:gridCol w="960273">
                  <a:extLst>
                    <a:ext uri="{9D8B030D-6E8A-4147-A177-3AD203B41FA5}">
                      <a16:colId xmlns:a16="http://schemas.microsoft.com/office/drawing/2014/main" val="1315045496"/>
                    </a:ext>
                  </a:extLst>
                </a:gridCol>
                <a:gridCol w="1774566">
                  <a:extLst>
                    <a:ext uri="{9D8B030D-6E8A-4147-A177-3AD203B41FA5}">
                      <a16:colId xmlns:a16="http://schemas.microsoft.com/office/drawing/2014/main" val="3436038032"/>
                    </a:ext>
                  </a:extLst>
                </a:gridCol>
                <a:gridCol w="1760880">
                  <a:extLst>
                    <a:ext uri="{9D8B030D-6E8A-4147-A177-3AD203B41FA5}">
                      <a16:colId xmlns:a16="http://schemas.microsoft.com/office/drawing/2014/main" val="522058366"/>
                    </a:ext>
                  </a:extLst>
                </a:gridCol>
                <a:gridCol w="6248615">
                  <a:extLst>
                    <a:ext uri="{9D8B030D-6E8A-4147-A177-3AD203B41FA5}">
                      <a16:colId xmlns:a16="http://schemas.microsoft.com/office/drawing/2014/main" val="3158224856"/>
                    </a:ext>
                  </a:extLst>
                </a:gridCol>
              </a:tblGrid>
              <a:tr h="173990">
                <a:tc>
                  <a:txBody>
                    <a:bodyPr/>
                    <a:lstStyle/>
                    <a:p>
                      <a:pPr algn="ctr" fontAlgn="ctr">
                        <a:spcAft>
                          <a:spcPts val="0"/>
                        </a:spcAft>
                      </a:pPr>
                      <a:r>
                        <a:rPr lang="zh-CN" sz="1800" kern="100" dirty="0">
                          <a:effectLst/>
                        </a:rPr>
                        <a:t>选项</a:t>
                      </a:r>
                      <a:endParaRPr lang="zh-CN" sz="1800"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76200" marR="76200" marT="47625" marB="47625" anchor="ctr"/>
                </a:tc>
                <a:tc>
                  <a:txBody>
                    <a:bodyPr/>
                    <a:lstStyle/>
                    <a:p>
                      <a:pPr algn="ctr" fontAlgn="ctr">
                        <a:spcAft>
                          <a:spcPts val="0"/>
                        </a:spcAft>
                      </a:pPr>
                      <a:r>
                        <a:rPr lang="zh-CN" sz="1800" kern="100">
                          <a:effectLst/>
                        </a:rPr>
                        <a:t>科学家</a:t>
                      </a:r>
                      <a:endParaRPr lang="zh-CN" sz="1800" kern="100">
                        <a:effectLst/>
                        <a:latin typeface="华文楷体" panose="02010600040101010101" pitchFamily="2" charset="-122"/>
                        <a:ea typeface="华文楷体" panose="02010600040101010101" pitchFamily="2" charset="-122"/>
                        <a:cs typeface="Times New Roman" panose="02020603050405020304" pitchFamily="18" charset="0"/>
                      </a:endParaRPr>
                    </a:p>
                  </a:txBody>
                  <a:tcPr marL="76200" marR="76200" marT="47625" marB="47625" anchor="ctr"/>
                </a:tc>
                <a:tc>
                  <a:txBody>
                    <a:bodyPr/>
                    <a:lstStyle/>
                    <a:p>
                      <a:pPr algn="ctr" fontAlgn="ctr">
                        <a:spcAft>
                          <a:spcPts val="0"/>
                        </a:spcAft>
                      </a:pPr>
                      <a:r>
                        <a:rPr lang="zh-CN" sz="1800" kern="100">
                          <a:effectLst/>
                        </a:rPr>
                        <a:t>研究材料</a:t>
                      </a:r>
                      <a:endParaRPr lang="zh-CN" sz="1800" kern="100">
                        <a:effectLst/>
                        <a:latin typeface="华文楷体" panose="02010600040101010101" pitchFamily="2" charset="-122"/>
                        <a:ea typeface="华文楷体" panose="02010600040101010101" pitchFamily="2" charset="-122"/>
                        <a:cs typeface="Times New Roman" panose="02020603050405020304" pitchFamily="18" charset="0"/>
                      </a:endParaRPr>
                    </a:p>
                  </a:txBody>
                  <a:tcPr marL="76200" marR="76200" marT="47625" marB="47625" anchor="ctr"/>
                </a:tc>
                <a:tc>
                  <a:txBody>
                    <a:bodyPr/>
                    <a:lstStyle/>
                    <a:p>
                      <a:pPr algn="ctr" fontAlgn="ctr">
                        <a:spcAft>
                          <a:spcPts val="0"/>
                        </a:spcAft>
                      </a:pPr>
                      <a:r>
                        <a:rPr lang="zh-CN" sz="1800" kern="100">
                          <a:effectLst/>
                        </a:rPr>
                        <a:t>研究方法或结论</a:t>
                      </a:r>
                      <a:endParaRPr lang="zh-CN" sz="1800" kern="100">
                        <a:effectLst/>
                        <a:latin typeface="华文楷体" panose="02010600040101010101" pitchFamily="2" charset="-122"/>
                        <a:ea typeface="华文楷体" panose="02010600040101010101" pitchFamily="2" charset="-122"/>
                        <a:cs typeface="Times New Roman" panose="02020603050405020304" pitchFamily="18" charset="0"/>
                      </a:endParaRPr>
                    </a:p>
                  </a:txBody>
                  <a:tcPr marL="76200" marR="76200" marT="47625" marB="47625" anchor="ctr"/>
                </a:tc>
                <a:extLst>
                  <a:ext uri="{0D108BD9-81ED-4DB2-BD59-A6C34878D82A}">
                    <a16:rowId xmlns:a16="http://schemas.microsoft.com/office/drawing/2014/main" val="1795153648"/>
                  </a:ext>
                </a:extLst>
              </a:tr>
              <a:tr h="173990">
                <a:tc>
                  <a:txBody>
                    <a:bodyPr/>
                    <a:lstStyle/>
                    <a:p>
                      <a:pPr algn="ctr" fontAlgn="ctr">
                        <a:spcAft>
                          <a:spcPts val="0"/>
                        </a:spcAft>
                      </a:pPr>
                      <a:r>
                        <a:rPr lang="en-US" sz="1800" kern="100">
                          <a:effectLst/>
                        </a:rPr>
                        <a:t>A</a:t>
                      </a:r>
                      <a:endParaRPr lang="zh-CN" sz="1800" kern="100">
                        <a:effectLst/>
                        <a:latin typeface="华文楷体" panose="02010600040101010101" pitchFamily="2" charset="-122"/>
                        <a:ea typeface="华文楷体" panose="02010600040101010101" pitchFamily="2" charset="-122"/>
                        <a:cs typeface="Times New Roman" panose="02020603050405020304" pitchFamily="18" charset="0"/>
                      </a:endParaRPr>
                    </a:p>
                  </a:txBody>
                  <a:tcPr marL="76200" marR="76200" marT="47625" marB="47625" anchor="ctr"/>
                </a:tc>
                <a:tc>
                  <a:txBody>
                    <a:bodyPr/>
                    <a:lstStyle/>
                    <a:p>
                      <a:pPr algn="ctr" fontAlgn="ctr">
                        <a:spcAft>
                          <a:spcPts val="0"/>
                        </a:spcAft>
                      </a:pPr>
                      <a:r>
                        <a:rPr lang="zh-CN" sz="1800" kern="100">
                          <a:effectLst/>
                        </a:rPr>
                        <a:t>孟德尔</a:t>
                      </a:r>
                      <a:endParaRPr lang="zh-CN" sz="1800" kern="100">
                        <a:effectLst/>
                        <a:latin typeface="华文楷体" panose="02010600040101010101" pitchFamily="2" charset="-122"/>
                        <a:ea typeface="华文楷体" panose="02010600040101010101" pitchFamily="2" charset="-122"/>
                        <a:cs typeface="Times New Roman" panose="02020603050405020304" pitchFamily="18" charset="0"/>
                      </a:endParaRPr>
                    </a:p>
                  </a:txBody>
                  <a:tcPr marL="76200" marR="76200" marT="47625" marB="47625" anchor="ctr"/>
                </a:tc>
                <a:tc>
                  <a:txBody>
                    <a:bodyPr/>
                    <a:lstStyle/>
                    <a:p>
                      <a:pPr algn="ctr" fontAlgn="ctr">
                        <a:spcAft>
                          <a:spcPts val="0"/>
                        </a:spcAft>
                      </a:pPr>
                      <a:r>
                        <a:rPr lang="zh-CN" sz="1800" kern="100">
                          <a:effectLst/>
                        </a:rPr>
                        <a:t>豌豆</a:t>
                      </a:r>
                      <a:endParaRPr lang="zh-CN" sz="1800" kern="100">
                        <a:effectLst/>
                        <a:latin typeface="华文楷体" panose="02010600040101010101" pitchFamily="2" charset="-122"/>
                        <a:ea typeface="华文楷体" panose="02010600040101010101" pitchFamily="2" charset="-122"/>
                        <a:cs typeface="Times New Roman" panose="02020603050405020304" pitchFamily="18" charset="0"/>
                      </a:endParaRPr>
                    </a:p>
                  </a:txBody>
                  <a:tcPr marL="76200" marR="76200" marT="47625" marB="47625" anchor="ctr"/>
                </a:tc>
                <a:tc>
                  <a:txBody>
                    <a:bodyPr/>
                    <a:lstStyle/>
                    <a:p>
                      <a:pPr algn="ctr" fontAlgn="ctr">
                        <a:spcAft>
                          <a:spcPts val="0"/>
                        </a:spcAft>
                      </a:pPr>
                      <a:r>
                        <a:rPr lang="zh-CN" sz="1800" kern="100">
                          <a:effectLst/>
                        </a:rPr>
                        <a:t>采用人工杂交的方法发现了分离定律与自由组合定律</a:t>
                      </a:r>
                      <a:endParaRPr lang="zh-CN" sz="1800" kern="100">
                        <a:effectLst/>
                        <a:latin typeface="华文楷体" panose="02010600040101010101" pitchFamily="2" charset="-122"/>
                        <a:ea typeface="华文楷体" panose="02010600040101010101" pitchFamily="2" charset="-122"/>
                        <a:cs typeface="Times New Roman" panose="02020603050405020304" pitchFamily="18" charset="0"/>
                      </a:endParaRPr>
                    </a:p>
                  </a:txBody>
                  <a:tcPr marL="76200" marR="76200" marT="47625" marB="47625" anchor="ctr"/>
                </a:tc>
                <a:extLst>
                  <a:ext uri="{0D108BD9-81ED-4DB2-BD59-A6C34878D82A}">
                    <a16:rowId xmlns:a16="http://schemas.microsoft.com/office/drawing/2014/main" val="2093242250"/>
                  </a:ext>
                </a:extLst>
              </a:tr>
              <a:tr h="173990">
                <a:tc>
                  <a:txBody>
                    <a:bodyPr/>
                    <a:lstStyle/>
                    <a:p>
                      <a:pPr algn="ctr" fontAlgn="ctr">
                        <a:spcAft>
                          <a:spcPts val="0"/>
                        </a:spcAft>
                      </a:pPr>
                      <a:r>
                        <a:rPr lang="en-US" sz="1800" kern="100">
                          <a:effectLst/>
                        </a:rPr>
                        <a:t>B</a:t>
                      </a:r>
                      <a:endParaRPr lang="zh-CN" sz="1800" kern="100">
                        <a:effectLst/>
                        <a:latin typeface="华文楷体" panose="02010600040101010101" pitchFamily="2" charset="-122"/>
                        <a:ea typeface="华文楷体" panose="02010600040101010101" pitchFamily="2" charset="-122"/>
                        <a:cs typeface="Times New Roman" panose="02020603050405020304" pitchFamily="18" charset="0"/>
                      </a:endParaRPr>
                    </a:p>
                  </a:txBody>
                  <a:tcPr marL="76200" marR="76200" marT="47625" marB="47625" anchor="ctr"/>
                </a:tc>
                <a:tc>
                  <a:txBody>
                    <a:bodyPr/>
                    <a:lstStyle/>
                    <a:p>
                      <a:pPr algn="ctr" fontAlgn="ctr">
                        <a:spcAft>
                          <a:spcPts val="0"/>
                        </a:spcAft>
                      </a:pPr>
                      <a:r>
                        <a:rPr lang="zh-CN" sz="1800" kern="100">
                          <a:effectLst/>
                        </a:rPr>
                        <a:t>萨顿</a:t>
                      </a:r>
                      <a:endParaRPr lang="zh-CN" sz="1800" kern="100">
                        <a:effectLst/>
                        <a:latin typeface="华文楷体" panose="02010600040101010101" pitchFamily="2" charset="-122"/>
                        <a:ea typeface="华文楷体" panose="02010600040101010101" pitchFamily="2" charset="-122"/>
                        <a:cs typeface="Times New Roman" panose="02020603050405020304" pitchFamily="18" charset="0"/>
                      </a:endParaRPr>
                    </a:p>
                  </a:txBody>
                  <a:tcPr marL="76200" marR="76200" marT="47625" marB="47625" anchor="ctr"/>
                </a:tc>
                <a:tc>
                  <a:txBody>
                    <a:bodyPr/>
                    <a:lstStyle/>
                    <a:p>
                      <a:pPr algn="ctr" fontAlgn="ctr">
                        <a:spcAft>
                          <a:spcPts val="0"/>
                        </a:spcAft>
                      </a:pPr>
                      <a:r>
                        <a:rPr lang="zh-CN" sz="1800" kern="100">
                          <a:effectLst/>
                        </a:rPr>
                        <a:t>蝗虫</a:t>
                      </a:r>
                      <a:endParaRPr lang="zh-CN" sz="1800" kern="100">
                        <a:effectLst/>
                        <a:latin typeface="华文楷体" panose="02010600040101010101" pitchFamily="2" charset="-122"/>
                        <a:ea typeface="华文楷体" panose="02010600040101010101" pitchFamily="2" charset="-122"/>
                        <a:cs typeface="Times New Roman" panose="02020603050405020304" pitchFamily="18" charset="0"/>
                      </a:endParaRPr>
                    </a:p>
                  </a:txBody>
                  <a:tcPr marL="76200" marR="76200" marT="47625" marB="47625" anchor="ctr"/>
                </a:tc>
                <a:tc>
                  <a:txBody>
                    <a:bodyPr/>
                    <a:lstStyle/>
                    <a:p>
                      <a:pPr algn="ctr" fontAlgn="ctr">
                        <a:spcAft>
                          <a:spcPts val="0"/>
                        </a:spcAft>
                      </a:pPr>
                      <a:r>
                        <a:rPr lang="zh-CN" sz="1800" kern="100">
                          <a:effectLst/>
                        </a:rPr>
                        <a:t>利用假说演绎法证明了基因位于染色体上</a:t>
                      </a:r>
                      <a:endParaRPr lang="zh-CN" sz="1800" kern="100">
                        <a:effectLst/>
                        <a:latin typeface="华文楷体" panose="02010600040101010101" pitchFamily="2" charset="-122"/>
                        <a:ea typeface="华文楷体" panose="02010600040101010101" pitchFamily="2" charset="-122"/>
                        <a:cs typeface="Times New Roman" panose="02020603050405020304" pitchFamily="18" charset="0"/>
                      </a:endParaRPr>
                    </a:p>
                  </a:txBody>
                  <a:tcPr marL="76200" marR="76200" marT="47625" marB="47625" anchor="ctr"/>
                </a:tc>
                <a:extLst>
                  <a:ext uri="{0D108BD9-81ED-4DB2-BD59-A6C34878D82A}">
                    <a16:rowId xmlns:a16="http://schemas.microsoft.com/office/drawing/2014/main" val="2650089474"/>
                  </a:ext>
                </a:extLst>
              </a:tr>
              <a:tr h="173990">
                <a:tc>
                  <a:txBody>
                    <a:bodyPr/>
                    <a:lstStyle/>
                    <a:p>
                      <a:pPr algn="ctr" fontAlgn="ctr">
                        <a:spcAft>
                          <a:spcPts val="0"/>
                        </a:spcAft>
                      </a:pPr>
                      <a:r>
                        <a:rPr lang="en-US" sz="1800" kern="100">
                          <a:effectLst/>
                        </a:rPr>
                        <a:t>C</a:t>
                      </a:r>
                      <a:endParaRPr lang="zh-CN" sz="1800" kern="100">
                        <a:effectLst/>
                        <a:latin typeface="华文楷体" panose="02010600040101010101" pitchFamily="2" charset="-122"/>
                        <a:ea typeface="华文楷体" panose="02010600040101010101" pitchFamily="2" charset="-122"/>
                        <a:cs typeface="Times New Roman" panose="02020603050405020304" pitchFamily="18" charset="0"/>
                      </a:endParaRPr>
                    </a:p>
                  </a:txBody>
                  <a:tcPr marL="76200" marR="76200" marT="47625" marB="47625" anchor="ctr"/>
                </a:tc>
                <a:tc>
                  <a:txBody>
                    <a:bodyPr/>
                    <a:lstStyle/>
                    <a:p>
                      <a:pPr algn="ctr" fontAlgn="ctr">
                        <a:spcAft>
                          <a:spcPts val="0"/>
                        </a:spcAft>
                      </a:pPr>
                      <a:r>
                        <a:rPr lang="zh-CN" sz="1800" kern="100">
                          <a:effectLst/>
                        </a:rPr>
                        <a:t>赫尔希和蔡斯</a:t>
                      </a:r>
                      <a:endParaRPr lang="zh-CN" sz="1800" kern="100">
                        <a:effectLst/>
                        <a:latin typeface="华文楷体" panose="02010600040101010101" pitchFamily="2" charset="-122"/>
                        <a:ea typeface="华文楷体" panose="02010600040101010101" pitchFamily="2" charset="-122"/>
                        <a:cs typeface="Times New Roman" panose="02020603050405020304" pitchFamily="18" charset="0"/>
                      </a:endParaRPr>
                    </a:p>
                  </a:txBody>
                  <a:tcPr marL="76200" marR="76200" marT="47625" marB="47625" anchor="ctr"/>
                </a:tc>
                <a:tc>
                  <a:txBody>
                    <a:bodyPr/>
                    <a:lstStyle/>
                    <a:p>
                      <a:pPr algn="ctr" fontAlgn="ctr">
                        <a:spcAft>
                          <a:spcPts val="0"/>
                        </a:spcAft>
                      </a:pPr>
                      <a:r>
                        <a:rPr lang="en-US" sz="1800" kern="100">
                          <a:effectLst/>
                        </a:rPr>
                        <a:t>T</a:t>
                      </a:r>
                      <a:r>
                        <a:rPr lang="en-US" sz="1800" kern="100" baseline="-25000">
                          <a:effectLst/>
                        </a:rPr>
                        <a:t>2</a:t>
                      </a:r>
                      <a:r>
                        <a:rPr lang="zh-CN" sz="1800" kern="100">
                          <a:effectLst/>
                        </a:rPr>
                        <a:t>噬菌体</a:t>
                      </a:r>
                      <a:endParaRPr lang="zh-CN" sz="1800" kern="100">
                        <a:effectLst/>
                        <a:latin typeface="华文楷体" panose="02010600040101010101" pitchFamily="2" charset="-122"/>
                        <a:ea typeface="华文楷体" panose="02010600040101010101" pitchFamily="2" charset="-122"/>
                        <a:cs typeface="Times New Roman" panose="02020603050405020304" pitchFamily="18" charset="0"/>
                      </a:endParaRPr>
                    </a:p>
                  </a:txBody>
                  <a:tcPr marL="76200" marR="76200" marT="47625" marB="47625" anchor="ctr"/>
                </a:tc>
                <a:tc>
                  <a:txBody>
                    <a:bodyPr/>
                    <a:lstStyle/>
                    <a:p>
                      <a:pPr algn="ctr" fontAlgn="ctr">
                        <a:spcAft>
                          <a:spcPts val="0"/>
                        </a:spcAft>
                      </a:pPr>
                      <a:r>
                        <a:rPr lang="zh-CN" sz="1800" kern="100">
                          <a:effectLst/>
                        </a:rPr>
                        <a:t>通过同位素示踪技术证明了</a:t>
                      </a:r>
                      <a:r>
                        <a:rPr lang="en-US" sz="1800" kern="100">
                          <a:effectLst/>
                        </a:rPr>
                        <a:t>DNA</a:t>
                      </a:r>
                      <a:r>
                        <a:rPr lang="zh-CN" sz="1800" kern="100">
                          <a:effectLst/>
                        </a:rPr>
                        <a:t>是主要的遗传物质</a:t>
                      </a:r>
                      <a:endParaRPr lang="zh-CN" sz="1800" kern="100">
                        <a:effectLst/>
                        <a:latin typeface="华文楷体" panose="02010600040101010101" pitchFamily="2" charset="-122"/>
                        <a:ea typeface="华文楷体" panose="02010600040101010101" pitchFamily="2" charset="-122"/>
                        <a:cs typeface="Times New Roman" panose="02020603050405020304" pitchFamily="18" charset="0"/>
                      </a:endParaRPr>
                    </a:p>
                  </a:txBody>
                  <a:tcPr marL="76200" marR="76200" marT="47625" marB="47625" anchor="ctr"/>
                </a:tc>
                <a:extLst>
                  <a:ext uri="{0D108BD9-81ED-4DB2-BD59-A6C34878D82A}">
                    <a16:rowId xmlns:a16="http://schemas.microsoft.com/office/drawing/2014/main" val="1284880912"/>
                  </a:ext>
                </a:extLst>
              </a:tr>
              <a:tr h="173990">
                <a:tc>
                  <a:txBody>
                    <a:bodyPr/>
                    <a:lstStyle/>
                    <a:p>
                      <a:pPr algn="ctr" fontAlgn="ctr">
                        <a:spcAft>
                          <a:spcPts val="0"/>
                        </a:spcAft>
                      </a:pPr>
                      <a:r>
                        <a:rPr lang="en-US" sz="1800" kern="100">
                          <a:effectLst/>
                        </a:rPr>
                        <a:t>D</a:t>
                      </a:r>
                      <a:endParaRPr lang="zh-CN" sz="1800" kern="100">
                        <a:effectLst/>
                        <a:latin typeface="华文楷体" panose="02010600040101010101" pitchFamily="2" charset="-122"/>
                        <a:ea typeface="华文楷体" panose="02010600040101010101" pitchFamily="2" charset="-122"/>
                        <a:cs typeface="Times New Roman" panose="02020603050405020304" pitchFamily="18" charset="0"/>
                      </a:endParaRPr>
                    </a:p>
                  </a:txBody>
                  <a:tcPr marL="76200" marR="76200" marT="47625" marB="47625" anchor="ctr"/>
                </a:tc>
                <a:tc>
                  <a:txBody>
                    <a:bodyPr/>
                    <a:lstStyle/>
                    <a:p>
                      <a:pPr algn="ctr" fontAlgn="ctr">
                        <a:spcAft>
                          <a:spcPts val="0"/>
                        </a:spcAft>
                      </a:pPr>
                      <a:r>
                        <a:rPr lang="zh-CN" sz="1800" kern="100">
                          <a:effectLst/>
                        </a:rPr>
                        <a:t>沃森和克里克</a:t>
                      </a:r>
                      <a:endParaRPr lang="zh-CN" sz="1800" kern="100">
                        <a:effectLst/>
                        <a:latin typeface="华文楷体" panose="02010600040101010101" pitchFamily="2" charset="-122"/>
                        <a:ea typeface="华文楷体" panose="02010600040101010101" pitchFamily="2" charset="-122"/>
                        <a:cs typeface="Times New Roman" panose="02020603050405020304" pitchFamily="18" charset="0"/>
                      </a:endParaRPr>
                    </a:p>
                  </a:txBody>
                  <a:tcPr marL="76200" marR="76200" marT="47625" marB="47625" anchor="ctr"/>
                </a:tc>
                <a:tc>
                  <a:txBody>
                    <a:bodyPr/>
                    <a:lstStyle/>
                    <a:p>
                      <a:pPr algn="ctr" fontAlgn="ctr">
                        <a:spcAft>
                          <a:spcPts val="0"/>
                        </a:spcAft>
                      </a:pPr>
                      <a:r>
                        <a:rPr lang="en-US" sz="1800" kern="100">
                          <a:effectLst/>
                        </a:rPr>
                        <a:t>DNA</a:t>
                      </a:r>
                      <a:r>
                        <a:rPr lang="zh-CN" sz="1800" kern="100">
                          <a:effectLst/>
                        </a:rPr>
                        <a:t>大分子</a:t>
                      </a:r>
                      <a:endParaRPr lang="zh-CN" sz="1800" kern="100">
                        <a:effectLst/>
                        <a:latin typeface="华文楷体" panose="02010600040101010101" pitchFamily="2" charset="-122"/>
                        <a:ea typeface="华文楷体" panose="02010600040101010101" pitchFamily="2" charset="-122"/>
                        <a:cs typeface="Times New Roman" panose="02020603050405020304" pitchFamily="18" charset="0"/>
                      </a:endParaRPr>
                    </a:p>
                  </a:txBody>
                  <a:tcPr marL="76200" marR="76200" marT="47625" marB="47625" anchor="ctr"/>
                </a:tc>
                <a:tc>
                  <a:txBody>
                    <a:bodyPr/>
                    <a:lstStyle/>
                    <a:p>
                      <a:pPr algn="ctr" fontAlgn="ctr">
                        <a:spcAft>
                          <a:spcPts val="0"/>
                        </a:spcAft>
                      </a:pPr>
                      <a:r>
                        <a:rPr lang="zh-CN" sz="1800" kern="100" dirty="0">
                          <a:effectLst/>
                        </a:rPr>
                        <a:t>采用</a:t>
                      </a:r>
                      <a:r>
                        <a:rPr lang="en-US" sz="1800" kern="100" dirty="0">
                          <a:effectLst/>
                        </a:rPr>
                        <a:t>X</a:t>
                      </a:r>
                      <a:r>
                        <a:rPr lang="zh-CN" sz="1800" kern="100" dirty="0">
                          <a:effectLst/>
                        </a:rPr>
                        <a:t>射线衍射的方法，破译了全部密码子</a:t>
                      </a:r>
                      <a:endParaRPr lang="zh-CN" sz="1800"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76200" marR="76200" marT="47625" marB="47625" anchor="ctr"/>
                </a:tc>
                <a:extLst>
                  <a:ext uri="{0D108BD9-81ED-4DB2-BD59-A6C34878D82A}">
                    <a16:rowId xmlns:a16="http://schemas.microsoft.com/office/drawing/2014/main" val="526777728"/>
                  </a:ext>
                </a:extLst>
              </a:tr>
            </a:tbl>
          </a:graphicData>
        </a:graphic>
      </p:graphicFrame>
      <p:sp>
        <p:nvSpPr>
          <p:cNvPr id="27" name="文本框 26">
            <a:extLst>
              <a:ext uri="{FF2B5EF4-FFF2-40B4-BE49-F238E27FC236}">
                <a16:creationId xmlns:a16="http://schemas.microsoft.com/office/drawing/2014/main" id="{10EC296F-A302-4D24-B412-B1562C59019D}"/>
              </a:ext>
            </a:extLst>
          </p:cNvPr>
          <p:cNvSpPr txBox="1"/>
          <p:nvPr/>
        </p:nvSpPr>
        <p:spPr>
          <a:xfrm>
            <a:off x="561512" y="994358"/>
            <a:ext cx="11155227" cy="1938992"/>
          </a:xfrm>
          <a:prstGeom prst="rect">
            <a:avLst/>
          </a:prstGeom>
          <a:noFill/>
        </p:spPr>
        <p:txBody>
          <a:bodyPr wrap="square">
            <a:spAutoFit/>
          </a:bodyPr>
          <a:lstStyle/>
          <a:p>
            <a:pPr algn="l" fontAlgn="ctr">
              <a:spcAft>
                <a:spcPts val="0"/>
              </a:spcAft>
            </a:pP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3. </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下列关于单倍体、二倍体和染色体组的表述，正确的（</a:t>
            </a: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    </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a:t>
            </a:r>
            <a:endParaRPr lang="zh-CN" altLang="zh-CN" sz="2400" kern="100" dirty="0">
              <a:effectLst/>
              <a:latin typeface="华文楷体" panose="02010600040101010101" pitchFamily="2" charset="-122"/>
              <a:ea typeface="华文楷体" panose="02010600040101010101" pitchFamily="2" charset="-122"/>
              <a:cs typeface="Times New Roman" panose="02020603050405020304" pitchFamily="18" charset="0"/>
            </a:endParaRPr>
          </a:p>
          <a:p>
            <a:pPr algn="l" fontAlgn="ctr">
              <a:spcAft>
                <a:spcPts val="0"/>
              </a:spcAft>
            </a:pP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A. </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多倍体生物的单倍体都表现为高度不育的特点</a:t>
            </a:r>
            <a:endParaRPr lang="zh-CN" altLang="zh-CN" sz="2400" kern="100" dirty="0">
              <a:effectLst/>
              <a:latin typeface="华文楷体" panose="02010600040101010101" pitchFamily="2" charset="-122"/>
              <a:ea typeface="华文楷体" panose="02010600040101010101" pitchFamily="2" charset="-122"/>
              <a:cs typeface="Times New Roman" panose="02020603050405020304" pitchFamily="18" charset="0"/>
            </a:endParaRPr>
          </a:p>
          <a:p>
            <a:pPr algn="l" fontAlgn="ctr">
              <a:spcAft>
                <a:spcPts val="0"/>
              </a:spcAft>
            </a:pP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B. 21</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三体综合征患者的体细胞中有三个染色体组</a:t>
            </a:r>
            <a:endParaRPr lang="zh-CN" altLang="zh-CN" sz="2400" kern="100" dirty="0">
              <a:effectLst/>
              <a:latin typeface="华文楷体" panose="02010600040101010101" pitchFamily="2" charset="-122"/>
              <a:ea typeface="华文楷体" panose="02010600040101010101" pitchFamily="2" charset="-122"/>
              <a:cs typeface="Times New Roman" panose="02020603050405020304" pitchFamily="18" charset="0"/>
            </a:endParaRPr>
          </a:p>
          <a:p>
            <a:pPr algn="l" fontAlgn="ctr">
              <a:spcAft>
                <a:spcPts val="0"/>
              </a:spcAft>
            </a:pP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C. </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用秋水仙素处理单倍体植株后得到的一定是二倍体</a:t>
            </a:r>
            <a:endParaRPr lang="zh-CN" altLang="zh-CN" sz="2400" kern="100" dirty="0">
              <a:effectLst/>
              <a:latin typeface="华文楷体" panose="02010600040101010101" pitchFamily="2" charset="-122"/>
              <a:ea typeface="华文楷体" panose="02010600040101010101" pitchFamily="2" charset="-122"/>
              <a:cs typeface="Times New Roman" panose="02020603050405020304" pitchFamily="18" charset="0"/>
            </a:endParaRPr>
          </a:p>
          <a:p>
            <a:pPr algn="l" fontAlgn="ctr">
              <a:spcAft>
                <a:spcPts val="0"/>
              </a:spcAft>
            </a:pP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D. </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人的初级卵母细胞中的一个染色体组中可能存在等位基因</a:t>
            </a:r>
            <a:endParaRPr lang="zh-CN" altLang="en-US" sz="2400" dirty="0"/>
          </a:p>
        </p:txBody>
      </p:sp>
      <p:sp>
        <p:nvSpPr>
          <p:cNvPr id="5" name="文本框 4">
            <a:extLst>
              <a:ext uri="{FF2B5EF4-FFF2-40B4-BE49-F238E27FC236}">
                <a16:creationId xmlns:a16="http://schemas.microsoft.com/office/drawing/2014/main" id="{B272CC42-DE11-461B-A558-AA93B0646EBA}"/>
              </a:ext>
            </a:extLst>
          </p:cNvPr>
          <p:cNvSpPr txBox="1"/>
          <p:nvPr/>
        </p:nvSpPr>
        <p:spPr>
          <a:xfrm>
            <a:off x="10351363" y="6328246"/>
            <a:ext cx="1100831" cy="369332"/>
          </a:xfrm>
          <a:prstGeom prst="rect">
            <a:avLst/>
          </a:prstGeom>
          <a:noFill/>
        </p:spPr>
        <p:txBody>
          <a:bodyPr wrap="square" rtlCol="0">
            <a:spAutoFit/>
          </a:bodyPr>
          <a:lstStyle/>
          <a:p>
            <a:r>
              <a:rPr lang="en-US" altLang="zh-CN" dirty="0"/>
              <a:t>2</a:t>
            </a:r>
            <a:r>
              <a:rPr lang="zh-CN" altLang="en-US" dirty="0"/>
              <a:t>分</a:t>
            </a:r>
            <a:r>
              <a:rPr lang="en-US" altLang="zh-CN" dirty="0"/>
              <a:t>30</a:t>
            </a:r>
            <a:r>
              <a:rPr lang="zh-CN" altLang="en-US" dirty="0"/>
              <a:t>秒</a:t>
            </a:r>
          </a:p>
        </p:txBody>
      </p:sp>
    </p:spTree>
    <p:extLst>
      <p:ext uri="{BB962C8B-B14F-4D97-AF65-F5344CB8AC3E}">
        <p14:creationId xmlns:p14="http://schemas.microsoft.com/office/powerpoint/2010/main" val="1661221292"/>
      </p:ext>
    </p:extLst>
  </p:cSld>
  <p:clrMapOvr>
    <a:masterClrMapping/>
  </p:clrMapOvr>
  <mc:AlternateContent xmlns:mc="http://schemas.openxmlformats.org/markup-compatibility/2006">
    <mc:Choice xmlns:p14="http://schemas.microsoft.com/office/powerpoint/2010/main" Requires="p14">
      <p:transition spd="slow" p14:dur="2000" advTm="120000"/>
    </mc:Choice>
    <mc:Fallback>
      <p:transition spd="slow" advTm="120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E84668F-EFFA-44E5-B6DA-AEBCCF75BEF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097" name="图片 3" descr="学科网(www.zxxk.com)--教育资源门户，提供试卷、教案、课件、论文、素材以及各类教学资源下载，还有大量而丰富的教学相关资讯！">
            <a:extLst>
              <a:ext uri="{FF2B5EF4-FFF2-40B4-BE49-F238E27FC236}">
                <a16:creationId xmlns:a16="http://schemas.microsoft.com/office/drawing/2014/main" id="{BFB2A993-0B00-4C27-A2F9-DF7E3EC27E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1181" y="4381385"/>
            <a:ext cx="2103435" cy="105171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CC2BB937-859E-4945-97C5-AAC772B8CDB0}"/>
              </a:ext>
            </a:extLst>
          </p:cNvPr>
          <p:cNvSpPr>
            <a:spLocks noChangeArrowheads="1"/>
          </p:cNvSpPr>
          <p:nvPr/>
        </p:nvSpPr>
        <p:spPr bwMode="auto">
          <a:xfrm>
            <a:off x="341790" y="3568416"/>
            <a:ext cx="1170372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6. </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某些因素会导致</a:t>
            </a: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DNA</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分子中的某个碱基上连接一个“</a:t>
            </a: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—CH</a:t>
            </a:r>
            <a:r>
              <a:rPr kumimoji="0" lang="en-US" altLang="zh-CN" sz="2400" b="0" i="0" u="none" strike="noStrike" cap="none" normalizeH="0" baseline="-3000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3</a:t>
            </a: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基团，这个过程称为</a:t>
            </a: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DNA</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甲基化，甲基化的基因无法转录。下图为某基因中二核苷酸（</a:t>
            </a: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CpG</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）的胞嘧啶的甲基化过程，下列叙述合理的是（　　）</a:t>
            </a:r>
            <a:endParaRPr kumimoji="0" lang="zh-CN" altLang="en-US" sz="2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A. </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胞嘧啶甲基化导致表达的蛋白质结构改变</a:t>
            </a:r>
            <a:endParaRPr kumimoji="0" lang="zh-CN" altLang="en-US" sz="2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B. </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基因甲基化引起的变异属于基因突变</a:t>
            </a:r>
            <a:endParaRPr kumimoji="0" lang="zh-CN" altLang="en-US" sz="2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C. </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肝细胞的呼吸酶基因和</a:t>
            </a: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RNA</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聚合酶基因均处于特定胞嘧啶的非甲基化状态</a:t>
            </a:r>
            <a:endParaRPr kumimoji="0" lang="zh-CN" altLang="en-US" sz="2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D. </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原癌、抑癌基因甲基化不会导致细胞癌变</a:t>
            </a:r>
            <a:endParaRPr kumimoji="0" lang="zh-CN" altLang="en-US" sz="2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p:txBody>
      </p:sp>
      <p:sp>
        <p:nvSpPr>
          <p:cNvPr id="8" name="文本框 7">
            <a:extLst>
              <a:ext uri="{FF2B5EF4-FFF2-40B4-BE49-F238E27FC236}">
                <a16:creationId xmlns:a16="http://schemas.microsoft.com/office/drawing/2014/main" id="{EAC23D88-61A1-4F88-A429-045248A40528}"/>
              </a:ext>
            </a:extLst>
          </p:cNvPr>
          <p:cNvSpPr txBox="1"/>
          <p:nvPr/>
        </p:nvSpPr>
        <p:spPr>
          <a:xfrm>
            <a:off x="341790" y="756821"/>
            <a:ext cx="11334567" cy="2308324"/>
          </a:xfrm>
          <a:prstGeom prst="rect">
            <a:avLst/>
          </a:prstGeom>
          <a:noFill/>
        </p:spPr>
        <p:txBody>
          <a:bodyPr wrap="square">
            <a:spAutoFit/>
          </a:bodyPr>
          <a:lstStyle/>
          <a:p>
            <a:r>
              <a:rPr lang="en-US" altLang="zh-CN" sz="2400" dirty="0">
                <a:latin typeface="华文楷体" panose="02010600040101010101" pitchFamily="2" charset="-122"/>
                <a:ea typeface="华文楷体" panose="02010600040101010101" pitchFamily="2" charset="-122"/>
              </a:rPr>
              <a:t>5. </a:t>
            </a:r>
            <a:r>
              <a:rPr lang="zh-CN" altLang="en-US" sz="2400" dirty="0">
                <a:latin typeface="华文楷体" panose="02010600040101010101" pitchFamily="2" charset="-122"/>
                <a:ea typeface="华文楷体" panose="02010600040101010101" pitchFamily="2" charset="-122"/>
              </a:rPr>
              <a:t>将洋葱根尖细胞在含</a:t>
            </a:r>
            <a:r>
              <a:rPr lang="en-US" altLang="zh-CN" sz="2400" dirty="0">
                <a:latin typeface="华文楷体" panose="02010600040101010101" pitchFamily="2" charset="-122"/>
                <a:ea typeface="华文楷体" panose="02010600040101010101" pitchFamily="2" charset="-122"/>
              </a:rPr>
              <a:t>3H</a:t>
            </a:r>
            <a:r>
              <a:rPr lang="zh-CN" altLang="en-US" sz="2400" dirty="0">
                <a:latin typeface="华文楷体" panose="02010600040101010101" pitchFamily="2" charset="-122"/>
                <a:ea typeface="华文楷体" panose="02010600040101010101" pitchFamily="2" charset="-122"/>
              </a:rPr>
              <a:t>标记 胸腺嘧啶脱氧核苷酸培养基中完成一个细胞周期，然后在不含放射性标记的培养基中继续完成一个细胞周期。下列叙述正确的是</a:t>
            </a:r>
            <a:endParaRPr lang="en-US" altLang="zh-CN" sz="2400" dirty="0">
              <a:latin typeface="华文楷体" panose="02010600040101010101" pitchFamily="2" charset="-122"/>
              <a:ea typeface="华文楷体" panose="02010600040101010101" pitchFamily="2" charset="-122"/>
            </a:endParaRPr>
          </a:p>
          <a:p>
            <a:pPr algn="l" fontAlgn="ctr">
              <a:spcAft>
                <a:spcPts val="0"/>
              </a:spcAft>
            </a:pP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A. </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第一个细胞周期中，细胞内放射性迅速升高的时期是分裂前期</a:t>
            </a:r>
            <a:endParaRPr lang="zh-CN" altLang="zh-CN" sz="2400" kern="100" dirty="0">
              <a:effectLst/>
              <a:latin typeface="华文楷体" panose="02010600040101010101" pitchFamily="2" charset="-122"/>
              <a:ea typeface="华文楷体" panose="02010600040101010101" pitchFamily="2" charset="-122"/>
              <a:cs typeface="Times New Roman" panose="02020603050405020304" pitchFamily="18" charset="0"/>
            </a:endParaRPr>
          </a:p>
          <a:p>
            <a:pPr algn="l" fontAlgn="ctr">
              <a:spcAft>
                <a:spcPts val="0"/>
              </a:spcAft>
            </a:pP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B. </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第一个细胞周期结束后，每个子细胞中都有一半的染色体被标记</a:t>
            </a:r>
            <a:endParaRPr lang="zh-CN" altLang="zh-CN" sz="2400" kern="100" dirty="0">
              <a:effectLst/>
              <a:latin typeface="华文楷体" panose="02010600040101010101" pitchFamily="2" charset="-122"/>
              <a:ea typeface="华文楷体" panose="02010600040101010101" pitchFamily="2" charset="-122"/>
              <a:cs typeface="Times New Roman" panose="02020603050405020304" pitchFamily="18" charset="0"/>
            </a:endParaRPr>
          </a:p>
          <a:p>
            <a:pPr algn="l" fontAlgn="ctr">
              <a:spcAft>
                <a:spcPts val="0"/>
              </a:spcAft>
            </a:pP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C. </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第二个细胞周期的分裂中期，每条染色体中仅有一条单体被标记</a:t>
            </a:r>
            <a:endParaRPr lang="zh-CN" altLang="zh-CN" sz="2400" kern="100" dirty="0">
              <a:effectLst/>
              <a:latin typeface="华文楷体" panose="02010600040101010101" pitchFamily="2" charset="-122"/>
              <a:ea typeface="华文楷体" panose="02010600040101010101" pitchFamily="2" charset="-122"/>
              <a:cs typeface="Times New Roman" panose="02020603050405020304" pitchFamily="18" charset="0"/>
            </a:endParaRPr>
          </a:p>
          <a:p>
            <a:pPr algn="l" fontAlgn="ctr">
              <a:spcAft>
                <a:spcPts val="0"/>
              </a:spcAft>
            </a:pP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D. </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完成两个细胞周期后，每个子细胞中含</a:t>
            </a:r>
            <a:r>
              <a:rPr lang="en-US" altLang="zh-CN" sz="2400" kern="100" baseline="300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3</a:t>
            </a: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H</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标记的染色体数目相同</a:t>
            </a:r>
            <a:endParaRPr lang="zh-CN" altLang="zh-CN" sz="2400" kern="100" dirty="0">
              <a:effectLst/>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E4E7B6E5-9950-4D31-B51E-96A82EA9E05A}"/>
              </a:ext>
            </a:extLst>
          </p:cNvPr>
          <p:cNvSpPr txBox="1"/>
          <p:nvPr/>
        </p:nvSpPr>
        <p:spPr>
          <a:xfrm>
            <a:off x="10351363" y="6328246"/>
            <a:ext cx="1100831" cy="369332"/>
          </a:xfrm>
          <a:prstGeom prst="rect">
            <a:avLst/>
          </a:prstGeom>
          <a:noFill/>
        </p:spPr>
        <p:txBody>
          <a:bodyPr wrap="square" rtlCol="0">
            <a:spAutoFit/>
          </a:bodyPr>
          <a:lstStyle/>
          <a:p>
            <a:r>
              <a:rPr lang="en-US" altLang="zh-CN" dirty="0"/>
              <a:t>2</a:t>
            </a:r>
            <a:r>
              <a:rPr lang="zh-CN" altLang="en-US" dirty="0"/>
              <a:t>分</a:t>
            </a:r>
            <a:r>
              <a:rPr lang="en-US" altLang="zh-CN" dirty="0"/>
              <a:t>40</a:t>
            </a:r>
            <a:r>
              <a:rPr lang="zh-CN" altLang="en-US" dirty="0"/>
              <a:t>秒</a:t>
            </a:r>
          </a:p>
        </p:txBody>
      </p:sp>
    </p:spTree>
    <p:extLst>
      <p:ext uri="{BB962C8B-B14F-4D97-AF65-F5344CB8AC3E}">
        <p14:creationId xmlns:p14="http://schemas.microsoft.com/office/powerpoint/2010/main" val="1054543907"/>
      </p:ext>
    </p:extLst>
  </p:cSld>
  <p:clrMapOvr>
    <a:masterClrMapping/>
  </p:clrMapOvr>
  <mc:AlternateContent xmlns:mc="http://schemas.openxmlformats.org/markup-compatibility/2006">
    <mc:Choice xmlns:p14="http://schemas.microsoft.com/office/powerpoint/2010/main" Requires="p14">
      <p:transition spd="slow" p14:dur="2000" advTm="120000"/>
    </mc:Choice>
    <mc:Fallback>
      <p:transition spd="slow" advTm="12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98CF28D-1FED-4D1E-B9D7-87DD54ED3582}"/>
              </a:ext>
            </a:extLst>
          </p:cNvPr>
          <p:cNvSpPr txBox="1"/>
          <p:nvPr/>
        </p:nvSpPr>
        <p:spPr>
          <a:xfrm>
            <a:off x="470516" y="3776388"/>
            <a:ext cx="10724226" cy="830997"/>
          </a:xfrm>
          <a:prstGeom prst="rect">
            <a:avLst/>
          </a:prstGeom>
          <a:noFill/>
        </p:spPr>
        <p:txBody>
          <a:bodyPr wrap="square">
            <a:spAutoFit/>
          </a:bodyPr>
          <a:lstStyle/>
          <a:p>
            <a:pPr algn="just">
              <a:spcAft>
                <a:spcPts val="0"/>
              </a:spcAft>
            </a:pPr>
            <a:r>
              <a:rPr lang="en-US" altLang="zh-CN" sz="2400" kern="100" dirty="0">
                <a:effectLst/>
                <a:latin typeface="华文楷体" panose="02010600040101010101" pitchFamily="2" charset="-122"/>
                <a:ea typeface="华文楷体" panose="02010600040101010101" pitchFamily="2" charset="-122"/>
                <a:cs typeface="Times New Roman" panose="02020603050405020304" pitchFamily="18" charset="0"/>
              </a:rPr>
              <a:t>8</a:t>
            </a:r>
            <a:r>
              <a:rPr lang="zh-CN" altLang="zh-CN" sz="2400" kern="100" dirty="0">
                <a:effectLst/>
                <a:latin typeface="华文楷体" panose="02010600040101010101" pitchFamily="2" charset="-122"/>
                <a:ea typeface="华文楷体" panose="02010600040101010101" pitchFamily="2" charset="-122"/>
                <a:cs typeface="Times New Roman" panose="02020603050405020304" pitchFamily="18" charset="0"/>
              </a:rPr>
              <a:t>．（不定向）一对表型正常的夫妇</a:t>
            </a:r>
            <a:r>
              <a:rPr lang="en-US" altLang="zh-CN" sz="2400" kern="100" dirty="0">
                <a:effectLst/>
                <a:latin typeface="华文楷体" panose="02010600040101010101" pitchFamily="2" charset="-122"/>
                <a:ea typeface="华文楷体" panose="02010600040101010101" pitchFamily="2" charset="-122"/>
                <a:cs typeface="Times New Roman" panose="02020603050405020304" pitchFamily="18" charset="0"/>
              </a:rPr>
              <a:t>(</a:t>
            </a:r>
            <a:r>
              <a:rPr lang="zh-CN" altLang="zh-CN" sz="2400" kern="100" dirty="0">
                <a:effectLst/>
                <a:latin typeface="华文楷体" panose="02010600040101010101" pitchFamily="2" charset="-122"/>
                <a:ea typeface="华文楷体" panose="02010600040101010101" pitchFamily="2" charset="-122"/>
                <a:cs typeface="Times New Roman" panose="02020603050405020304" pitchFamily="18" charset="0"/>
              </a:rPr>
              <a:t>女方为红绿色盲基因的携带者</a:t>
            </a:r>
            <a:r>
              <a:rPr lang="en-US" altLang="zh-CN" sz="2400" kern="100" dirty="0">
                <a:effectLst/>
                <a:latin typeface="华文楷体" panose="02010600040101010101" pitchFamily="2" charset="-122"/>
                <a:ea typeface="华文楷体" panose="02010600040101010101" pitchFamily="2" charset="-122"/>
                <a:cs typeface="Times New Roman" panose="02020603050405020304" pitchFamily="18" charset="0"/>
              </a:rPr>
              <a:t>)</a:t>
            </a:r>
            <a:r>
              <a:rPr lang="zh-CN" altLang="zh-CN" sz="2400" kern="100" dirty="0">
                <a:effectLst/>
                <a:latin typeface="华文楷体" panose="02010600040101010101" pitchFamily="2" charset="-122"/>
                <a:ea typeface="华文楷体" panose="02010600040101010101" pitchFamily="2" charset="-122"/>
                <a:cs typeface="Times New Roman" panose="02020603050405020304" pitchFamily="18" charset="0"/>
              </a:rPr>
              <a:t>，生了一个不患色盲但性染色体组成为</a:t>
            </a:r>
            <a:r>
              <a:rPr lang="en-US" altLang="zh-CN" sz="2400" kern="100" dirty="0">
                <a:effectLst/>
                <a:latin typeface="华文楷体" panose="02010600040101010101" pitchFamily="2" charset="-122"/>
                <a:ea typeface="华文楷体" panose="02010600040101010101" pitchFamily="2" charset="-122"/>
                <a:cs typeface="Times New Roman" panose="02020603050405020304" pitchFamily="18" charset="0"/>
              </a:rPr>
              <a:t>XXY</a:t>
            </a:r>
            <a:r>
              <a:rPr lang="zh-CN" altLang="zh-CN" sz="2400" kern="100" dirty="0">
                <a:effectLst/>
                <a:latin typeface="华文楷体" panose="02010600040101010101" pitchFamily="2" charset="-122"/>
                <a:ea typeface="华文楷体" panose="02010600040101010101" pitchFamily="2" charset="-122"/>
                <a:cs typeface="Times New Roman" panose="02020603050405020304" pitchFamily="18" charset="0"/>
              </a:rPr>
              <a:t>的孩子。图中能解释其产生原因的是</a:t>
            </a:r>
            <a:r>
              <a:rPr lang="en-US" altLang="zh-CN" sz="2400" kern="100" dirty="0">
                <a:effectLst/>
                <a:latin typeface="华文楷体" panose="02010600040101010101" pitchFamily="2" charset="-122"/>
                <a:ea typeface="华文楷体" panose="02010600040101010101" pitchFamily="2" charset="-122"/>
                <a:cs typeface="Times New Roman" panose="02020603050405020304" pitchFamily="18" charset="0"/>
              </a:rPr>
              <a:t>(</a:t>
            </a:r>
            <a:r>
              <a:rPr lang="zh-CN" altLang="zh-CN" sz="2400" kern="100" dirty="0">
                <a:effectLst/>
                <a:latin typeface="华文楷体" panose="02010600040101010101" pitchFamily="2" charset="-122"/>
                <a:ea typeface="华文楷体" panose="02010600040101010101" pitchFamily="2" charset="-122"/>
                <a:cs typeface="Times New Roman" panose="02020603050405020304" pitchFamily="18" charset="0"/>
              </a:rPr>
              <a:t>　　</a:t>
            </a:r>
            <a:r>
              <a:rPr lang="en-US" altLang="zh-CN" sz="2400" kern="100" dirty="0">
                <a:effectLst/>
                <a:latin typeface="华文楷体" panose="02010600040101010101" pitchFamily="2" charset="-122"/>
                <a:ea typeface="华文楷体" panose="02010600040101010101" pitchFamily="2" charset="-122"/>
                <a:cs typeface="Times New Roman" panose="02020603050405020304" pitchFamily="18" charset="0"/>
              </a:rPr>
              <a:t>)</a:t>
            </a:r>
            <a:endParaRPr lang="zh-CN" altLang="zh-CN" sz="2400" kern="100" dirty="0">
              <a:effectLst/>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407EA651-7B2A-4353-AF0E-E8CFCAB5D0DD}"/>
              </a:ext>
            </a:extLst>
          </p:cNvPr>
          <p:cNvPicPr>
            <a:picLocks noChangeAspect="1"/>
          </p:cNvPicPr>
          <p:nvPr/>
        </p:nvPicPr>
        <p:blipFill>
          <a:blip r:embed="rId2"/>
          <a:stretch>
            <a:fillRect/>
          </a:stretch>
        </p:blipFill>
        <p:spPr>
          <a:xfrm>
            <a:off x="3149861" y="5045059"/>
            <a:ext cx="5239537" cy="1468307"/>
          </a:xfrm>
          <a:prstGeom prst="rect">
            <a:avLst/>
          </a:prstGeom>
        </p:spPr>
      </p:pic>
      <p:sp>
        <p:nvSpPr>
          <p:cNvPr id="6" name="文本框 5">
            <a:extLst>
              <a:ext uri="{FF2B5EF4-FFF2-40B4-BE49-F238E27FC236}">
                <a16:creationId xmlns:a16="http://schemas.microsoft.com/office/drawing/2014/main" id="{29775D03-1D26-4100-BF36-6A08301F8C3D}"/>
              </a:ext>
            </a:extLst>
          </p:cNvPr>
          <p:cNvSpPr txBox="1"/>
          <p:nvPr/>
        </p:nvSpPr>
        <p:spPr>
          <a:xfrm>
            <a:off x="470516" y="619697"/>
            <a:ext cx="7810130" cy="461665"/>
          </a:xfrm>
          <a:prstGeom prst="rect">
            <a:avLst/>
          </a:prstGeom>
          <a:noFill/>
        </p:spPr>
        <p:txBody>
          <a:bodyPr wrap="square">
            <a:spAutoFit/>
          </a:bodyPr>
          <a:lstStyle/>
          <a:p>
            <a:r>
              <a:rPr lang="en-US" altLang="zh-CN" sz="24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7. </a:t>
            </a:r>
            <a:r>
              <a:rPr lang="zh-CN" altLang="zh-CN" sz="24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下列关于人类遗传病的叙述，正确的是（</a:t>
            </a:r>
            <a:r>
              <a:rPr lang="en-US" altLang="zh-CN" sz="2400" dirty="0">
                <a:solidFill>
                  <a:srgbClr val="000000"/>
                </a:solidFill>
                <a:effectLst/>
                <a:latin typeface="华文楷体" panose="02010600040101010101" pitchFamily="2" charset="-122"/>
                <a:ea typeface="华文楷体" panose="02010600040101010101" pitchFamily="2" charset="-122"/>
              </a:rPr>
              <a:t>    </a:t>
            </a:r>
            <a:r>
              <a:rPr lang="zh-CN" altLang="zh-CN" sz="24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a:t>
            </a:r>
            <a:endParaRPr lang="zh-CN" altLang="en-US" sz="2400" dirty="0">
              <a:latin typeface="华文楷体" panose="02010600040101010101" pitchFamily="2" charset="-122"/>
              <a:ea typeface="华文楷体" panose="02010600040101010101" pitchFamily="2" charset="-122"/>
            </a:endParaRPr>
          </a:p>
        </p:txBody>
      </p:sp>
      <p:graphicFrame>
        <p:nvGraphicFramePr>
          <p:cNvPr id="7" name="表格 6">
            <a:extLst>
              <a:ext uri="{FF2B5EF4-FFF2-40B4-BE49-F238E27FC236}">
                <a16:creationId xmlns:a16="http://schemas.microsoft.com/office/drawing/2014/main" id="{76F11AA9-53E5-46F6-B2C0-EBCADC8A93A2}"/>
              </a:ext>
            </a:extLst>
          </p:cNvPr>
          <p:cNvGraphicFramePr>
            <a:graphicFrameLocks noGrp="1"/>
          </p:cNvGraphicFramePr>
          <p:nvPr>
            <p:extLst>
              <p:ext uri="{D42A27DB-BD31-4B8C-83A1-F6EECF244321}">
                <p14:modId xmlns:p14="http://schemas.microsoft.com/office/powerpoint/2010/main" val="3334231422"/>
              </p:ext>
            </p:extLst>
          </p:nvPr>
        </p:nvGraphicFramePr>
        <p:xfrm>
          <a:off x="693235" y="1428750"/>
          <a:ext cx="10039868" cy="2000250"/>
        </p:xfrm>
        <a:graphic>
          <a:graphicData uri="http://schemas.openxmlformats.org/drawingml/2006/table">
            <a:tbl>
              <a:tblPr firstRow="1" firstCol="1" bandRow="1">
                <a:tableStyleId>{8799B23B-EC83-4686-B30A-512413B5E67A}</a:tableStyleId>
              </a:tblPr>
              <a:tblGrid>
                <a:gridCol w="537998">
                  <a:extLst>
                    <a:ext uri="{9D8B030D-6E8A-4147-A177-3AD203B41FA5}">
                      <a16:colId xmlns:a16="http://schemas.microsoft.com/office/drawing/2014/main" val="1045340963"/>
                    </a:ext>
                  </a:extLst>
                </a:gridCol>
                <a:gridCol w="2720338">
                  <a:extLst>
                    <a:ext uri="{9D8B030D-6E8A-4147-A177-3AD203B41FA5}">
                      <a16:colId xmlns:a16="http://schemas.microsoft.com/office/drawing/2014/main" val="892605252"/>
                    </a:ext>
                  </a:extLst>
                </a:gridCol>
                <a:gridCol w="3822544">
                  <a:extLst>
                    <a:ext uri="{9D8B030D-6E8A-4147-A177-3AD203B41FA5}">
                      <a16:colId xmlns:a16="http://schemas.microsoft.com/office/drawing/2014/main" val="3593716526"/>
                    </a:ext>
                  </a:extLst>
                </a:gridCol>
                <a:gridCol w="2958988">
                  <a:extLst>
                    <a:ext uri="{9D8B030D-6E8A-4147-A177-3AD203B41FA5}">
                      <a16:colId xmlns:a16="http://schemas.microsoft.com/office/drawing/2014/main" val="595825269"/>
                    </a:ext>
                  </a:extLst>
                </a:gridCol>
              </a:tblGrid>
              <a:tr h="159385">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47625" marB="47625" anchor="ctr"/>
                </a:tc>
                <a:tc>
                  <a:txBody>
                    <a:bodyPr/>
                    <a:lstStyle/>
                    <a:p>
                      <a:pPr algn="just">
                        <a:spcAft>
                          <a:spcPts val="0"/>
                        </a:spcAft>
                      </a:pPr>
                      <a:r>
                        <a:rPr lang="zh-CN" sz="2000" kern="100">
                          <a:effectLst/>
                        </a:rPr>
                        <a:t>遗传病类型</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47625" marB="47625" anchor="ctr"/>
                </a:tc>
                <a:tc>
                  <a:txBody>
                    <a:bodyPr/>
                    <a:lstStyle/>
                    <a:p>
                      <a:pPr algn="just">
                        <a:spcAft>
                          <a:spcPts val="0"/>
                        </a:spcAft>
                      </a:pPr>
                      <a:r>
                        <a:rPr lang="zh-CN" sz="2000" kern="100">
                          <a:effectLst/>
                        </a:rPr>
                        <a:t>致病原因</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47625" marB="47625" anchor="ctr"/>
                </a:tc>
                <a:tc>
                  <a:txBody>
                    <a:bodyPr/>
                    <a:lstStyle/>
                    <a:p>
                      <a:pPr algn="just">
                        <a:spcAft>
                          <a:spcPts val="0"/>
                        </a:spcAft>
                      </a:pPr>
                      <a:r>
                        <a:rPr lang="zh-CN" sz="2000" kern="100">
                          <a:effectLst/>
                        </a:rPr>
                        <a:t>预防措施</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47625" marB="47625" anchor="ctr"/>
                </a:tc>
                <a:extLst>
                  <a:ext uri="{0D108BD9-81ED-4DB2-BD59-A6C34878D82A}">
                    <a16:rowId xmlns:a16="http://schemas.microsoft.com/office/drawing/2014/main" val="2398597743"/>
                  </a:ext>
                </a:extLst>
              </a:tr>
              <a:tr h="159385">
                <a:tc>
                  <a:txBody>
                    <a:bodyPr/>
                    <a:lstStyle/>
                    <a:p>
                      <a:pPr algn="just">
                        <a:spcAft>
                          <a:spcPts val="0"/>
                        </a:spcAft>
                      </a:pPr>
                      <a:r>
                        <a:rPr lang="en-US" sz="2000" kern="100">
                          <a:effectLst/>
                        </a:rPr>
                        <a:t>A</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47625" marB="47625" anchor="ctr"/>
                </a:tc>
                <a:tc>
                  <a:txBody>
                    <a:bodyPr/>
                    <a:lstStyle/>
                    <a:p>
                      <a:pPr algn="just">
                        <a:spcAft>
                          <a:spcPts val="0"/>
                        </a:spcAft>
                      </a:pPr>
                      <a:r>
                        <a:rPr lang="zh-CN" sz="2000" kern="100">
                          <a:effectLst/>
                        </a:rPr>
                        <a:t>镰刀型细胞贫血症</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47625" marB="47625" anchor="ctr"/>
                </a:tc>
                <a:tc>
                  <a:txBody>
                    <a:bodyPr/>
                    <a:lstStyle/>
                    <a:p>
                      <a:pPr algn="just">
                        <a:spcAft>
                          <a:spcPts val="0"/>
                        </a:spcAft>
                      </a:pPr>
                      <a:r>
                        <a:rPr lang="zh-CN" sz="2000" kern="100">
                          <a:effectLst/>
                        </a:rPr>
                        <a:t>基因发生碱基对的增添</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47625" marB="47625" anchor="ctr"/>
                </a:tc>
                <a:tc>
                  <a:txBody>
                    <a:bodyPr/>
                    <a:lstStyle/>
                    <a:p>
                      <a:pPr algn="just">
                        <a:spcAft>
                          <a:spcPts val="0"/>
                        </a:spcAft>
                      </a:pPr>
                      <a:r>
                        <a:rPr lang="zh-CN" sz="2000" kern="100">
                          <a:effectLst/>
                        </a:rPr>
                        <a:t>产前孕妇血细胞检查</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47625" marB="47625" anchor="ctr"/>
                </a:tc>
                <a:extLst>
                  <a:ext uri="{0D108BD9-81ED-4DB2-BD59-A6C34878D82A}">
                    <a16:rowId xmlns:a16="http://schemas.microsoft.com/office/drawing/2014/main" val="1771449705"/>
                  </a:ext>
                </a:extLst>
              </a:tr>
              <a:tr h="145415">
                <a:tc>
                  <a:txBody>
                    <a:bodyPr/>
                    <a:lstStyle/>
                    <a:p>
                      <a:pPr algn="just">
                        <a:spcAft>
                          <a:spcPts val="0"/>
                        </a:spcAft>
                      </a:pPr>
                      <a:r>
                        <a:rPr lang="en-US" sz="2000" kern="100">
                          <a:effectLst/>
                        </a:rPr>
                        <a:t>B</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47625" marB="47625" anchor="ctr"/>
                </a:tc>
                <a:tc>
                  <a:txBody>
                    <a:bodyPr/>
                    <a:lstStyle/>
                    <a:p>
                      <a:pPr algn="just">
                        <a:spcAft>
                          <a:spcPts val="0"/>
                        </a:spcAft>
                      </a:pPr>
                      <a:r>
                        <a:rPr lang="zh-CN" sz="2000" kern="100">
                          <a:effectLst/>
                        </a:rPr>
                        <a:t>囊性纤维病</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47625" marB="47625" anchor="ctr"/>
                </a:tc>
                <a:tc>
                  <a:txBody>
                    <a:bodyPr/>
                    <a:lstStyle/>
                    <a:p>
                      <a:pPr algn="just">
                        <a:spcAft>
                          <a:spcPts val="0"/>
                        </a:spcAft>
                      </a:pPr>
                      <a:r>
                        <a:rPr lang="zh-CN" sz="2000" kern="100">
                          <a:effectLst/>
                        </a:rPr>
                        <a:t>基因发生碱基对的缺失</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47625" marB="47625" anchor="ctr"/>
                </a:tc>
                <a:tc>
                  <a:txBody>
                    <a:bodyPr/>
                    <a:lstStyle/>
                    <a:p>
                      <a:pPr algn="just">
                        <a:spcAft>
                          <a:spcPts val="0"/>
                        </a:spcAft>
                      </a:pPr>
                      <a:r>
                        <a:rPr lang="zh-CN" sz="2000" kern="100">
                          <a:effectLst/>
                        </a:rPr>
                        <a:t>产前基因诊断</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47625" marB="47625" anchor="ctr"/>
                </a:tc>
                <a:extLst>
                  <a:ext uri="{0D108BD9-81ED-4DB2-BD59-A6C34878D82A}">
                    <a16:rowId xmlns:a16="http://schemas.microsoft.com/office/drawing/2014/main" val="3727382073"/>
                  </a:ext>
                </a:extLst>
              </a:tr>
              <a:tr h="168910">
                <a:tc>
                  <a:txBody>
                    <a:bodyPr/>
                    <a:lstStyle/>
                    <a:p>
                      <a:pPr algn="just">
                        <a:spcAft>
                          <a:spcPts val="0"/>
                        </a:spcAft>
                      </a:pPr>
                      <a:r>
                        <a:rPr lang="en-US" sz="2000" kern="100">
                          <a:effectLst/>
                        </a:rPr>
                        <a:t>C</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47625" marB="47625" anchor="ctr"/>
                </a:tc>
                <a:tc>
                  <a:txBody>
                    <a:bodyPr/>
                    <a:lstStyle/>
                    <a:p>
                      <a:pPr algn="just">
                        <a:spcAft>
                          <a:spcPts val="0"/>
                        </a:spcAft>
                      </a:pPr>
                      <a:r>
                        <a:rPr lang="zh-CN" sz="2000" kern="100">
                          <a:effectLst/>
                        </a:rPr>
                        <a:t>猫叫综合征</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47625" marB="47625" anchor="ctr"/>
                </a:tc>
                <a:tc>
                  <a:txBody>
                    <a:bodyPr/>
                    <a:lstStyle/>
                    <a:p>
                      <a:pPr algn="just">
                        <a:spcAft>
                          <a:spcPts val="0"/>
                        </a:spcAft>
                      </a:pPr>
                      <a:r>
                        <a:rPr lang="en-US" sz="2000" kern="100">
                          <a:effectLst/>
                        </a:rPr>
                        <a:t>5</a:t>
                      </a:r>
                      <a:r>
                        <a:rPr lang="zh-CN" sz="2000" kern="100">
                          <a:effectLst/>
                        </a:rPr>
                        <a:t>号染色体缺失一条</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47625" marB="47625" anchor="ctr"/>
                </a:tc>
                <a:tc>
                  <a:txBody>
                    <a:bodyPr/>
                    <a:lstStyle/>
                    <a:p>
                      <a:pPr algn="just">
                        <a:spcAft>
                          <a:spcPts val="0"/>
                        </a:spcAft>
                      </a:pPr>
                      <a:r>
                        <a:rPr lang="zh-CN" sz="2000" kern="100">
                          <a:effectLst/>
                        </a:rPr>
                        <a:t>产前染色体检查</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47625" marB="47625" anchor="ctr"/>
                </a:tc>
                <a:extLst>
                  <a:ext uri="{0D108BD9-81ED-4DB2-BD59-A6C34878D82A}">
                    <a16:rowId xmlns:a16="http://schemas.microsoft.com/office/drawing/2014/main" val="44357997"/>
                  </a:ext>
                </a:extLst>
              </a:tr>
              <a:tr h="173990">
                <a:tc>
                  <a:txBody>
                    <a:bodyPr/>
                    <a:lstStyle/>
                    <a:p>
                      <a:pPr algn="just">
                        <a:spcAft>
                          <a:spcPts val="0"/>
                        </a:spcAft>
                      </a:pPr>
                      <a:r>
                        <a:rPr lang="en-US" sz="2000" kern="100">
                          <a:effectLst/>
                        </a:rPr>
                        <a:t>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47625" marB="47625" anchor="ctr"/>
                </a:tc>
                <a:tc>
                  <a:txBody>
                    <a:bodyPr/>
                    <a:lstStyle/>
                    <a:p>
                      <a:pPr algn="just">
                        <a:spcAft>
                          <a:spcPts val="0"/>
                        </a:spcAft>
                      </a:pPr>
                      <a:r>
                        <a:rPr lang="zh-CN" sz="2000" kern="100">
                          <a:effectLst/>
                        </a:rPr>
                        <a:t>先天性愚型</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47625" marB="47625" anchor="ctr"/>
                </a:tc>
                <a:tc>
                  <a:txBody>
                    <a:bodyPr/>
                    <a:lstStyle/>
                    <a:p>
                      <a:pPr algn="just">
                        <a:spcAft>
                          <a:spcPts val="0"/>
                        </a:spcAft>
                      </a:pPr>
                      <a:r>
                        <a:rPr lang="zh-CN" sz="2000" kern="100">
                          <a:effectLst/>
                        </a:rPr>
                        <a:t>多了一条</a:t>
                      </a:r>
                      <a:r>
                        <a:rPr lang="en-US" sz="2000" kern="100">
                          <a:effectLst/>
                        </a:rPr>
                        <a:t>21</a:t>
                      </a:r>
                      <a:r>
                        <a:rPr lang="zh-CN" sz="2000" kern="100">
                          <a:effectLst/>
                        </a:rPr>
                        <a:t>号染色体</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47625" marB="47625" anchor="ctr"/>
                </a:tc>
                <a:tc>
                  <a:txBody>
                    <a:bodyPr/>
                    <a:lstStyle/>
                    <a:p>
                      <a:pPr algn="just">
                        <a:spcAft>
                          <a:spcPts val="0"/>
                        </a:spcAft>
                      </a:pPr>
                      <a:r>
                        <a:rPr lang="zh-CN" sz="2000" kern="100" dirty="0">
                          <a:effectLst/>
                        </a:rPr>
                        <a:t>遗传咨询</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47625" marB="47625" anchor="ctr"/>
                </a:tc>
                <a:extLst>
                  <a:ext uri="{0D108BD9-81ED-4DB2-BD59-A6C34878D82A}">
                    <a16:rowId xmlns:a16="http://schemas.microsoft.com/office/drawing/2014/main" val="2110672422"/>
                  </a:ext>
                </a:extLst>
              </a:tr>
            </a:tbl>
          </a:graphicData>
        </a:graphic>
      </p:graphicFrame>
      <p:sp>
        <p:nvSpPr>
          <p:cNvPr id="8" name="文本框 7">
            <a:extLst>
              <a:ext uri="{FF2B5EF4-FFF2-40B4-BE49-F238E27FC236}">
                <a16:creationId xmlns:a16="http://schemas.microsoft.com/office/drawing/2014/main" id="{CFFA0543-DA07-41CF-A8DA-57C70193ECDF}"/>
              </a:ext>
            </a:extLst>
          </p:cNvPr>
          <p:cNvSpPr txBox="1"/>
          <p:nvPr/>
        </p:nvSpPr>
        <p:spPr>
          <a:xfrm>
            <a:off x="10351363" y="6328246"/>
            <a:ext cx="1100831" cy="369332"/>
          </a:xfrm>
          <a:prstGeom prst="rect">
            <a:avLst/>
          </a:prstGeom>
          <a:noFill/>
        </p:spPr>
        <p:txBody>
          <a:bodyPr wrap="square" rtlCol="0">
            <a:spAutoFit/>
          </a:bodyPr>
          <a:lstStyle/>
          <a:p>
            <a:r>
              <a:rPr lang="en-US" altLang="zh-CN" dirty="0"/>
              <a:t>2</a:t>
            </a:r>
            <a:r>
              <a:rPr lang="zh-CN" altLang="en-US" dirty="0"/>
              <a:t>分</a:t>
            </a:r>
            <a:r>
              <a:rPr lang="en-US" altLang="zh-CN" dirty="0"/>
              <a:t>30</a:t>
            </a:r>
            <a:r>
              <a:rPr lang="zh-CN" altLang="en-US" dirty="0"/>
              <a:t>秒</a:t>
            </a:r>
          </a:p>
        </p:txBody>
      </p:sp>
    </p:spTree>
    <p:extLst>
      <p:ext uri="{BB962C8B-B14F-4D97-AF65-F5344CB8AC3E}">
        <p14:creationId xmlns:p14="http://schemas.microsoft.com/office/powerpoint/2010/main" val="2645541678"/>
      </p:ext>
    </p:extLst>
  </p:cSld>
  <p:clrMapOvr>
    <a:masterClrMapping/>
  </p:clrMapOvr>
  <mc:AlternateContent xmlns:mc="http://schemas.openxmlformats.org/markup-compatibility/2006">
    <mc:Choice xmlns:p14="http://schemas.microsoft.com/office/powerpoint/2010/main" Requires="p14">
      <p:transition spd="slow" p14:dur="2000" advTm="120000"/>
    </mc:Choice>
    <mc:Fallback>
      <p:transition spd="slow" advTm="120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D3ECC90-0E35-480D-B255-23D17F7778E0}"/>
              </a:ext>
            </a:extLst>
          </p:cNvPr>
          <p:cNvSpPr>
            <a:spLocks noChangeArrowheads="1"/>
          </p:cNvSpPr>
          <p:nvPr/>
        </p:nvSpPr>
        <p:spPr bwMode="auto">
          <a:xfrm>
            <a:off x="350283" y="290679"/>
            <a:ext cx="1130204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9. </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（不定向）已知组蛋白乙酰化与去乙酰化，分别是由组蛋白乙酰转移酶（</a:t>
            </a: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HAT</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）和去乙酰化转移酶（</a:t>
            </a: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HDAC</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）催化的，</a:t>
            </a: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HAT</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和</a:t>
            </a: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HDAC </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催化的乙酰化反应在真核生物基因的表达调控中起着重要作用，这两种酶通过对核心组蛋白进行可逆修饰来调节核心组蛋白的乙酰化水平，从而调控转录的起始与延伸。一般来说，组蛋白的乙酰化促进转录，而去乙酰化则抑制转录。染色质包括具有转录活性的活性染色质和无转录活性的非活性染色质，染色质上的组蛋白可以被乙酰化，下图表示部分乙酰化过程。下列相关推测合理的是（ ） </a:t>
            </a:r>
            <a:endParaRPr kumimoji="0" lang="zh-CN" altLang="en-US" sz="2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p:txBody>
      </p:sp>
      <p:pic>
        <p:nvPicPr>
          <p:cNvPr id="5121" name="图片 30" descr="学科网(www.zxxk.com)--教育资源门户，提供试卷、教案、课件、论文、素材以及各类教学资源下载，还有大量而丰富的教学相关资讯！">
            <a:extLst>
              <a:ext uri="{FF2B5EF4-FFF2-40B4-BE49-F238E27FC236}">
                <a16:creationId xmlns:a16="http://schemas.microsoft.com/office/drawing/2014/main" id="{301D49E8-0D2D-4EF5-BDC8-3FFE3ABCAC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2808" y="2728202"/>
            <a:ext cx="6299192" cy="215451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D1CBA554-FEFA-4FD0-8DE3-8158D0990381}"/>
              </a:ext>
            </a:extLst>
          </p:cNvPr>
          <p:cNvSpPr>
            <a:spLocks noChangeArrowheads="1"/>
          </p:cNvSpPr>
          <p:nvPr/>
        </p:nvSpPr>
        <p:spPr bwMode="auto">
          <a:xfrm>
            <a:off x="146097" y="3176963"/>
            <a:ext cx="567765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A. </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活性染色质由 </a:t>
            </a: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DNA </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和蛋白质组成，而非活性染色质无蛋白质</a:t>
            </a:r>
            <a:endParaRPr kumimoji="0" lang="zh-CN" altLang="en-US" sz="2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B. HDAC</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复合物使组蛋白去乙酰化伴随着对基因转录的抑制</a:t>
            </a:r>
            <a:endParaRPr kumimoji="0" lang="zh-CN" altLang="en-US" sz="2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C. </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由图可知激活因子使组蛋白发生乙酰化可改变染色质的活性 </a:t>
            </a:r>
            <a:endParaRPr kumimoji="0" lang="en-US" altLang="zh-CN" sz="2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D. </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细胞中</a:t>
            </a: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HAT</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复合物的形成有利于 </a:t>
            </a: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RNA</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聚合酶与</a:t>
            </a: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DNA</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的结合</a:t>
            </a:r>
            <a:endParaRPr kumimoji="0" lang="zh-CN" altLang="en-US" sz="2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p:txBody>
      </p:sp>
      <p:sp>
        <p:nvSpPr>
          <p:cNvPr id="5" name="文本框 4">
            <a:extLst>
              <a:ext uri="{FF2B5EF4-FFF2-40B4-BE49-F238E27FC236}">
                <a16:creationId xmlns:a16="http://schemas.microsoft.com/office/drawing/2014/main" id="{F9223F81-7F9C-46A6-8F0D-E294BC00CCC2}"/>
              </a:ext>
            </a:extLst>
          </p:cNvPr>
          <p:cNvSpPr txBox="1"/>
          <p:nvPr/>
        </p:nvSpPr>
        <p:spPr>
          <a:xfrm>
            <a:off x="10351363" y="6328246"/>
            <a:ext cx="1100831" cy="369332"/>
          </a:xfrm>
          <a:prstGeom prst="rect">
            <a:avLst/>
          </a:prstGeom>
          <a:noFill/>
        </p:spPr>
        <p:txBody>
          <a:bodyPr wrap="square" rtlCol="0">
            <a:spAutoFit/>
          </a:bodyPr>
          <a:lstStyle/>
          <a:p>
            <a:r>
              <a:rPr lang="en-US" altLang="zh-CN" dirty="0"/>
              <a:t>2</a:t>
            </a:r>
            <a:r>
              <a:rPr lang="zh-CN" altLang="en-US" dirty="0"/>
              <a:t>分</a:t>
            </a:r>
            <a:r>
              <a:rPr lang="en-US" altLang="zh-CN" dirty="0"/>
              <a:t>30</a:t>
            </a:r>
            <a:r>
              <a:rPr lang="zh-CN" altLang="en-US" dirty="0"/>
              <a:t>秒</a:t>
            </a:r>
          </a:p>
        </p:txBody>
      </p:sp>
    </p:spTree>
    <p:extLst>
      <p:ext uri="{BB962C8B-B14F-4D97-AF65-F5344CB8AC3E}">
        <p14:creationId xmlns:p14="http://schemas.microsoft.com/office/powerpoint/2010/main" val="616848044"/>
      </p:ext>
    </p:extLst>
  </p:cSld>
  <p:clrMapOvr>
    <a:masterClrMapping/>
  </p:clrMapOvr>
  <mc:AlternateContent xmlns:mc="http://schemas.openxmlformats.org/markup-compatibility/2006">
    <mc:Choice xmlns:p14="http://schemas.microsoft.com/office/powerpoint/2010/main" Requires="p14">
      <p:transition spd="slow" p14:dur="2000" advTm="120000"/>
    </mc:Choice>
    <mc:Fallback>
      <p:transition spd="slow" advTm="12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B6E80410-1BB5-4B3C-B3EB-C0060C297D78}"/>
              </a:ext>
            </a:extLst>
          </p:cNvPr>
          <p:cNvSpPr>
            <a:spLocks noChangeArrowheads="1"/>
          </p:cNvSpPr>
          <p:nvPr/>
        </p:nvSpPr>
        <p:spPr bwMode="auto">
          <a:xfrm>
            <a:off x="268858" y="583136"/>
            <a:ext cx="1105017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10. </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基因最初转录形成的是核内不成熟的</a:t>
            </a: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RNA</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a:t>
            </a:r>
            <a:r>
              <a:rPr kumimoji="0" lang="en-US" altLang="zh-CN" sz="2400" b="0" i="0" u="none" strike="noStrike" cap="none" normalizeH="0" baseline="0" dirty="0" err="1">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hnRNA</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），其在细胞核内经加工成为成熟的</a:t>
            </a: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mRNA</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。甲、乙为小鼠的</a:t>
            </a: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β-</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球蛋白基因（图中的实线为基因）分别与其</a:t>
            </a:r>
            <a:r>
              <a:rPr kumimoji="0" lang="en-US" altLang="zh-CN" sz="2400" b="0" i="0" u="none" strike="noStrike" cap="none" normalizeH="0" baseline="0" dirty="0" err="1">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hnRNA</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a:t>
            </a: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mRNA</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的杂交结果示意图。下列叙述不正确的有几项（    ）</a:t>
            </a:r>
            <a:endParaRPr kumimoji="0" lang="zh-CN" altLang="en-US" sz="2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宋体" panose="02010600030101010101" pitchFamily="2" charset="-122"/>
              </a:rPr>
              <a:t>1. </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宋体" panose="02010600030101010101" pitchFamily="2" charset="-122"/>
              </a:rPr>
              <a:t>甲图的杂交带中共含有</a:t>
            </a: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5</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宋体" panose="02010600030101010101" pitchFamily="2" charset="-122"/>
              </a:rPr>
              <a:t>种核苷酸</a:t>
            </a:r>
            <a:endParaRPr kumimoji="0" lang="zh-CN" altLang="en-US" sz="2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宋体" panose="02010600030101010101" pitchFamily="2" charset="-122"/>
              </a:rPr>
              <a:t>2. </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宋体" panose="02010600030101010101" pitchFamily="2" charset="-122"/>
              </a:rPr>
              <a:t>若</a:t>
            </a:r>
            <a:r>
              <a:rPr kumimoji="0" lang="en-US" altLang="zh-CN" sz="2400" b="0" i="0" u="none" strike="noStrike" cap="none" normalizeH="0" baseline="0" dirty="0" err="1">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hnRNA</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宋体" panose="02010600030101010101" pitchFamily="2" charset="-122"/>
              </a:rPr>
              <a:t>和</a:t>
            </a: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mRNA</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宋体" panose="02010600030101010101" pitchFamily="2" charset="-122"/>
              </a:rPr>
              <a:t>杂交将出现类似图乙所示的杂交带</a:t>
            </a:r>
            <a:endParaRPr kumimoji="0" lang="zh-CN" altLang="en-US" sz="2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3. β-</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球蛋白基因中存在不编码蛋白质的核苷酸序列</a:t>
            </a:r>
            <a:endParaRPr kumimoji="0" lang="zh-CN" altLang="en-US" sz="2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4. </a:t>
            </a:r>
            <a:r>
              <a:rPr kumimoji="0" lang="en-US" altLang="zh-CN" sz="2400" b="0" i="0" u="none" strike="noStrike" cap="none" normalizeH="0" baseline="0" dirty="0" err="1">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hnRNA</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加工成</a:t>
            </a: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mRNA</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的过程不需要解旋酶参与</a:t>
            </a:r>
            <a:endParaRPr kumimoji="0" lang="zh-CN" altLang="en-US" sz="2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5. </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图中进行的碱基互补配对方式与翻译过程有所不同</a:t>
            </a:r>
            <a:endParaRPr kumimoji="0" lang="zh-CN" altLang="en-US" sz="2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宋体" panose="02010600030101010101" pitchFamily="2" charset="-122"/>
              </a:rPr>
              <a:t>6. </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宋体" panose="02010600030101010101" pitchFamily="2" charset="-122"/>
              </a:rPr>
              <a:t>图中与</a:t>
            </a: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RNA</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宋体" panose="02010600030101010101" pitchFamily="2" charset="-122"/>
              </a:rPr>
              <a:t>互补配对的那条</a:t>
            </a: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DNA</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宋体" panose="02010600030101010101" pitchFamily="2" charset="-122"/>
              </a:rPr>
              <a:t>链为模板链</a:t>
            </a:r>
            <a:endParaRPr kumimoji="0" lang="zh-CN" altLang="en-US" sz="2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宋体" panose="02010600030101010101" pitchFamily="2" charset="-122"/>
              </a:rPr>
              <a:t>7. </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宋体" panose="02010600030101010101" pitchFamily="2" charset="-122"/>
              </a:rPr>
              <a:t>图中</a:t>
            </a:r>
            <a:r>
              <a:rPr kumimoji="0" lang="en-US" altLang="zh-CN" sz="2400" b="0" i="0" u="none" strike="noStrike" cap="none" normalizeH="0" baseline="0" dirty="0" err="1">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hnRNA</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宋体" panose="02010600030101010101" pitchFamily="2" charset="-122"/>
              </a:rPr>
              <a:t>形成成熟的</a:t>
            </a: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mRNA</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宋体" panose="02010600030101010101" pitchFamily="2" charset="-122"/>
              </a:rPr>
              <a:t>过程中发生了剪接</a:t>
            </a:r>
            <a:endPar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宋体" panose="02010600030101010101" pitchFamily="2" charset="-122"/>
            </a:endParaRPr>
          </a:p>
          <a:p>
            <a:pPr marL="0" marR="0" lvl="0" indent="0" algn="l" defTabSz="914400" rtl="0" eaLnBrk="0" fontAlgn="ctr"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A.1</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项       </a:t>
            </a: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B.2</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项       </a:t>
            </a: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C.3</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项      </a:t>
            </a: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D.4</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项</a:t>
            </a:r>
            <a:endParaRPr kumimoji="0" lang="zh-CN" altLang="en-US" sz="2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p:txBody>
      </p:sp>
      <p:sp>
        <p:nvSpPr>
          <p:cNvPr id="2" name="Rectangle 2">
            <a:extLst>
              <a:ext uri="{FF2B5EF4-FFF2-40B4-BE49-F238E27FC236}">
                <a16:creationId xmlns:a16="http://schemas.microsoft.com/office/drawing/2014/main" id="{F41D1AAA-8E4D-46B5-AD9F-E750BB707426}"/>
              </a:ext>
            </a:extLst>
          </p:cNvPr>
          <p:cNvSpPr>
            <a:spLocks noChangeArrowheads="1"/>
          </p:cNvSpPr>
          <p:nvPr/>
        </p:nvSpPr>
        <p:spPr bwMode="auto">
          <a:xfrm>
            <a:off x="-6350" y="238809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145" name="图片 28" descr="学科网(www.zxxk.com)--教育资源门户，提供试卷、教案、课件、论文、素材以及各类教学资源下载，还有大量而丰富的教学相关资讯！">
            <a:extLst>
              <a:ext uri="{FF2B5EF4-FFF2-40B4-BE49-F238E27FC236}">
                <a16:creationId xmlns:a16="http://schemas.microsoft.com/office/drawing/2014/main" id="{04AF5DF5-CE46-4B78-B88F-9BEEFBAFE0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6117" y="2616693"/>
            <a:ext cx="4305169" cy="2390313"/>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95E227D5-26EC-429B-B629-428E0394293C}"/>
              </a:ext>
            </a:extLst>
          </p:cNvPr>
          <p:cNvSpPr txBox="1"/>
          <p:nvPr/>
        </p:nvSpPr>
        <p:spPr>
          <a:xfrm>
            <a:off x="10351363" y="6328246"/>
            <a:ext cx="1100831" cy="369332"/>
          </a:xfrm>
          <a:prstGeom prst="rect">
            <a:avLst/>
          </a:prstGeom>
          <a:noFill/>
        </p:spPr>
        <p:txBody>
          <a:bodyPr wrap="square" rtlCol="0">
            <a:spAutoFit/>
          </a:bodyPr>
          <a:lstStyle/>
          <a:p>
            <a:r>
              <a:rPr lang="en-US" altLang="zh-CN" dirty="0"/>
              <a:t>3</a:t>
            </a:r>
            <a:r>
              <a:rPr lang="zh-CN" altLang="en-US" dirty="0"/>
              <a:t>分</a:t>
            </a:r>
          </a:p>
        </p:txBody>
      </p:sp>
    </p:spTree>
    <p:extLst>
      <p:ext uri="{BB962C8B-B14F-4D97-AF65-F5344CB8AC3E}">
        <p14:creationId xmlns:p14="http://schemas.microsoft.com/office/powerpoint/2010/main" val="1621288873"/>
      </p:ext>
    </p:extLst>
  </p:cSld>
  <p:clrMapOvr>
    <a:masterClrMapping/>
  </p:clrMapOvr>
  <mc:AlternateContent xmlns:mc="http://schemas.openxmlformats.org/markup-compatibility/2006">
    <mc:Choice xmlns:p14="http://schemas.microsoft.com/office/powerpoint/2010/main" Requires="p14">
      <p:transition spd="slow" p14:dur="2000" advTm="120000"/>
    </mc:Choice>
    <mc:Fallback>
      <p:transition spd="slow" advTm="120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38A8FA-C5DD-4D70-98E7-06CC04AABAF0}"/>
              </a:ext>
            </a:extLst>
          </p:cNvPr>
          <p:cNvSpPr txBox="1"/>
          <p:nvPr/>
        </p:nvSpPr>
        <p:spPr>
          <a:xfrm>
            <a:off x="523783" y="173010"/>
            <a:ext cx="10679837" cy="6186309"/>
          </a:xfrm>
          <a:prstGeom prst="rect">
            <a:avLst/>
          </a:prstGeom>
          <a:noFill/>
        </p:spPr>
        <p:txBody>
          <a:bodyPr wrap="square">
            <a:spAutoFit/>
          </a:bodyPr>
          <a:lstStyle/>
          <a:p>
            <a:pPr algn="l" fontAlgn="ctr">
              <a:lnSpc>
                <a:spcPct val="150000"/>
              </a:lnSpc>
              <a:spcAft>
                <a:spcPts val="0"/>
              </a:spcAft>
            </a:pP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11. 1944</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年艾弗里</a:t>
            </a: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(Avery)</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等人利用肺炎双球菌的转化实验，证明了在不同肺炎双球菌之间传递的转化因素是</a:t>
            </a: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DNA</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。该实验的证据之一来自酶降解实验。对</a:t>
            </a: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S</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型菌株分别进行如下处理：①利用脱氧核糖核酸酶降解</a:t>
            </a: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DNA</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成分；②利用核糖核酸酶降解</a:t>
            </a: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RNA</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成分；③利用蛋白酶降解蛋白质组分。然后分别与</a:t>
            </a: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R</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型菌株混合培养，检测</a:t>
            </a: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R</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型菌株转化为</a:t>
            </a: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S</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型菌株的能力。结果发现，</a:t>
            </a: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RNA</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和蛋白质发生降解后菌株的转化能力不受影响，而脱氧核糖核酸酶处理后的</a:t>
            </a: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S</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型菌株几乎完全丧失了转化</a:t>
            </a: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R</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型菌株的能力。下列说法错误的是（</a:t>
            </a: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    </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a:t>
            </a:r>
            <a:endParaRPr lang="zh-CN" altLang="zh-CN" sz="2400" kern="100" dirty="0">
              <a:effectLst/>
              <a:latin typeface="华文楷体" panose="02010600040101010101" pitchFamily="2" charset="-122"/>
              <a:ea typeface="华文楷体" panose="02010600040101010101" pitchFamily="2" charset="-122"/>
              <a:cs typeface="Times New Roman" panose="02020603050405020304" pitchFamily="18" charset="0"/>
            </a:endParaRPr>
          </a:p>
          <a:p>
            <a:pPr algn="l" fontAlgn="ctr">
              <a:lnSpc>
                <a:spcPct val="150000"/>
              </a:lnSpc>
              <a:spcAft>
                <a:spcPts val="0"/>
              </a:spcAft>
            </a:pP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A. </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该实验自变量是对</a:t>
            </a: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S</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型菌株分别进行的①②③处理</a:t>
            </a:r>
            <a:endParaRPr lang="zh-CN" altLang="zh-CN" sz="2400" kern="100" dirty="0">
              <a:effectLst/>
              <a:latin typeface="华文楷体" panose="02010600040101010101" pitchFamily="2" charset="-122"/>
              <a:ea typeface="华文楷体" panose="02010600040101010101" pitchFamily="2" charset="-122"/>
              <a:cs typeface="Times New Roman" panose="02020603050405020304" pitchFamily="18" charset="0"/>
            </a:endParaRPr>
          </a:p>
          <a:p>
            <a:pPr algn="l" fontAlgn="ctr">
              <a:lnSpc>
                <a:spcPct val="150000"/>
              </a:lnSpc>
              <a:spcAft>
                <a:spcPts val="0"/>
              </a:spcAft>
            </a:pP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B. </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该实验中</a:t>
            </a: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R</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型菌株转化为</a:t>
            </a: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S</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型菌株的原理是基因重组</a:t>
            </a:r>
            <a:endParaRPr lang="zh-CN" altLang="zh-CN" sz="2400" kern="100" dirty="0">
              <a:effectLst/>
              <a:latin typeface="华文楷体" panose="02010600040101010101" pitchFamily="2" charset="-122"/>
              <a:ea typeface="华文楷体" panose="02010600040101010101" pitchFamily="2" charset="-122"/>
              <a:cs typeface="Times New Roman" panose="02020603050405020304" pitchFamily="18" charset="0"/>
            </a:endParaRPr>
          </a:p>
          <a:p>
            <a:pPr algn="l" fontAlgn="ctr">
              <a:lnSpc>
                <a:spcPct val="150000"/>
              </a:lnSpc>
              <a:spcAft>
                <a:spcPts val="0"/>
              </a:spcAft>
            </a:pP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C. </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该实验证明</a:t>
            </a: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DNA</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是不同肺炎双球菌之间传递的转化因素</a:t>
            </a:r>
            <a:endParaRPr lang="zh-CN" altLang="zh-CN" sz="2400" kern="100" dirty="0">
              <a:effectLst/>
              <a:latin typeface="华文楷体" panose="02010600040101010101" pitchFamily="2" charset="-122"/>
              <a:ea typeface="华文楷体" panose="02010600040101010101" pitchFamily="2" charset="-122"/>
              <a:cs typeface="Times New Roman" panose="02020603050405020304" pitchFamily="18" charset="0"/>
            </a:endParaRPr>
          </a:p>
          <a:p>
            <a:pPr algn="l" fontAlgn="ctr">
              <a:lnSpc>
                <a:spcPct val="150000"/>
              </a:lnSpc>
              <a:spcAft>
                <a:spcPts val="0"/>
              </a:spcAft>
            </a:pP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D. </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加热致死的</a:t>
            </a: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S</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型菌株转化</a:t>
            </a: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R</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型菌株的情况与①相同</a:t>
            </a:r>
            <a:endParaRPr lang="zh-CN" altLang="zh-CN" sz="2400" kern="100" dirty="0">
              <a:effectLst/>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4CCEA542-4D80-4672-80FB-5C05AD698BBA}"/>
              </a:ext>
            </a:extLst>
          </p:cNvPr>
          <p:cNvSpPr txBox="1"/>
          <p:nvPr/>
        </p:nvSpPr>
        <p:spPr>
          <a:xfrm>
            <a:off x="10351363" y="6328246"/>
            <a:ext cx="1100831" cy="369332"/>
          </a:xfrm>
          <a:prstGeom prst="rect">
            <a:avLst/>
          </a:prstGeom>
          <a:noFill/>
        </p:spPr>
        <p:txBody>
          <a:bodyPr wrap="square" rtlCol="0">
            <a:spAutoFit/>
          </a:bodyPr>
          <a:lstStyle/>
          <a:p>
            <a:r>
              <a:rPr lang="en-US" altLang="zh-CN" dirty="0"/>
              <a:t>1</a:t>
            </a:r>
            <a:r>
              <a:rPr lang="zh-CN" altLang="en-US" dirty="0"/>
              <a:t>分</a:t>
            </a:r>
            <a:r>
              <a:rPr lang="en-US" altLang="zh-CN" dirty="0"/>
              <a:t>30</a:t>
            </a:r>
            <a:r>
              <a:rPr lang="zh-CN" altLang="en-US" dirty="0"/>
              <a:t>秒</a:t>
            </a:r>
          </a:p>
        </p:txBody>
      </p:sp>
    </p:spTree>
    <p:extLst>
      <p:ext uri="{BB962C8B-B14F-4D97-AF65-F5344CB8AC3E}">
        <p14:creationId xmlns:p14="http://schemas.microsoft.com/office/powerpoint/2010/main" val="193900422"/>
      </p:ext>
    </p:extLst>
  </p:cSld>
  <p:clrMapOvr>
    <a:masterClrMapping/>
  </p:clrMapOvr>
  <mc:AlternateContent xmlns:mc="http://schemas.openxmlformats.org/markup-compatibility/2006">
    <mc:Choice xmlns:p14="http://schemas.microsoft.com/office/powerpoint/2010/main" Requires="p14">
      <p:transition spd="slow" p14:dur="2000" advTm="120000"/>
    </mc:Choice>
    <mc:Fallback>
      <p:transition spd="slow" advTm="120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1AE81DA-0ADB-45BD-8932-19314CA68F80}"/>
              </a:ext>
            </a:extLst>
          </p:cNvPr>
          <p:cNvSpPr>
            <a:spLocks noChangeArrowheads="1"/>
          </p:cNvSpPr>
          <p:nvPr/>
        </p:nvSpPr>
        <p:spPr bwMode="auto">
          <a:xfrm>
            <a:off x="328474" y="193702"/>
            <a:ext cx="11754034"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12. </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某种实验小鼠体毛颜色的黄色和黑色分别受等位基因</a:t>
            </a:r>
            <a:r>
              <a:rPr kumimoji="0" lang="en-US" altLang="zh-CN" sz="2400" b="0" i="0" u="none" strike="noStrike" cap="none" normalizeH="0" baseline="0" dirty="0" err="1">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A</a:t>
            </a:r>
            <a:r>
              <a:rPr kumimoji="0" lang="en-US" altLang="zh-CN" sz="2400" b="0" i="0" u="none" strike="noStrike" cap="none" normalizeH="0" baseline="30000" dirty="0" err="1">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vy</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和</a:t>
            </a: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a</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控制。纯种黄色小鼠与黑色小鼠杂交生了多只子一代小鼠，它们分别表现出介于黄色和黑色之间的一系列过渡类型的不同体色。研究表明，在</a:t>
            </a:r>
            <a:r>
              <a:rPr kumimoji="0" lang="en-US" altLang="zh-CN" sz="2400" b="0" i="0" u="none" strike="noStrike" cap="none" normalizeH="0" baseline="0" dirty="0" err="1">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A</a:t>
            </a:r>
            <a:r>
              <a:rPr kumimoji="0" lang="en-US" altLang="zh-CN" sz="2400" b="0" i="0" u="none" strike="noStrike" cap="none" normalizeH="0" baseline="30000" dirty="0" err="1">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vy</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基因的前端有一段特殊的碱基序列，其上具有多个可发生</a:t>
            </a: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DNA</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甲基化修饰的位点，甲基化不影响</a:t>
            </a: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DNA</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的复制，但甲基化程度越高，</a:t>
            </a:r>
            <a:r>
              <a:rPr kumimoji="0" lang="en-US" altLang="zh-CN" sz="2400" b="0" i="0" u="none" strike="noStrike" cap="none" normalizeH="0" baseline="0" dirty="0" err="1">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A</a:t>
            </a:r>
            <a:r>
              <a:rPr kumimoji="0" lang="en-US" altLang="zh-CN" sz="2400" b="0" i="0" u="none" strike="noStrike" cap="none" normalizeH="0" baseline="30000" dirty="0" err="1">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vy</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基因的表达受到的抑制越明显，小鼠体毛的颜色就越深。下列说法正确的是）</a:t>
            </a:r>
            <a:endParaRPr kumimoji="0" lang="zh-CN" altLang="en-US" sz="2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A. </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甲基化可能通过影响碱基互补配对来影响</a:t>
            </a:r>
            <a:r>
              <a:rPr kumimoji="0" lang="en-US" altLang="zh-CN" sz="2400" b="0" i="0" u="none" strike="noStrike" cap="none" normalizeH="0" baseline="0" dirty="0" err="1">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A</a:t>
            </a:r>
            <a:r>
              <a:rPr kumimoji="0" lang="en-US" altLang="zh-CN" sz="2400" b="0" i="0" u="none" strike="noStrike" cap="none" normalizeH="0" baseline="30000" dirty="0" err="1">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vy</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基因的表达</a:t>
            </a:r>
            <a:endParaRPr kumimoji="0" lang="zh-CN" altLang="en-US" sz="2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B. </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甲基化可能阻止了</a:t>
            </a: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RNA</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聚合酶与</a:t>
            </a:r>
            <a:r>
              <a:rPr kumimoji="0" lang="en-US" altLang="zh-CN" sz="2400" b="0" i="0" u="none" strike="noStrike" cap="none" normalizeH="0" baseline="0" dirty="0" err="1">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A</a:t>
            </a:r>
            <a:r>
              <a:rPr kumimoji="0" lang="en-US" altLang="zh-CN" sz="2400" b="0" i="0" u="none" strike="noStrike" cap="none" normalizeH="0" baseline="30000" dirty="0" err="1">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vy</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基因的结合</a:t>
            </a:r>
            <a:endParaRPr kumimoji="0" lang="zh-CN" altLang="en-US" sz="2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C. </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子一代小鼠基因型的不同导致了体色的差异</a:t>
            </a:r>
            <a:endParaRPr kumimoji="0" lang="zh-CN" altLang="en-US" sz="2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a:p>
            <a:pPr eaLnBrk="0" fontAlgn="ctr" hangingPunct="0">
              <a:spcBef>
                <a:spcPct val="0"/>
              </a:spcBef>
              <a:spcAft>
                <a:spcPct val="0"/>
              </a:spcAft>
            </a:pP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D. </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子一代小鼠通过受精作用产生子二代的</a:t>
            </a:r>
            <a:r>
              <a:rPr kumimoji="0" lang="zh-CN"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过程中等位基因</a:t>
            </a:r>
            <a:r>
              <a:rPr kumimoji="0" lang="en-US" altLang="zh-CN" sz="2400" b="0" i="0" u="none" strike="noStrike" cap="none" normalizeH="0" baseline="0" dirty="0" err="1">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A</a:t>
            </a:r>
            <a:r>
              <a:rPr kumimoji="0" lang="en-US" altLang="zh-CN" sz="2400" b="0" i="0" u="none" strike="noStrike" cap="none" normalizeH="0" baseline="30000" dirty="0" err="1">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vy</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和</a:t>
            </a:r>
            <a:r>
              <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a</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发生分离</a:t>
            </a:r>
            <a:endParaRPr kumimoji="0" lang="en-US" altLang="zh-CN"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endParaRPr>
          </a:p>
          <a:p>
            <a:pPr eaLnBrk="0" fontAlgn="ctr" hangingPunct="0">
              <a:spcBef>
                <a:spcPct val="0"/>
              </a:spcBef>
              <a:spcAft>
                <a:spcPct val="0"/>
              </a:spcAft>
            </a:pPr>
            <a:endParaRPr kumimoji="0" lang="zh-CN" altLang="en-US" sz="2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13. </a:t>
            </a:r>
            <a:r>
              <a:rPr kumimoji="0" lang="zh-CN" altLang="en-US" sz="2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在遗传学发展史上，许多科学家开展了相关的探究，下列有关叙述正确的是（    ）</a:t>
            </a:r>
            <a:endParaRPr kumimoji="0" lang="zh-CN" altLang="en-US" sz="2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 </a:t>
            </a:r>
            <a:r>
              <a:rPr kumimoji="0" lang="zh-CN" altLang="en-US" sz="2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孟德尔</a:t>
            </a:r>
            <a:r>
              <a:rPr kumimoji="0" lang="zh-CN" altLang="en-US" sz="24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运用假说演绎法得出两大遗传定律，即基因的分离定律和自由组合定律。</a:t>
            </a:r>
            <a:endParaRPr kumimoji="0" lang="zh-CN" altLang="en-US" sz="2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B. </a:t>
            </a:r>
            <a:r>
              <a:rPr kumimoji="0" lang="zh-CN" altLang="en-US" sz="2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萨顿利用类比推理法证明了基因位于染色体上</a:t>
            </a:r>
            <a:endParaRPr kumimoji="0" lang="zh-CN" altLang="en-US" sz="2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C. </a:t>
            </a:r>
            <a:r>
              <a:rPr kumimoji="0" lang="zh-CN" altLang="en-US" sz="2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摩尔根首先提出基因位于染色体上并予以了验证</a:t>
            </a:r>
            <a:endParaRPr kumimoji="0" lang="zh-CN" altLang="en-US" sz="2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D. </a:t>
            </a:r>
            <a:r>
              <a:rPr kumimoji="0" lang="zh-CN" altLang="en-US" sz="2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艾弗里利用对照实验证明了</a:t>
            </a:r>
            <a:r>
              <a:rPr kumimoji="0" lang="en-US" altLang="zh-CN" sz="2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DNA</a:t>
            </a:r>
            <a:r>
              <a:rPr kumimoji="0" lang="zh-CN" altLang="en-US" sz="2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是主要的遗传物质</a:t>
            </a:r>
            <a:endParaRPr kumimoji="0" lang="zh-CN" altLang="en-US" sz="24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p:txBody>
      </p:sp>
      <p:sp>
        <p:nvSpPr>
          <p:cNvPr id="3" name="文本框 2">
            <a:extLst>
              <a:ext uri="{FF2B5EF4-FFF2-40B4-BE49-F238E27FC236}">
                <a16:creationId xmlns:a16="http://schemas.microsoft.com/office/drawing/2014/main" id="{24E9B8BE-DED5-4EFC-B260-F12CC38AA741}"/>
              </a:ext>
            </a:extLst>
          </p:cNvPr>
          <p:cNvSpPr txBox="1"/>
          <p:nvPr/>
        </p:nvSpPr>
        <p:spPr>
          <a:xfrm>
            <a:off x="10351363" y="6328246"/>
            <a:ext cx="1100831" cy="369332"/>
          </a:xfrm>
          <a:prstGeom prst="rect">
            <a:avLst/>
          </a:prstGeom>
          <a:noFill/>
        </p:spPr>
        <p:txBody>
          <a:bodyPr wrap="square" rtlCol="0">
            <a:spAutoFit/>
          </a:bodyPr>
          <a:lstStyle/>
          <a:p>
            <a:r>
              <a:rPr lang="en-US" altLang="zh-CN" dirty="0"/>
              <a:t>2</a:t>
            </a:r>
            <a:r>
              <a:rPr lang="zh-CN" altLang="en-US" dirty="0"/>
              <a:t>分</a:t>
            </a:r>
            <a:r>
              <a:rPr lang="en-US" altLang="zh-CN" dirty="0"/>
              <a:t>30</a:t>
            </a:r>
            <a:r>
              <a:rPr lang="zh-CN" altLang="en-US" dirty="0"/>
              <a:t>秒</a:t>
            </a:r>
          </a:p>
        </p:txBody>
      </p:sp>
    </p:spTree>
    <p:extLst>
      <p:ext uri="{BB962C8B-B14F-4D97-AF65-F5344CB8AC3E}">
        <p14:creationId xmlns:p14="http://schemas.microsoft.com/office/powerpoint/2010/main" val="2430291154"/>
      </p:ext>
    </p:extLst>
  </p:cSld>
  <p:clrMapOvr>
    <a:masterClrMapping/>
  </p:clrMapOvr>
  <mc:AlternateContent xmlns:mc="http://schemas.openxmlformats.org/markup-compatibility/2006">
    <mc:Choice xmlns:p14="http://schemas.microsoft.com/office/powerpoint/2010/main" Requires="p14">
      <p:transition spd="slow" p14:dur="2000" advTm="120000"/>
    </mc:Choice>
    <mc:Fallback>
      <p:transition spd="slow" advTm="120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5A54856-EB41-47FF-9DE6-0A55D15BC580}"/>
              </a:ext>
            </a:extLst>
          </p:cNvPr>
          <p:cNvSpPr txBox="1"/>
          <p:nvPr/>
        </p:nvSpPr>
        <p:spPr>
          <a:xfrm>
            <a:off x="818965" y="856630"/>
            <a:ext cx="10988336" cy="2677656"/>
          </a:xfrm>
          <a:prstGeom prst="rect">
            <a:avLst/>
          </a:prstGeom>
          <a:noFill/>
        </p:spPr>
        <p:txBody>
          <a:bodyPr wrap="square">
            <a:spAutoFit/>
          </a:bodyPr>
          <a:lstStyle/>
          <a:p>
            <a:pPr algn="l" fontAlgn="ctr">
              <a:spcAft>
                <a:spcPts val="0"/>
              </a:spcAft>
            </a:pP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14. </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皱粒豌豆是由于淀粉分支酶基因中插入了一段外来</a:t>
            </a: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DNA</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序列，导致淀粉分支酶的活性大大降低，使细胞内淀粉的含量下降。由于淀粉有保留水分的作用，淀粉含量低的豌豆会因为失水而皱缩。下列相关说法正确的是（</a:t>
            </a: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    </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a:t>
            </a:r>
            <a:endParaRPr lang="zh-CN" altLang="zh-CN" sz="2400" kern="100" dirty="0">
              <a:effectLst/>
              <a:latin typeface="华文楷体" panose="02010600040101010101" pitchFamily="2" charset="-122"/>
              <a:ea typeface="华文楷体" panose="02010600040101010101" pitchFamily="2" charset="-122"/>
              <a:cs typeface="Times New Roman" panose="02020603050405020304" pitchFamily="18" charset="0"/>
            </a:endParaRPr>
          </a:p>
          <a:p>
            <a:pPr algn="l" fontAlgn="ctr">
              <a:spcAft>
                <a:spcPts val="0"/>
              </a:spcAft>
            </a:pP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A. </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该变异属于染色体片段重复，是可遗传的变异</a:t>
            </a:r>
            <a:endParaRPr lang="zh-CN" altLang="zh-CN" sz="2400" kern="100" dirty="0">
              <a:effectLst/>
              <a:latin typeface="华文楷体" panose="02010600040101010101" pitchFamily="2" charset="-122"/>
              <a:ea typeface="华文楷体" panose="02010600040101010101" pitchFamily="2" charset="-122"/>
              <a:cs typeface="Times New Roman" panose="02020603050405020304" pitchFamily="18" charset="0"/>
            </a:endParaRPr>
          </a:p>
          <a:p>
            <a:pPr algn="l" fontAlgn="ctr">
              <a:spcAft>
                <a:spcPts val="0"/>
              </a:spcAft>
            </a:pP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B. </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豌豆的皱粒为基因突变所致，这种突变是可逆的</a:t>
            </a:r>
            <a:endParaRPr lang="zh-CN" altLang="zh-CN" sz="2400" kern="100" dirty="0">
              <a:effectLst/>
              <a:latin typeface="华文楷体" panose="02010600040101010101" pitchFamily="2" charset="-122"/>
              <a:ea typeface="华文楷体" panose="02010600040101010101" pitchFamily="2" charset="-122"/>
              <a:cs typeface="Times New Roman" panose="02020603050405020304" pitchFamily="18" charset="0"/>
            </a:endParaRPr>
          </a:p>
          <a:p>
            <a:pPr algn="l" fontAlgn="ctr">
              <a:spcAft>
                <a:spcPts val="0"/>
              </a:spcAft>
            </a:pP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C. </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皱粒基因通过控制蛋白质的结构直接控制皱粒性状</a:t>
            </a:r>
            <a:endParaRPr lang="zh-CN" altLang="zh-CN" sz="2400" kern="100" dirty="0">
              <a:effectLst/>
              <a:latin typeface="华文楷体" panose="02010600040101010101" pitchFamily="2" charset="-122"/>
              <a:ea typeface="华文楷体" panose="02010600040101010101" pitchFamily="2" charset="-122"/>
              <a:cs typeface="Times New Roman" panose="02020603050405020304" pitchFamily="18" charset="0"/>
            </a:endParaRPr>
          </a:p>
          <a:p>
            <a:pPr algn="l" fontAlgn="ctr">
              <a:spcAft>
                <a:spcPts val="0"/>
              </a:spcAft>
            </a:pPr>
            <a:r>
              <a:rPr lang="en-US"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D. </a:t>
            </a:r>
            <a:r>
              <a:rPr lang="zh-CN" altLang="zh-CN" sz="2400" kern="100" dirty="0">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豌豆皱粒基因是有害基因，不能为进化提供原材料</a:t>
            </a:r>
            <a:endParaRPr lang="zh-CN" altLang="zh-CN" sz="2400" kern="100" dirty="0">
              <a:effectLst/>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639CEBDA-AFF8-4036-9A7B-EBCF46EB6B34}"/>
              </a:ext>
            </a:extLst>
          </p:cNvPr>
          <p:cNvSpPr txBox="1"/>
          <p:nvPr/>
        </p:nvSpPr>
        <p:spPr>
          <a:xfrm>
            <a:off x="10351363" y="6328246"/>
            <a:ext cx="1100831" cy="369332"/>
          </a:xfrm>
          <a:prstGeom prst="rect">
            <a:avLst/>
          </a:prstGeom>
          <a:noFill/>
        </p:spPr>
        <p:txBody>
          <a:bodyPr wrap="square" rtlCol="0">
            <a:spAutoFit/>
          </a:bodyPr>
          <a:lstStyle/>
          <a:p>
            <a:r>
              <a:rPr lang="en-US" altLang="zh-CN" dirty="0"/>
              <a:t>1</a:t>
            </a:r>
            <a:r>
              <a:rPr lang="zh-CN" altLang="en-US" dirty="0"/>
              <a:t>分钟</a:t>
            </a:r>
          </a:p>
        </p:txBody>
      </p:sp>
    </p:spTree>
    <p:extLst>
      <p:ext uri="{BB962C8B-B14F-4D97-AF65-F5344CB8AC3E}">
        <p14:creationId xmlns:p14="http://schemas.microsoft.com/office/powerpoint/2010/main" val="2103981581"/>
      </p:ext>
    </p:extLst>
  </p:cSld>
  <p:clrMapOvr>
    <a:masterClrMapping/>
  </p:clrMapOvr>
  <mc:AlternateContent xmlns:mc="http://schemas.openxmlformats.org/markup-compatibility/2006">
    <mc:Choice xmlns:p14="http://schemas.microsoft.com/office/powerpoint/2010/main" Requires="p14">
      <p:transition spd="slow" p14:dur="2000" advTm="120000"/>
    </mc:Choice>
    <mc:Fallback>
      <p:transition spd="slow" advTm="120000"/>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TotalTime>
  <Words>2024</Words>
  <Application>Microsoft Office PowerPoint</Application>
  <PresentationFormat>宽屏</PresentationFormat>
  <Paragraphs>126</Paragraphs>
  <Slides>11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等线</vt:lpstr>
      <vt:lpstr>等线 Light</vt:lpstr>
      <vt:lpstr>华文楷体</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bao qianhui</dc:creator>
  <cp:lastModifiedBy>惠祥 李</cp:lastModifiedBy>
  <cp:revision>18</cp:revision>
  <dcterms:created xsi:type="dcterms:W3CDTF">2021-07-07T03:12:37Z</dcterms:created>
  <dcterms:modified xsi:type="dcterms:W3CDTF">2021-07-08T02:42:40Z</dcterms:modified>
</cp:coreProperties>
</file>