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19"/>
  </p:notesMasterIdLst>
  <p:sldIdLst>
    <p:sldId id="1440" r:id="rId4"/>
    <p:sldId id="1439" r:id="rId5"/>
    <p:sldId id="2179" r:id="rId6"/>
    <p:sldId id="323" r:id="rId7"/>
    <p:sldId id="1430" r:id="rId8"/>
    <p:sldId id="1502" r:id="rId9"/>
    <p:sldId id="1506" r:id="rId10"/>
    <p:sldId id="1482" r:id="rId11"/>
    <p:sldId id="1483" r:id="rId12"/>
    <p:sldId id="1484" r:id="rId13"/>
    <p:sldId id="1485" r:id="rId14"/>
    <p:sldId id="1486" r:id="rId15"/>
    <p:sldId id="1504" r:id="rId16"/>
    <p:sldId id="270" r:id="rId17"/>
    <p:sldId id="2180" r:id="rId18"/>
    <p:sldId id="2181" r:id="rId20"/>
    <p:sldId id="2182" r:id="rId21"/>
    <p:sldId id="2183" r:id="rId22"/>
    <p:sldId id="2184" r:id="rId23"/>
    <p:sldId id="2185" r:id="rId24"/>
    <p:sldId id="2186" r:id="rId25"/>
    <p:sldId id="2187" r:id="rId26"/>
    <p:sldId id="2188" r:id="rId27"/>
    <p:sldId id="2189" r:id="rId28"/>
    <p:sldId id="1499" r:id="rId29"/>
    <p:sldId id="1503" r:id="rId30"/>
    <p:sldId id="1501" r:id="rId31"/>
    <p:sldId id="148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C3E29-3F47-4ACA-89D4-04E5CC6F685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03DD9-5908-4D4C-8F88-DD51A0A4840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a:ln>
            <a:miter lim="800000"/>
          </a:ln>
        </p:spPr>
      </p:sp>
      <p:sp>
        <p:nvSpPr>
          <p:cNvPr id="18435"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D42F3A-8421-439D-B3ED-C9D5933DF7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C53C36-2E4A-48ED-8C58-35457997AAB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42F3A-8421-439D-B3ED-C9D5933DF79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53C36-2E4A-48ED-8C58-35457997AAB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42F3A-8421-439D-B3ED-C9D5933DF79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53C36-2E4A-48ED-8C58-35457997AAB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30400" y="1972379"/>
            <a:ext cx="8461375" cy="16351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000000"/>
              </a:solidFill>
              <a:effectLst/>
              <a:uLnTx/>
              <a:uFillTx/>
              <a:latin typeface="Arial" panose="020B0604020202020204"/>
              <a:ea typeface="黑体" panose="02010609060101010101" pitchFamily="49" charset="-122"/>
              <a:cs typeface="+mn-cs"/>
            </a:endParaRPr>
          </a:p>
        </p:txBody>
      </p:sp>
      <p:sp>
        <p:nvSpPr>
          <p:cNvPr id="8" name="标题 7"/>
          <p:cNvSpPr>
            <a:spLocks noGrp="1"/>
          </p:cNvSpPr>
          <p:nvPr>
            <p:ph type="ctrTitle"/>
            <p:custDataLst>
              <p:tags r:id="rId1"/>
            </p:custDataLst>
          </p:nvPr>
        </p:nvSpPr>
        <p:spPr>
          <a:xfrm>
            <a:off x="1524001" y="1887538"/>
            <a:ext cx="9144000" cy="1447800"/>
          </a:xfrm>
        </p:spPr>
        <p:txBody>
          <a:bodyPr>
            <a:normAutofit fontScale="90000"/>
          </a:bodyPr>
          <a:lstStyle/>
          <a:p>
            <a:pPr>
              <a:defRPr/>
            </a:pPr>
            <a:r>
              <a:rPr lang="zh-CN" altLang="en-US" b="1" dirty="0"/>
              <a:t>高考小说叙事特点考点突破</a:t>
            </a:r>
            <a:endParaRPr lang="zh-CN" altLang="en-US" b="1" dirty="0"/>
          </a:p>
        </p:txBody>
      </p:sp>
      <p:sp>
        <p:nvSpPr>
          <p:cNvPr id="11268" name="副标题 8"/>
          <p:cNvSpPr>
            <a:spLocks noGrp="1" noChangeArrowheads="1"/>
          </p:cNvSpPr>
          <p:nvPr>
            <p:ph type="subTitle" idx="1"/>
            <p:custDataLst>
              <p:tags r:id="rId2"/>
            </p:custDataLst>
          </p:nvPr>
        </p:nvSpPr>
        <p:spPr>
          <a:xfrm>
            <a:off x="1800225" y="3486150"/>
            <a:ext cx="9002713" cy="1449388"/>
          </a:xfrm>
        </p:spPr>
        <p:txBody>
          <a:bodyPr/>
          <a:lstStyle/>
          <a:p>
            <a:r>
              <a:rPr lang="zh-CN" altLang="en-US"/>
              <a:t> </a:t>
            </a:r>
            <a:endParaRPr lang="en-US" altLang="zh-CN"/>
          </a:p>
          <a:p>
            <a:endParaRPr lang="zh-CN" altLang="en-US"/>
          </a:p>
        </p:txBody>
      </p:sp>
      <p:sp>
        <p:nvSpPr>
          <p:cNvPr id="3" name="文本框 2"/>
          <p:cNvSpPr txBox="1"/>
          <p:nvPr/>
        </p:nvSpPr>
        <p:spPr>
          <a:xfrm>
            <a:off x="8119745" y="4669790"/>
            <a:ext cx="1650365" cy="521970"/>
          </a:xfrm>
          <a:prstGeom prst="rect">
            <a:avLst/>
          </a:prstGeom>
          <a:noFill/>
        </p:spPr>
        <p:txBody>
          <a:bodyPr wrap="none" rtlCol="0">
            <a:spAutoFit/>
          </a:bodyPr>
          <a:p>
            <a:r>
              <a:rPr lang="en-US" altLang="zh-CN" sz="2800"/>
              <a:t>2021.3.13</a:t>
            </a:r>
            <a:endParaRPr lang="en-US" altLang="zh-CN" sz="28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786" y="25761"/>
            <a:ext cx="10515600" cy="1325563"/>
          </a:xfrm>
        </p:spPr>
        <p:txBody>
          <a:bodyPr/>
          <a:lstStyle/>
          <a:p>
            <a:pPr algn="ctr"/>
            <a:r>
              <a:rPr lang="zh-CN" altLang="en-US" b="1" dirty="0"/>
              <a:t>补叙</a:t>
            </a:r>
            <a:endParaRPr lang="zh-CN" altLang="en-US" b="1" dirty="0"/>
          </a:p>
        </p:txBody>
      </p:sp>
      <p:sp>
        <p:nvSpPr>
          <p:cNvPr id="3" name="内容占位符 2"/>
          <p:cNvSpPr>
            <a:spLocks noGrp="1"/>
          </p:cNvSpPr>
          <p:nvPr>
            <p:ph idx="1"/>
          </p:nvPr>
        </p:nvSpPr>
        <p:spPr>
          <a:xfrm>
            <a:off x="348792" y="1219347"/>
            <a:ext cx="11491273" cy="5445404"/>
          </a:xfrm>
        </p:spPr>
        <p:txBody>
          <a:bodyPr>
            <a:normAutofit lnSpcReduction="10000"/>
          </a:bodyPr>
          <a:lstStyle/>
          <a:p>
            <a:pPr marL="0" indent="0">
              <a:buNone/>
            </a:pPr>
            <a:r>
              <a:rPr lang="zh-CN" altLang="en-US" sz="3200" b="1" dirty="0">
                <a:solidFill>
                  <a:srgbClr val="FF0000"/>
                </a:solidFill>
              </a:rPr>
              <a:t>       补叙</a:t>
            </a:r>
            <a:r>
              <a:rPr lang="zh-CN" altLang="en-US" sz="3200" b="1" dirty="0"/>
              <a:t>，也叫追叙，是行文中用三两句话或一小段话对前边说的人或事作一些简单的补充交代。补叙通常是中心事件的有机组成部分，文章的关键之处。没有补叙，故事情节上就可能出现漏洞，令人不解。</a:t>
            </a:r>
            <a:endParaRPr lang="en-US" altLang="zh-CN" sz="3200" b="1" dirty="0"/>
          </a:p>
          <a:p>
            <a:pPr marL="0" indent="0">
              <a:buNone/>
            </a:pPr>
            <a:r>
              <a:rPr lang="en-US" altLang="zh-CN" sz="3200" b="1" dirty="0"/>
              <a:t>      </a:t>
            </a:r>
            <a:r>
              <a:rPr lang="zh-CN" altLang="en-US" sz="3200" b="1" dirty="0"/>
              <a:t>举例：</a:t>
            </a:r>
            <a:r>
              <a:rPr lang="en-US" altLang="zh-CN" sz="3200" b="1" dirty="0"/>
              <a:t>《</a:t>
            </a:r>
            <a:r>
              <a:rPr lang="zh-CN" altLang="en-US" sz="3200" b="1" dirty="0"/>
              <a:t>第二次考试</a:t>
            </a:r>
            <a:r>
              <a:rPr lang="en-US" altLang="zh-CN" sz="3200" b="1" dirty="0"/>
              <a:t>》</a:t>
            </a:r>
            <a:r>
              <a:rPr lang="zh-CN" altLang="en-US" sz="3200" b="1" dirty="0"/>
              <a:t>，苏林教授深入弄堂调查，通过孩子之口介绍了陈伊玲救灾经过：两三天前，这里因为台风造成电线走火，烧毁了不少房子。陈伊玲协助里弄干部安置灾民，忙得整夜没睡，影响了嗓子。第二天刚好是复试的日子，她说了声“糟糕</a:t>
            </a:r>
            <a:r>
              <a:rPr lang="en-US" altLang="zh-CN" sz="3200" b="1" dirty="0"/>
              <a:t>!”</a:t>
            </a:r>
            <a:r>
              <a:rPr lang="zh-CN" altLang="en-US" sz="3200" b="1" dirty="0"/>
              <a:t>还是去参加考试了。</a:t>
            </a:r>
            <a:endParaRPr lang="en-US" altLang="zh-CN" sz="3200" b="1" dirty="0"/>
          </a:p>
          <a:p>
            <a:pPr marL="0" indent="0">
              <a:buNone/>
            </a:pPr>
            <a:r>
              <a:rPr lang="zh-CN" altLang="en-US" sz="3200" b="1" dirty="0">
                <a:solidFill>
                  <a:srgbClr val="0000FF"/>
                </a:solidFill>
              </a:rPr>
              <a:t>      作用：</a:t>
            </a:r>
            <a:r>
              <a:rPr lang="zh-CN" altLang="en-US" sz="3200" b="1" dirty="0"/>
              <a:t>运用补叙，有助于更好地表达主题，使文章结构完整，行文跌宕起伏，起到出人意料的效果。具体问题具体分析，若补叙中有对人物进行描写则有更加突出人物形象的作用。</a:t>
            </a:r>
            <a:endParaRPr lang="zh-CN" altLang="en-US" sz="3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插叙</a:t>
            </a:r>
            <a:endParaRPr lang="zh-CN" altLang="en-US" b="1" dirty="0"/>
          </a:p>
        </p:txBody>
      </p:sp>
      <p:sp>
        <p:nvSpPr>
          <p:cNvPr id="3" name="内容占位符 2"/>
          <p:cNvSpPr>
            <a:spLocks noGrp="1"/>
          </p:cNvSpPr>
          <p:nvPr>
            <p:ph idx="1"/>
          </p:nvPr>
        </p:nvSpPr>
        <p:spPr>
          <a:xfrm>
            <a:off x="461913" y="1690688"/>
            <a:ext cx="11538409" cy="4351338"/>
          </a:xfrm>
        </p:spPr>
        <p:txBody>
          <a:bodyPr>
            <a:normAutofit/>
          </a:bodyPr>
          <a:lstStyle/>
          <a:p>
            <a:pPr marL="0" indent="0">
              <a:buNone/>
            </a:pPr>
            <a:r>
              <a:rPr lang="zh-CN" altLang="en-US" sz="3200" b="1" dirty="0"/>
              <a:t>       </a:t>
            </a:r>
            <a:r>
              <a:rPr lang="zh-CN" altLang="en-US" sz="3200" b="1" dirty="0">
                <a:solidFill>
                  <a:srgbClr val="FF0000"/>
                </a:solidFill>
              </a:rPr>
              <a:t>插叙：</a:t>
            </a:r>
            <a:r>
              <a:rPr lang="zh-CN" altLang="en-US" sz="3200" b="1" dirty="0"/>
              <a:t>在写作的过程中，由于表达情感的需要，暂时中断叙述，在不改变全文中心的情况下，插入另一个或几个与中心事件有关的情节或事件，这样的的叙述方式叫作插叙。它是记叙文常用的一种叙述方式。</a:t>
            </a:r>
            <a:endParaRPr lang="zh-CN" altLang="en-US" sz="3200" b="1" dirty="0"/>
          </a:p>
          <a:p>
            <a:pPr marL="0" indent="0">
              <a:buNone/>
            </a:pPr>
            <a:r>
              <a:rPr lang="zh-CN" altLang="en-US" sz="3200" b="1" dirty="0"/>
              <a:t>     举例：</a:t>
            </a:r>
            <a:r>
              <a:rPr lang="en-US" altLang="zh-CN" sz="3200" b="1" dirty="0"/>
              <a:t>《</a:t>
            </a:r>
            <a:r>
              <a:rPr lang="zh-CN" altLang="en-US" sz="3200" b="1" dirty="0"/>
              <a:t>孔乙己</a:t>
            </a:r>
            <a:r>
              <a:rPr lang="en-US" altLang="zh-CN" sz="3200" b="1" dirty="0"/>
              <a:t>》</a:t>
            </a:r>
            <a:r>
              <a:rPr lang="zh-CN" altLang="en-US" sz="3200" b="1" dirty="0"/>
              <a:t>中傍午傍晚散了工，每每画四文铜钱买一碗酒</a:t>
            </a:r>
            <a:r>
              <a:rPr lang="en-US" altLang="zh-CN" sz="3200" b="1" dirty="0"/>
              <a:t>——</a:t>
            </a:r>
            <a:r>
              <a:rPr lang="zh-CN" altLang="en-US" sz="3200" b="1" dirty="0">
                <a:solidFill>
                  <a:srgbClr val="FF0000"/>
                </a:solidFill>
              </a:rPr>
              <a:t>这是二十多年前的事，现在每碗要涨到十文</a:t>
            </a:r>
            <a:r>
              <a:rPr lang="en-US" altLang="zh-CN" sz="3200" b="1" dirty="0"/>
              <a:t>——</a:t>
            </a:r>
            <a:r>
              <a:rPr lang="zh-CN" altLang="en-US" sz="3200" b="1" dirty="0"/>
              <a:t>靠外柜站着，热热地喝了休息。</a:t>
            </a:r>
            <a:endParaRPr lang="zh-CN" altLang="en-US" sz="3200" b="1" dirty="0"/>
          </a:p>
          <a:p>
            <a:pPr marL="0" indent="0">
              <a:buNone/>
            </a:pPr>
            <a:r>
              <a:rPr lang="zh-CN" altLang="en-US" sz="3200" b="1" dirty="0"/>
              <a:t>     </a:t>
            </a:r>
            <a:r>
              <a:rPr lang="zh-CN" altLang="en-US" sz="3200" b="1" dirty="0">
                <a:solidFill>
                  <a:srgbClr val="0000FF"/>
                </a:solidFill>
              </a:rPr>
              <a:t>作用：</a:t>
            </a:r>
            <a:r>
              <a:rPr lang="zh-CN" altLang="en-US" sz="3200" b="1" dirty="0"/>
              <a:t>此处插叙对所提及的事情或情况做某些解释，表明今昔情况的变化。</a:t>
            </a:r>
            <a:endParaRPr lang="zh-CN" altLang="en-US" sz="3200" b="1" dirty="0"/>
          </a:p>
          <a:p>
            <a:pPr marL="0" indent="0">
              <a:buNone/>
            </a:pPr>
            <a:endParaRPr lang="zh-CN" altLang="en-US" sz="3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r>
              <a:rPr lang="zh-CN" altLang="en-US" sz="7200" dirty="0"/>
              <a:t>二、叙述人称和视角</a:t>
            </a:r>
            <a:endParaRPr lang="zh-CN" altLang="en-US" sz="7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5958" y="392752"/>
            <a:ext cx="11360084" cy="6399260"/>
          </a:xfrm>
        </p:spPr>
        <p:txBody>
          <a:bodyPr>
            <a:normAutofit/>
          </a:bodyPr>
          <a:lstStyle/>
          <a:p>
            <a:pPr marL="0" indent="0">
              <a:buNone/>
            </a:pPr>
            <a:r>
              <a:rPr lang="zh-CN" altLang="zh-CN" sz="3200" b="1" dirty="0"/>
              <a:t>根据作者与所叙述对象的关系，小说中叙述的人称主要有第一人称和第三人称两种。</a:t>
            </a:r>
            <a:endParaRPr lang="zh-CN" altLang="zh-CN" sz="3200" dirty="0"/>
          </a:p>
          <a:p>
            <a:pPr marL="0" indent="0">
              <a:buNone/>
            </a:pPr>
            <a:r>
              <a:rPr lang="zh-CN" altLang="zh-CN" sz="3600" b="1" dirty="0">
                <a:solidFill>
                  <a:srgbClr val="FF0000"/>
                </a:solidFill>
              </a:rPr>
              <a:t>第一人称：</a:t>
            </a:r>
            <a:r>
              <a:rPr lang="zh-CN" altLang="zh-CN" sz="3600" b="1" dirty="0"/>
              <a:t>优点是真实亲切，拉近与读者的距离；便于抒发感情。缺点是与</a:t>
            </a:r>
            <a:r>
              <a:rPr lang="en-US" altLang="zh-CN" sz="3600" b="1" dirty="0"/>
              <a:t>“</a:t>
            </a:r>
            <a:r>
              <a:rPr lang="zh-CN" altLang="zh-CN" sz="3600" b="1" dirty="0"/>
              <a:t>有限视角</a:t>
            </a:r>
            <a:r>
              <a:rPr lang="en-US" altLang="zh-CN" sz="3600" b="1" dirty="0"/>
              <a:t>”</a:t>
            </a:r>
            <a:r>
              <a:rPr lang="zh-CN" altLang="zh-CN" sz="3600" b="1" dirty="0"/>
              <a:t>类似，局限于叙述人的所见所闻。</a:t>
            </a:r>
            <a:r>
              <a:rPr lang="zh-CN" altLang="zh-CN" sz="3600" b="1" dirty="0">
                <a:solidFill>
                  <a:srgbClr val="0000FF"/>
                </a:solidFill>
              </a:rPr>
              <a:t>注意小说中的</a:t>
            </a:r>
            <a:r>
              <a:rPr lang="en-US" altLang="zh-CN" sz="3600" b="1" dirty="0">
                <a:solidFill>
                  <a:srgbClr val="0000FF"/>
                </a:solidFill>
              </a:rPr>
              <a:t>“</a:t>
            </a:r>
            <a:r>
              <a:rPr lang="zh-CN" altLang="zh-CN" sz="3600" b="1" dirty="0">
                <a:solidFill>
                  <a:srgbClr val="0000FF"/>
                </a:solidFill>
              </a:rPr>
              <a:t>我</a:t>
            </a:r>
            <a:r>
              <a:rPr lang="en-US" altLang="zh-CN" sz="3600" b="1" dirty="0">
                <a:solidFill>
                  <a:srgbClr val="0000FF"/>
                </a:solidFill>
              </a:rPr>
              <a:t>”</a:t>
            </a:r>
            <a:r>
              <a:rPr lang="zh-CN" altLang="zh-CN" sz="3600" b="1" dirty="0">
                <a:solidFill>
                  <a:srgbClr val="0000FF"/>
                </a:solidFill>
              </a:rPr>
              <a:t>并不是作者本人，而只是一个角色，这个角色有时指作品中国的主人公，有时指所叙述事件的见证人。</a:t>
            </a:r>
            <a:endParaRPr lang="zh-CN" altLang="zh-CN" sz="3600" b="1" dirty="0">
              <a:solidFill>
                <a:srgbClr val="0000FF"/>
              </a:solidFill>
            </a:endParaRPr>
          </a:p>
          <a:p>
            <a:pPr marL="0" indent="0">
              <a:buNone/>
            </a:pPr>
            <a:r>
              <a:rPr lang="zh-CN" altLang="zh-CN" sz="3600" b="1" dirty="0">
                <a:solidFill>
                  <a:srgbClr val="FF0000"/>
                </a:solidFill>
              </a:rPr>
              <a:t>第二人称：</a:t>
            </a:r>
            <a:r>
              <a:rPr lang="zh-CN" altLang="zh-CN" sz="3600" b="1" dirty="0"/>
              <a:t>增强文章的抒情性和亲切感，便于感情交流。</a:t>
            </a:r>
            <a:endParaRPr lang="zh-CN" altLang="zh-CN" sz="3600" b="1" dirty="0"/>
          </a:p>
          <a:p>
            <a:pPr marL="0" indent="0">
              <a:buNone/>
            </a:pPr>
            <a:r>
              <a:rPr lang="zh-CN" altLang="zh-CN" sz="3600" b="1" dirty="0">
                <a:solidFill>
                  <a:srgbClr val="FF0000"/>
                </a:solidFill>
              </a:rPr>
              <a:t>第三人称：</a:t>
            </a:r>
            <a:r>
              <a:rPr lang="zh-CN" altLang="zh-CN" sz="3600" b="1" dirty="0"/>
              <a:t>能比较直接、客观地展现丰富多彩的生活，不受时间和空间的限制，比较灵活自由。</a:t>
            </a:r>
            <a:endParaRPr lang="zh-CN" altLang="zh-CN" sz="3600" b="1" dirty="0"/>
          </a:p>
          <a:p>
            <a:pPr marL="0" indent="0">
              <a:buNone/>
            </a:pP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
          <p:cNvSpPr txBox="1">
            <a:spLocks noChangeArrowheads="1"/>
          </p:cNvSpPr>
          <p:nvPr/>
        </p:nvSpPr>
        <p:spPr bwMode="auto">
          <a:xfrm>
            <a:off x="274319" y="104775"/>
            <a:ext cx="11642725" cy="7600950"/>
          </a:xfrm>
          <a:prstGeom prst="rect">
            <a:avLst/>
          </a:prstGeom>
          <a:noFill/>
          <a:ln>
            <a:noFill/>
          </a:ln>
        </p:spPr>
        <p:txBody>
          <a:bodyPr>
            <a:spAutoFit/>
          </a:bodyPr>
          <a:lstStyle>
            <a:lvl1pPr>
              <a:lnSpc>
                <a:spcPct val="120000"/>
              </a:lnSpc>
              <a:spcBef>
                <a:spcPts val="1000"/>
              </a:spcBef>
              <a:buFont typeface="Arial" panose="020B0604020202020204" pitchFamily="34" charset="0"/>
              <a:buChar char="•"/>
              <a:defRPr sz="2400">
                <a:solidFill>
                  <a:srgbClr val="404040"/>
                </a:solidFill>
                <a:latin typeface="Arial" panose="020B0604020202020204" pitchFamily="34" charset="0"/>
                <a:ea typeface="黑体" panose="02010609060101010101" pitchFamily="49" charset="-122"/>
              </a:defRPr>
            </a:lvl1pPr>
            <a:lvl2pPr marL="742950" indent="-285750">
              <a:lnSpc>
                <a:spcPct val="120000"/>
              </a:lnSpc>
              <a:spcBef>
                <a:spcPts val="500"/>
              </a:spcBef>
              <a:buFont typeface="Arial" panose="020B0604020202020204" pitchFamily="34" charset="0"/>
              <a:buChar char="•"/>
              <a:defRPr sz="2000">
                <a:solidFill>
                  <a:srgbClr val="404040"/>
                </a:solidFill>
                <a:latin typeface="Arial" panose="020B0604020202020204" pitchFamily="34" charset="0"/>
                <a:ea typeface="黑体" panose="02010609060101010101" pitchFamily="49" charset="-122"/>
              </a:defRPr>
            </a:lvl2pPr>
            <a:lvl3pPr marL="1143000" indent="-228600">
              <a:lnSpc>
                <a:spcPct val="120000"/>
              </a:lnSpc>
              <a:spcBef>
                <a:spcPts val="500"/>
              </a:spcBef>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3pPr>
            <a:lvl4pPr marL="1600200" indent="-228600">
              <a:lnSpc>
                <a:spcPct val="120000"/>
              </a:lnSpc>
              <a:spcBef>
                <a:spcPts val="500"/>
              </a:spcBef>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4pPr>
            <a:lvl5pPr marL="2057400" indent="-228600">
              <a:lnSpc>
                <a:spcPct val="120000"/>
              </a:lnSpc>
              <a:spcBef>
                <a:spcPts val="500"/>
              </a:spcBef>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a:solidFill>
                  <a:srgbClr val="40404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  </a:t>
            </a:r>
            <a:r>
              <a:rPr kumimoji="0" lang="zh-CN" altLang="en-US"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  </a:t>
            </a:r>
            <a:endPar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旁观者：</a:t>
            </a:r>
            <a:r>
              <a:rPr kumimoji="0" lang="zh-CN" altLang="en-US" sz="3200" b="1" i="0" u="none"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旁观者置身在事件之外，</a:t>
            </a:r>
            <a:r>
              <a:rPr kumimoji="0" lang="zh-CN" altLang="en-US" sz="3200" b="1" i="0" u="sng"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真实客观</a:t>
            </a:r>
            <a:r>
              <a:rPr kumimoji="0" lang="zh-CN" altLang="en-US" sz="3200" b="1" i="0" u="sng"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地</a:t>
            </a:r>
            <a:r>
              <a:rPr kumimoji="0" lang="zh-CN" altLang="en-US" sz="3200" b="1" i="0" u="none"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呈现故事。</a:t>
            </a:r>
            <a:endParaRPr kumimoji="0" lang="en-US" altLang="zh-CN" sz="3200" b="1" i="0" u="none"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        可以</a:t>
            </a:r>
            <a:r>
              <a:rPr kumimoji="0" lang="zh-CN" altLang="en-US" sz="3200" b="1" i="0" u="sng" strike="noStrike" kern="1200" cap="none" spc="0" normalizeH="0" baseline="0" noProof="0" dirty="0">
                <a:ln>
                  <a:noFill/>
                </a:ln>
                <a:gradFill>
                  <a:gsLst>
                    <a:gs pos="0">
                      <a:srgbClr val="012D86"/>
                    </a:gs>
                    <a:gs pos="100000">
                      <a:srgbClr val="0E2557"/>
                    </a:gs>
                  </a:gsLst>
                  <a:lin scaled="0"/>
                </a:gradFill>
                <a:effectLst/>
                <a:uLnTx/>
                <a:uFill>
                  <a:solidFill>
                    <a:srgbClr val="0070C0"/>
                  </a:solidFill>
                </a:uFill>
                <a:latin typeface="黑体" panose="02010609060101010101" pitchFamily="49" charset="-122"/>
                <a:ea typeface="黑体" panose="02010609060101010101" pitchFamily="49" charset="-122"/>
                <a:cs typeface="黑体" panose="02010609060101010101" pitchFamily="49" charset="-122"/>
                <a:sym typeface="+mn-ea"/>
              </a:rPr>
              <a:t>观察、点</a:t>
            </a:r>
            <a:r>
              <a:rPr kumimoji="0" lang="zh-CN" altLang="en-US" sz="3200" b="1" i="0" u="sng"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评</a:t>
            </a:r>
            <a:r>
              <a:rPr kumimoji="0" lang="zh-CN" altLang="en-US" sz="3200" b="1" i="0" u="none"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故事里的各种各样的人物，</a:t>
            </a:r>
            <a:endParaRPr kumimoji="0" lang="en-US" altLang="zh-CN" sz="3200" b="1" i="0" u="none"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        </a:t>
            </a:r>
            <a:r>
              <a:rPr kumimoji="0" lang="zh-CN" altLang="en-US" sz="3200" b="1" i="0" u="none"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可以坦白自己的不明白之处，</a:t>
            </a:r>
            <a:r>
              <a:rPr kumimoji="0" lang="zh-CN" altLang="en-US" sz="3200" b="1" i="0" u="sng"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让读者去想象思考</a:t>
            </a:r>
            <a:r>
              <a:rPr kumimoji="0" lang="zh-CN" altLang="en-US" sz="3200" b="1" i="0" u="none"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a:t>
            </a:r>
            <a:endParaRPr kumimoji="0" lang="en-US" altLang="zh-CN" sz="3200" b="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参与者：</a:t>
            </a:r>
            <a:r>
              <a:rPr kumimoji="0" lang="zh-CN" altLang="en-US" sz="3200" b="1" i="0" u="none" strike="noStrike" kern="1200" cap="none" spc="0" normalizeH="0" baseline="0" noProof="0" dirty="0">
                <a:ln>
                  <a:noFill/>
                </a:ln>
                <a:gradFill>
                  <a:gsLst>
                    <a:gs pos="0">
                      <a:srgbClr val="007BD3"/>
                    </a:gs>
                    <a:gs pos="100000">
                      <a:srgbClr val="034373"/>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参与事件中，可以与主人公直接对话，</a:t>
            </a:r>
            <a:r>
              <a:rPr kumimoji="0" lang="zh-CN" altLang="en-US" sz="3200" b="1" i="0" u="sng"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真实可信</a:t>
            </a:r>
            <a:r>
              <a:rPr kumimoji="0" lang="zh-CN" altLang="en-US" sz="3200" b="1" i="0" u="sng" strike="noStrike" kern="1200" cap="none" spc="0" normalizeH="0" baseline="0" noProof="0" dirty="0">
                <a:ln>
                  <a:noFill/>
                </a:ln>
                <a:gradFill>
                  <a:gsLst>
                    <a:gs pos="0">
                      <a:srgbClr val="007BD3"/>
                    </a:gs>
                    <a:gs pos="100000">
                      <a:srgbClr val="034373"/>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a:t>
            </a:r>
            <a:endParaRPr kumimoji="0" lang="zh-CN" altLang="en-US" sz="3200" b="1" i="0" u="sng" strike="noStrike" kern="1200" cap="none" spc="0" normalizeH="0" baseline="0" noProof="0" dirty="0">
              <a:ln>
                <a:noFill/>
              </a:ln>
              <a:gradFill>
                <a:gsLst>
                  <a:gs pos="0">
                    <a:srgbClr val="007BD3"/>
                  </a:gs>
                  <a:gs pos="100000">
                    <a:srgbClr val="034373"/>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gradFill>
                  <a:gsLst>
                    <a:gs pos="0">
                      <a:srgbClr val="007BD3"/>
                    </a:gs>
                    <a:gs pos="100000">
                      <a:srgbClr val="034373"/>
                    </a:gs>
                  </a:gsLst>
                  <a:lin scaled="0"/>
                </a:gradFill>
                <a:effectLst/>
                <a:uLnTx/>
                <a:uFill>
                  <a:solidFill>
                    <a:srgbClr val="FF0000"/>
                  </a:solidFill>
                </a:uFill>
                <a:latin typeface="黑体" panose="02010609060101010101" pitchFamily="49" charset="-122"/>
                <a:ea typeface="黑体" panose="02010609060101010101" pitchFamily="49" charset="-122"/>
                <a:cs typeface="黑体" panose="02010609060101010101" pitchFamily="49" charset="-122"/>
                <a:sym typeface="+mn-ea"/>
              </a:rPr>
              <a:t>        可以</a:t>
            </a:r>
            <a:r>
              <a:rPr kumimoji="0" lang="zh-CN" altLang="en-US" sz="3200" b="1" i="0" u="none" strike="noStrike" kern="1200" cap="none" spc="0" normalizeH="0" baseline="0" noProof="0" dirty="0">
                <a:ln>
                  <a:noFill/>
                </a:ln>
                <a:gradFill>
                  <a:gsLst>
                    <a:gs pos="0">
                      <a:srgbClr val="007BD3"/>
                    </a:gs>
                    <a:gs pos="100000">
                      <a:srgbClr val="034373"/>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衬托主人公，</a:t>
            </a:r>
            <a:r>
              <a:rPr kumimoji="0" lang="zh-CN" altLang="en-US" sz="3200" b="1" i="0" u="sng" strike="noStrike" kern="1200" cap="none" spc="0" normalizeH="0" baseline="0" noProof="0" dirty="0">
                <a:ln>
                  <a:noFill/>
                </a:ln>
                <a:gradFill>
                  <a:gsLst>
                    <a:gs pos="0">
                      <a:srgbClr val="007BD3"/>
                    </a:gs>
                    <a:gs pos="100000">
                      <a:srgbClr val="034373"/>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使主人公性格更加鲜明</a:t>
            </a:r>
            <a:r>
              <a:rPr kumimoji="0" lang="zh-CN" altLang="en-US" sz="3200" b="1" i="0" u="none" strike="noStrike" kern="1200" cap="none" spc="0" normalizeH="0" baseline="0" noProof="0" dirty="0">
                <a:ln>
                  <a:noFill/>
                </a:ln>
                <a:gradFill>
                  <a:gsLst>
                    <a:gs pos="0">
                      <a:srgbClr val="007BD3"/>
                    </a:gs>
                    <a:gs pos="100000">
                      <a:srgbClr val="034373"/>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a:t>
            </a:r>
            <a:endParaRPr kumimoji="0" lang="zh-CN" altLang="en-US" sz="3200" b="1" i="0" u="none" strike="noStrike" kern="1200" cap="none" spc="0" normalizeH="0" baseline="0" noProof="0" dirty="0">
              <a:ln>
                <a:noFill/>
              </a:ln>
              <a:gradFill>
                <a:gsLst>
                  <a:gs pos="0">
                    <a:srgbClr val="007BD3"/>
                  </a:gs>
                  <a:gs pos="100000">
                    <a:srgbClr val="034373"/>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gradFill>
                  <a:gsLst>
                    <a:gs pos="0">
                      <a:srgbClr val="007BD3"/>
                    </a:gs>
                    <a:gs pos="100000">
                      <a:srgbClr val="034373"/>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        可以</a:t>
            </a:r>
            <a:r>
              <a:rPr kumimoji="0" lang="zh-CN" altLang="en-US" sz="3200" b="1" i="0" u="sng" strike="noStrike" kern="1200" cap="none" spc="0" normalizeH="0" baseline="0" noProof="0" dirty="0">
                <a:ln>
                  <a:noFill/>
                </a:ln>
                <a:gradFill>
                  <a:gsLst>
                    <a:gs pos="0">
                      <a:srgbClr val="007BD3"/>
                    </a:gs>
                    <a:gs pos="100000">
                      <a:srgbClr val="034373"/>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推动情节发展</a:t>
            </a:r>
            <a:r>
              <a:rPr kumimoji="0" lang="zh-CN" altLang="en-US" sz="3200" b="1" i="0" u="none" strike="noStrike" kern="1200" cap="none" spc="0" normalizeH="0" baseline="0" noProof="0" dirty="0">
                <a:ln>
                  <a:noFill/>
                </a:ln>
                <a:gradFill>
                  <a:gsLst>
                    <a:gs pos="0">
                      <a:srgbClr val="007BD3"/>
                    </a:gs>
                    <a:gs pos="100000">
                      <a:srgbClr val="034373"/>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rPr>
              <a:t>等。</a:t>
            </a:r>
            <a:endPar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3200" b="0" i="0" u="none" strike="noStrike" kern="1200" cap="none" spc="0" normalizeH="0" baseline="0" noProof="0" dirty="0">
              <a:ln>
                <a:noFill/>
              </a:ln>
              <a:solidFill>
                <a:srgbClr val="EC6412"/>
              </a:soli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主人公</a:t>
            </a:r>
            <a:r>
              <a:rPr kumimoji="0" lang="zh-CN" altLang="en-US" sz="3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a:t>
            </a:r>
            <a:r>
              <a:rPr kumimoji="0" lang="zh-CN" altLang="zh-CN" sz="3200" b="0" i="0" u="none" strike="noStrike" kern="1200" cap="none" spc="0" normalizeH="0" baseline="0" noProof="0" dirty="0">
                <a:ln>
                  <a:noFill/>
                </a:ln>
                <a:solidFill>
                  <a:srgbClr val="ED7D31">
                    <a:lumMod val="75000"/>
                  </a:srgbClr>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直接展现人物内心世界，</a:t>
            </a:r>
            <a:r>
              <a:rPr kumimoji="0" lang="en-US" altLang="zh-CN" sz="3200" b="1" i="0" u="sng" strike="noStrike" kern="1200" cap="none" spc="0" normalizeH="0" baseline="0" noProof="0" dirty="0">
                <a:ln>
                  <a:noFill/>
                </a:ln>
                <a:solidFill>
                  <a:srgbClr val="ED7D31">
                    <a:lumMod val="75000"/>
                  </a:srgbClr>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带有浓郁的抒情色彩</a:t>
            </a:r>
            <a:r>
              <a:rPr kumimoji="0" lang="en-US" altLang="zh-CN" sz="3200" b="1" i="0" u="none" strike="noStrike" kern="1200" cap="none" spc="0" normalizeH="0" baseline="0" noProof="0" dirty="0">
                <a:ln>
                  <a:noFill/>
                </a:ln>
                <a:solidFill>
                  <a:srgbClr val="ED7D31">
                    <a:lumMod val="75000"/>
                  </a:srgbClr>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，拉近      </a:t>
            </a:r>
            <a:endParaRPr kumimoji="0" lang="en-US" altLang="zh-CN" sz="3200" b="1" i="0" u="none" strike="noStrike" kern="1200" cap="none" spc="0" normalizeH="0" baseline="0" noProof="0" dirty="0">
              <a:ln>
                <a:noFill/>
              </a:ln>
              <a:solidFill>
                <a:srgbClr val="ED7D31">
                  <a:lumMod val="75000"/>
                </a:srgbClr>
              </a:soli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ED7D31">
                    <a:lumMod val="75000"/>
                  </a:srgbClr>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        </a:t>
            </a:r>
            <a:r>
              <a:rPr kumimoji="0" lang="zh-CN" altLang="en-US" sz="3200" b="1" i="0" u="none" strike="noStrike" kern="1200" cap="none" spc="0" normalizeH="0" baseline="0" noProof="0" dirty="0">
                <a:ln>
                  <a:noFill/>
                </a:ln>
                <a:solidFill>
                  <a:srgbClr val="ED7D31">
                    <a:lumMod val="75000"/>
                  </a:srgbClr>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读者</a:t>
            </a:r>
            <a:r>
              <a:rPr kumimoji="0" lang="en-US" altLang="zh-CN" sz="3200" b="1" i="0" u="none" strike="noStrike" kern="1200" cap="none" spc="0" normalizeH="0" baseline="0" noProof="0" dirty="0">
                <a:ln>
                  <a:noFill/>
                </a:ln>
                <a:solidFill>
                  <a:srgbClr val="ED7D31">
                    <a:lumMod val="75000"/>
                  </a:srgbClr>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与“我”的距离，</a:t>
            </a:r>
            <a:r>
              <a:rPr kumimoji="0" lang="en-US" altLang="zh-CN" sz="3200" b="1" i="0" u="sng"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真实亲切。</a:t>
            </a:r>
            <a:endParaRPr kumimoji="0" lang="en-US" altLang="zh-CN" sz="3200" b="1" i="0" u="none" strike="noStrike" kern="1200" cap="none" spc="0" normalizeH="0" baseline="0" noProof="0" dirty="0">
              <a:ln>
                <a:noFill/>
              </a:ln>
              <a:gradFill>
                <a:gsLst>
                  <a:gs pos="0">
                    <a:srgbClr val="FE4444"/>
                  </a:gs>
                  <a:gs pos="100000">
                    <a:srgbClr val="832B2B"/>
                  </a:gs>
                </a:gsLst>
                <a:lin scaled="0"/>
              </a:gra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387" name="文本框 1"/>
          <p:cNvSpPr txBox="1">
            <a:spLocks noChangeArrowheads="1"/>
          </p:cNvSpPr>
          <p:nvPr/>
        </p:nvSpPr>
        <p:spPr bwMode="auto">
          <a:xfrm>
            <a:off x="2952063" y="625164"/>
            <a:ext cx="6362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黑体" panose="02010609060101010101" pitchFamily="49" charset="-122"/>
              </a:rPr>
              <a:t> 1.</a:t>
            </a:r>
            <a:r>
              <a:rPr kumimoji="0" lang="zh-CN" altLang="en-US" sz="4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黑体" panose="02010609060101010101" pitchFamily="49" charset="-122"/>
              </a:rPr>
              <a:t>第一人称有限视角叙事 </a:t>
            </a:r>
            <a:endPar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黑体" panose="02010609060101010101" pitchFamily="49"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1700" y="431800"/>
            <a:ext cx="11407774" cy="1325563"/>
          </a:xfrm>
        </p:spPr>
        <p:txBody>
          <a:bodyPr rtlCol="0">
            <a:normAutofit/>
          </a:bodyPr>
          <a:lstStyle/>
          <a:p>
            <a:pPr fontAlgn="auto">
              <a:spcAft>
                <a:spcPts val="0"/>
              </a:spcAft>
              <a:defRPr/>
            </a:pPr>
            <a:r>
              <a:rPr lang="zh-CN" altLang="en-US" b="1" noProof="1">
                <a:effectLst>
                  <a:outerShdw blurRad="38100" dist="19050" dir="2700000" algn="tl" rotWithShape="0">
                    <a:schemeClr val="dk1">
                      <a:alpha val="40000"/>
                    </a:schemeClr>
                  </a:outerShdw>
                </a:effectLst>
                <a:sym typeface="+mn-ea"/>
              </a:rPr>
              <a:t> 第二人称 </a:t>
            </a:r>
            <a:r>
              <a:rPr lang="zh-CN" altLang="en-US" sz="3600" b="1" noProof="1">
                <a:sym typeface="+mn-ea"/>
              </a:rPr>
              <a:t> </a:t>
            </a:r>
            <a:r>
              <a:rPr lang="en-US" altLang="zh-CN" sz="3600" b="1" noProof="1">
                <a:sym typeface="+mn-ea"/>
              </a:rPr>
              <a:t>《</a:t>
            </a:r>
            <a:r>
              <a:rPr lang="zh-CN" altLang="en-US" sz="3600" b="1" noProof="1">
                <a:sym typeface="+mn-ea"/>
              </a:rPr>
              <a:t>周总理，你在哪里</a:t>
            </a:r>
            <a:r>
              <a:rPr lang="en-US" altLang="zh-CN" sz="3600" b="1" noProof="1">
                <a:sym typeface="+mn-ea"/>
              </a:rPr>
              <a:t>》</a:t>
            </a:r>
            <a:r>
              <a:rPr lang="zh-CN" altLang="en-US" sz="3600" b="1" noProof="1">
                <a:sym typeface="+mn-ea"/>
              </a:rPr>
              <a:t>《祭十二郎文》（韩愈）</a:t>
            </a:r>
            <a:endParaRPr lang="zh-CN" altLang="en-US" sz="3600" b="1" noProof="1">
              <a:sym typeface="+mn-ea"/>
            </a:endParaRPr>
          </a:p>
        </p:txBody>
      </p:sp>
      <p:sp>
        <p:nvSpPr>
          <p:cNvPr id="18434" name="文本框 4"/>
          <p:cNvSpPr txBox="1">
            <a:spLocks noChangeArrowheads="1"/>
          </p:cNvSpPr>
          <p:nvPr/>
        </p:nvSpPr>
        <p:spPr bwMode="auto">
          <a:xfrm>
            <a:off x="252413" y="3140075"/>
            <a:ext cx="114077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     </a:t>
            </a:r>
            <a:r>
              <a:rPr kumimoji="0" lang="zh-CN" altLang="en-US" sz="40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增强了</a:t>
            </a:r>
            <a:r>
              <a:rPr lang="zh-CN" altLang="en-US" sz="4000" b="1" dirty="0">
                <a:solidFill>
                  <a:srgbClr val="000000"/>
                </a:solidFill>
              </a:rPr>
              <a:t>文章</a:t>
            </a:r>
            <a:r>
              <a:rPr kumimoji="0" lang="zh-CN" altLang="en-US" sz="40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语言的</a:t>
            </a:r>
            <a:r>
              <a:rPr kumimoji="0" lang="zh-CN" altLang="en-US" sz="4000" b="1" i="0" u="none" strike="noStrike" kern="1200" cap="none" spc="0" normalizeH="0" baseline="0" noProof="0" dirty="0">
                <a:ln>
                  <a:noFill/>
                </a:ln>
                <a:solidFill>
                  <a:srgbClr val="FF0000"/>
                </a:solidFill>
                <a:effectLst/>
                <a:uLnTx/>
                <a:uFillTx/>
                <a:latin typeface="Arial" panose="020B0604020202020204" pitchFamily="34" charset="0"/>
                <a:ea typeface="黑体" panose="02010609060101010101" pitchFamily="49" charset="-122"/>
                <a:cs typeface="+mn-cs"/>
              </a:rPr>
              <a:t>抒情性</a:t>
            </a:r>
            <a:r>
              <a:rPr kumimoji="0" lang="zh-CN" altLang="en-US" sz="40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，便于作者更好地抒发、表达、交流自己的情感，使</a:t>
            </a:r>
            <a:r>
              <a:rPr kumimoji="0" lang="zh-CN" altLang="en-US" sz="4000" b="1" i="0" u="none" strike="noStrike" kern="1200" cap="none" spc="0" normalizeH="0" baseline="0" noProof="0" dirty="0">
                <a:ln>
                  <a:noFill/>
                </a:ln>
                <a:solidFill>
                  <a:srgbClr val="FF0000"/>
                </a:solidFill>
                <a:effectLst/>
                <a:uLnTx/>
                <a:uFillTx/>
                <a:latin typeface="Arial" panose="020B0604020202020204" pitchFamily="34" charset="0"/>
                <a:ea typeface="黑体" panose="02010609060101010101" pitchFamily="49" charset="-122"/>
                <a:cs typeface="+mn-cs"/>
              </a:rPr>
              <a:t>人物心理刻画更为细腻</a:t>
            </a:r>
            <a:r>
              <a:rPr kumimoji="0" lang="zh-CN" altLang="en-US" sz="40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，给人以</a:t>
            </a:r>
            <a:r>
              <a:rPr kumimoji="0" lang="zh-CN" altLang="en-US" sz="4000" b="1" i="0" u="none" strike="noStrike" kern="1200" cap="none" spc="0" normalizeH="0" baseline="0" noProof="0" dirty="0">
                <a:ln>
                  <a:noFill/>
                </a:ln>
                <a:solidFill>
                  <a:srgbClr val="FF0000"/>
                </a:solidFill>
                <a:effectLst/>
                <a:uLnTx/>
                <a:uFillTx/>
                <a:latin typeface="Arial" panose="020B0604020202020204" pitchFamily="34" charset="0"/>
                <a:ea typeface="黑体" panose="02010609060101010101" pitchFamily="49" charset="-122"/>
                <a:cs typeface="+mn-cs"/>
              </a:rPr>
              <a:t>亲切感</a:t>
            </a:r>
            <a:r>
              <a:rPr kumimoji="0" lang="zh-CN" altLang="en-US" sz="40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a:t>
            </a:r>
            <a:endParaRPr kumimoji="0" lang="zh-CN" altLang="en-US" sz="40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noChangeArrowheads="1"/>
          </p:cNvSpPr>
          <p:nvPr>
            <p:ph idx="1"/>
          </p:nvPr>
        </p:nvSpPr>
        <p:spPr>
          <a:xfrm>
            <a:off x="584200" y="2538413"/>
            <a:ext cx="11053763" cy="3625850"/>
          </a:xfrm>
        </p:spPr>
        <p:txBody>
          <a:bodyPr/>
          <a:lstStyle/>
          <a:p>
            <a:pPr marL="0" indent="0" eaLnBrk="1" hangingPunct="1">
              <a:buFont typeface="Arial" panose="020B0604020202020204" pitchFamily="34" charset="0"/>
              <a:buNone/>
            </a:pPr>
            <a:r>
              <a:rPr lang="zh-CN" altLang="en-US" sz="4400" b="1" dirty="0">
                <a:solidFill>
                  <a:srgbClr val="FF0000"/>
                </a:solidFill>
                <a:latin typeface="楷体" panose="02010609060101010101" pitchFamily="49" charset="-122"/>
                <a:ea typeface="楷体" panose="02010609060101010101" pitchFamily="49" charset="-122"/>
              </a:rPr>
              <a:t>   视野开阔、便于全面地展示，不受时空限制，灵活自由，</a:t>
            </a:r>
            <a:r>
              <a:rPr lang="zh-CN" altLang="en-US" sz="4400" b="1" u="sng" dirty="0">
                <a:solidFill>
                  <a:srgbClr val="0070C0"/>
                </a:solidFill>
                <a:latin typeface="楷体" panose="02010609060101010101" pitchFamily="49" charset="-122"/>
                <a:ea typeface="楷体" panose="02010609060101010101" pitchFamily="49" charset="-122"/>
              </a:rPr>
              <a:t>全面细致的描绘人物形象，便于揭示人物的内心，展开故事情节。</a:t>
            </a:r>
            <a:endParaRPr lang="zh-CN" altLang="en-US" sz="4400" b="1" u="sng" dirty="0">
              <a:solidFill>
                <a:srgbClr val="0070C0"/>
              </a:solidFill>
              <a:latin typeface="楷体" panose="02010609060101010101" pitchFamily="49" charset="-122"/>
              <a:ea typeface="楷体" panose="02010609060101010101" pitchFamily="49" charset="-122"/>
            </a:endParaRPr>
          </a:p>
        </p:txBody>
      </p:sp>
      <p:sp>
        <p:nvSpPr>
          <p:cNvPr id="19459" name="文本框 1"/>
          <p:cNvSpPr txBox="1">
            <a:spLocks noChangeArrowheads="1"/>
          </p:cNvSpPr>
          <p:nvPr/>
        </p:nvSpPr>
        <p:spPr bwMode="auto">
          <a:xfrm>
            <a:off x="1038225" y="852488"/>
            <a:ext cx="1090136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A.</a:t>
            </a:r>
            <a:r>
              <a:rPr kumimoji="0" lang="zh-CN" altLang="en-US" sz="40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rPr>
              <a:t>第三人称全知视角：《水底的微光》《雅盗》</a:t>
            </a:r>
            <a:endParaRPr kumimoji="0" lang="zh-CN" altLang="en-US" sz="40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noChangeArrowheads="1"/>
          </p:cNvSpPr>
          <p:nvPr>
            <p:ph idx="1"/>
          </p:nvPr>
        </p:nvSpPr>
        <p:spPr>
          <a:xfrm>
            <a:off x="1073150" y="822325"/>
            <a:ext cx="11717338" cy="1014413"/>
          </a:xfrm>
        </p:spPr>
        <p:txBody>
          <a:bodyPr>
            <a:normAutofit fontScale="92500" lnSpcReduction="20000"/>
          </a:bodyPr>
          <a:lstStyle/>
          <a:p>
            <a:pPr marL="0" indent="0" eaLnBrk="1" hangingPunct="1">
              <a:buFont typeface="Arial" panose="020B0604020202020204" pitchFamily="34" charset="0"/>
              <a:buNone/>
            </a:pPr>
            <a:r>
              <a:rPr lang="en-US" altLang="zh-CN" sz="4000" b="1">
                <a:latin typeface="宋体" panose="02010600030101010101" pitchFamily="2" charset="-122"/>
                <a:ea typeface="宋体" panose="02010600030101010101" pitchFamily="2" charset="-122"/>
                <a:sym typeface="+mn-ea"/>
              </a:rPr>
              <a:t>B.</a:t>
            </a:r>
            <a:r>
              <a:rPr lang="zh-CN" altLang="en-US" sz="4000" b="1">
                <a:latin typeface="宋体" panose="02010600030101010101" pitchFamily="2" charset="-122"/>
                <a:ea typeface="宋体" panose="02010600030101010101" pitchFamily="2" charset="-122"/>
                <a:sym typeface="+mn-ea"/>
              </a:rPr>
              <a:t>第三人称有限视角 </a:t>
            </a:r>
            <a:r>
              <a:rPr lang="en-US" altLang="zh-CN" sz="4000" b="1">
                <a:latin typeface="黑体" panose="02010609060101010101" pitchFamily="49" charset="-122"/>
                <a:sym typeface="+mn-ea"/>
              </a:rPr>
              <a:t>《</a:t>
            </a:r>
            <a:r>
              <a:rPr lang="zh-CN" altLang="en-US" sz="4000" b="1">
                <a:latin typeface="黑体" panose="02010609060101010101" pitchFamily="49" charset="-122"/>
                <a:sym typeface="+mn-ea"/>
              </a:rPr>
              <a:t>天嚣</a:t>
            </a:r>
            <a:r>
              <a:rPr lang="en-US" altLang="zh-CN" sz="4000" b="1">
                <a:latin typeface="黑体" panose="02010609060101010101" pitchFamily="49" charset="-122"/>
                <a:sym typeface="+mn-ea"/>
              </a:rPr>
              <a:t>》</a:t>
            </a:r>
            <a:endParaRPr lang="en-US" altLang="zh-CN" sz="4000" b="1">
              <a:latin typeface="黑体" panose="02010609060101010101" pitchFamily="49" charset="-122"/>
            </a:endParaRPr>
          </a:p>
          <a:p>
            <a:pPr marL="0" indent="0" eaLnBrk="1" hangingPunct="1">
              <a:buFont typeface="Arial" panose="020B0604020202020204" pitchFamily="34" charset="0"/>
              <a:buNone/>
            </a:pPr>
            <a:r>
              <a:rPr lang="zh-CN" altLang="en-US" sz="4000" b="1">
                <a:latin typeface="黑体" panose="02010609060101010101" pitchFamily="49" charset="-122"/>
              </a:rPr>
              <a:t>    </a:t>
            </a:r>
            <a:endParaRPr lang="en-US" altLang="zh-CN" sz="4000" b="1">
              <a:latin typeface="宋体" panose="02010600030101010101" pitchFamily="2" charset="-122"/>
              <a:ea typeface="宋体" panose="02010600030101010101" pitchFamily="2" charset="-122"/>
            </a:endParaRPr>
          </a:p>
          <a:p>
            <a:pPr marL="0" indent="0" eaLnBrk="1" hangingPunct="1">
              <a:buFont typeface="Arial" panose="020B0604020202020204" pitchFamily="34" charset="0"/>
              <a:buNone/>
            </a:pPr>
            <a:endParaRPr lang="en-US" altLang="zh-CN" sz="4000"/>
          </a:p>
        </p:txBody>
      </p:sp>
      <p:sp>
        <p:nvSpPr>
          <p:cNvPr id="2" name="文本框 1"/>
          <p:cNvSpPr txBox="1">
            <a:spLocks noChangeArrowheads="1"/>
          </p:cNvSpPr>
          <p:nvPr/>
        </p:nvSpPr>
        <p:spPr bwMode="auto">
          <a:xfrm>
            <a:off x="417005" y="1836738"/>
            <a:ext cx="10950575"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r>
              <a:rPr kumimoji="0" lang="en-US" altLang="zh-CN" sz="4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sym typeface="黑体" panose="02010609060101010101" pitchFamily="49" charset="-122"/>
              </a:rPr>
              <a:t>  </a:t>
            </a:r>
            <a:r>
              <a:rPr kumimoji="0" lang="zh-CN" altLang="en-US" sz="4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sym typeface="黑体" panose="02010609060101010101" pitchFamily="49" charset="-122"/>
              </a:rPr>
              <a:t>                                                    </a:t>
            </a:r>
            <a:endParaRPr kumimoji="0" lang="en-US" altLang="zh-CN" sz="4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黑体" panose="02010609060101010101" pitchFamily="49" charset="-122"/>
              </a:rPr>
              <a:t>    增强真实感，强化神秘的氛围，给读者留下想象回味空间。</a:t>
            </a:r>
            <a:endParaRPr kumimoji="0" lang="en-US" altLang="zh-CN" sz="40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文本框 2"/>
          <p:cNvSpPr txBox="1"/>
          <p:nvPr/>
        </p:nvSpPr>
        <p:spPr>
          <a:xfrm>
            <a:off x="84138" y="906463"/>
            <a:ext cx="12022138" cy="5692775"/>
          </a:xfrm>
          <a:prstGeom prst="rect">
            <a:avLst/>
          </a:prstGeom>
          <a:noFill/>
          <a:ln w="9525">
            <a:noFill/>
          </a:ln>
        </p:spPr>
        <p:txBody>
          <a:bodyPr wrap="squar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zh-CN" altLang="en-US" sz="4400">
                <a:latin typeface="方正粗黑宋简体" charset="-122"/>
                <a:ea typeface="方正粗黑宋简体" charset="-122"/>
              </a:rPr>
              <a:t>4、变换视角</a:t>
            </a:r>
            <a:endParaRPr lang="zh-CN" altLang="en-US" sz="4400">
              <a:latin typeface="方正粗黑宋简体" charset="-122"/>
              <a:ea typeface="方正粗黑宋简体" charset="-122"/>
            </a:endParaRPr>
          </a:p>
          <a:p>
            <a:pPr lvl="0" indent="457200"/>
            <a:r>
              <a:rPr lang="zh-CN" altLang="en-US" sz="4000">
                <a:latin typeface="方正粗黑宋简体" charset="-122"/>
                <a:ea typeface="方正粗黑宋简体" charset="-122"/>
              </a:rPr>
              <a:t>如《林教头风雪山神庙》：</a:t>
            </a:r>
            <a:r>
              <a:rPr lang="zh-CN" altLang="en-US" sz="4000">
                <a:solidFill>
                  <a:srgbClr val="7030A0"/>
                </a:solidFill>
                <a:latin typeface="方正粗黑宋简体" charset="-122"/>
                <a:ea typeface="方正粗黑宋简体" charset="-122"/>
              </a:rPr>
              <a:t>忽一日，李小二正在门前安排菜蔬下饭，只见一个人闪将进来，酒店里坐下，随后又一人闪入来。看时，前面那个人是军官打扮，后面这个走卒模样，跟着也来坐下。</a:t>
            </a:r>
            <a:endParaRPr lang="zh-CN" altLang="en-US" sz="4000">
              <a:solidFill>
                <a:srgbClr val="7030A0"/>
              </a:solidFill>
              <a:latin typeface="方正粗黑宋简体" charset="-122"/>
              <a:ea typeface="方正粗黑宋简体" charset="-122"/>
            </a:endParaRPr>
          </a:p>
          <a:p>
            <a:pPr lvl="0" indent="457200"/>
            <a:r>
              <a:rPr lang="zh-CN" altLang="en-US" sz="4000">
                <a:latin typeface="方正粗黑宋简体" charset="-122"/>
                <a:ea typeface="方正粗黑宋简体" charset="-122"/>
              </a:rPr>
              <a:t>全知视觉转换到</a:t>
            </a:r>
            <a:r>
              <a:rPr lang="zh-CN" altLang="en-US" sz="4000" u="sng">
                <a:solidFill>
                  <a:srgbClr val="C00000"/>
                </a:solidFill>
                <a:latin typeface="方正粗黑宋简体" charset="-122"/>
                <a:ea typeface="方正粗黑宋简体" charset="-122"/>
              </a:rPr>
              <a:t>李小二的视角（事件的旁观者）</a:t>
            </a:r>
            <a:r>
              <a:rPr lang="zh-CN" altLang="en-US" sz="4000">
                <a:latin typeface="方正粗黑宋简体" charset="-122"/>
                <a:ea typeface="方正粗黑宋简体" charset="-122"/>
              </a:rPr>
              <a:t>。</a:t>
            </a:r>
            <a:endParaRPr lang="zh-CN" altLang="en-US" sz="4000">
              <a:latin typeface="方正粗黑宋简体" charset="-122"/>
              <a:ea typeface="方正粗黑宋简体" charset="-122"/>
            </a:endParaRPr>
          </a:p>
          <a:p>
            <a:pPr lvl="0" indent="457200"/>
            <a:r>
              <a:rPr lang="zh-CN" altLang="en-US" sz="4000">
                <a:latin typeface="方正粗黑宋简体" charset="-122"/>
                <a:ea typeface="方正粗黑宋简体" charset="-122"/>
              </a:rPr>
              <a:t>通过这种叙述视角交替变换，故事叙述中在把握远近粗细时有了更多的自由，因而也就可以叙述得更生动。</a:t>
            </a:r>
            <a:endParaRPr lang="zh-CN" altLang="en-US" sz="4000">
              <a:latin typeface="方正粗黑宋简体" charset="-122"/>
              <a:ea typeface="方正粗黑宋简体" charset="-122"/>
            </a:endParaRPr>
          </a:p>
        </p:txBody>
      </p:sp>
      <p:sp>
        <p:nvSpPr>
          <p:cNvPr id="155650" name="文本框 99"/>
          <p:cNvSpPr txBox="1"/>
          <p:nvPr/>
        </p:nvSpPr>
        <p:spPr>
          <a:xfrm>
            <a:off x="104775" y="0"/>
            <a:ext cx="6440488" cy="706438"/>
          </a:xfrm>
          <a:prstGeom prst="rect">
            <a:avLst/>
          </a:prstGeom>
          <a:noFill/>
          <a:ln w="9525">
            <a:noFill/>
          </a:ln>
        </p:spPr>
        <p:txBody>
          <a:bodyPr wrap="squar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zh-CN" altLang="zh-CN" sz="4000">
                <a:solidFill>
                  <a:srgbClr val="FF0000"/>
                </a:solidFill>
                <a:effectLst>
                  <a:outerShdw blurRad="38100" dist="38100" dir="2700000" algn="tl">
                    <a:schemeClr val="bg2"/>
                  </a:outerShdw>
                </a:effectLst>
                <a:latin typeface="方正粗黑宋简体" charset="-122"/>
                <a:ea typeface="方正粗黑宋简体" charset="-122"/>
                <a:sym typeface="等线" panose="02010600030101010101" pitchFamily="2" charset="-122"/>
              </a:rPr>
              <a:t>讲故事的人的观察立足点</a:t>
            </a:r>
            <a:endParaRPr lang="zh-CN" altLang="zh-CN" sz="4000">
              <a:solidFill>
                <a:srgbClr val="FF0000"/>
              </a:solidFill>
              <a:effectLst>
                <a:outerShdw blurRad="38100" dist="38100" dir="2700000" algn="tl">
                  <a:schemeClr val="bg2"/>
                </a:outerShdw>
              </a:effectLst>
              <a:latin typeface="方正粗黑宋简体" charset="-122"/>
              <a:ea typeface="方正粗黑宋简体" charset="-122"/>
              <a:sym typeface="等线" panose="02010600030101010101" pitchFamily="2" charset="-122"/>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文本框 2"/>
          <p:cNvSpPr/>
          <p:nvPr/>
        </p:nvSpPr>
        <p:spPr>
          <a:xfrm>
            <a:off x="100012" y="882650"/>
            <a:ext cx="11887200" cy="5630862"/>
          </a:xfrm>
          <a:prstGeom prst="rect">
            <a:avLst/>
          </a:prstGeom>
          <a:noFill/>
          <a:ln>
            <a:noFill/>
            <a:miter lim="800000"/>
          </a:ln>
        </p:spPr>
        <p:txBody>
          <a:bodyPr wrap="squar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en-US" altLang="zh-CN" sz="3600">
                <a:latin typeface="方正粗黑宋简体" charset="-122"/>
                <a:ea typeface="方正粗黑宋简体" charset="-122"/>
              </a:rPr>
              <a:t>     </a:t>
            </a:r>
            <a:r>
              <a:rPr lang="zh-CN" altLang="en-US" sz="3600">
                <a:latin typeface="方正粗黑宋简体" charset="-122"/>
                <a:ea typeface="方正粗黑宋简体" charset="-122"/>
              </a:rPr>
              <a:t>从“话说天下大势……”开始，</a:t>
            </a:r>
            <a:r>
              <a:rPr lang="zh-CN" altLang="en-US" sz="3600" u="sng">
                <a:latin typeface="方正粗黑宋简体" charset="-122"/>
                <a:ea typeface="方正粗黑宋简体" charset="-122"/>
              </a:rPr>
              <a:t>上帝就出现了</a:t>
            </a:r>
            <a:r>
              <a:rPr lang="zh-CN" altLang="en-US" sz="3600">
                <a:latin typeface="方正粗黑宋简体" charset="-122"/>
                <a:ea typeface="方正粗黑宋简体" charset="-122"/>
              </a:rPr>
              <a:t>。（全知视角）</a:t>
            </a:r>
            <a:endParaRPr lang="zh-CN" altLang="en-US" sz="3600">
              <a:latin typeface="方正粗黑宋简体" charset="-122"/>
              <a:ea typeface="方正粗黑宋简体" charset="-122"/>
            </a:endParaRPr>
          </a:p>
          <a:p>
            <a:pPr lvl="0"/>
            <a:r>
              <a:rPr lang="zh-CN" altLang="en-US" sz="3600">
                <a:latin typeface="方正粗黑宋简体" charset="-122"/>
                <a:ea typeface="方正粗黑宋简体" charset="-122"/>
              </a:rPr>
              <a:t>     </a:t>
            </a:r>
            <a:r>
              <a:rPr lang="en-US" altLang="zh-CN" sz="3600">
                <a:solidFill>
                  <a:srgbClr val="FF0000"/>
                </a:solidFill>
                <a:latin typeface="方正粗黑宋简体" charset="-122"/>
                <a:ea typeface="方正粗黑宋简体" charset="-122"/>
              </a:rPr>
              <a:t>“</a:t>
            </a:r>
            <a:r>
              <a:rPr lang="zh-CN" altLang="en-US" sz="3600">
                <a:solidFill>
                  <a:srgbClr val="FF0000"/>
                </a:solidFill>
                <a:latin typeface="方正粗黑宋简体" charset="-122"/>
                <a:ea typeface="方正粗黑宋简体" charset="-122"/>
              </a:rPr>
              <a:t>刘备跃马檀溪之后拜访水镜先生</a:t>
            </a:r>
            <a:r>
              <a:rPr lang="en-US" altLang="zh-CN" sz="3600">
                <a:solidFill>
                  <a:srgbClr val="FF0000"/>
                </a:solidFill>
                <a:latin typeface="方正粗黑宋简体" charset="-122"/>
                <a:ea typeface="方正粗黑宋简体" charset="-122"/>
              </a:rPr>
              <a:t>”</a:t>
            </a:r>
            <a:r>
              <a:rPr lang="zh-CN" altLang="en-US" sz="3600">
                <a:latin typeface="方正粗黑宋简体" charset="-122"/>
                <a:ea typeface="方正粗黑宋简体" charset="-122"/>
              </a:rPr>
              <a:t>一节，罗贯中用的就是</a:t>
            </a:r>
            <a:r>
              <a:rPr lang="zh-CN" altLang="en-US" sz="3600" u="sng">
                <a:latin typeface="方正粗黑宋简体" charset="-122"/>
                <a:ea typeface="方正粗黑宋简体" charset="-122"/>
              </a:rPr>
              <a:t>限制视角</a:t>
            </a:r>
            <a:r>
              <a:rPr lang="zh-CN" altLang="en-US" sz="3600">
                <a:latin typeface="方正粗黑宋简体" charset="-122"/>
                <a:ea typeface="方正粗黑宋简体" charset="-122"/>
              </a:rPr>
              <a:t>，从刘备的角度来写的一段探索故事，然而自徐庶归刘，操囚其母，视角就又变成上帝了，后来三顾茅庐又换成限制视角</a:t>
            </a:r>
            <a:endParaRPr lang="zh-CN" altLang="en-US" sz="3600">
              <a:latin typeface="方正粗黑宋简体" charset="-122"/>
              <a:ea typeface="方正粗黑宋简体" charset="-122"/>
            </a:endParaRPr>
          </a:p>
          <a:p>
            <a:pPr lvl="0"/>
            <a:r>
              <a:rPr lang="zh-CN" altLang="en-US" sz="3600">
                <a:latin typeface="方正粗黑宋简体" charset="-122"/>
                <a:ea typeface="方正粗黑宋简体" charset="-122"/>
              </a:rPr>
              <a:t>    </a:t>
            </a:r>
            <a:r>
              <a:rPr lang="zh-CN" altLang="en-US" sz="3600" u="sng">
                <a:solidFill>
                  <a:srgbClr val="C00000"/>
                </a:solidFill>
                <a:latin typeface="方正粗黑宋简体" charset="-122"/>
                <a:ea typeface="方正粗黑宋简体" charset="-122"/>
              </a:rPr>
              <a:t>限制视角在人物刻画和情节设计上的作用是很明显的</a:t>
            </a:r>
            <a:r>
              <a:rPr lang="zh-CN" altLang="en-US" sz="3600">
                <a:latin typeface="方正粗黑宋简体" charset="-122"/>
                <a:ea typeface="方正粗黑宋简体" charset="-122"/>
              </a:rPr>
              <a:t>：</a:t>
            </a:r>
            <a:endParaRPr lang="zh-CN" altLang="en-US" sz="3600">
              <a:latin typeface="方正粗黑宋简体" charset="-122"/>
              <a:ea typeface="方正粗黑宋简体" charset="-122"/>
            </a:endParaRPr>
          </a:p>
          <a:p>
            <a:pPr lvl="0"/>
            <a:r>
              <a:rPr lang="zh-CN" altLang="en-US" sz="3600">
                <a:latin typeface="方正粗黑宋简体" charset="-122"/>
                <a:ea typeface="方正粗黑宋简体" charset="-122"/>
              </a:rPr>
              <a:t>首先，读者能从人物的感受中进一步了解人物，产生较强的代入感；其次，未知会导致好奇，进而制造悬念。</a:t>
            </a:r>
            <a:endParaRPr lang="zh-CN" altLang="en-US" sz="3600">
              <a:latin typeface="方正粗黑宋简体" charset="-122"/>
              <a:ea typeface="方正粗黑宋简体" charset="-122"/>
            </a:endParaRPr>
          </a:p>
          <a:p>
            <a:pPr lvl="0"/>
            <a:r>
              <a:rPr lang="zh-CN" altLang="en-US" sz="3600">
                <a:latin typeface="方正粗黑宋简体" charset="-122"/>
                <a:ea typeface="方正粗黑宋简体" charset="-122"/>
              </a:rPr>
              <a:t>        </a:t>
            </a:r>
            <a:endParaRPr lang="zh-CN" altLang="en-US" sz="3600">
              <a:latin typeface="方正粗黑宋简体" charset="-122"/>
              <a:ea typeface="方正粗黑宋简体" charset="-122"/>
            </a:endParaRPr>
          </a:p>
        </p:txBody>
      </p:sp>
      <p:sp>
        <p:nvSpPr>
          <p:cNvPr id="156674" name="文本框 99"/>
          <p:cNvSpPr/>
          <p:nvPr/>
        </p:nvSpPr>
        <p:spPr>
          <a:xfrm>
            <a:off x="100012" y="157162"/>
            <a:ext cx="8820150" cy="522288"/>
          </a:xfrm>
          <a:prstGeom prst="rect">
            <a:avLst/>
          </a:prstGeom>
          <a:noFill/>
          <a:ln>
            <a:noFill/>
            <a:miter lim="800000"/>
          </a:ln>
        </p:spPr>
        <p:txBody>
          <a:bodyPr wrap="squar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zh-CN" altLang="zh-CN" sz="2800">
                <a:solidFill>
                  <a:srgbClr val="C00000"/>
                </a:solidFill>
                <a:latin typeface="方正粗黑宋简体" charset="-122"/>
                <a:ea typeface="方正粗黑宋简体" charset="-122"/>
              </a:rPr>
              <a:t>《三国演义》：</a:t>
            </a:r>
            <a:endParaRPr lang="zh-CN" altLang="en-US" sz="2800">
              <a:solidFill>
                <a:srgbClr val="C00000"/>
              </a:solidFill>
              <a:latin typeface="方正粗黑宋简体" charset="-122"/>
              <a:ea typeface="方正粗黑宋简体"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6691" y="897678"/>
            <a:ext cx="11319255" cy="4462708"/>
          </a:xfrm>
          <a:prstGeom prst="rect">
            <a:avLst/>
          </a:prstGeom>
        </p:spPr>
        <p:txBody>
          <a:bodyPr wrap="square" lIns="121870" tIns="60934" rIns="121870" bIns="60934">
            <a:spAutoFit/>
          </a:bodyPr>
          <a:lstStyle/>
          <a:p>
            <a:pPr algn="just" defTabSz="914400">
              <a:lnSpc>
                <a:spcPct val="150000"/>
              </a:lnSpc>
            </a:pPr>
            <a:r>
              <a:rPr lang="en-US" altLang="zh-CN" sz="3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3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当我们的小说复习还在传统的三要素里打转转的时候，高考已悄悄为我们开辟了小说学习的</a:t>
            </a:r>
            <a:r>
              <a:rPr lang="zh-CN" altLang="zh-CN" sz="32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新视野</a:t>
            </a:r>
            <a:r>
              <a:rPr lang="en-US" altLang="zh-CN" sz="3200" kern="100" dirty="0">
                <a:solidFill>
                  <a:srgbClr val="FF0000"/>
                </a:solidFill>
                <a:latin typeface="Times New Roman" panose="02020603050405020304" pitchFamily="18" charset="0"/>
                <a:ea typeface="微软雅黑" panose="020B0503020204020204" pitchFamily="34" charset="-122"/>
                <a:cs typeface="Courier New" panose="02070309020205020404" pitchFamily="49" charset="0"/>
              </a:rPr>
              <a:t>——</a:t>
            </a:r>
            <a:r>
              <a:rPr lang="zh-CN" altLang="zh-CN" sz="32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叙事</a:t>
            </a:r>
            <a:r>
              <a:rPr lang="zh-CN" altLang="zh-CN" sz="3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。小说作为叙事性文学体裁，</a:t>
            </a:r>
            <a:r>
              <a:rPr lang="zh-CN" altLang="zh-CN" sz="32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叙事的切入角度、视角变化、线索变化、安排技巧等腾挪跌宕之处甚多，更应该在复习中得到重视。</a:t>
            </a:r>
            <a:r>
              <a:rPr lang="zh-CN" altLang="zh-CN" sz="3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如果说先前的学习还处于零碎状态，那么现在有必要系统地思考与研究小说的叙事艺术及其答题之道了。</a:t>
            </a:r>
            <a:endParaRPr lang="zh-CN" altLang="zh-CN" sz="1200" kern="100" dirty="0">
              <a:solidFill>
                <a:prstClr val="black"/>
              </a:solidFill>
              <a:latin typeface="宋体" panose="02010600030101010101" pitchFamily="2" charset="-122"/>
              <a:ea typeface="宋体" panose="02010600030101010101" pitchFamily="2" charset="-122"/>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文本框 2"/>
          <p:cNvSpPr/>
          <p:nvPr/>
        </p:nvSpPr>
        <p:spPr>
          <a:xfrm>
            <a:off x="84138" y="522288"/>
            <a:ext cx="12022138" cy="5077460"/>
          </a:xfrm>
          <a:prstGeom prst="rect">
            <a:avLst/>
          </a:prstGeom>
          <a:noFill/>
          <a:ln>
            <a:noFill/>
            <a:miter lim="800000"/>
          </a:ln>
        </p:spPr>
        <p:txBody>
          <a:bodyPr wrap="squar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zh-CN" altLang="en-US" sz="5400">
                <a:latin typeface="方正粗黑宋简体" charset="-122"/>
                <a:ea typeface="方正粗黑宋简体" charset="-122"/>
              </a:rPr>
              <a:t>    不仅叙述视角可以从所叙述的内容看出变换，故事中叙述人称也可以变换。通过这种叙述视角与人称的交替变换，故事叙述中在把握远近粗细时有了更多的自由，因而也就可以叙述得更生动。情感态度的抒发也较为自由。</a:t>
            </a:r>
            <a:endParaRPr lang="zh-CN" altLang="en-US" sz="5400">
              <a:latin typeface="方正粗黑宋简体" charset="-122"/>
              <a:ea typeface="方正粗黑宋简体" charset="-122"/>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文本框 1"/>
          <p:cNvSpPr txBox="1">
            <a:spLocks noChangeArrowheads="1"/>
          </p:cNvSpPr>
          <p:nvPr/>
        </p:nvSpPr>
        <p:spPr bwMode="auto">
          <a:xfrm>
            <a:off x="1008063" y="68263"/>
            <a:ext cx="10272713" cy="2287588"/>
          </a:xfrm>
          <a:prstGeom prst="rect">
            <a:avLst/>
          </a:prstGeom>
          <a:noFill/>
          <a:ln w="38100" cmpd="dbl">
            <a:noFill/>
            <a:miter lim="800000"/>
          </a:ln>
        </p:spPr>
        <p:txBody>
          <a:bodyPr wrap="square" lIns="91440" tIns="45720" rIns="91440" bIns="45720"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lgn="ctr"/>
            <a:endParaRPr lang="zh-CN" altLang="en-US" sz="5400" b="1">
              <a:solidFill>
                <a:srgbClr val="FF0000"/>
              </a:solidFill>
              <a:latin typeface="黑体" panose="02010609060101010101" pitchFamily="49" charset="-122"/>
              <a:ea typeface="黑体" panose="02010609060101010101" pitchFamily="49" charset="-122"/>
            </a:endParaRPr>
          </a:p>
          <a:p>
            <a:pPr lvl="0" algn="ctr"/>
            <a:endParaRPr lang="zh-CN" altLang="en-US" sz="4400" b="1">
              <a:latin typeface="黑体" panose="02010609060101010101" pitchFamily="49" charset="-122"/>
              <a:ea typeface="黑体" panose="02010609060101010101" pitchFamily="49" charset="-122"/>
            </a:endParaRPr>
          </a:p>
          <a:p>
            <a:pPr lvl="0" algn="ctr"/>
            <a:endParaRPr lang="zh-CN" altLang="en-US" sz="4400">
              <a:latin typeface="黑体" panose="02010609060101010101" pitchFamily="49" charset="-122"/>
              <a:ea typeface="黑体" panose="02010609060101010101" pitchFamily="49" charset="-122"/>
            </a:endParaRPr>
          </a:p>
        </p:txBody>
      </p:sp>
      <p:sp>
        <p:nvSpPr>
          <p:cNvPr id="161794" name="Rectangle 1"/>
          <p:cNvSpPr/>
          <p:nvPr/>
        </p:nvSpPr>
        <p:spPr>
          <a:xfrm>
            <a:off x="47625" y="447675"/>
            <a:ext cx="11817350" cy="6030912"/>
          </a:xfrm>
          <a:prstGeom prst="rect">
            <a:avLst/>
          </a:prstGeom>
          <a:solidFill>
            <a:schemeClr val="bg1"/>
          </a:solidFill>
          <a:ln>
            <a:noFill/>
            <a:miter lim="800000"/>
          </a:ln>
        </p:spPr>
        <p:txBody>
          <a:bodyPr wrap="square" lIns="121920" tIns="60960" rIns="121920" bIns="60960" anchor="ctr"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zh-CN" altLang="en-US" sz="4800" b="1">
                <a:solidFill>
                  <a:srgbClr val="0067B4"/>
                </a:solidFill>
                <a:latin typeface="华文新魏" panose="02010800040101010101" pitchFamily="2" charset="-122"/>
                <a:ea typeface="华文新魏" panose="02010800040101010101" pitchFamily="2" charset="-122"/>
                <a:sym typeface="等线" panose="02010600030101010101" pitchFamily="2" charset="-122"/>
              </a:rPr>
              <a:t>小</a:t>
            </a:r>
            <a:r>
              <a:rPr lang="zh-CN" altLang="zh-CN" sz="4800" b="1">
                <a:solidFill>
                  <a:srgbClr val="0067B4"/>
                </a:solidFill>
                <a:latin typeface="华文新魏" panose="02010800040101010101" pitchFamily="2" charset="-122"/>
                <a:ea typeface="华文新魏" panose="02010800040101010101" pitchFamily="2" charset="-122"/>
                <a:sym typeface="等线" panose="02010600030101010101" pitchFamily="2" charset="-122"/>
              </a:rPr>
              <a:t>说常交叉采用</a:t>
            </a:r>
            <a:r>
              <a:rPr lang="zh-CN" altLang="en-US" sz="4800" b="1">
                <a:solidFill>
                  <a:srgbClr val="0067B4"/>
                </a:solidFill>
                <a:latin typeface="华文新魏" panose="02010800040101010101" pitchFamily="2" charset="-122"/>
                <a:ea typeface="华文新魏" panose="02010800040101010101" pitchFamily="2" charset="-122"/>
                <a:sym typeface="等线" panose="02010600030101010101" pitchFamily="2" charset="-122"/>
              </a:rPr>
              <a:t>一、三人称</a:t>
            </a:r>
            <a:endParaRPr lang="en-US" altLang="zh-CN" sz="4800" b="1">
              <a:solidFill>
                <a:srgbClr val="0067B4"/>
              </a:solidFill>
              <a:latin typeface="华文新魏" panose="02010800040101010101" pitchFamily="2" charset="-122"/>
              <a:ea typeface="华文新魏" panose="02010800040101010101" pitchFamily="2" charset="-122"/>
            </a:endParaRPr>
          </a:p>
          <a:p>
            <a:pPr lvl="0"/>
            <a:r>
              <a:rPr lang="en-US" altLang="zh-CN" sz="4800" b="1">
                <a:latin typeface="华文新魏" panose="02010800040101010101" pitchFamily="2" charset="-122"/>
                <a:ea typeface="华文新魏" panose="02010800040101010101" pitchFamily="2" charset="-122"/>
                <a:sym typeface="等线" panose="02010600030101010101" pitchFamily="2" charset="-122"/>
              </a:rPr>
              <a:t>   </a:t>
            </a:r>
            <a:r>
              <a:rPr lang="zh-CN" altLang="zh-CN" sz="4800" b="1">
                <a:latin typeface="华文新魏" panose="02010800040101010101" pitchFamily="2" charset="-122"/>
                <a:ea typeface="华文新魏" panose="02010800040101010101" pitchFamily="2" charset="-122"/>
                <a:sym typeface="等线" panose="02010600030101010101" pitchFamily="2" charset="-122"/>
              </a:rPr>
              <a:t>使用第一人称的，往往穿插第三人称的转述，</a:t>
            </a:r>
            <a:r>
              <a:rPr lang="zh-CN" altLang="zh-CN" sz="4800" b="1">
                <a:solidFill>
                  <a:srgbClr val="0067B4"/>
                </a:solidFill>
                <a:latin typeface="华文新魏" panose="02010800040101010101" pitchFamily="2" charset="-122"/>
                <a:ea typeface="华文新魏" panose="02010800040101010101" pitchFamily="2" charset="-122"/>
                <a:sym typeface="等线" panose="02010600030101010101" pitchFamily="2" charset="-122"/>
              </a:rPr>
              <a:t>以进一步扩大表现的时空领域</a:t>
            </a:r>
            <a:r>
              <a:rPr lang="zh-CN" altLang="zh-CN" sz="4800" b="1">
                <a:latin typeface="华文新魏" panose="02010800040101010101" pitchFamily="2" charset="-122"/>
                <a:ea typeface="华文新魏" panose="02010800040101010101" pitchFamily="2" charset="-122"/>
                <a:sym typeface="等线" panose="02010600030101010101" pitchFamily="2" charset="-122"/>
              </a:rPr>
              <a:t>；</a:t>
            </a:r>
            <a:endParaRPr lang="en-US" altLang="zh-CN" sz="4800" b="1">
              <a:latin typeface="华文新魏" panose="02010800040101010101" pitchFamily="2" charset="-122"/>
              <a:ea typeface="华文新魏" panose="02010800040101010101" pitchFamily="2" charset="-122"/>
            </a:endParaRPr>
          </a:p>
          <a:p>
            <a:pPr lvl="0"/>
            <a:r>
              <a:rPr lang="en-US" altLang="zh-CN" sz="4800" b="1">
                <a:latin typeface="华文新魏" panose="02010800040101010101" pitchFamily="2" charset="-122"/>
                <a:ea typeface="华文新魏" panose="02010800040101010101" pitchFamily="2" charset="-122"/>
                <a:sym typeface="等线" panose="02010600030101010101" pitchFamily="2" charset="-122"/>
              </a:rPr>
              <a:t>   </a:t>
            </a:r>
            <a:r>
              <a:rPr lang="zh-CN" altLang="zh-CN" sz="4800" b="1">
                <a:latin typeface="华文新魏" panose="02010800040101010101" pitchFamily="2" charset="-122"/>
                <a:ea typeface="华文新魏" panose="02010800040101010101" pitchFamily="2" charset="-122"/>
                <a:sym typeface="等线" panose="02010600030101010101" pitchFamily="2" charset="-122"/>
              </a:rPr>
              <a:t>使用第三人称的，则常常夹杂进人物的独白、对话等，</a:t>
            </a:r>
            <a:r>
              <a:rPr lang="zh-CN" altLang="zh-CN" sz="4800" b="1">
                <a:solidFill>
                  <a:srgbClr val="0067B4"/>
                </a:solidFill>
                <a:latin typeface="华文新魏" panose="02010800040101010101" pitchFamily="2" charset="-122"/>
                <a:ea typeface="华文新魏" panose="02010800040101010101" pitchFamily="2" charset="-122"/>
                <a:sym typeface="等线" panose="02010600030101010101" pitchFamily="2" charset="-122"/>
              </a:rPr>
              <a:t>从而增强文章的真实感和亲切感。</a:t>
            </a:r>
            <a:endParaRPr lang="en-US" altLang="zh-CN" sz="4800" b="1">
              <a:solidFill>
                <a:srgbClr val="0067B4"/>
              </a:solidFill>
              <a:latin typeface="华文新魏" panose="02010800040101010101" pitchFamily="2" charset="-122"/>
              <a:ea typeface="华文新魏" panose="02010800040101010101" pitchFamily="2" charset="-122"/>
            </a:endParaRPr>
          </a:p>
          <a:p>
            <a:pPr lvl="0"/>
            <a:r>
              <a:rPr lang="en-US" altLang="zh-CN" sz="4800" b="1">
                <a:latin typeface="华文新魏" panose="02010800040101010101" pitchFamily="2" charset="-122"/>
                <a:ea typeface="华文新魏" panose="02010800040101010101" pitchFamily="2" charset="-122"/>
                <a:sym typeface="等线" panose="02010600030101010101" pitchFamily="2" charset="-122"/>
              </a:rPr>
              <a:t>   </a:t>
            </a:r>
            <a:r>
              <a:rPr lang="zh-CN" altLang="zh-CN" sz="4800" b="1">
                <a:solidFill>
                  <a:srgbClr val="FF0000"/>
                </a:solidFill>
                <a:latin typeface="华文新魏" panose="02010800040101010101" pitchFamily="2" charset="-122"/>
                <a:ea typeface="华文新魏" panose="02010800040101010101" pitchFamily="2" charset="-122"/>
                <a:sym typeface="等线" panose="02010600030101010101" pitchFamily="2" charset="-122"/>
              </a:rPr>
              <a:t>人称交叉叙述的方法，可以扬长补短，使叙述的对象得到全方位、立体化的表现。</a:t>
            </a:r>
            <a:endParaRPr lang="zh-CN" altLang="zh-CN" sz="4800" b="1">
              <a:solidFill>
                <a:srgbClr val="FF0000"/>
              </a:solidFill>
              <a:latin typeface="华文新魏" panose="02010800040101010101" pitchFamily="2" charset="-122"/>
              <a:ea typeface="华文新魏" panose="02010800040101010101" pitchFamily="2" charset="-122"/>
              <a:sym typeface="等线"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文本框 1"/>
          <p:cNvSpPr txBox="1">
            <a:spLocks noChangeArrowheads="1"/>
          </p:cNvSpPr>
          <p:nvPr/>
        </p:nvSpPr>
        <p:spPr bwMode="auto">
          <a:xfrm>
            <a:off x="1008063" y="68263"/>
            <a:ext cx="10272713" cy="2287588"/>
          </a:xfrm>
          <a:prstGeom prst="rect">
            <a:avLst/>
          </a:prstGeom>
          <a:noFill/>
          <a:ln w="38100" cmpd="dbl">
            <a:noFill/>
            <a:miter lim="800000"/>
          </a:ln>
        </p:spPr>
        <p:txBody>
          <a:bodyPr wrap="square" lIns="91440" tIns="45720" rIns="91440" bIns="45720"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lgn="ctr"/>
            <a:endParaRPr lang="zh-CN" altLang="en-US" sz="5400" b="1">
              <a:solidFill>
                <a:srgbClr val="FF0000"/>
              </a:solidFill>
              <a:latin typeface="黑体" panose="02010609060101010101" pitchFamily="49" charset="-122"/>
              <a:ea typeface="黑体" panose="02010609060101010101" pitchFamily="49" charset="-122"/>
            </a:endParaRPr>
          </a:p>
          <a:p>
            <a:pPr lvl="0" algn="ctr"/>
            <a:endParaRPr lang="zh-CN" altLang="en-US" sz="4400" b="1">
              <a:latin typeface="黑体" panose="02010609060101010101" pitchFamily="49" charset="-122"/>
              <a:ea typeface="黑体" panose="02010609060101010101" pitchFamily="49" charset="-122"/>
            </a:endParaRPr>
          </a:p>
          <a:p>
            <a:pPr lvl="0" algn="ctr"/>
            <a:endParaRPr lang="zh-CN" altLang="en-US" sz="4400">
              <a:latin typeface="黑体" panose="02010609060101010101" pitchFamily="49" charset="-122"/>
              <a:ea typeface="黑体" panose="02010609060101010101" pitchFamily="49" charset="-122"/>
            </a:endParaRPr>
          </a:p>
        </p:txBody>
      </p:sp>
      <p:sp>
        <p:nvSpPr>
          <p:cNvPr id="161794" name="Rectangle 1"/>
          <p:cNvSpPr/>
          <p:nvPr/>
        </p:nvSpPr>
        <p:spPr>
          <a:xfrm>
            <a:off x="0" y="1737836"/>
            <a:ext cx="11817350" cy="1598930"/>
          </a:xfrm>
          <a:prstGeom prst="rect">
            <a:avLst/>
          </a:prstGeom>
          <a:solidFill>
            <a:schemeClr val="bg1"/>
          </a:solidFill>
          <a:ln>
            <a:noFill/>
            <a:miter lim="800000"/>
          </a:ln>
        </p:spPr>
        <p:txBody>
          <a:bodyPr wrap="square" lIns="121920" tIns="60960" rIns="121920" bIns="60960" anchor="ctr"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zh-CN" altLang="zh-CN" sz="4800" b="1">
                <a:solidFill>
                  <a:srgbClr val="FF0000"/>
                </a:solidFill>
                <a:latin typeface="华文新魏" panose="02010800040101010101" pitchFamily="2" charset="-122"/>
                <a:ea typeface="华文新魏" panose="02010800040101010101" pitchFamily="2" charset="-122"/>
                <a:sym typeface="等线" panose="02010600030101010101" pitchFamily="2" charset="-122"/>
              </a:rPr>
              <a:t>除此之外，在视角这一点上，还应考虑讲故事人的身份，如：儿童；母亲等</a:t>
            </a:r>
            <a:endParaRPr lang="zh-CN" altLang="zh-CN" sz="4800" b="1">
              <a:solidFill>
                <a:srgbClr val="FF0000"/>
              </a:solidFill>
              <a:latin typeface="华文新魏" panose="02010800040101010101" pitchFamily="2" charset="-122"/>
              <a:ea typeface="华文新魏" panose="02010800040101010101" pitchFamily="2" charset="-122"/>
              <a:sym typeface="等线"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9505" name="内容占位符 4"/>
          <p:cNvPicPr/>
          <p:nvPr>
            <p:ph idx="4294967295"/>
          </p:nvPr>
        </p:nvPicPr>
        <p:blipFill>
          <a:blip r:embed="rId1"/>
          <a:stretch>
            <a:fillRect/>
          </a:stretch>
        </p:blipFill>
        <p:spPr>
          <a:xfrm>
            <a:off x="42862" y="541338"/>
            <a:ext cx="12149138" cy="6176962"/>
          </a:xfrm>
          <a:prstGeom prst="rect">
            <a:avLst/>
          </a:prstGeom>
          <a:noFill/>
          <a:ln>
            <a:miter lim="800000"/>
            <a:headEnd/>
            <a:tailEnd/>
          </a:ln>
        </p:spPr>
      </p:pic>
      <p:sp>
        <p:nvSpPr>
          <p:cNvPr id="149506" name="矩形 3"/>
          <p:cNvSpPr/>
          <p:nvPr/>
        </p:nvSpPr>
        <p:spPr>
          <a:xfrm>
            <a:off x="42863" y="-68262"/>
            <a:ext cx="2825750" cy="706438"/>
          </a:xfrm>
          <a:prstGeom prst="rect">
            <a:avLst/>
          </a:prstGeom>
          <a:noFill/>
          <a:ln>
            <a:noFill/>
          </a:ln>
        </p:spPr>
        <p:txBody>
          <a:bodyPr wrap="square" rtlCol="0"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fontAlgn="base"/>
            <a:r>
              <a:rPr lang="zh-CN" altLang="en-US" sz="4000" b="1">
                <a:solidFill>
                  <a:srgbClr val="FF0000"/>
                </a:solidFill>
                <a:effectLst>
                  <a:outerShdw blurRad="38100" dist="38100" dir="2700000" algn="tl">
                    <a:schemeClr val="bg2"/>
                  </a:outerShdw>
                </a:effectLst>
                <a:latin typeface="微软雅黑" panose="020B0503020204020204" pitchFamily="34" charset="-122"/>
                <a:ea typeface="微软雅黑" panose="020B0503020204020204" pitchFamily="34" charset="-122"/>
              </a:rPr>
              <a:t>必备知识</a:t>
            </a:r>
            <a:endParaRPr lang="zh-CN" altLang="en-US" sz="4000" b="1">
              <a:solidFill>
                <a:srgbClr val="FF0000"/>
              </a:solidFill>
              <a:effectLst>
                <a:outerShdw blurRad="38100" dist="38100" dir="2700000" algn="tl">
                  <a:schemeClr val="bg2"/>
                </a:outerShdw>
              </a:effectLst>
              <a:latin typeface="微软雅黑" panose="020B0503020204020204" pitchFamily="34" charset="-122"/>
              <a:ea typeface="微软雅黑" panose="020B0503020204020204" pitchFamily="34" charset="-122"/>
            </a:endParaRPr>
          </a:p>
        </p:txBody>
      </p:sp>
      <p:sp>
        <p:nvSpPr>
          <p:cNvPr id="149507" name="文本框 2"/>
          <p:cNvSpPr/>
          <p:nvPr/>
        </p:nvSpPr>
        <p:spPr>
          <a:xfrm>
            <a:off x="127000" y="63500"/>
            <a:ext cx="11938000" cy="107950"/>
          </a:xfrm>
          <a:prstGeom prst="rect">
            <a:avLst/>
          </a:prstGeom>
          <a:noFill/>
          <a:ln>
            <a:noFill/>
            <a:miter lim="800000"/>
          </a:ln>
        </p:spPr>
        <p:txBody>
          <a:bodyPr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en-US" altLang="zh-CN" sz="100">
                <a:solidFill>
                  <a:srgbClr val="FFFFFF"/>
                </a:solidFill>
                <a:latin typeface="宋体" panose="02010600030101010101" pitchFamily="2" charset="-122"/>
              </a:rPr>
              <a:t>《</a:t>
            </a:r>
            <a:r>
              <a:rPr lang="zh-CN" altLang="en-US" sz="100">
                <a:solidFill>
                  <a:srgbClr val="FFFFFF"/>
                </a:solidFill>
                <a:latin typeface="宋体" panose="02010600030101010101" pitchFamily="2" charset="-122"/>
                <a:ea typeface="等线" panose="02010600030101010101" pitchFamily="2" charset="-122"/>
              </a:rPr>
              <a:t>高三一轮复习结合高考真题备考小说之小说备考第一讲</a:t>
            </a:r>
            <a:r>
              <a:rPr lang="en-US" altLang="zh-CN" sz="100">
                <a:solidFill>
                  <a:srgbClr val="FFFFFF"/>
                </a:solidFill>
                <a:latin typeface="宋体" panose="02010600030101010101" pitchFamily="2" charset="-122"/>
              </a:rPr>
              <a:t>》</a:t>
            </a:r>
            <a:r>
              <a:rPr lang="zh-CN" altLang="en-US" sz="100">
                <a:solidFill>
                  <a:srgbClr val="FFFFFF"/>
                </a:solidFill>
                <a:latin typeface="宋体" panose="02010600030101010101" pitchFamily="2" charset="-122"/>
                <a:ea typeface="等线" panose="02010600030101010101" pitchFamily="2" charset="-122"/>
              </a:rPr>
              <a:t>课件</a:t>
            </a:r>
            <a:endParaRPr lang="zh-CN" altLang="en-US" sz="100">
              <a:solidFill>
                <a:srgbClr val="FFFFFF"/>
              </a:solidFill>
              <a:latin typeface="宋体" panose="02010600030101010101" pitchFamily="2" charset="-122"/>
              <a:ea typeface="等线" panose="02010600030101010101" pitchFamily="2" charset="-122"/>
            </a:endParaRPr>
          </a:p>
        </p:txBody>
      </p:sp>
      <p:sp>
        <p:nvSpPr>
          <p:cNvPr id="149508" name="文本框 5"/>
          <p:cNvSpPr/>
          <p:nvPr/>
        </p:nvSpPr>
        <p:spPr>
          <a:xfrm>
            <a:off x="127000" y="6718300"/>
            <a:ext cx="11938000" cy="107950"/>
          </a:xfrm>
          <a:prstGeom prst="rect">
            <a:avLst/>
          </a:prstGeom>
          <a:noFill/>
          <a:ln>
            <a:noFill/>
            <a:miter lim="800000"/>
          </a:ln>
        </p:spPr>
        <p:txBody>
          <a:bodyPr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en-US" altLang="zh-CN" sz="100">
                <a:solidFill>
                  <a:srgbClr val="FFFFFF"/>
                </a:solidFill>
                <a:latin typeface="宋体" panose="02010600030101010101" pitchFamily="2" charset="-122"/>
              </a:rPr>
              <a:t>《</a:t>
            </a:r>
            <a:r>
              <a:rPr lang="zh-CN" altLang="en-US" sz="100">
                <a:solidFill>
                  <a:srgbClr val="FFFFFF"/>
                </a:solidFill>
                <a:latin typeface="宋体" panose="02010600030101010101" pitchFamily="2" charset="-122"/>
                <a:ea typeface="等线" panose="02010600030101010101" pitchFamily="2" charset="-122"/>
              </a:rPr>
              <a:t>高三一轮复习结合高考真题备考小说之小说备考第一讲</a:t>
            </a:r>
            <a:r>
              <a:rPr lang="en-US" altLang="zh-CN" sz="100">
                <a:solidFill>
                  <a:srgbClr val="FFFFFF"/>
                </a:solidFill>
                <a:latin typeface="宋体" panose="02010600030101010101" pitchFamily="2" charset="-122"/>
              </a:rPr>
              <a:t>》</a:t>
            </a:r>
            <a:r>
              <a:rPr lang="zh-CN" altLang="en-US" sz="100">
                <a:solidFill>
                  <a:srgbClr val="FFFFFF"/>
                </a:solidFill>
                <a:latin typeface="宋体" panose="02010600030101010101" pitchFamily="2" charset="-122"/>
                <a:ea typeface="等线" panose="02010600030101010101" pitchFamily="2" charset="-122"/>
              </a:rPr>
              <a:t>课件</a:t>
            </a:r>
            <a:endParaRPr lang="zh-CN" altLang="en-US" sz="100">
              <a:solidFill>
                <a:srgbClr val="FFFFFF"/>
              </a:solidFill>
              <a:latin typeface="宋体" panose="02010600030101010101" pitchFamily="2" charset="-122"/>
              <a:ea typeface="等线" panose="02010600030101010101" pitchFamily="2" charset="-122"/>
            </a:endParaRPr>
          </a:p>
        </p:txBody>
      </p:sp>
      <p:sp>
        <p:nvSpPr>
          <p:cNvPr id="149509" name="矩形 6"/>
          <p:cNvSpPr/>
          <p:nvPr/>
        </p:nvSpPr>
        <p:spPr>
          <a:xfrm>
            <a:off x="8235950" y="1685925"/>
            <a:ext cx="3243263" cy="398463"/>
          </a:xfrm>
          <a:prstGeom prst="rect">
            <a:avLst/>
          </a:prstGeom>
          <a:noFill/>
          <a:ln>
            <a:noFill/>
          </a:ln>
        </p:spPr>
        <p:txBody>
          <a:bodyPr wrap="square" rtlCol="0"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fontAlgn="base"/>
            <a:r>
              <a:rPr lang="zh-CN" altLang="en-US" sz="2000" b="1">
                <a:latin typeface="等线" panose="02010600030101010101" pitchFamily="2" charset="-122"/>
                <a:ea typeface="等线" panose="02010600030101010101" pitchFamily="2" charset="-122"/>
                <a:sym typeface="等线" panose="02010600030101010101" pitchFamily="2" charset="-122"/>
              </a:rPr>
              <a:t>变换人称和视角的叙述</a:t>
            </a:r>
            <a:endParaRPr lang="zh-CN" altLang="en-US" sz="4000" b="1">
              <a:solidFill>
                <a:schemeClr val="accent1"/>
              </a:solidFill>
              <a:effectLst>
                <a:outerShdw blurRad="38100" dist="38100" dir="2700000" algn="tl">
                  <a:schemeClr val="bg2"/>
                </a:outerShdw>
              </a:effectLst>
              <a:latin typeface="等线" panose="02010600030101010101" pitchFamily="2" charset="-122"/>
              <a:ea typeface="等线"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base">
                                        <p:cTn id="6" dur="1" fill="hold">
                                          <p:stCondLst>
                                            <p:cond delay="0"/>
                                          </p:stCondLst>
                                        </p:cTn>
                                        <p:tgtEl>
                                          <p:spTgt spid="149505"/>
                                        </p:tgtEl>
                                        <p:attrNameLst>
                                          <p:attrName>style.visibility</p:attrName>
                                        </p:attrNameLst>
                                      </p:cBhvr>
                                      <p:to>
                                        <p:strVal val="visible"/>
                                      </p:to>
                                    </p:set>
                                    <p:animEffect transition="in" filter="blinds(horizontal)">
                                      <p:cBhvr additive="base">
                                        <p:cTn id="7" dur="500" fill="hold"/>
                                        <p:tgtEl>
                                          <p:spTgt spid="1495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additive="base">
                                        <p:cTn id="11" dur="1" fill="hold">
                                          <p:stCondLst>
                                            <p:cond delay="0"/>
                                          </p:stCondLst>
                                        </p:cTn>
                                        <p:tgtEl>
                                          <p:spTgt spid="14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0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77850" y="277495"/>
            <a:ext cx="11383010" cy="1143000"/>
          </a:xfrm>
        </p:spPr>
        <p:txBody>
          <a:bodyPr/>
          <a:lstStyle/>
          <a:p>
            <a:r>
              <a:rPr lang="zh-CN" altLang="en-US" sz="3600" b="1" dirty="0">
                <a:solidFill>
                  <a:srgbClr val="FF0000"/>
                </a:solidFill>
                <a:latin typeface="+mn-ea"/>
                <a:ea typeface="+mn-ea"/>
              </a:rPr>
              <a:t>分析小说叙述特色常见题型：每一个点都可以单独出题</a:t>
            </a:r>
            <a:endParaRPr lang="zh-CN" altLang="en-US" sz="3600" b="1" dirty="0">
              <a:solidFill>
                <a:srgbClr val="FF0000"/>
              </a:solidFill>
              <a:latin typeface="+mn-ea"/>
              <a:ea typeface="+mn-ea"/>
            </a:endParaRPr>
          </a:p>
        </p:txBody>
      </p:sp>
      <p:sp>
        <p:nvSpPr>
          <p:cNvPr id="40963" name="Rectangle 3"/>
          <p:cNvSpPr>
            <a:spLocks noGrp="1" noChangeArrowheads="1"/>
          </p:cNvSpPr>
          <p:nvPr>
            <p:ph type="body" idx="1"/>
          </p:nvPr>
        </p:nvSpPr>
        <p:spPr>
          <a:xfrm>
            <a:off x="2125979" y="1226820"/>
            <a:ext cx="9275321" cy="4527550"/>
          </a:xfrm>
        </p:spPr>
        <p:txBody>
          <a:bodyPr>
            <a:normAutofit fontScale="90000"/>
          </a:bodyPr>
          <a:lstStyle/>
          <a:p>
            <a:pPr>
              <a:lnSpc>
                <a:spcPct val="160000"/>
              </a:lnSpc>
              <a:buFont typeface="Arial" panose="020B0604020202020204" pitchFamily="34" charset="0"/>
              <a:buNone/>
            </a:pPr>
            <a:r>
              <a:rPr lang="en-US" altLang="zh-CN" sz="3600" b="1" dirty="0"/>
              <a:t>1.</a:t>
            </a:r>
            <a:r>
              <a:rPr lang="zh-CN" altLang="en-US" sz="3600" b="1" dirty="0"/>
              <a:t>简析本文的叙述特色</a:t>
            </a:r>
            <a:r>
              <a:rPr lang="en-US" altLang="zh-CN" sz="3600" b="1" dirty="0"/>
              <a:t>/</a:t>
            </a:r>
            <a:r>
              <a:rPr lang="zh-CN" altLang="en-US" sz="3600" b="1" dirty="0"/>
              <a:t>谋篇叙事方面很有特色</a:t>
            </a:r>
            <a:endParaRPr lang="en-US" altLang="zh-CN" sz="3600" b="1" dirty="0"/>
          </a:p>
          <a:p>
            <a:pPr>
              <a:lnSpc>
                <a:spcPct val="160000"/>
              </a:lnSpc>
              <a:buFont typeface="Arial" panose="020B0604020202020204" pitchFamily="34" charset="0"/>
              <a:buNone/>
            </a:pPr>
            <a:r>
              <a:rPr lang="en-US" altLang="zh-CN" sz="3600" b="1" dirty="0"/>
              <a:t>2.</a:t>
            </a:r>
            <a:r>
              <a:rPr lang="zh-CN" altLang="en-US" sz="3600" b="1" dirty="0"/>
              <a:t>简要</a:t>
            </a:r>
            <a:r>
              <a:rPr lang="en-US" altLang="zh-CN" sz="3600" b="1" dirty="0"/>
              <a:t>an'pai'd</a:t>
            </a:r>
            <a:r>
              <a:rPr lang="zh-CN" altLang="en-US" sz="3600" b="1" dirty="0"/>
              <a:t>分析文章塑造某某这个人物的作用。</a:t>
            </a:r>
            <a:endParaRPr lang="zh-CN" altLang="en-US" sz="3600" b="1" dirty="0"/>
          </a:p>
          <a:p>
            <a:pPr>
              <a:lnSpc>
                <a:spcPct val="160000"/>
              </a:lnSpc>
              <a:buFont typeface="Arial" panose="020B0604020202020204" pitchFamily="34" charset="0"/>
              <a:buNone/>
            </a:pPr>
            <a:r>
              <a:rPr lang="en-US" altLang="zh-CN" sz="3600" b="1" dirty="0"/>
              <a:t>3</a:t>
            </a:r>
            <a:r>
              <a:rPr lang="zh-CN" altLang="en-US" sz="3600" b="1" dirty="0"/>
              <a:t>．“我”在小说中的作用有哪些？</a:t>
            </a:r>
            <a:endParaRPr lang="zh-CN" altLang="en-US" sz="3600" b="1" dirty="0"/>
          </a:p>
          <a:p>
            <a:pPr>
              <a:lnSpc>
                <a:spcPct val="160000"/>
              </a:lnSpc>
              <a:buFont typeface="Arial" panose="020B0604020202020204" pitchFamily="34" charset="0"/>
              <a:buNone/>
            </a:pPr>
            <a:r>
              <a:rPr lang="en-US" altLang="zh-CN" sz="3600" b="1" dirty="0"/>
              <a:t>4.</a:t>
            </a:r>
            <a:r>
              <a:rPr lang="zh-CN" altLang="en-US" sz="3600" b="1" dirty="0"/>
              <a:t>小说用了第几人称，有何好处？</a:t>
            </a:r>
            <a:endParaRPr lang="zh-CN" altLang="en-US" sz="3600" b="1" dirty="0"/>
          </a:p>
          <a:p>
            <a:pPr>
              <a:lnSpc>
                <a:spcPct val="160000"/>
              </a:lnSpc>
              <a:buFont typeface="Arial" panose="020B0604020202020204" pitchFamily="34" charset="0"/>
              <a:buNone/>
            </a:pPr>
            <a:r>
              <a:rPr lang="en-US" altLang="zh-CN" sz="3600" b="1" dirty="0"/>
              <a:t>5.</a:t>
            </a:r>
            <a:r>
              <a:rPr lang="zh-CN" altLang="en-US" sz="3600" b="1" dirty="0"/>
              <a:t>本文以对话串联全文，请分析这样安排的好处</a:t>
            </a:r>
            <a:endParaRPr lang="zh-CN" alt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7" dur="5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22" dur="500"/>
                                        <p:tgtEl>
                                          <p:spTgt spid="40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27"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216817"/>
            <a:ext cx="10364451" cy="1596177"/>
          </a:xfrm>
        </p:spPr>
        <p:txBody>
          <a:bodyPr/>
          <a:lstStyle/>
          <a:p>
            <a:pPr algn="ctr"/>
            <a:r>
              <a:rPr lang="zh-CN" altLang="en-US" b="1" dirty="0"/>
              <a:t>高考原题再现</a:t>
            </a:r>
            <a:endParaRPr lang="zh-CN" altLang="en-US" b="1" dirty="0"/>
          </a:p>
        </p:txBody>
      </p:sp>
      <p:sp>
        <p:nvSpPr>
          <p:cNvPr id="4" name="内容占位符 2"/>
          <p:cNvSpPr>
            <a:spLocks noGrp="1" noChangeArrowheads="1"/>
          </p:cNvSpPr>
          <p:nvPr>
            <p:ph sz="quarter" idx="13"/>
          </p:nvPr>
        </p:nvSpPr>
        <p:spPr>
          <a:xfrm>
            <a:off x="147685" y="1806615"/>
            <a:ext cx="11896628" cy="4530347"/>
          </a:xfrm>
        </p:spPr>
        <p:txBody>
          <a:bodyPr>
            <a:normAutofit/>
          </a:bodyPr>
          <a:lstStyle/>
          <a:p>
            <a:pPr marL="0" indent="0">
              <a:lnSpc>
                <a:spcPct val="100000"/>
              </a:lnSpc>
              <a:spcBef>
                <a:spcPct val="0"/>
              </a:spcBef>
              <a:buNone/>
            </a:pPr>
            <a:r>
              <a:rPr lang="en-US" altLang="zh-CN" sz="3200" b="1" dirty="0">
                <a:solidFill>
                  <a:srgbClr val="0D0D0D"/>
                </a:solidFill>
              </a:rPr>
              <a:t>1</a:t>
            </a:r>
            <a:r>
              <a:rPr lang="zh-CN" altLang="en-US" sz="3200" b="1" dirty="0">
                <a:solidFill>
                  <a:srgbClr val="0D0D0D"/>
                </a:solidFill>
              </a:rPr>
              <a:t>.小说中历史与现实交织穿插,这种叙述方式有哪些好处?请结合作品简要分析。 (6分)</a:t>
            </a:r>
            <a:r>
              <a:rPr lang="zh-CN" altLang="en-US" sz="3200" b="1" dirty="0"/>
              <a:t> 2018·全国卷Ⅰ《赵一曼女士》</a:t>
            </a:r>
            <a:endParaRPr lang="zh-CN" altLang="en-US" sz="3200" b="1" dirty="0">
              <a:solidFill>
                <a:srgbClr val="0D0D0D"/>
              </a:solidFill>
            </a:endParaRPr>
          </a:p>
          <a:p>
            <a:pPr marL="0" indent="0">
              <a:lnSpc>
                <a:spcPct val="100000"/>
              </a:lnSpc>
              <a:spcBef>
                <a:spcPct val="0"/>
              </a:spcBef>
              <a:buNone/>
            </a:pPr>
            <a:endParaRPr lang="zh-CN" altLang="en-US" sz="3200" b="1" dirty="0">
              <a:solidFill>
                <a:srgbClr val="0D0D0D"/>
              </a:solidFill>
            </a:endParaRPr>
          </a:p>
          <a:p>
            <a:pPr marL="0" indent="0">
              <a:lnSpc>
                <a:spcPct val="100000"/>
              </a:lnSpc>
              <a:spcBef>
                <a:spcPct val="0"/>
              </a:spcBef>
              <a:buNone/>
            </a:pPr>
            <a:r>
              <a:rPr lang="zh-CN" altLang="en-US" sz="3200" b="1" dirty="0">
                <a:solidFill>
                  <a:srgbClr val="FF0000"/>
                </a:solidFill>
              </a:rPr>
              <a:t>①主题：</a:t>
            </a:r>
            <a:r>
              <a:rPr lang="zh-CN" altLang="en-US" sz="3200" b="1" dirty="0">
                <a:solidFill>
                  <a:srgbClr val="0D0D0D"/>
                </a:solidFill>
              </a:rPr>
              <a:t>既能表现当代人对赵一曼女士的尊敬之情,又能表现赵一曼精神的当下意义,使主题内蕴更深刻;</a:t>
            </a:r>
            <a:endParaRPr lang="zh-CN" altLang="en-US" sz="3200" b="1" dirty="0">
              <a:solidFill>
                <a:srgbClr val="0D0D0D"/>
              </a:solidFill>
            </a:endParaRPr>
          </a:p>
          <a:p>
            <a:pPr marL="0" indent="0">
              <a:lnSpc>
                <a:spcPct val="100000"/>
              </a:lnSpc>
              <a:spcBef>
                <a:spcPct val="0"/>
              </a:spcBef>
              <a:buNone/>
            </a:pPr>
            <a:r>
              <a:rPr lang="zh-CN" altLang="en-US" sz="3200" b="1" dirty="0">
                <a:solidFill>
                  <a:srgbClr val="FF0000"/>
                </a:solidFill>
              </a:rPr>
              <a:t>②人物形象：</a:t>
            </a:r>
            <a:r>
              <a:rPr lang="zh-CN" altLang="en-US" sz="3200" b="1" dirty="0">
                <a:solidFill>
                  <a:srgbClr val="0D0D0D"/>
                </a:solidFill>
              </a:rPr>
              <a:t>可以拉开时间距离,更加全面地认识英雄,使人物形象更加立体;</a:t>
            </a:r>
            <a:endParaRPr lang="zh-CN" altLang="en-US" sz="3200" b="1" dirty="0">
              <a:solidFill>
                <a:srgbClr val="0D0D0D"/>
              </a:solidFill>
            </a:endParaRPr>
          </a:p>
          <a:p>
            <a:pPr marL="0" indent="0">
              <a:lnSpc>
                <a:spcPct val="100000"/>
              </a:lnSpc>
              <a:spcBef>
                <a:spcPct val="0"/>
              </a:spcBef>
              <a:buNone/>
            </a:pPr>
            <a:r>
              <a:rPr lang="zh-CN" altLang="en-US" sz="3200" b="1" dirty="0">
                <a:solidFill>
                  <a:srgbClr val="FF0000"/>
                </a:solidFill>
              </a:rPr>
              <a:t>③表达效果</a:t>
            </a:r>
            <a:r>
              <a:rPr lang="zh-CN" altLang="en-US" sz="3200" b="1" dirty="0">
                <a:solidFill>
                  <a:srgbClr val="0D0D0D"/>
                </a:solidFill>
              </a:rPr>
              <a:t>：灵活使用文献档案,与小说叙述相互印证,使艺术描写更真实。</a:t>
            </a:r>
            <a:endParaRPr lang="zh-CN" altLang="en-US" sz="3200" b="1" dirty="0">
              <a:solidFill>
                <a:srgbClr val="0D0D0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482" y="363972"/>
            <a:ext cx="12198284" cy="1325563"/>
          </a:xfrm>
        </p:spPr>
        <p:txBody>
          <a:bodyPr>
            <a:normAutofit fontScale="90000"/>
          </a:bodyPr>
          <a:lstStyle/>
          <a:p>
            <a:r>
              <a:rPr lang="en-US" altLang="zh-CN" sz="4000" b="1" dirty="0">
                <a:latin typeface="+mn-ea"/>
                <a:ea typeface="+mn-ea"/>
              </a:rPr>
              <a:t>《</a:t>
            </a:r>
            <a:r>
              <a:rPr lang="zh-CN" altLang="en-US" sz="4000" b="1" dirty="0">
                <a:latin typeface="+mn-ea"/>
                <a:ea typeface="+mn-ea"/>
              </a:rPr>
              <a:t>水底的微光</a:t>
            </a:r>
            <a:r>
              <a:rPr lang="en-US" altLang="zh-CN" sz="4000" b="1" dirty="0">
                <a:latin typeface="+mn-ea"/>
                <a:ea typeface="+mn-ea"/>
              </a:rPr>
              <a:t>》</a:t>
            </a:r>
            <a:r>
              <a:rPr lang="zh-CN" altLang="zh-CN" sz="4000" b="1" u="wavy" dirty="0">
                <a:latin typeface="+mn-ea"/>
                <a:ea typeface="+mn-ea"/>
              </a:rPr>
              <a:t>小说在</a:t>
            </a:r>
            <a:r>
              <a:rPr lang="zh-CN" altLang="zh-CN" sz="4000" b="1" u="wavy" dirty="0">
                <a:solidFill>
                  <a:srgbClr val="0066FF"/>
                </a:solidFill>
                <a:latin typeface="+mn-ea"/>
                <a:ea typeface="+mn-ea"/>
              </a:rPr>
              <a:t>叙事谋篇</a:t>
            </a:r>
            <a:r>
              <a:rPr lang="zh-CN" altLang="zh-CN" sz="4000" b="1" u="wavy" dirty="0">
                <a:latin typeface="+mn-ea"/>
                <a:ea typeface="+mn-ea"/>
              </a:rPr>
              <a:t>方面很有特点，请简要说明</a:t>
            </a:r>
            <a:r>
              <a:rPr lang="zh-CN" altLang="zh-CN" sz="3600" b="1" u="wavy" dirty="0"/>
              <a:t>。</a:t>
            </a:r>
            <a:br>
              <a:rPr lang="zh-CN" altLang="zh-CN" b="1" dirty="0"/>
            </a:br>
            <a:endParaRPr lang="zh-CN" altLang="en-US" b="1" dirty="0"/>
          </a:p>
        </p:txBody>
      </p:sp>
      <p:sp>
        <p:nvSpPr>
          <p:cNvPr id="3" name="内容占位符 2"/>
          <p:cNvSpPr>
            <a:spLocks noGrp="1"/>
          </p:cNvSpPr>
          <p:nvPr>
            <p:ph idx="1"/>
          </p:nvPr>
        </p:nvSpPr>
        <p:spPr>
          <a:xfrm>
            <a:off x="217603" y="1249550"/>
            <a:ext cx="11576115" cy="5367027"/>
          </a:xfrm>
        </p:spPr>
        <p:txBody>
          <a:bodyPr>
            <a:normAutofit/>
          </a:bodyPr>
          <a:lstStyle/>
          <a:p>
            <a:pPr marL="0" indent="0">
              <a:buNone/>
            </a:pPr>
            <a:r>
              <a:rPr lang="zh-CN" altLang="zh-CN" sz="3600" b="1" dirty="0">
                <a:solidFill>
                  <a:srgbClr val="FF0000"/>
                </a:solidFill>
              </a:rPr>
              <a:t>①运用插叙手法</a:t>
            </a:r>
            <a:r>
              <a:rPr lang="zh-CN" altLang="zh-CN" sz="3600" b="1" dirty="0"/>
              <a:t>，插入主人公读书、讨薪等内容，交代事件的起因、人物的遭际（使情节的发生发展更合理）。</a:t>
            </a:r>
            <a:r>
              <a:rPr lang="zh-CN" altLang="zh-CN" sz="3600" b="1" dirty="0">
                <a:solidFill>
                  <a:srgbClr val="FF0000"/>
                </a:solidFill>
              </a:rPr>
              <a:t>②现实与回忆交织，</a:t>
            </a:r>
            <a:r>
              <a:rPr lang="zh-CN" altLang="zh-CN" sz="3600" b="1" dirty="0"/>
              <a:t>把主人公在泳池里真实的感受与对故乡、大海、社区图书馆的回忆巧妙融合（巧妙推进故事情节，有利于展现人物心理，突出人物形象）。</a:t>
            </a:r>
            <a:r>
              <a:rPr lang="zh-CN" altLang="zh-CN" sz="3600" b="1" dirty="0">
                <a:solidFill>
                  <a:srgbClr val="FF0000"/>
                </a:solidFill>
              </a:rPr>
              <a:t>③时空集中，</a:t>
            </a:r>
            <a:r>
              <a:rPr lang="zh-CN" altLang="zh-CN" sz="3600" b="1" dirty="0"/>
              <a:t>故事发生在</a:t>
            </a:r>
            <a:r>
              <a:rPr lang="en-US" altLang="zh-CN" sz="3600" b="1" dirty="0"/>
              <a:t>“</a:t>
            </a:r>
            <a:r>
              <a:rPr lang="zh-CN" altLang="zh-CN" sz="3600" b="1" dirty="0"/>
              <a:t>泳池</a:t>
            </a:r>
            <a:r>
              <a:rPr lang="en-US" altLang="zh-CN" sz="3600" b="1" dirty="0"/>
              <a:t>”</a:t>
            </a:r>
            <a:r>
              <a:rPr lang="zh-CN" altLang="zh-CN" sz="3600" b="1" dirty="0"/>
              <a:t>这一地点，</a:t>
            </a:r>
            <a:r>
              <a:rPr lang="en-US" altLang="zh-CN" sz="3600" b="1" dirty="0"/>
              <a:t>“</a:t>
            </a:r>
            <a:r>
              <a:rPr lang="zh-CN" altLang="zh-CN" sz="3600" b="1" dirty="0"/>
              <a:t>他</a:t>
            </a:r>
            <a:r>
              <a:rPr lang="en-US" altLang="zh-CN" sz="3600" b="1" dirty="0"/>
              <a:t>”</a:t>
            </a:r>
            <a:r>
              <a:rPr lang="zh-CN" altLang="zh-CN" sz="3600" b="1" dirty="0"/>
              <a:t>准备轻生到被工友救起这一时间段（情节紧凑）。</a:t>
            </a:r>
            <a:r>
              <a:rPr lang="zh-CN" altLang="zh-CN" sz="3600" b="1" dirty="0">
                <a:solidFill>
                  <a:srgbClr val="FF0000"/>
                </a:solidFill>
              </a:rPr>
              <a:t>④前后照应</a:t>
            </a:r>
            <a:r>
              <a:rPr lang="zh-CN" altLang="zh-CN" sz="3600" b="1" dirty="0"/>
              <a:t>，如开头结尾都有对浅水区孩子们的描述，之前只能听见他们的说笑，后来看到了他们</a:t>
            </a:r>
            <a:r>
              <a:rPr lang="en-US" altLang="zh-CN" sz="3600" b="1" dirty="0"/>
              <a:t>“</a:t>
            </a:r>
            <a:r>
              <a:rPr lang="zh-CN" altLang="zh-CN" sz="3600" b="1" dirty="0"/>
              <a:t>明亮的面孔</a:t>
            </a:r>
            <a:r>
              <a:rPr lang="en-US" altLang="zh-CN" sz="3600" b="1" dirty="0"/>
              <a:t>”</a:t>
            </a:r>
            <a:r>
              <a:rPr lang="zh-CN" altLang="zh-CN" sz="3600" b="1" dirty="0"/>
              <a:t>。</a:t>
            </a:r>
            <a:r>
              <a:rPr lang="en-US" altLang="zh-CN" sz="3600" b="1" dirty="0"/>
              <a:t> </a:t>
            </a:r>
            <a:endParaRPr lang="zh-CN" altLang="zh-CN" sz="3600" b="1" dirty="0"/>
          </a:p>
          <a:p>
            <a:pPr marL="0" indent="0">
              <a:buNone/>
            </a:pPr>
            <a:endParaRPr lang="zh-CN" altLang="en-US" sz="36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71" y="996721"/>
            <a:ext cx="12038029" cy="1567370"/>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zh-CN" altLang="zh-CN" sz="3200" b="1" dirty="0"/>
            </a:br>
            <a:r>
              <a:rPr lang="en-US" altLang="zh-CN" sz="3200" b="1" dirty="0"/>
              <a:t>3.</a:t>
            </a:r>
            <a:r>
              <a:rPr lang="zh-CN" altLang="zh-CN" sz="3200" b="1" dirty="0"/>
              <a:t>《魔笛》：小说在描述朗风考场吹奏乐曲的同时，用大量篇幅写了他对梁老师的回忆，这样处理有哪些好处？请结合作品简要分析。</a:t>
            </a:r>
            <a:br>
              <a:rPr lang="zh-CN" altLang="zh-CN" sz="3200" b="1" dirty="0"/>
            </a:br>
            <a:endParaRPr lang="zh-CN" altLang="en-US" sz="3200" b="1" dirty="0"/>
          </a:p>
        </p:txBody>
      </p:sp>
      <p:sp>
        <p:nvSpPr>
          <p:cNvPr id="3" name="内容占位符 2"/>
          <p:cNvSpPr>
            <a:spLocks noGrp="1"/>
          </p:cNvSpPr>
          <p:nvPr>
            <p:ph sz="quarter" idx="13"/>
          </p:nvPr>
        </p:nvSpPr>
        <p:spPr>
          <a:xfrm>
            <a:off x="237240" y="2904419"/>
            <a:ext cx="11871489" cy="3873453"/>
          </a:xfrm>
        </p:spPr>
        <p:style>
          <a:lnRef idx="1">
            <a:schemeClr val="accent5"/>
          </a:lnRef>
          <a:fillRef idx="2">
            <a:schemeClr val="accent5"/>
          </a:fillRef>
          <a:effectRef idx="1">
            <a:schemeClr val="accent5"/>
          </a:effectRef>
          <a:fontRef idx="minor">
            <a:schemeClr val="dk1"/>
          </a:fontRef>
        </p:style>
        <p:txBody>
          <a:bodyPr/>
          <a:lstStyle/>
          <a:p>
            <a:pPr marL="0" indent="0">
              <a:buNone/>
            </a:pPr>
            <a:r>
              <a:rPr lang="zh-CN" altLang="zh-CN" sz="3200" b="1" dirty="0"/>
              <a:t>【答案】 </a:t>
            </a:r>
            <a:r>
              <a:rPr lang="en-US" altLang="zh-CN" sz="3200" b="1" dirty="0">
                <a:solidFill>
                  <a:srgbClr val="FF0000"/>
                </a:solidFill>
              </a:rPr>
              <a:t>① </a:t>
            </a:r>
            <a:r>
              <a:rPr lang="zh-CN" altLang="en-US" sz="3200" b="1" dirty="0">
                <a:solidFill>
                  <a:srgbClr val="FF0000"/>
                </a:solidFill>
              </a:rPr>
              <a:t>情节上：</a:t>
            </a:r>
            <a:r>
              <a:rPr lang="zh-CN" altLang="zh-CN" sz="3200" b="1" dirty="0"/>
              <a:t>通过现实和回忆的交织，写出朗风的考试经历和梁老师对他的教导，使小说情节更丰富完整；</a:t>
            </a:r>
            <a:endParaRPr lang="zh-CN" altLang="zh-CN" sz="3200" b="1" dirty="0"/>
          </a:p>
          <a:p>
            <a:pPr marL="0" indent="0">
              <a:buNone/>
            </a:pPr>
            <a:r>
              <a:rPr lang="en-US" altLang="zh-CN" sz="3200" b="1" dirty="0">
                <a:solidFill>
                  <a:srgbClr val="FF0000"/>
                </a:solidFill>
              </a:rPr>
              <a:t>②</a:t>
            </a:r>
            <a:r>
              <a:rPr lang="zh-CN" altLang="en-US" sz="3200" b="1" dirty="0">
                <a:solidFill>
                  <a:srgbClr val="FF0000"/>
                </a:solidFill>
              </a:rPr>
              <a:t>人物形象上：</a:t>
            </a:r>
            <a:r>
              <a:rPr lang="en-US" altLang="zh-CN" sz="3200" b="1" dirty="0">
                <a:solidFill>
                  <a:srgbClr val="FF0000"/>
                </a:solidFill>
              </a:rPr>
              <a:t> </a:t>
            </a:r>
            <a:r>
              <a:rPr lang="zh-CN" altLang="zh-CN" sz="3200" b="1" dirty="0"/>
              <a:t>既突出了梁老师对艺术孜孜不倦的追求，有塑造了他循循善诱的师长形象，使人物特征更鲜明；</a:t>
            </a:r>
            <a:endParaRPr lang="zh-CN" altLang="zh-CN" sz="3200" b="1" dirty="0"/>
          </a:p>
          <a:p>
            <a:pPr marL="0" indent="0">
              <a:buNone/>
            </a:pPr>
            <a:r>
              <a:rPr lang="en-US" altLang="zh-CN" sz="3200" b="1" dirty="0">
                <a:solidFill>
                  <a:srgbClr val="FF0000"/>
                </a:solidFill>
              </a:rPr>
              <a:t>③ </a:t>
            </a:r>
            <a:r>
              <a:rPr lang="zh-CN" altLang="en-US" sz="3200" b="1" dirty="0">
                <a:solidFill>
                  <a:srgbClr val="FF0000"/>
                </a:solidFill>
              </a:rPr>
              <a:t>主旨上：</a:t>
            </a:r>
            <a:r>
              <a:rPr lang="zh-CN" altLang="zh-CN" sz="3200" b="1" dirty="0"/>
              <a:t>表达了朗风对梁老师的尊敬和怀念之情，使主题内涵更深刻。</a:t>
            </a:r>
            <a:endParaRPr lang="zh-CN" altLang="zh-CN" sz="3200" b="1" dirty="0"/>
          </a:p>
          <a:p>
            <a:pPr marL="0" indent="0">
              <a:buNone/>
            </a:pPr>
            <a:endParaRPr lang="zh-CN" alt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b="1" dirty="0"/>
              <a:t>2019·浙江卷《呼兰河传》(节选)</a:t>
            </a:r>
            <a:endParaRPr lang="zh-CN" altLang="en-US" b="1" dirty="0"/>
          </a:p>
        </p:txBody>
      </p:sp>
      <p:sp>
        <p:nvSpPr>
          <p:cNvPr id="15362" name="内容占位符 2"/>
          <p:cNvSpPr>
            <a:spLocks noGrp="1" noChangeArrowheads="1"/>
          </p:cNvSpPr>
          <p:nvPr>
            <p:ph idx="1"/>
          </p:nvPr>
        </p:nvSpPr>
        <p:spPr>
          <a:xfrm>
            <a:off x="519112" y="1589955"/>
            <a:ext cx="11153775" cy="4351338"/>
          </a:xfrm>
        </p:spPr>
        <p:txBody>
          <a:bodyPr>
            <a:noAutofit/>
          </a:bodyPr>
          <a:lstStyle/>
          <a:p>
            <a:pPr marL="0" indent="0">
              <a:lnSpc>
                <a:spcPct val="100000"/>
              </a:lnSpc>
              <a:spcBef>
                <a:spcPct val="0"/>
              </a:spcBef>
              <a:buNone/>
            </a:pPr>
            <a:r>
              <a:rPr lang="zh-CN" altLang="en-US" sz="3600" dirty="0"/>
              <a:t>12.分析本文</a:t>
            </a:r>
            <a:r>
              <a:rPr lang="zh-CN" altLang="en-US" sz="3600" dirty="0">
                <a:solidFill>
                  <a:srgbClr val="FF0000"/>
                </a:solidFill>
              </a:rPr>
              <a:t>叙述上</a:t>
            </a:r>
            <a:r>
              <a:rPr lang="zh-CN" altLang="en-US" sz="3600" dirty="0"/>
              <a:t>的特征。(6分)</a:t>
            </a:r>
            <a:endParaRPr lang="zh-CN" altLang="en-US" sz="3600" dirty="0"/>
          </a:p>
          <a:p>
            <a:pPr marL="0" indent="0">
              <a:lnSpc>
                <a:spcPct val="100000"/>
              </a:lnSpc>
              <a:spcBef>
                <a:spcPct val="0"/>
              </a:spcBef>
              <a:buNone/>
            </a:pPr>
            <a:endParaRPr lang="zh-CN" altLang="en-US" sz="3600" dirty="0"/>
          </a:p>
          <a:p>
            <a:pPr marL="0" indent="0">
              <a:lnSpc>
                <a:spcPct val="100000"/>
              </a:lnSpc>
              <a:spcBef>
                <a:spcPct val="0"/>
              </a:spcBef>
              <a:buNone/>
            </a:pPr>
            <a:r>
              <a:rPr lang="zh-CN" altLang="en-US" sz="3600" b="1" dirty="0"/>
              <a:t>①</a:t>
            </a:r>
            <a:r>
              <a:rPr lang="zh-CN" altLang="en-US" sz="3600" b="1" dirty="0">
                <a:solidFill>
                  <a:srgbClr val="FF0000"/>
                </a:solidFill>
              </a:rPr>
              <a:t>用第一人称</a:t>
            </a:r>
            <a:r>
              <a:rPr lang="zh-CN" altLang="en-US" sz="3600" b="1" dirty="0"/>
              <a:t>,显得真实、可信。</a:t>
            </a:r>
            <a:endParaRPr lang="zh-CN" altLang="en-US" sz="3600" b="1" dirty="0"/>
          </a:p>
          <a:p>
            <a:pPr marL="0" indent="0">
              <a:lnSpc>
                <a:spcPct val="100000"/>
              </a:lnSpc>
              <a:spcBef>
                <a:spcPct val="0"/>
              </a:spcBef>
              <a:buNone/>
            </a:pPr>
            <a:r>
              <a:rPr lang="zh-CN" altLang="en-US" sz="3600" b="1" dirty="0"/>
              <a:t>②</a:t>
            </a:r>
            <a:r>
              <a:rPr lang="zh-CN" altLang="en-US" sz="3600" b="1" dirty="0">
                <a:solidFill>
                  <a:srgbClr val="FF0000"/>
                </a:solidFill>
              </a:rPr>
              <a:t>通过孩子的视角</a:t>
            </a:r>
            <a:r>
              <a:rPr lang="zh-CN" altLang="en-US" sz="3600" b="1" dirty="0"/>
              <a:t>,呈现天真有趣、温暖美好的一面。</a:t>
            </a:r>
            <a:endParaRPr lang="zh-CN" altLang="en-US" sz="3600" b="1" dirty="0"/>
          </a:p>
          <a:p>
            <a:pPr marL="0" indent="0">
              <a:lnSpc>
                <a:spcPct val="100000"/>
              </a:lnSpc>
              <a:spcBef>
                <a:spcPct val="0"/>
              </a:spcBef>
              <a:buNone/>
            </a:pPr>
            <a:r>
              <a:rPr lang="zh-CN" altLang="en-US" sz="3600" b="1" dirty="0"/>
              <a:t>③</a:t>
            </a:r>
            <a:r>
              <a:rPr lang="zh-CN" altLang="en-US" sz="3600" b="1" dirty="0">
                <a:solidFill>
                  <a:srgbClr val="FF0000"/>
                </a:solidFill>
              </a:rPr>
              <a:t>以时间为线索</a:t>
            </a:r>
            <a:r>
              <a:rPr lang="zh-CN" altLang="en-US" sz="3600" b="1" dirty="0"/>
              <a:t>展开情节,叙事脉络清晰、结构紧凑。</a:t>
            </a:r>
            <a:endParaRPr lang="zh-CN" altLang="en-US" sz="3600" b="1" dirty="0"/>
          </a:p>
          <a:p>
            <a:pPr marL="0" indent="0">
              <a:lnSpc>
                <a:spcPct val="100000"/>
              </a:lnSpc>
              <a:spcBef>
                <a:spcPct val="0"/>
              </a:spcBef>
              <a:buNone/>
            </a:pPr>
            <a:r>
              <a:rPr lang="zh-CN" altLang="en-US" sz="3600" b="1" dirty="0"/>
              <a:t>④</a:t>
            </a:r>
            <a:r>
              <a:rPr lang="zh-CN" altLang="en-US" sz="3600" b="1" dirty="0">
                <a:solidFill>
                  <a:srgbClr val="FF0000"/>
                </a:solidFill>
              </a:rPr>
              <a:t>叙事与景物描写相结合</a:t>
            </a:r>
            <a:r>
              <a:rPr lang="zh-CN" altLang="en-US" sz="3600" b="1" dirty="0"/>
              <a:t>,细腻、生动、传神，叙述散文化,节奏舒缓。</a:t>
            </a:r>
            <a:endParaRPr lang="zh-CN" alt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anim calcmode="lin" valueType="num">
                                      <p:cBhvr additive="base">
                                        <p:cTn id="11" dur="5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2">
                                            <p:txEl>
                                              <p:pRg st="3" end="3"/>
                                            </p:txEl>
                                          </p:spTgt>
                                        </p:tgtEl>
                                        <p:attrNameLst>
                                          <p:attrName>style.visibility</p:attrName>
                                        </p:attrNameLst>
                                      </p:cBhvr>
                                      <p:to>
                                        <p:strVal val="visible"/>
                                      </p:to>
                                    </p:set>
                                    <p:anim calcmode="lin" valueType="num">
                                      <p:cBhvr additive="base">
                                        <p:cTn id="15" dur="5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362">
                                            <p:txEl>
                                              <p:pRg st="4" end="4"/>
                                            </p:txEl>
                                          </p:spTgt>
                                        </p:tgtEl>
                                        <p:attrNameLst>
                                          <p:attrName>style.visibility</p:attrName>
                                        </p:attrNameLst>
                                      </p:cBhvr>
                                      <p:to>
                                        <p:strVal val="visible"/>
                                      </p:to>
                                    </p:set>
                                    <p:anim calcmode="lin" valueType="num">
                                      <p:cBhvr additive="base">
                                        <p:cTn id="19" dur="5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362">
                                            <p:txEl>
                                              <p:pRg st="5" end="5"/>
                                            </p:txEl>
                                          </p:spTgt>
                                        </p:tgtEl>
                                        <p:attrNameLst>
                                          <p:attrName>style.visibility</p:attrName>
                                        </p:attrNameLst>
                                      </p:cBhvr>
                                      <p:to>
                                        <p:strVal val="visible"/>
                                      </p:to>
                                    </p:set>
                                    <p:anim calcmode="lin" valueType="num">
                                      <p:cBhvr additive="base">
                                        <p:cTn id="23" dur="500" fill="hold"/>
                                        <p:tgtEl>
                                          <p:spTgt spid="1536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矩形 1"/>
          <p:cNvSpPr/>
          <p:nvPr/>
        </p:nvSpPr>
        <p:spPr>
          <a:xfrm>
            <a:off x="56832" y="566738"/>
            <a:ext cx="5095875" cy="1338262"/>
          </a:xfrm>
          <a:prstGeom prst="rect">
            <a:avLst/>
          </a:prstGeom>
          <a:noFill/>
          <a:ln>
            <a:noFill/>
            <a:miter lim="800000"/>
          </a:ln>
        </p:spPr>
        <p:txBody>
          <a:bodyPr wrap="squar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marL="0" lvl="0" indent="611505">
              <a:lnSpc>
                <a:spcPct val="150000"/>
              </a:lnSpc>
            </a:pPr>
            <a:r>
              <a:rPr lang="zh-CN" altLang="zh-CN" sz="5400" b="1">
                <a:solidFill>
                  <a:srgbClr val="FF0000"/>
                </a:solidFill>
                <a:latin typeface="方正粗黑宋简体" charset="-122"/>
                <a:ea typeface="方正粗黑宋简体" charset="-122"/>
              </a:rPr>
              <a:t>小说</a:t>
            </a:r>
            <a:r>
              <a:rPr lang="en-US" altLang="zh-CN" sz="5400" b="1">
                <a:solidFill>
                  <a:srgbClr val="FF0000"/>
                </a:solidFill>
                <a:latin typeface="方正粗黑宋简体" charset="-122"/>
                <a:ea typeface="方正粗黑宋简体" charset="-122"/>
              </a:rPr>
              <a:t>“</a:t>
            </a:r>
            <a:r>
              <a:rPr lang="zh-CN" altLang="en-US" sz="5400" b="1">
                <a:solidFill>
                  <a:srgbClr val="FF0000"/>
                </a:solidFill>
                <a:latin typeface="方正粗黑宋简体" charset="-122"/>
                <a:ea typeface="方正粗黑宋简体" charset="-122"/>
              </a:rPr>
              <a:t>讲故事</a:t>
            </a:r>
            <a:r>
              <a:rPr lang="en-US" altLang="zh-CN" sz="5400" b="1">
                <a:solidFill>
                  <a:srgbClr val="FF0000"/>
                </a:solidFill>
                <a:latin typeface="方正粗黑宋简体" charset="-122"/>
                <a:ea typeface="方正粗黑宋简体" charset="-122"/>
              </a:rPr>
              <a:t>”</a:t>
            </a:r>
            <a:endParaRPr lang="en-US" altLang="zh-CN" sz="5400" b="1">
              <a:solidFill>
                <a:srgbClr val="FF0000"/>
              </a:solidFill>
              <a:latin typeface="方正粗黑宋简体" charset="-122"/>
              <a:ea typeface="方正粗黑宋简体" charset="-122"/>
            </a:endParaRPr>
          </a:p>
        </p:txBody>
      </p:sp>
      <p:sp>
        <p:nvSpPr>
          <p:cNvPr id="147459" name="矩形 2"/>
          <p:cNvSpPr/>
          <p:nvPr/>
        </p:nvSpPr>
        <p:spPr>
          <a:xfrm>
            <a:off x="995362" y="3432175"/>
            <a:ext cx="3725862" cy="1338262"/>
          </a:xfrm>
          <a:prstGeom prst="rect">
            <a:avLst/>
          </a:prstGeom>
          <a:noFill/>
          <a:ln>
            <a:noFill/>
            <a:miter lim="800000"/>
          </a:ln>
        </p:spPr>
        <p:txBody>
          <a:bodyPr wrap="squar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marL="0" lvl="0" indent="611505">
              <a:lnSpc>
                <a:spcPct val="150000"/>
              </a:lnSpc>
            </a:pPr>
            <a:r>
              <a:rPr lang="en-US" altLang="zh-CN" sz="5400" b="1">
                <a:solidFill>
                  <a:srgbClr val="7030A0"/>
                </a:solidFill>
                <a:latin typeface="方正粗黑宋简体" charset="-122"/>
                <a:ea typeface="方正粗黑宋简体" charset="-122"/>
              </a:rPr>
              <a:t>“</a:t>
            </a:r>
            <a:r>
              <a:rPr lang="zh-CN" altLang="en-US" sz="5400" b="1">
                <a:solidFill>
                  <a:srgbClr val="7030A0"/>
                </a:solidFill>
                <a:latin typeface="方正粗黑宋简体" charset="-122"/>
                <a:ea typeface="方正粗黑宋简体" charset="-122"/>
              </a:rPr>
              <a:t>谁在讲</a:t>
            </a:r>
            <a:r>
              <a:rPr lang="en-US" altLang="zh-CN" sz="5400" b="1">
                <a:solidFill>
                  <a:srgbClr val="7030A0"/>
                </a:solidFill>
                <a:latin typeface="方正粗黑宋简体" charset="-122"/>
                <a:ea typeface="方正粗黑宋简体" charset="-122"/>
              </a:rPr>
              <a:t>”</a:t>
            </a:r>
            <a:endParaRPr lang="en-US" altLang="zh-CN" sz="5400" b="1">
              <a:solidFill>
                <a:srgbClr val="7030A0"/>
              </a:solidFill>
              <a:latin typeface="方正粗黑宋简体" charset="-122"/>
              <a:ea typeface="方正粗黑宋简体" charset="-122"/>
            </a:endParaRPr>
          </a:p>
        </p:txBody>
      </p:sp>
      <p:sp>
        <p:nvSpPr>
          <p:cNvPr id="147460" name="矩形 3"/>
          <p:cNvSpPr/>
          <p:nvPr/>
        </p:nvSpPr>
        <p:spPr>
          <a:xfrm>
            <a:off x="752475" y="5164138"/>
            <a:ext cx="3703638" cy="1338262"/>
          </a:xfrm>
          <a:prstGeom prst="rect">
            <a:avLst/>
          </a:prstGeom>
          <a:noFill/>
          <a:ln>
            <a:noFill/>
            <a:miter lim="800000"/>
          </a:ln>
        </p:spPr>
        <p:txBody>
          <a:bodyPr wrap="squar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marL="0" lvl="0" indent="611505" algn="just">
              <a:lnSpc>
                <a:spcPct val="150000"/>
              </a:lnSpc>
            </a:pPr>
            <a:r>
              <a:rPr lang="en-US" altLang="zh-CN" sz="5400" b="1">
                <a:solidFill>
                  <a:srgbClr val="7030A0"/>
                </a:solidFill>
                <a:latin typeface="方正粗黑宋简体" charset="-122"/>
                <a:ea typeface="方正粗黑宋简体" charset="-122"/>
              </a:rPr>
              <a:t>“</a:t>
            </a:r>
            <a:r>
              <a:rPr lang="zh-CN" altLang="en-US" sz="5400" b="1">
                <a:solidFill>
                  <a:srgbClr val="7030A0"/>
                </a:solidFill>
                <a:latin typeface="方正粗黑宋简体" charset="-122"/>
                <a:ea typeface="方正粗黑宋简体" charset="-122"/>
              </a:rPr>
              <a:t>怎么讲</a:t>
            </a:r>
            <a:r>
              <a:rPr lang="en-US" altLang="zh-CN" sz="5400" b="1">
                <a:solidFill>
                  <a:srgbClr val="7030A0"/>
                </a:solidFill>
                <a:latin typeface="方正粗黑宋简体" charset="-122"/>
                <a:ea typeface="方正粗黑宋简体" charset="-122"/>
              </a:rPr>
              <a:t>”</a:t>
            </a:r>
            <a:endParaRPr lang="en-US" altLang="zh-CN" sz="5400" b="1">
              <a:solidFill>
                <a:srgbClr val="7030A0"/>
              </a:solidFill>
              <a:latin typeface="方正粗黑宋简体" charset="-122"/>
              <a:ea typeface="方正粗黑宋简体" charset="-122"/>
            </a:endParaRPr>
          </a:p>
        </p:txBody>
      </p:sp>
      <p:sp>
        <p:nvSpPr>
          <p:cNvPr id="147461" name="文本框 5"/>
          <p:cNvSpPr/>
          <p:nvPr/>
        </p:nvSpPr>
        <p:spPr>
          <a:xfrm>
            <a:off x="1701800" y="2295525"/>
            <a:ext cx="3629025" cy="922338"/>
          </a:xfrm>
          <a:prstGeom prst="rect">
            <a:avLst/>
          </a:prstGeom>
          <a:noFill/>
          <a:ln>
            <a:noFill/>
            <a:miter lim="800000"/>
          </a:ln>
        </p:spPr>
        <p:txBody>
          <a:bodyPr wrap="non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en-US" altLang="zh-CN" sz="5400" b="1">
                <a:solidFill>
                  <a:srgbClr val="7030A0"/>
                </a:solidFill>
                <a:latin typeface="方正粗黑宋简体" charset="-122"/>
                <a:ea typeface="方正粗黑宋简体" charset="-122"/>
              </a:rPr>
              <a:t>“</a:t>
            </a:r>
            <a:r>
              <a:rPr lang="zh-CN" altLang="en-US" sz="5400" b="1">
                <a:solidFill>
                  <a:srgbClr val="7030A0"/>
                </a:solidFill>
                <a:latin typeface="方正粗黑宋简体" charset="-122"/>
                <a:ea typeface="方正粗黑宋简体" charset="-122"/>
              </a:rPr>
              <a:t>讲什么</a:t>
            </a:r>
            <a:r>
              <a:rPr lang="en-US" altLang="zh-CN" sz="5400" b="1">
                <a:solidFill>
                  <a:srgbClr val="7030A0"/>
                </a:solidFill>
                <a:latin typeface="方正粗黑宋简体" charset="-122"/>
                <a:ea typeface="方正粗黑宋简体" charset="-122"/>
              </a:rPr>
              <a:t>”</a:t>
            </a:r>
            <a:endParaRPr lang="en-US" altLang="zh-CN" sz="5400" b="1">
              <a:solidFill>
                <a:srgbClr val="7030A0"/>
              </a:solidFill>
              <a:latin typeface="方正粗黑宋简体" charset="-122"/>
              <a:ea typeface="方正粗黑宋简体" charset="-122"/>
            </a:endParaRPr>
          </a:p>
        </p:txBody>
      </p:sp>
      <p:sp>
        <p:nvSpPr>
          <p:cNvPr id="147462" name="右箭头 6"/>
          <p:cNvSpPr/>
          <p:nvPr/>
        </p:nvSpPr>
        <p:spPr>
          <a:xfrm>
            <a:off x="5394325" y="2514600"/>
            <a:ext cx="979488" cy="485775"/>
          </a:xfrm>
          <a:prstGeom prst="rightArrow">
            <a:avLst>
              <a:gd name="adj1" fmla="val 50000"/>
              <a:gd name="adj2" fmla="val 49998"/>
            </a:avLst>
          </a:prstGeom>
          <a:solidFill>
            <a:schemeClr val="accent1"/>
          </a:solidFill>
          <a:ln w="12700">
            <a:solidFill>
              <a:srgbClr val="41719C"/>
            </a:solidFill>
            <a:round/>
          </a:ln>
        </p:spPr>
        <p:txBody>
          <a:bodyPr anchor="ctr" anchorCtr="0"/>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lgn="ctr"/>
            <a:endParaRPr lang="zh-CN" altLang="en-US">
              <a:solidFill>
                <a:srgbClr val="FFFFFF"/>
              </a:solidFill>
              <a:latin typeface="等线" panose="02010600030101010101" pitchFamily="2" charset="-122"/>
              <a:ea typeface="等线" panose="02010600030101010101" pitchFamily="2" charset="-122"/>
            </a:endParaRPr>
          </a:p>
        </p:txBody>
      </p:sp>
      <p:sp>
        <p:nvSpPr>
          <p:cNvPr id="147463" name="文本框 7"/>
          <p:cNvSpPr/>
          <p:nvPr/>
        </p:nvSpPr>
        <p:spPr>
          <a:xfrm>
            <a:off x="6470650" y="2295525"/>
            <a:ext cx="1560512" cy="922338"/>
          </a:xfrm>
          <a:prstGeom prst="rect">
            <a:avLst/>
          </a:prstGeom>
          <a:noFill/>
          <a:ln>
            <a:noFill/>
            <a:miter lim="800000"/>
          </a:ln>
        </p:spPr>
        <p:txBody>
          <a:bodyPr wrap="non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zh-CN" altLang="en-US" sz="5400" b="1">
                <a:solidFill>
                  <a:srgbClr val="FF0000"/>
                </a:solidFill>
                <a:latin typeface="方正粗黑宋简体" charset="-122"/>
                <a:ea typeface="方正粗黑宋简体" charset="-122"/>
              </a:rPr>
              <a:t>情节</a:t>
            </a:r>
            <a:endParaRPr lang="zh-CN" altLang="en-US" sz="5400" b="1">
              <a:solidFill>
                <a:srgbClr val="FF0000"/>
              </a:solidFill>
              <a:latin typeface="方正粗黑宋简体" charset="-122"/>
              <a:ea typeface="方正粗黑宋简体" charset="-122"/>
            </a:endParaRPr>
          </a:p>
        </p:txBody>
      </p:sp>
      <p:sp>
        <p:nvSpPr>
          <p:cNvPr id="147464" name="右箭头 8"/>
          <p:cNvSpPr/>
          <p:nvPr/>
        </p:nvSpPr>
        <p:spPr>
          <a:xfrm>
            <a:off x="5394325" y="3857625"/>
            <a:ext cx="979488" cy="485775"/>
          </a:xfrm>
          <a:prstGeom prst="rightArrow">
            <a:avLst>
              <a:gd name="adj1" fmla="val 50000"/>
              <a:gd name="adj2" fmla="val 49998"/>
            </a:avLst>
          </a:prstGeom>
          <a:solidFill>
            <a:schemeClr val="accent1"/>
          </a:solidFill>
          <a:ln w="12700">
            <a:solidFill>
              <a:srgbClr val="41719C"/>
            </a:solidFill>
            <a:round/>
          </a:ln>
        </p:spPr>
        <p:txBody>
          <a:bodyPr anchor="ctr" anchorCtr="0"/>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lgn="ctr"/>
            <a:endParaRPr lang="zh-CN" altLang="en-US">
              <a:solidFill>
                <a:srgbClr val="FFFFFF"/>
              </a:solidFill>
              <a:latin typeface="等线" panose="02010600030101010101" pitchFamily="2" charset="-122"/>
              <a:ea typeface="等线" panose="02010600030101010101" pitchFamily="2" charset="-122"/>
            </a:endParaRPr>
          </a:p>
        </p:txBody>
      </p:sp>
      <p:sp>
        <p:nvSpPr>
          <p:cNvPr id="147465" name="文本框 9"/>
          <p:cNvSpPr/>
          <p:nvPr/>
        </p:nvSpPr>
        <p:spPr>
          <a:xfrm>
            <a:off x="6470650" y="3640138"/>
            <a:ext cx="5005388" cy="922338"/>
          </a:xfrm>
          <a:prstGeom prst="rect">
            <a:avLst/>
          </a:prstGeom>
          <a:noFill/>
          <a:ln>
            <a:noFill/>
            <a:miter lim="800000"/>
          </a:ln>
        </p:spPr>
        <p:txBody>
          <a:bodyPr wrap="non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zh-CN" altLang="en-US" sz="5400" b="1">
                <a:solidFill>
                  <a:srgbClr val="FF0000"/>
                </a:solidFill>
                <a:latin typeface="方正粗黑宋简体" charset="-122"/>
                <a:ea typeface="方正粗黑宋简体" charset="-122"/>
              </a:rPr>
              <a:t>叙述视角和人称</a:t>
            </a:r>
            <a:endParaRPr lang="zh-CN" altLang="en-US" sz="5400" b="1">
              <a:solidFill>
                <a:srgbClr val="FF0000"/>
              </a:solidFill>
              <a:latin typeface="方正粗黑宋简体" charset="-122"/>
              <a:ea typeface="方正粗黑宋简体" charset="-122"/>
            </a:endParaRPr>
          </a:p>
        </p:txBody>
      </p:sp>
      <p:sp>
        <p:nvSpPr>
          <p:cNvPr id="147466" name="右箭头 10"/>
          <p:cNvSpPr/>
          <p:nvPr/>
        </p:nvSpPr>
        <p:spPr>
          <a:xfrm>
            <a:off x="4624388" y="5686425"/>
            <a:ext cx="979488" cy="485775"/>
          </a:xfrm>
          <a:prstGeom prst="rightArrow">
            <a:avLst>
              <a:gd name="adj1" fmla="val 50000"/>
              <a:gd name="adj2" fmla="val 49998"/>
            </a:avLst>
          </a:prstGeom>
          <a:solidFill>
            <a:schemeClr val="accent1"/>
          </a:solidFill>
          <a:ln w="12700">
            <a:solidFill>
              <a:srgbClr val="41719C"/>
            </a:solidFill>
            <a:round/>
          </a:ln>
        </p:spPr>
        <p:txBody>
          <a:bodyPr anchor="ctr" anchorCtr="0"/>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lgn="ctr"/>
            <a:endParaRPr lang="zh-CN" altLang="en-US">
              <a:solidFill>
                <a:srgbClr val="FFFFFF"/>
              </a:solidFill>
              <a:latin typeface="等线" panose="02010600030101010101" pitchFamily="2" charset="-122"/>
              <a:ea typeface="等线" panose="02010600030101010101" pitchFamily="2" charset="-122"/>
            </a:endParaRPr>
          </a:p>
        </p:txBody>
      </p:sp>
      <p:sp>
        <p:nvSpPr>
          <p:cNvPr id="147467" name="文本框 11"/>
          <p:cNvSpPr/>
          <p:nvPr/>
        </p:nvSpPr>
        <p:spPr>
          <a:xfrm>
            <a:off x="5603875" y="5468938"/>
            <a:ext cx="6457950" cy="922338"/>
          </a:xfrm>
          <a:prstGeom prst="rect">
            <a:avLst/>
          </a:prstGeom>
          <a:noFill/>
          <a:ln>
            <a:noFill/>
            <a:miter lim="800000"/>
          </a:ln>
        </p:spPr>
        <p:txBody>
          <a:bodyPr wrap="squar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a:solidFill>
                  <a:schemeClr val="tx1"/>
                </a:solidFill>
                <a:latin typeface="等线" panose="02010600030101010101" pitchFamily="2" charset="-122"/>
                <a:ea typeface="等线" panose="02010600030101010101" pitchFamily="2" charset="-122"/>
              </a:defRPr>
            </a:lvl5pPr>
          </a:lstStyle>
          <a:p>
            <a:pPr lvl="0"/>
            <a:r>
              <a:rPr lang="zh-CN" altLang="en-US" sz="5400" b="1">
                <a:solidFill>
                  <a:srgbClr val="FF0000"/>
                </a:solidFill>
                <a:latin typeface="方正粗黑宋简体" charset="-122"/>
                <a:ea typeface="方正粗黑宋简体" charset="-122"/>
              </a:rPr>
              <a:t>叙述技巧和结构技巧</a:t>
            </a:r>
            <a:endParaRPr lang="zh-CN" altLang="en-US" sz="5400" b="1">
              <a:solidFill>
                <a:srgbClr val="FF0000"/>
              </a:solidFill>
              <a:latin typeface="方正粗黑宋简体" charset="-122"/>
              <a:ea typeface="方正粗黑宋简体"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33375" y="128588"/>
          <a:ext cx="11760200" cy="6745365"/>
        </p:xfrm>
        <a:graphic>
          <a:graphicData uri="http://schemas.openxmlformats.org/drawingml/2006/table">
            <a:tbl>
              <a:tblPr firstRow="1" bandRow="1">
                <a:tableStyleId>{5940675A-B579-460E-94D1-54222C63F5DA}</a:tableStyleId>
              </a:tblPr>
              <a:tblGrid>
                <a:gridCol w="2052431"/>
                <a:gridCol w="2335656"/>
                <a:gridCol w="7372113"/>
              </a:tblGrid>
              <a:tr h="1024835">
                <a:tc>
                  <a:txBody>
                    <a:bodyPr/>
                    <a:lstStyle/>
                    <a:p>
                      <a:pPr indent="0" algn="ctr">
                        <a:buNone/>
                      </a:pPr>
                      <a:r>
                        <a:rPr lang="en-US" sz="3100" b="1">
                          <a:latin typeface="黑体" panose="02010609060101010101" pitchFamily="49" charset="-122"/>
                          <a:ea typeface="黑体" panose="02010609060101010101" pitchFamily="49" charset="-122"/>
                          <a:cs typeface="黑体" panose="02010609060101010101" pitchFamily="49" charset="-122"/>
                        </a:rPr>
                        <a:t>2019</a:t>
                      </a:r>
                      <a:r>
                        <a:rPr lang="zh-CN" altLang="en-US" sz="3100" b="1">
                          <a:latin typeface="黑体" panose="02010609060101010101" pitchFamily="49" charset="-122"/>
                          <a:ea typeface="黑体" panose="02010609060101010101" pitchFamily="49" charset="-122"/>
                          <a:cs typeface="黑体" panose="02010609060101010101" pitchFamily="49" charset="-122"/>
                        </a:rPr>
                        <a:t>年</a:t>
                      </a:r>
                      <a:r>
                        <a:rPr lang="en-US" sz="3100" b="1">
                          <a:latin typeface="黑体" panose="02010609060101010101" pitchFamily="49" charset="-122"/>
                          <a:ea typeface="黑体" panose="02010609060101010101" pitchFamily="49" charset="-122"/>
                          <a:cs typeface="黑体" panose="02010609060101010101" pitchFamily="49" charset="-122"/>
                        </a:rPr>
                        <a:t>浙江卷</a:t>
                      </a:r>
                      <a:endParaRPr lang="en-US" sz="3100" b="1">
                        <a:latin typeface="黑体" panose="02010609060101010101" pitchFamily="49" charset="-122"/>
                        <a:ea typeface="黑体" panose="02010609060101010101" pitchFamily="49" charset="-122"/>
                        <a:cs typeface="黑体" panose="02010609060101010101" pitchFamily="49" charset="-122"/>
                      </a:endParaRPr>
                    </a:p>
                  </a:txBody>
                  <a:tcPr marL="0" marR="0" marT="0" marB="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3100" b="1" dirty="0">
                          <a:latin typeface="黑体" panose="02010609060101010101" pitchFamily="49" charset="-122"/>
                          <a:ea typeface="黑体" panose="02010609060101010101" pitchFamily="49" charset="-122"/>
                          <a:cs typeface="黑体" panose="02010609060101010101" pitchFamily="49" charset="-122"/>
                          <a:sym typeface="+mn-ea"/>
                        </a:rPr>
                        <a:t>《</a:t>
                      </a:r>
                      <a:r>
                        <a:rPr lang="en-US" sz="3100" b="1" dirty="0" err="1">
                          <a:latin typeface="黑体" panose="02010609060101010101" pitchFamily="49" charset="-122"/>
                          <a:ea typeface="黑体" panose="02010609060101010101" pitchFamily="49" charset="-122"/>
                          <a:cs typeface="黑体" panose="02010609060101010101" pitchFamily="49" charset="-122"/>
                          <a:sym typeface="+mn-ea"/>
                        </a:rPr>
                        <a:t>呼兰河传</a:t>
                      </a:r>
                      <a:r>
                        <a:rPr lang="zh-CN" altLang="en-US" sz="3100" b="1" dirty="0">
                          <a:latin typeface="黑体" panose="02010609060101010101" pitchFamily="49" charset="-122"/>
                          <a:ea typeface="黑体" panose="02010609060101010101" pitchFamily="49" charset="-122"/>
                          <a:cs typeface="黑体" panose="02010609060101010101" pitchFamily="49" charset="-122"/>
                          <a:sym typeface="+mn-ea"/>
                        </a:rPr>
                        <a:t>》</a:t>
                      </a:r>
                      <a:r>
                        <a:rPr lang="en-US" sz="3100" b="1" dirty="0">
                          <a:latin typeface="黑体" panose="02010609060101010101" pitchFamily="49" charset="-122"/>
                          <a:ea typeface="黑体" panose="02010609060101010101" pitchFamily="49" charset="-122"/>
                          <a:cs typeface="黑体" panose="02010609060101010101" pitchFamily="49" charset="-122"/>
                          <a:sym typeface="+mn-ea"/>
                        </a:rPr>
                        <a:t>(</a:t>
                      </a:r>
                      <a:r>
                        <a:rPr lang="en-US" sz="3100" b="1" dirty="0" err="1">
                          <a:latin typeface="黑体" panose="02010609060101010101" pitchFamily="49" charset="-122"/>
                          <a:ea typeface="黑体" panose="02010609060101010101" pitchFamily="49" charset="-122"/>
                          <a:cs typeface="黑体" panose="02010609060101010101" pitchFamily="49" charset="-122"/>
                          <a:sym typeface="+mn-ea"/>
                        </a:rPr>
                        <a:t>节选</a:t>
                      </a:r>
                      <a:r>
                        <a:rPr lang="en-US" sz="3100" b="1" dirty="0">
                          <a:latin typeface="黑体" panose="02010609060101010101" pitchFamily="49" charset="-122"/>
                          <a:ea typeface="黑体" panose="02010609060101010101" pitchFamily="49" charset="-122"/>
                          <a:cs typeface="黑体" panose="02010609060101010101" pitchFamily="49" charset="-122"/>
                          <a:sym typeface="+mn-ea"/>
                        </a:rPr>
                        <a:t>)</a:t>
                      </a:r>
                      <a:endParaRPr lang="en-US" altLang="en-US" sz="31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3100" b="1" dirty="0" err="1">
                          <a:latin typeface="黑体" panose="02010609060101010101" pitchFamily="49" charset="-122"/>
                          <a:ea typeface="黑体" panose="02010609060101010101" pitchFamily="49" charset="-122"/>
                          <a:cs typeface="黑体" panose="02010609060101010101" pitchFamily="49" charset="-122"/>
                        </a:rPr>
                        <a:t>分析本文</a:t>
                      </a:r>
                      <a:r>
                        <a:rPr lang="en-US" sz="3100" b="1" dirty="0" err="1">
                          <a:solidFill>
                            <a:srgbClr val="FF0000"/>
                          </a:solidFill>
                          <a:latin typeface="黑体" panose="02010609060101010101" pitchFamily="49" charset="-122"/>
                          <a:ea typeface="黑体" panose="02010609060101010101" pitchFamily="49" charset="-122"/>
                          <a:cs typeface="黑体" panose="02010609060101010101" pitchFamily="49" charset="-122"/>
                        </a:rPr>
                        <a:t>叙述上</a:t>
                      </a:r>
                      <a:r>
                        <a:rPr lang="en-US" sz="3100" b="1" dirty="0" err="1">
                          <a:latin typeface="黑体" panose="02010609060101010101" pitchFamily="49" charset="-122"/>
                          <a:ea typeface="黑体" panose="02010609060101010101" pitchFamily="49" charset="-122"/>
                          <a:cs typeface="黑体" panose="02010609060101010101" pitchFamily="49" charset="-122"/>
                        </a:rPr>
                        <a:t>的特征</a:t>
                      </a:r>
                      <a:r>
                        <a:rPr lang="en-US" sz="3100" b="1" dirty="0">
                          <a:latin typeface="黑体" panose="02010609060101010101" pitchFamily="49" charset="-122"/>
                          <a:ea typeface="黑体" panose="02010609060101010101" pitchFamily="49" charset="-122"/>
                          <a:cs typeface="黑体" panose="02010609060101010101" pitchFamily="49" charset="-122"/>
                        </a:rPr>
                        <a:t>。</a:t>
                      </a:r>
                      <a:endParaRPr lang="en-US" sz="3100" b="1" dirty="0">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417243">
                <a:tc>
                  <a:txBody>
                    <a:bodyPr/>
                    <a:lstStyle/>
                    <a:p>
                      <a:pPr indent="0" algn="ctr">
                        <a:buNone/>
                      </a:pPr>
                      <a:r>
                        <a:rPr lang="en-US" sz="3100" b="1">
                          <a:latin typeface="黑体" panose="02010609060101010101" pitchFamily="49" charset="-122"/>
                          <a:ea typeface="黑体" panose="02010609060101010101" pitchFamily="49" charset="-122"/>
                          <a:cs typeface="黑体" panose="02010609060101010101" pitchFamily="49" charset="-122"/>
                        </a:rPr>
                        <a:t>2018年全国I</a:t>
                      </a:r>
                      <a:endParaRPr lang="en-US" altLang="en-US" sz="3100" b="1">
                        <a:latin typeface="黑体" panose="02010609060101010101" pitchFamily="49" charset="-122"/>
                        <a:ea typeface="黑体" panose="02010609060101010101" pitchFamily="49" charset="-122"/>
                        <a:cs typeface="黑体" panose="02010609060101010101" pitchFamily="49" charset="-122"/>
                      </a:endParaRPr>
                    </a:p>
                  </a:txBody>
                  <a:tcPr marL="0" marR="0" marT="0" marB="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3100" b="1" dirty="0">
                          <a:latin typeface="黑体" panose="02010609060101010101" pitchFamily="49" charset="-122"/>
                          <a:ea typeface="黑体" panose="02010609060101010101" pitchFamily="49" charset="-122"/>
                          <a:cs typeface="黑体" panose="02010609060101010101" pitchFamily="49" charset="-122"/>
                        </a:rPr>
                        <a:t>《</a:t>
                      </a:r>
                      <a:r>
                        <a:rPr lang="en-US" sz="3100" b="1" dirty="0" err="1">
                          <a:latin typeface="黑体" panose="02010609060101010101" pitchFamily="49" charset="-122"/>
                          <a:ea typeface="黑体" panose="02010609060101010101" pitchFamily="49" charset="-122"/>
                          <a:cs typeface="黑体" panose="02010609060101010101" pitchFamily="49" charset="-122"/>
                        </a:rPr>
                        <a:t>赵一曼女士</a:t>
                      </a:r>
                      <a:r>
                        <a:rPr lang="en-US" sz="3100" b="1" dirty="0">
                          <a:latin typeface="黑体" panose="02010609060101010101" pitchFamily="49" charset="-122"/>
                          <a:ea typeface="黑体" panose="02010609060101010101" pitchFamily="49" charset="-122"/>
                          <a:cs typeface="黑体" panose="02010609060101010101" pitchFamily="49" charset="-122"/>
                        </a:rPr>
                        <a:t>》（</a:t>
                      </a:r>
                      <a:r>
                        <a:rPr lang="en-US" sz="3100" b="1" dirty="0" err="1">
                          <a:latin typeface="黑体" panose="02010609060101010101" pitchFamily="49" charset="-122"/>
                          <a:ea typeface="黑体" panose="02010609060101010101" pitchFamily="49" charset="-122"/>
                          <a:cs typeface="黑体" panose="02010609060101010101" pitchFamily="49" charset="-122"/>
                        </a:rPr>
                        <a:t>阿成</a:t>
                      </a:r>
                      <a:r>
                        <a:rPr lang="en-US" sz="3100" b="1" dirty="0">
                          <a:latin typeface="黑体" panose="02010609060101010101" pitchFamily="49" charset="-122"/>
                          <a:ea typeface="黑体" panose="02010609060101010101" pitchFamily="49" charset="-122"/>
                          <a:cs typeface="黑体" panose="02010609060101010101" pitchFamily="49" charset="-122"/>
                        </a:rPr>
                        <a:t>）</a:t>
                      </a:r>
                      <a:endParaRPr lang="en-US" altLang="en-US" sz="31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3100" b="1">
                          <a:latin typeface="黑体" panose="02010609060101010101" pitchFamily="49" charset="-122"/>
                          <a:ea typeface="黑体" panose="02010609060101010101" pitchFamily="49" charset="-122"/>
                          <a:cs typeface="黑体" panose="02010609060101010101" pitchFamily="49" charset="-122"/>
                        </a:rPr>
                        <a:t>小说中</a:t>
                      </a:r>
                      <a:r>
                        <a:rPr lang="en-US" sz="3100" b="1">
                          <a:solidFill>
                            <a:srgbClr val="FF0000"/>
                          </a:solidFill>
                          <a:latin typeface="黑体" panose="02010609060101010101" pitchFamily="49" charset="-122"/>
                          <a:ea typeface="黑体" panose="02010609060101010101" pitchFamily="49" charset="-122"/>
                          <a:cs typeface="黑体" panose="02010609060101010101" pitchFamily="49" charset="-122"/>
                        </a:rPr>
                        <a:t>历史与现实</a:t>
                      </a:r>
                      <a:r>
                        <a:rPr lang="en-US" sz="3100" b="1">
                          <a:latin typeface="黑体" panose="02010609060101010101" pitchFamily="49" charset="-122"/>
                          <a:ea typeface="黑体" panose="02010609060101010101" pitchFamily="49" charset="-122"/>
                          <a:cs typeface="黑体" panose="02010609060101010101" pitchFamily="49" charset="-122"/>
                        </a:rPr>
                        <a:t>交织穿插，这种</a:t>
                      </a:r>
                      <a:r>
                        <a:rPr lang="en-US" sz="3100" b="1">
                          <a:solidFill>
                            <a:srgbClr val="FF0000"/>
                          </a:solidFill>
                          <a:latin typeface="黑体" panose="02010609060101010101" pitchFamily="49" charset="-122"/>
                          <a:ea typeface="黑体" panose="02010609060101010101" pitchFamily="49" charset="-122"/>
                          <a:cs typeface="黑体" panose="02010609060101010101" pitchFamily="49" charset="-122"/>
                        </a:rPr>
                        <a:t>叙述方式</a:t>
                      </a:r>
                      <a:r>
                        <a:rPr lang="en-US" sz="3100" b="1">
                          <a:latin typeface="黑体" panose="02010609060101010101" pitchFamily="49" charset="-122"/>
                          <a:ea typeface="黑体" panose="02010609060101010101" pitchFamily="49" charset="-122"/>
                          <a:cs typeface="黑体" panose="02010609060101010101" pitchFamily="49" charset="-122"/>
                        </a:rPr>
                        <a:t>有哪些</a:t>
                      </a:r>
                      <a:r>
                        <a:rPr lang="en-US" sz="3100" b="1">
                          <a:solidFill>
                            <a:srgbClr val="C00000"/>
                          </a:solidFill>
                          <a:latin typeface="黑体" panose="02010609060101010101" pitchFamily="49" charset="-122"/>
                          <a:ea typeface="黑体" panose="02010609060101010101" pitchFamily="49" charset="-122"/>
                          <a:cs typeface="黑体" panose="02010609060101010101" pitchFamily="49" charset="-122"/>
                        </a:rPr>
                        <a:t>好处</a:t>
                      </a:r>
                      <a:r>
                        <a:rPr lang="en-US" sz="3100" b="1">
                          <a:latin typeface="黑体" panose="02010609060101010101" pitchFamily="49" charset="-122"/>
                          <a:ea typeface="黑体" panose="02010609060101010101" pitchFamily="49" charset="-122"/>
                          <a:cs typeface="黑体" panose="02010609060101010101" pitchFamily="49" charset="-122"/>
                        </a:rPr>
                        <a:t>？请简要分析。</a:t>
                      </a:r>
                      <a:endParaRPr lang="en-US" altLang="en-US" sz="3100" b="1">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76262">
                <a:tc>
                  <a:txBody>
                    <a:bodyPr/>
                    <a:lstStyle/>
                    <a:p>
                      <a:pPr indent="0" algn="ctr">
                        <a:buNone/>
                      </a:pPr>
                      <a:r>
                        <a:rPr lang="en-US" sz="3100" b="1">
                          <a:latin typeface="黑体" panose="02010609060101010101" pitchFamily="49" charset="-122"/>
                          <a:ea typeface="黑体" panose="02010609060101010101" pitchFamily="49" charset="-122"/>
                          <a:cs typeface="黑体" panose="02010609060101010101" pitchFamily="49" charset="-122"/>
                        </a:rPr>
                        <a:t>2017年课标全国III</a:t>
                      </a:r>
                      <a:endParaRPr lang="en-US" altLang="en-US" sz="3100" b="1">
                        <a:latin typeface="黑体" panose="02010609060101010101" pitchFamily="49" charset="-122"/>
                        <a:ea typeface="黑体" panose="02010609060101010101" pitchFamily="49" charset="-122"/>
                        <a:cs typeface="黑体" panose="02010609060101010101" pitchFamily="49" charset="-122"/>
                      </a:endParaRPr>
                    </a:p>
                  </a:txBody>
                  <a:tcPr marL="0" marR="0" marT="0" marB="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3100" b="1" dirty="0">
                          <a:latin typeface="黑体" panose="02010609060101010101" pitchFamily="49" charset="-122"/>
                          <a:ea typeface="黑体" panose="02010609060101010101" pitchFamily="49" charset="-122"/>
                          <a:cs typeface="黑体" panose="02010609060101010101" pitchFamily="49" charset="-122"/>
                        </a:rPr>
                        <a:t>《</a:t>
                      </a:r>
                      <a:r>
                        <a:rPr lang="en-US" sz="3100" b="1" dirty="0" err="1">
                          <a:latin typeface="黑体" panose="02010609060101010101" pitchFamily="49" charset="-122"/>
                          <a:ea typeface="黑体" panose="02010609060101010101" pitchFamily="49" charset="-122"/>
                          <a:cs typeface="黑体" panose="02010609060101010101" pitchFamily="49" charset="-122"/>
                        </a:rPr>
                        <a:t>天嚣</a:t>
                      </a:r>
                      <a:r>
                        <a:rPr lang="en-US" sz="3100" b="1" dirty="0">
                          <a:latin typeface="黑体" panose="02010609060101010101" pitchFamily="49" charset="-122"/>
                          <a:ea typeface="黑体" panose="02010609060101010101" pitchFamily="49" charset="-122"/>
                          <a:cs typeface="黑体" panose="02010609060101010101" pitchFamily="49" charset="-122"/>
                        </a:rPr>
                        <a:t>》（</a:t>
                      </a:r>
                      <a:r>
                        <a:rPr lang="en-US" sz="3100" b="1" dirty="0" err="1">
                          <a:latin typeface="黑体" panose="02010609060101010101" pitchFamily="49" charset="-122"/>
                          <a:ea typeface="黑体" panose="02010609060101010101" pitchFamily="49" charset="-122"/>
                          <a:cs typeface="黑体" panose="02010609060101010101" pitchFamily="49" charset="-122"/>
                        </a:rPr>
                        <a:t>赵长</a:t>
                      </a:r>
                      <a:r>
                        <a:rPr lang="zh-CN" altLang="en-US" sz="3100" b="1" dirty="0">
                          <a:latin typeface="黑体" panose="02010609060101010101" pitchFamily="49" charset="-122"/>
                          <a:ea typeface="黑体" panose="02010609060101010101" pitchFamily="49" charset="-122"/>
                          <a:cs typeface="黑体" panose="02010609060101010101" pitchFamily="49" charset="-122"/>
                        </a:rPr>
                        <a:t>）</a:t>
                      </a:r>
                      <a:endParaRPr lang="zh-CN" altLang="en-US" sz="31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3100" b="1">
                          <a:latin typeface="黑体" panose="02010609060101010101" pitchFamily="49" charset="-122"/>
                          <a:ea typeface="黑体" panose="02010609060101010101" pitchFamily="49" charset="-122"/>
                          <a:cs typeface="黑体" panose="02010609060101010101" pitchFamily="49" charset="-122"/>
                        </a:rPr>
                        <a:t>  小说以一个没有谜底的“美好的谜”</a:t>
                      </a:r>
                      <a:r>
                        <a:rPr lang="en-US" sz="3100" b="1">
                          <a:solidFill>
                            <a:srgbClr val="FF0000"/>
                          </a:solidFill>
                          <a:latin typeface="黑体" panose="02010609060101010101" pitchFamily="49" charset="-122"/>
                          <a:ea typeface="黑体" panose="02010609060101010101" pitchFamily="49" charset="-122"/>
                          <a:cs typeface="黑体" panose="02010609060101010101" pitchFamily="49" charset="-122"/>
                        </a:rPr>
                        <a:t>结尾</a:t>
                      </a:r>
                      <a:r>
                        <a:rPr lang="en-US" sz="3100" b="1">
                          <a:latin typeface="黑体" panose="02010609060101010101" pitchFamily="49" charset="-122"/>
                          <a:ea typeface="黑体" panose="02010609060101010101" pitchFamily="49" charset="-122"/>
                          <a:cs typeface="黑体" panose="02010609060101010101" pitchFamily="49" charset="-122"/>
                        </a:rPr>
                        <a:t>，这样</a:t>
                      </a:r>
                      <a:r>
                        <a:rPr lang="en-US" sz="3100" b="1">
                          <a:solidFill>
                            <a:schemeClr val="tx1"/>
                          </a:solidFill>
                          <a:latin typeface="黑体" panose="02010609060101010101" pitchFamily="49" charset="-122"/>
                          <a:ea typeface="黑体" panose="02010609060101010101" pitchFamily="49" charset="-122"/>
                          <a:cs typeface="黑体" panose="02010609060101010101" pitchFamily="49" charset="-122"/>
                        </a:rPr>
                        <a:t>处理</a:t>
                      </a:r>
                      <a:r>
                        <a:rPr lang="en-US" sz="3100" b="1">
                          <a:latin typeface="黑体" panose="02010609060101010101" pitchFamily="49" charset="-122"/>
                          <a:ea typeface="黑体" panose="02010609060101010101" pitchFamily="49" charset="-122"/>
                          <a:cs typeface="黑体" panose="02010609060101010101" pitchFamily="49" charset="-122"/>
                        </a:rPr>
                        <a:t>有</a:t>
                      </a:r>
                      <a:r>
                        <a:rPr lang="en-US" sz="3100" b="1">
                          <a:solidFill>
                            <a:srgbClr val="C00000"/>
                          </a:solidFill>
                          <a:latin typeface="黑体" panose="02010609060101010101" pitchFamily="49" charset="-122"/>
                          <a:ea typeface="黑体" panose="02010609060101010101" pitchFamily="49" charset="-122"/>
                          <a:cs typeface="黑体" panose="02010609060101010101" pitchFamily="49" charset="-122"/>
                        </a:rPr>
                        <a:t>怎样的</a:t>
                      </a:r>
                      <a:r>
                        <a:rPr lang="en-US" sz="3100" b="1">
                          <a:solidFill>
                            <a:srgbClr val="FF0000"/>
                          </a:solidFill>
                          <a:latin typeface="黑体" panose="02010609060101010101" pitchFamily="49" charset="-122"/>
                          <a:ea typeface="黑体" panose="02010609060101010101" pitchFamily="49" charset="-122"/>
                          <a:cs typeface="黑体" panose="02010609060101010101" pitchFamily="49" charset="-122"/>
                        </a:rPr>
                        <a:t>艺术效果</a:t>
                      </a:r>
                      <a:r>
                        <a:rPr lang="en-US" sz="3100" b="1">
                          <a:latin typeface="黑体" panose="02010609060101010101" pitchFamily="49" charset="-122"/>
                          <a:ea typeface="黑体" panose="02010609060101010101" pitchFamily="49" charset="-122"/>
                          <a:cs typeface="黑体" panose="02010609060101010101" pitchFamily="49" charset="-122"/>
                        </a:rPr>
                        <a:t>？</a:t>
                      </a:r>
                      <a:endParaRPr lang="en-US" altLang="en-US" sz="3100" b="1">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76262">
                <a:tc>
                  <a:txBody>
                    <a:bodyPr/>
                    <a:lstStyle/>
                    <a:p>
                      <a:pPr indent="0" algn="ctr">
                        <a:buNone/>
                      </a:pPr>
                      <a:r>
                        <a:rPr lang="en-US" sz="3100" b="1">
                          <a:latin typeface="黑体" panose="02010609060101010101" pitchFamily="49" charset="-122"/>
                          <a:ea typeface="黑体" panose="02010609060101010101" pitchFamily="49" charset="-122"/>
                          <a:cs typeface="黑体" panose="02010609060101010101" pitchFamily="49" charset="-122"/>
                        </a:rPr>
                        <a:t>2016年课标全国III</a:t>
                      </a:r>
                      <a:endParaRPr lang="en-US" altLang="en-US" sz="3100" b="1">
                        <a:latin typeface="黑体" panose="02010609060101010101" pitchFamily="49" charset="-122"/>
                        <a:ea typeface="黑体" panose="02010609060101010101" pitchFamily="49" charset="-122"/>
                        <a:cs typeface="黑体" panose="02010609060101010101" pitchFamily="49" charset="-122"/>
                      </a:endParaRPr>
                    </a:p>
                  </a:txBody>
                  <a:tcPr marL="0" marR="0" marT="0" marB="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3100" b="1" dirty="0">
                          <a:latin typeface="黑体" panose="02010609060101010101" pitchFamily="49" charset="-122"/>
                          <a:ea typeface="黑体" panose="02010609060101010101" pitchFamily="49" charset="-122"/>
                          <a:cs typeface="黑体" panose="02010609060101010101" pitchFamily="49" charset="-122"/>
                        </a:rPr>
                        <a:t>《</a:t>
                      </a:r>
                      <a:r>
                        <a:rPr lang="en-US" sz="3100" b="1" dirty="0" err="1">
                          <a:latin typeface="黑体" panose="02010609060101010101" pitchFamily="49" charset="-122"/>
                          <a:ea typeface="黑体" panose="02010609060101010101" pitchFamily="49" charset="-122"/>
                          <a:cs typeface="黑体" panose="02010609060101010101" pitchFamily="49" charset="-122"/>
                        </a:rPr>
                        <a:t>玻璃</a:t>
                      </a:r>
                      <a:r>
                        <a:rPr lang="en-US" sz="3100" b="1" dirty="0">
                          <a:latin typeface="黑体" panose="02010609060101010101" pitchFamily="49" charset="-122"/>
                          <a:ea typeface="黑体" panose="02010609060101010101" pitchFamily="49" charset="-122"/>
                          <a:cs typeface="黑体" panose="02010609060101010101" pitchFamily="49" charset="-122"/>
                        </a:rPr>
                        <a:t>》（</a:t>
                      </a:r>
                      <a:r>
                        <a:rPr lang="en-US" sz="3100" b="1" dirty="0" err="1">
                          <a:latin typeface="黑体" panose="02010609060101010101" pitchFamily="49" charset="-122"/>
                          <a:ea typeface="黑体" panose="02010609060101010101" pitchFamily="49" charset="-122"/>
                          <a:cs typeface="黑体" panose="02010609060101010101" pitchFamily="49" charset="-122"/>
                        </a:rPr>
                        <a:t>贾平凹</a:t>
                      </a:r>
                      <a:r>
                        <a:rPr lang="en-US" sz="3100" b="1" dirty="0">
                          <a:latin typeface="黑体" panose="02010609060101010101" pitchFamily="49" charset="-122"/>
                          <a:ea typeface="黑体" panose="02010609060101010101" pitchFamily="49" charset="-122"/>
                          <a:cs typeface="黑体" panose="02010609060101010101" pitchFamily="49" charset="-122"/>
                        </a:rPr>
                        <a:t>）</a:t>
                      </a:r>
                      <a:endParaRPr lang="en-US" altLang="en-US" sz="31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3100" b="1">
                          <a:latin typeface="黑体" panose="02010609060101010101" pitchFamily="49" charset="-122"/>
                          <a:ea typeface="黑体" panose="02010609060101010101" pitchFamily="49" charset="-122"/>
                          <a:cs typeface="黑体" panose="02010609060101010101" pitchFamily="49" charset="-122"/>
                        </a:rPr>
                        <a:t>“</a:t>
                      </a:r>
                      <a:r>
                        <a:rPr lang="en-US" sz="3100" b="1">
                          <a:solidFill>
                            <a:srgbClr val="FF0000"/>
                          </a:solidFill>
                          <a:latin typeface="黑体" panose="02010609060101010101" pitchFamily="49" charset="-122"/>
                          <a:ea typeface="黑体" panose="02010609060101010101" pitchFamily="49" charset="-122"/>
                          <a:cs typeface="黑体" panose="02010609060101010101" pitchFamily="49" charset="-122"/>
                        </a:rPr>
                        <a:t>我</a:t>
                      </a:r>
                      <a:r>
                        <a:rPr lang="en-US" sz="3100" b="1">
                          <a:latin typeface="黑体" panose="02010609060101010101" pitchFamily="49" charset="-122"/>
                          <a:ea typeface="黑体" panose="02010609060101010101" pitchFamily="49" charset="-122"/>
                          <a:cs typeface="黑体" panose="02010609060101010101" pitchFamily="49" charset="-122"/>
                        </a:rPr>
                        <a:t>”在小说中的主要</a:t>
                      </a:r>
                      <a:r>
                        <a:rPr lang="en-US" sz="3100" b="1">
                          <a:solidFill>
                            <a:srgbClr val="C00000"/>
                          </a:solidFill>
                          <a:latin typeface="黑体" panose="02010609060101010101" pitchFamily="49" charset="-122"/>
                          <a:ea typeface="黑体" panose="02010609060101010101" pitchFamily="49" charset="-122"/>
                          <a:cs typeface="黑体" panose="02010609060101010101" pitchFamily="49" charset="-122"/>
                        </a:rPr>
                        <a:t>作用</a:t>
                      </a:r>
                      <a:r>
                        <a:rPr lang="en-US" sz="3100" b="1">
                          <a:latin typeface="黑体" panose="02010609060101010101" pitchFamily="49" charset="-122"/>
                          <a:ea typeface="黑体" panose="02010609060101010101" pitchFamily="49" charset="-122"/>
                          <a:cs typeface="黑体" panose="02010609060101010101" pitchFamily="49" charset="-122"/>
                        </a:rPr>
                        <a:t>是什么？请简析。</a:t>
                      </a:r>
                      <a:endParaRPr lang="en-US" altLang="en-US" sz="3100" b="1">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75649">
                <a:tc>
                  <a:txBody>
                    <a:bodyPr/>
                    <a:lstStyle/>
                    <a:p>
                      <a:pPr indent="0">
                        <a:buNone/>
                      </a:pPr>
                      <a:r>
                        <a:rPr lang="en-US" sz="3100" b="1">
                          <a:latin typeface="黑体" panose="02010609060101010101" pitchFamily="49" charset="-122"/>
                          <a:ea typeface="黑体" panose="02010609060101010101" pitchFamily="49" charset="-122"/>
                          <a:cs typeface="黑体" panose="02010609060101010101" pitchFamily="49" charset="-122"/>
                        </a:rPr>
                        <a:t>2014年课标全国I</a:t>
                      </a:r>
                      <a:endParaRPr lang="en-US" altLang="en-US" sz="3100" b="1">
                        <a:latin typeface="黑体" panose="02010609060101010101" pitchFamily="49" charset="-122"/>
                        <a:ea typeface="黑体" panose="02010609060101010101" pitchFamily="49" charset="-122"/>
                        <a:cs typeface="黑体" panose="02010609060101010101" pitchFamily="49" charset="-122"/>
                      </a:endParaRPr>
                    </a:p>
                  </a:txBody>
                  <a:tcPr marL="0" marR="0" marT="0" marB="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3100" b="1" dirty="0">
                          <a:latin typeface="黑体" panose="02010609060101010101" pitchFamily="49" charset="-122"/>
                          <a:ea typeface="黑体" panose="02010609060101010101" pitchFamily="49" charset="-122"/>
                          <a:cs typeface="黑体" panose="02010609060101010101" pitchFamily="49" charset="-122"/>
                        </a:rPr>
                        <a:t>《</a:t>
                      </a:r>
                      <a:r>
                        <a:rPr lang="en-US" sz="3100" b="1" dirty="0" err="1">
                          <a:latin typeface="黑体" panose="02010609060101010101" pitchFamily="49" charset="-122"/>
                          <a:ea typeface="黑体" panose="02010609060101010101" pitchFamily="49" charset="-122"/>
                          <a:cs typeface="黑体" panose="02010609060101010101" pitchFamily="49" charset="-122"/>
                        </a:rPr>
                        <a:t>古渡头</a:t>
                      </a:r>
                      <a:r>
                        <a:rPr lang="en-US" sz="3100" b="1" dirty="0">
                          <a:latin typeface="黑体" panose="02010609060101010101" pitchFamily="49" charset="-122"/>
                          <a:ea typeface="黑体" panose="02010609060101010101" pitchFamily="49" charset="-122"/>
                          <a:cs typeface="黑体" panose="02010609060101010101" pitchFamily="49" charset="-122"/>
                        </a:rPr>
                        <a:t>》（</a:t>
                      </a:r>
                      <a:r>
                        <a:rPr lang="en-US" sz="3100" b="1" dirty="0" err="1">
                          <a:latin typeface="黑体" panose="02010609060101010101" pitchFamily="49" charset="-122"/>
                          <a:ea typeface="黑体" panose="02010609060101010101" pitchFamily="49" charset="-122"/>
                          <a:cs typeface="黑体" panose="02010609060101010101" pitchFamily="49" charset="-122"/>
                        </a:rPr>
                        <a:t>叶紫</a:t>
                      </a:r>
                      <a:r>
                        <a:rPr lang="en-US" sz="3100" b="1" dirty="0">
                          <a:latin typeface="黑体" panose="02010609060101010101" pitchFamily="49" charset="-122"/>
                          <a:ea typeface="黑体" panose="02010609060101010101" pitchFamily="49" charset="-122"/>
                          <a:cs typeface="黑体" panose="02010609060101010101" pitchFamily="49" charset="-122"/>
                        </a:rPr>
                        <a:t>）</a:t>
                      </a:r>
                      <a:endParaRPr lang="en-US" altLang="zh-CN" sz="3100" b="1" dirty="0">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3100" b="1">
                          <a:latin typeface="黑体" panose="02010609060101010101" pitchFamily="49" charset="-122"/>
                          <a:ea typeface="黑体" panose="02010609060101010101" pitchFamily="49" charset="-122"/>
                          <a:cs typeface="黑体" panose="02010609060101010101" pitchFamily="49" charset="-122"/>
                        </a:rPr>
                        <a:t>作品是</a:t>
                      </a:r>
                      <a:r>
                        <a:rPr lang="en-US" sz="3100" b="1">
                          <a:solidFill>
                            <a:srgbClr val="C00000"/>
                          </a:solidFill>
                          <a:latin typeface="黑体" panose="02010609060101010101" pitchFamily="49" charset="-122"/>
                          <a:ea typeface="黑体" panose="02010609060101010101" pitchFamily="49" charset="-122"/>
                          <a:cs typeface="黑体" panose="02010609060101010101" pitchFamily="49" charset="-122"/>
                        </a:rPr>
                        <a:t>怎样</a:t>
                      </a:r>
                      <a:r>
                        <a:rPr lang="en-US" sz="3100" b="1">
                          <a:solidFill>
                            <a:srgbClr val="FF0000"/>
                          </a:solidFill>
                          <a:latin typeface="黑体" panose="02010609060101010101" pitchFamily="49" charset="-122"/>
                          <a:ea typeface="黑体" panose="02010609060101010101" pitchFamily="49" charset="-122"/>
                          <a:cs typeface="黑体" panose="02010609060101010101" pitchFamily="49" charset="-122"/>
                        </a:rPr>
                        <a:t>叙述</a:t>
                      </a:r>
                      <a:r>
                        <a:rPr lang="en-US" sz="3100" b="1">
                          <a:solidFill>
                            <a:schemeClr val="tx1"/>
                          </a:solidFill>
                          <a:latin typeface="黑体" panose="02010609060101010101" pitchFamily="49" charset="-122"/>
                          <a:ea typeface="黑体" panose="02010609060101010101" pitchFamily="49" charset="-122"/>
                          <a:cs typeface="黑体" panose="02010609060101010101" pitchFamily="49" charset="-122"/>
                        </a:rPr>
                        <a:t>渡夫的故事</a:t>
                      </a:r>
                      <a:r>
                        <a:rPr lang="en-US" sz="3100" b="1">
                          <a:latin typeface="黑体" panose="02010609060101010101" pitchFamily="49" charset="-122"/>
                          <a:ea typeface="黑体" panose="02010609060101010101" pitchFamily="49" charset="-122"/>
                          <a:cs typeface="黑体" panose="02010609060101010101" pitchFamily="49" charset="-122"/>
                        </a:rPr>
                        <a:t>的？这样写有什么</a:t>
                      </a:r>
                      <a:r>
                        <a:rPr lang="en-US" sz="3100" b="1">
                          <a:solidFill>
                            <a:srgbClr val="FF0000"/>
                          </a:solidFill>
                          <a:latin typeface="黑体" panose="02010609060101010101" pitchFamily="49" charset="-122"/>
                          <a:ea typeface="黑体" panose="02010609060101010101" pitchFamily="49" charset="-122"/>
                          <a:cs typeface="黑体" panose="02010609060101010101" pitchFamily="49" charset="-122"/>
                        </a:rPr>
                        <a:t>好处</a:t>
                      </a:r>
                      <a:r>
                        <a:rPr lang="en-US" sz="3100" b="1">
                          <a:latin typeface="黑体" panose="02010609060101010101" pitchFamily="49" charset="-122"/>
                          <a:ea typeface="黑体" panose="02010609060101010101" pitchFamily="49" charset="-122"/>
                          <a:cs typeface="黑体" panose="02010609060101010101" pitchFamily="49" charset="-122"/>
                        </a:rPr>
                        <a:t>？请简要分析。</a:t>
                      </a:r>
                      <a:endParaRPr lang="en-US" altLang="en-US" sz="3100" b="1">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75037">
                <a:tc>
                  <a:txBody>
                    <a:bodyPr/>
                    <a:lstStyle/>
                    <a:p>
                      <a:pPr indent="0">
                        <a:buNone/>
                      </a:pPr>
                      <a:r>
                        <a:rPr lang="en-US" sz="3100" b="1">
                          <a:latin typeface="黑体" panose="02010609060101010101" pitchFamily="49" charset="-122"/>
                          <a:ea typeface="黑体" panose="02010609060101010101" pitchFamily="49" charset="-122"/>
                          <a:cs typeface="黑体" panose="02010609060101010101" pitchFamily="49" charset="-122"/>
                        </a:rPr>
                        <a:t>2014年课标全国II</a:t>
                      </a:r>
                      <a:endParaRPr lang="en-US" altLang="en-US" sz="3100" b="1">
                        <a:latin typeface="黑体" panose="02010609060101010101" pitchFamily="49" charset="-122"/>
                        <a:ea typeface="黑体" panose="02010609060101010101" pitchFamily="49" charset="-122"/>
                        <a:cs typeface="黑体" panose="02010609060101010101" pitchFamily="49" charset="-122"/>
                      </a:endParaRPr>
                    </a:p>
                  </a:txBody>
                  <a:tcPr marL="0" marR="0" marT="0" marB="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3100" b="1" dirty="0">
                          <a:latin typeface="黑体" panose="02010609060101010101" pitchFamily="49" charset="-122"/>
                          <a:ea typeface="黑体" panose="02010609060101010101" pitchFamily="49" charset="-122"/>
                          <a:cs typeface="黑体" panose="02010609060101010101" pitchFamily="49" charset="-122"/>
                        </a:rPr>
                        <a:t>《鞋》（</a:t>
                      </a:r>
                      <a:r>
                        <a:rPr lang="en-US" sz="3100" b="1" dirty="0" err="1">
                          <a:latin typeface="黑体" panose="02010609060101010101" pitchFamily="49" charset="-122"/>
                          <a:ea typeface="黑体" panose="02010609060101010101" pitchFamily="49" charset="-122"/>
                          <a:cs typeface="黑体" panose="02010609060101010101" pitchFamily="49" charset="-122"/>
                        </a:rPr>
                        <a:t>刘庆邦</a:t>
                      </a:r>
                      <a:r>
                        <a:rPr lang="en-US" sz="3100" b="1" dirty="0">
                          <a:latin typeface="黑体" panose="02010609060101010101" pitchFamily="49" charset="-122"/>
                          <a:ea typeface="黑体" panose="02010609060101010101" pitchFamily="49" charset="-122"/>
                          <a:cs typeface="黑体" panose="02010609060101010101" pitchFamily="49" charset="-122"/>
                        </a:rPr>
                        <a:t>）</a:t>
                      </a:r>
                      <a:endParaRPr lang="en-US" altLang="en-US" sz="31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3100" b="1" dirty="0">
                          <a:latin typeface="黑体" panose="02010609060101010101" pitchFamily="49" charset="-122"/>
                          <a:ea typeface="黑体" panose="02010609060101010101" pitchFamily="49" charset="-122"/>
                          <a:cs typeface="黑体" panose="02010609060101010101" pitchFamily="49" charset="-122"/>
                        </a:rPr>
                        <a:t>3.小说以“</a:t>
                      </a:r>
                      <a:r>
                        <a:rPr lang="en-US" sz="3100" b="1" dirty="0">
                          <a:solidFill>
                            <a:schemeClr val="tx1"/>
                          </a:solidFill>
                          <a:latin typeface="黑体" panose="02010609060101010101" pitchFamily="49" charset="-122"/>
                          <a:ea typeface="黑体" panose="02010609060101010101" pitchFamily="49" charset="-122"/>
                          <a:cs typeface="黑体" panose="02010609060101010101" pitchFamily="49" charset="-122"/>
                        </a:rPr>
                        <a:t>鞋</a:t>
                      </a:r>
                      <a:r>
                        <a:rPr lang="en-US" sz="3100" b="1" dirty="0">
                          <a:latin typeface="黑体" panose="02010609060101010101" pitchFamily="49" charset="-122"/>
                          <a:ea typeface="黑体" panose="02010609060101010101" pitchFamily="49" charset="-122"/>
                          <a:cs typeface="黑体" panose="02010609060101010101" pitchFamily="49" charset="-122"/>
                        </a:rPr>
                        <a:t>”为中心</a:t>
                      </a:r>
                      <a:r>
                        <a:rPr lang="en-US" sz="3100" b="1" dirty="0">
                          <a:solidFill>
                            <a:srgbClr val="FF0000"/>
                          </a:solidFill>
                          <a:latin typeface="黑体" panose="02010609060101010101" pitchFamily="49" charset="-122"/>
                          <a:ea typeface="黑体" panose="02010609060101010101" pitchFamily="49" charset="-122"/>
                          <a:cs typeface="黑体" panose="02010609060101010101" pitchFamily="49" charset="-122"/>
                        </a:rPr>
                        <a:t>叙事写人</a:t>
                      </a:r>
                      <a:r>
                        <a:rPr lang="en-US" sz="3100" b="1" dirty="0">
                          <a:latin typeface="黑体" panose="02010609060101010101" pitchFamily="49" charset="-122"/>
                          <a:ea typeface="黑体" panose="02010609060101010101" pitchFamily="49" charset="-122"/>
                          <a:cs typeface="黑体" panose="02010609060101010101" pitchFamily="49" charset="-122"/>
                        </a:rPr>
                        <a:t>，这样处理有什么</a:t>
                      </a:r>
                      <a:r>
                        <a:rPr lang="en-US" sz="3100" b="1" dirty="0">
                          <a:solidFill>
                            <a:srgbClr val="FF0000"/>
                          </a:solidFill>
                          <a:latin typeface="黑体" panose="02010609060101010101" pitchFamily="49" charset="-122"/>
                          <a:ea typeface="黑体" panose="02010609060101010101" pitchFamily="49" charset="-122"/>
                          <a:cs typeface="黑体" panose="02010609060101010101" pitchFamily="49" charset="-122"/>
                        </a:rPr>
                        <a:t>好处</a:t>
                      </a:r>
                      <a:r>
                        <a:rPr lang="en-US" sz="3100" b="1" dirty="0">
                          <a:latin typeface="黑体" panose="02010609060101010101" pitchFamily="49" charset="-122"/>
                          <a:ea typeface="黑体" panose="02010609060101010101" pitchFamily="49" charset="-122"/>
                          <a:cs typeface="黑体" panose="02010609060101010101" pitchFamily="49" charset="-122"/>
                        </a:rPr>
                        <a:t>？请简析</a:t>
                      </a:r>
                      <a:endParaRPr lang="en-US" altLang="en-US" sz="3100" b="1" dirty="0">
                        <a:latin typeface="黑体" panose="02010609060101010101" pitchFamily="49" charset="-122"/>
                        <a:ea typeface="黑体" panose="02010609060101010101" pitchFamily="49" charset="-122"/>
                        <a:cs typeface="黑体" panose="02010609060101010101" pitchFamily="49" charset="-122"/>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4169164" y="76475"/>
            <a:ext cx="3552017"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sz="2600" dirty="0">
                <a:latin typeface="Impact" panose="020B0806030902050204" pitchFamily="34" charset="0"/>
                <a:ea typeface="微软雅黑" panose="020B0503020204020204" pitchFamily="34" charset="-122"/>
                <a:cs typeface="宋体" panose="02010600030101010101" pitchFamily="2" charset="-122"/>
                <a:sym typeface="Arial" panose="020B0604020202020204" pitchFamily="34" charset="0"/>
              </a:rPr>
              <a:t>核心知识    </a:t>
            </a:r>
            <a:endParaRPr lang="zh-CN" altLang="en-US" sz="2600" dirty="0">
              <a:latin typeface="Impact" panose="020B0806030902050204" pitchFamily="34" charset="0"/>
              <a:ea typeface="微软雅黑" panose="020B0503020204020204" pitchFamily="34" charset="-122"/>
              <a:cs typeface="宋体" panose="02010600030101010101" pitchFamily="2" charset="-122"/>
              <a:sym typeface="Arial" panose="020B0604020202020204" pitchFamily="34" charset="0"/>
            </a:endParaRPr>
          </a:p>
        </p:txBody>
      </p:sp>
      <p:pic>
        <p:nvPicPr>
          <p:cNvPr id="12" name="图片 11"/>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08252" y="713122"/>
            <a:ext cx="4227210" cy="124854"/>
          </a:xfrm>
          <a:prstGeom prst="rect">
            <a:avLst/>
          </a:prstGeom>
        </p:spPr>
      </p:pic>
      <p:pic>
        <p:nvPicPr>
          <p:cNvPr id="5122" name="Picture 2" descr="Y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8474" y="713121"/>
            <a:ext cx="11293312" cy="60684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3932" y="167162"/>
            <a:ext cx="10515600" cy="1325563"/>
          </a:xfrm>
        </p:spPr>
        <p:txBody>
          <a:bodyPr/>
          <a:lstStyle/>
          <a:p>
            <a:pPr algn="ctr"/>
            <a:r>
              <a:rPr lang="zh-CN" altLang="en-US" b="1" dirty="0"/>
              <a:t>一、叙述顺序</a:t>
            </a:r>
            <a:endParaRPr lang="zh-CN" altLang="en-US" b="1" dirty="0"/>
          </a:p>
        </p:txBody>
      </p:sp>
      <p:sp>
        <p:nvSpPr>
          <p:cNvPr id="3" name="内容占位符 2"/>
          <p:cNvSpPr>
            <a:spLocks noGrp="1"/>
          </p:cNvSpPr>
          <p:nvPr>
            <p:ph sz="quarter" idx="13"/>
          </p:nvPr>
        </p:nvSpPr>
        <p:spPr>
          <a:xfrm>
            <a:off x="0" y="1612948"/>
            <a:ext cx="12192000" cy="5245052"/>
          </a:xfrm>
        </p:spPr>
        <p:txBody>
          <a:bodyPr>
            <a:noAutofit/>
          </a:bodyPr>
          <a:lstStyle/>
          <a:p>
            <a:pPr marL="0" indent="0">
              <a:buNone/>
            </a:pPr>
            <a:r>
              <a:rPr lang="zh-CN" altLang="zh-CN" sz="3200" b="1" dirty="0">
                <a:solidFill>
                  <a:srgbClr val="FF0000"/>
                </a:solidFill>
              </a:rPr>
              <a:t>顺叙：</a:t>
            </a:r>
            <a:r>
              <a:rPr lang="zh-CN" altLang="zh-CN" sz="3200" b="1" dirty="0"/>
              <a:t>按照时间（空间）的先后顺序来写。特点是情节发展脉络分明，层次清晰。</a:t>
            </a:r>
            <a:endParaRPr lang="zh-CN" altLang="zh-CN" sz="3200" b="1" dirty="0"/>
          </a:p>
          <a:p>
            <a:pPr marL="0" indent="0">
              <a:buNone/>
            </a:pPr>
            <a:r>
              <a:rPr lang="zh-CN" altLang="zh-CN" sz="3200" b="1" dirty="0">
                <a:solidFill>
                  <a:srgbClr val="FF0000"/>
                </a:solidFill>
              </a:rPr>
              <a:t>倒叙：</a:t>
            </a:r>
            <a:r>
              <a:rPr lang="zh-CN" altLang="zh-CN" sz="3200" b="1" dirty="0"/>
              <a:t>把某些发生在后面的情节或结局先行提出，然后再按顺序叙述下去。特点是制造悬念，引人入胜。</a:t>
            </a:r>
            <a:endParaRPr lang="zh-CN" altLang="zh-CN" sz="3200" b="1" dirty="0"/>
          </a:p>
          <a:p>
            <a:pPr marL="0" indent="0">
              <a:buNone/>
            </a:pPr>
            <a:r>
              <a:rPr lang="zh-CN" altLang="zh-CN" sz="3200" b="1" dirty="0">
                <a:solidFill>
                  <a:srgbClr val="FF0000"/>
                </a:solidFill>
              </a:rPr>
              <a:t>插叙：</a:t>
            </a:r>
            <a:r>
              <a:rPr lang="zh-CN" altLang="zh-CN" sz="3200" b="1" dirty="0"/>
              <a:t>就是在叙述主要事件的过程中，暂时中断主线而插入的另外一些与中心事件有关的内容的叙述，叙述完插入的事件后再接上原来的事件写。去掉插叙的内容不影响故事的完整性。插叙内容对主要情节或中心事件做必要的铺垫、照应、补充、说明，使情节更完整，结构更严密，内容更充实。</a:t>
            </a:r>
            <a:endParaRPr lang="zh-CN" altLang="zh-CN" sz="3200" b="1" dirty="0"/>
          </a:p>
          <a:p>
            <a:pPr marL="0" indent="0">
              <a:buNone/>
            </a:pPr>
            <a:endParaRPr lang="zh-CN" altLang="en-US"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31975" y="990779"/>
            <a:ext cx="11792932" cy="5400594"/>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zh-CN" altLang="zh-CN" sz="3600" b="1" dirty="0">
                <a:solidFill>
                  <a:srgbClr val="FF0000"/>
                </a:solidFill>
              </a:rPr>
              <a:t>补叙：</a:t>
            </a:r>
            <a:r>
              <a:rPr lang="zh-CN" altLang="zh-CN" sz="3600" b="1" dirty="0"/>
              <a:t>也叫追叙，在行文中用两三句话或一小段话对前边说的人或事作一些补充的交代，补充另一与之有关的事件，使事件的整个过程更加清晰完整。是对上文的内容作补充交代，有助于更好地表达主题，使文章结构完整，行文跌宕起伏，收到出人意料的效果。若无补叙，就会影响故事的完整性。</a:t>
            </a:r>
            <a:endParaRPr lang="zh-CN" altLang="zh-CN" sz="3600" b="1" dirty="0"/>
          </a:p>
          <a:p>
            <a:pPr marL="0" indent="0">
              <a:buNone/>
            </a:pPr>
            <a:r>
              <a:rPr lang="zh-CN" altLang="zh-CN" sz="3600" b="1" dirty="0">
                <a:solidFill>
                  <a:srgbClr val="FF0000"/>
                </a:solidFill>
              </a:rPr>
              <a:t>平叙：</a:t>
            </a:r>
            <a:r>
              <a:rPr lang="zh-CN" altLang="zh-CN" sz="3600" b="1" dirty="0"/>
              <a:t>就是平行叙述，即叙述同一时间内不同地点所发生的两件或两件以上的事。通常是先叙一件，再叙一件，常称为</a:t>
            </a:r>
            <a:r>
              <a:rPr lang="en-US" altLang="zh-CN" sz="3600" b="1" dirty="0"/>
              <a:t>“</a:t>
            </a:r>
            <a:r>
              <a:rPr lang="zh-CN" altLang="zh-CN" sz="3600" b="1" dirty="0"/>
              <a:t>花开两朵，各表一枝</a:t>
            </a:r>
            <a:r>
              <a:rPr lang="en-US" altLang="zh-CN" sz="3600" b="1" dirty="0"/>
              <a:t>”</a:t>
            </a:r>
            <a:r>
              <a:rPr lang="zh-CN" altLang="zh-CN" sz="3600" b="1" dirty="0"/>
              <a:t>，因此又叫做分叙。特点是条理清楚，便于了解事情的来龙去脉</a:t>
            </a:r>
            <a:endParaRPr lang="zh-CN" altLang="zh-CN" sz="3600" b="1" dirty="0"/>
          </a:p>
          <a:p>
            <a:endParaRPr lang="zh-CN" altLang="en-US"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b="1" dirty="0"/>
              <a:t>补叙和插叙</a:t>
            </a:r>
            <a:endParaRPr lang="zh-CN" altLang="en-US" b="1" dirty="0"/>
          </a:p>
        </p:txBody>
      </p:sp>
      <p:sp>
        <p:nvSpPr>
          <p:cNvPr id="6" name="内容占位符 5"/>
          <p:cNvSpPr>
            <a:spLocks noGrp="1"/>
          </p:cNvSpPr>
          <p:nvPr>
            <p:ph idx="1"/>
          </p:nvPr>
        </p:nvSpPr>
        <p:spPr>
          <a:xfrm>
            <a:off x="715652" y="1948174"/>
            <a:ext cx="11030146" cy="4351338"/>
          </a:xfrm>
        </p:spPr>
        <p:txBody>
          <a:bodyPr/>
          <a:lstStyle/>
          <a:p>
            <a:pPr marL="0" indent="0">
              <a:lnSpc>
                <a:spcPct val="150000"/>
              </a:lnSpc>
              <a:buNone/>
            </a:pPr>
            <a:r>
              <a:rPr lang="zh-CN" altLang="en-US" sz="3600" dirty="0"/>
              <a:t>      </a:t>
            </a:r>
            <a:r>
              <a:rPr lang="zh-CN" altLang="en-US" sz="3600" dirty="0">
                <a:solidFill>
                  <a:srgbClr val="FF0000"/>
                </a:solidFill>
              </a:rPr>
              <a:t>补叙和插叙</a:t>
            </a:r>
            <a:r>
              <a:rPr lang="zh-CN" altLang="en-US" sz="3600" dirty="0"/>
              <a:t>虽然都是对主要情节的补充和交待，但它们也有不同。</a:t>
            </a:r>
            <a:r>
              <a:rPr lang="zh-CN" altLang="en-US" sz="3600" dirty="0">
                <a:solidFill>
                  <a:srgbClr val="FF0000"/>
                </a:solidFill>
              </a:rPr>
              <a:t>补叙</a:t>
            </a:r>
            <a:r>
              <a:rPr lang="zh-CN" altLang="en-US" sz="3600" dirty="0"/>
              <a:t>大都无情节，前后不必有什么过渡的话。</a:t>
            </a:r>
            <a:r>
              <a:rPr lang="zh-CN" altLang="en-US" sz="3600" dirty="0">
                <a:solidFill>
                  <a:srgbClr val="FF0000"/>
                </a:solidFill>
              </a:rPr>
              <a:t>插叙</a:t>
            </a:r>
            <a:r>
              <a:rPr lang="zh-CN" altLang="en-US" sz="3600" dirty="0"/>
              <a:t>是在叙述中心事件的过程中，为了帮助展开情节或刻画人物，暂时中断叙述的线索，插入一段与主要情节相关的回忆或故事的叙述方法。</a:t>
            </a:r>
            <a:endParaRPr lang="zh-CN" altLang="en-US" sz="3600" dirty="0"/>
          </a:p>
        </p:txBody>
      </p:sp>
      <p:sp>
        <p:nvSpPr>
          <p:cNvPr id="2" name="星形: 五角 1"/>
          <p:cNvSpPr/>
          <p:nvPr/>
        </p:nvSpPr>
        <p:spPr>
          <a:xfrm>
            <a:off x="3205114" y="558488"/>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补叙与插叙的根本区别</a:t>
            </a:r>
            <a:endParaRPr lang="zh-CN" altLang="en-US" b="1" dirty="0"/>
          </a:p>
        </p:txBody>
      </p:sp>
      <p:sp>
        <p:nvSpPr>
          <p:cNvPr id="3" name="内容占位符 2"/>
          <p:cNvSpPr>
            <a:spLocks noGrp="1"/>
          </p:cNvSpPr>
          <p:nvPr>
            <p:ph idx="1"/>
          </p:nvPr>
        </p:nvSpPr>
        <p:spPr>
          <a:xfrm>
            <a:off x="838199" y="1825625"/>
            <a:ext cx="10709635" cy="4351338"/>
          </a:xfrm>
        </p:spPr>
        <p:txBody>
          <a:bodyPr/>
          <a:lstStyle/>
          <a:p>
            <a:pPr marL="0" indent="0">
              <a:buNone/>
            </a:pPr>
            <a:r>
              <a:rPr lang="zh-CN" altLang="en-US" sz="3600" b="1" dirty="0"/>
              <a:t>       补叙与插叙的根本区别在于：</a:t>
            </a:r>
            <a:r>
              <a:rPr lang="zh-CN" altLang="en-US" sz="3600" b="1" dirty="0">
                <a:solidFill>
                  <a:srgbClr val="0000FF"/>
                </a:solidFill>
              </a:rPr>
              <a:t>补叙</a:t>
            </a:r>
            <a:r>
              <a:rPr lang="zh-CN" altLang="en-US" sz="3600" b="1" dirty="0"/>
              <a:t>补入的则是基本事件发展之中的有机环节，去掉它会影响事件本身的完整性。</a:t>
            </a:r>
            <a:r>
              <a:rPr lang="zh-CN" altLang="en-US" sz="3600" b="1" dirty="0">
                <a:solidFill>
                  <a:srgbClr val="0000FF"/>
                </a:solidFill>
              </a:rPr>
              <a:t>插叙</a:t>
            </a:r>
            <a:r>
              <a:rPr lang="zh-CN" altLang="en-US" sz="3600" b="1" dirty="0"/>
              <a:t>插入的是基本事件之外的有关情况，去掉它并不影响事件本身的完整性</a:t>
            </a:r>
            <a:r>
              <a:rPr lang="en-US" altLang="zh-CN" sz="3600" b="1" dirty="0"/>
              <a:t>;</a:t>
            </a:r>
            <a:r>
              <a:rPr lang="en-US" altLang="zh-CN" sz="3600" b="1" dirty="0">
                <a:solidFill>
                  <a:srgbClr val="FF0000"/>
                </a:solidFill>
              </a:rPr>
              <a:t>//</a:t>
            </a:r>
            <a:r>
              <a:rPr lang="zh-CN" altLang="en-US" sz="3600" b="1" dirty="0"/>
              <a:t>此外，</a:t>
            </a:r>
            <a:r>
              <a:rPr lang="zh-CN" altLang="en-US" sz="3600" b="1" dirty="0">
                <a:solidFill>
                  <a:srgbClr val="FF0000"/>
                </a:solidFill>
              </a:rPr>
              <a:t>补叙</a:t>
            </a:r>
            <a:r>
              <a:rPr lang="zh-CN" altLang="en-US" sz="3600" b="1" dirty="0"/>
              <a:t>可以在篇中，也可以在篇末，而</a:t>
            </a:r>
            <a:r>
              <a:rPr lang="zh-CN" altLang="en-US" sz="3600" b="1" dirty="0">
                <a:solidFill>
                  <a:srgbClr val="FF0000"/>
                </a:solidFill>
              </a:rPr>
              <a:t>插叙</a:t>
            </a:r>
            <a:r>
              <a:rPr lang="zh-CN" altLang="en-US" sz="3600" b="1" dirty="0"/>
              <a:t>只能在篇中，不能在篇末。</a:t>
            </a:r>
            <a:endParaRPr lang="zh-CN" altLang="en-US" sz="3600" b="1" dirty="0"/>
          </a:p>
        </p:txBody>
      </p:sp>
    </p:spTree>
  </p:cSld>
  <p:clrMapOvr>
    <a:masterClrMapping/>
  </p:clrMapOvr>
</p:sld>
</file>

<file path=ppt/tags/tag1.xml><?xml version="1.0" encoding="utf-8"?>
<p:tagLst xmlns:p="http://schemas.openxmlformats.org/presentationml/2006/main">
  <p:tag name="KSO_WM_TEMPLATE_CATEGORY" val="custom"/>
  <p:tag name="KSO_WM_TEMPLATE_INDEX" val="20184574"/>
  <p:tag name="KSO_WM_UNIT_TYPE" val="a"/>
  <p:tag name="KSO_WM_UNIT_INDEX" val="1"/>
  <p:tag name="KSO_WM_UNIT_ID" val="custom20184574_1*a*1"/>
  <p:tag name="KSO_WM_UNIT_LAYERLEVEL" val="1"/>
  <p:tag name="KSO_WM_UNIT_VALUE" val="12"/>
  <p:tag name="KSO_WM_UNIT_ISCONTENTSTITLE" val="0"/>
  <p:tag name="KSO_WM_UNIT_HIGHLIGHT" val="0"/>
  <p:tag name="KSO_WM_UNIT_COMPATIBLE" val="0"/>
  <p:tag name="KSO_WM_UNIT_CLEAR" val="0"/>
  <p:tag name="KSO_WM_BEAUTIFY_FLAG" val="#wm#"/>
  <p:tag name="KSO_WM_TAG_VERSION" val="1.0"/>
  <p:tag name="KSO_WM_UNIT_PRESET_TEXT" val="简约几何彩色商务通用"/>
</p:tagLst>
</file>

<file path=ppt/tags/tag2.xml><?xml version="1.0" encoding="utf-8"?>
<p:tagLst xmlns:p="http://schemas.openxmlformats.org/presentationml/2006/main">
  <p:tag name="KSO_WM_TEMPLATE_CATEGORY" val="custom"/>
  <p:tag name="KSO_WM_TEMPLATE_INDEX" val="20184574"/>
  <p:tag name="KSO_WM_UNIT_TYPE" val="b"/>
  <p:tag name="KSO_WM_UNIT_INDEX" val="1"/>
  <p:tag name="KSO_WM_UNIT_ID" val="custom20184574_1*b*1"/>
  <p:tag name="KSO_WM_UNIT_LAYERLEVEL" val="1"/>
  <p:tag name="KSO_WM_UNIT_VALUE" val="34"/>
  <p:tag name="KSO_WM_UNIT_ISCONTENTSTITLE" val="0"/>
  <p:tag name="KSO_WM_UNIT_HIGHLIGHT" val="0"/>
  <p:tag name="KSO_WM_UNIT_COMPATIBLE" val="0"/>
  <p:tag name="KSO_WM_UNIT_CLEAR" val="0"/>
  <p:tag name="KSO_WM_BEAUTIFY_FLAG" val="#wm#"/>
  <p:tag name="KSO_WM_TAG_VERSION" val="1.0"/>
  <p:tag name="KSO_WM_UNIT_PRESET_TEXT" val="SIMPLE GEOMETRIC COLOR BUSINESS GENERAL"/>
</p:tagLst>
</file>

<file path=ppt/tags/tag3.xml><?xml version="1.0" encoding="utf-8"?>
<p:tagLst xmlns:p="http://schemas.openxmlformats.org/presentationml/2006/main">
  <p:tag name="KSO_WM_TEMPLATE_CATEGORY" val="custom"/>
  <p:tag name="KSO_WM_TEMPLATE_INDEX" val="20184574"/>
  <p:tag name="KSO_WM_TAG_VERSION" val="1.0"/>
  <p:tag name="KSO_WM_SLIDE_ID" val="custom20184574_1"/>
  <p:tag name="KSO_WM_SLIDE_INDEX" val="1"/>
  <p:tag name="KSO_WM_SLIDE_ITEM_CNT" val="2"/>
  <p:tag name="KSO_WM_SLIDE_LAYOUT" val="a_b"/>
  <p:tag name="KSO_WM_SLIDE_LAYOUT_CNT" val="1_1"/>
  <p:tag name="KSO_WM_SLIDE_TYPE" val="title"/>
  <p:tag name="KSO_WM_TEMPLATE_THUMBS_INDEX" val="1、9、12、16、19、22、"/>
  <p:tag name="KSO_WM_BEAUTIFY_FLAG" val="#wm#"/>
</p:tagLst>
</file>

<file path=ppt/tags/tag4.xml><?xml version="1.0" encoding="utf-8"?>
<p:tagLst xmlns:p="http://schemas.openxmlformats.org/presentationml/2006/main">
  <p:tag name="KSO_WM_BEAUTIFY_FLAG" val="#wm#"/>
  <p:tag name="KSO_WM_TEMPLATE_CATEGORY" val="custom"/>
  <p:tag name="KSO_WM_TEMPLATE_INDEX" val="2018457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4028</Words>
  <Application>WPS 演示</Application>
  <PresentationFormat>宽屏</PresentationFormat>
  <Paragraphs>209</Paragraphs>
  <Slides>28</Slides>
  <Notes>3</Notes>
  <HiddenSlides>5</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28</vt:i4>
      </vt:variant>
    </vt:vector>
  </HeadingPairs>
  <TitlesOfParts>
    <vt:vector size="57" baseType="lpstr">
      <vt:lpstr>Arial</vt:lpstr>
      <vt:lpstr>宋体</vt:lpstr>
      <vt:lpstr>Wingdings</vt:lpstr>
      <vt:lpstr>Calibri</vt:lpstr>
      <vt:lpstr>Times New Roman</vt:lpstr>
      <vt:lpstr>等线</vt:lpstr>
      <vt:lpstr>Tw Cen MT</vt:lpstr>
      <vt:lpstr>Arial</vt:lpstr>
      <vt:lpstr>黑体</vt:lpstr>
      <vt:lpstr>微软雅黑</vt:lpstr>
      <vt:lpstr>Courier New</vt:lpstr>
      <vt:lpstr>Impact</vt:lpstr>
      <vt:lpstr>Arial Unicode MS</vt:lpstr>
      <vt:lpstr>等线 Light</vt:lpstr>
      <vt:lpstr>楷体</vt:lpstr>
      <vt:lpstr>Verdana</vt:lpstr>
      <vt:lpstr>楷体_GB2312</vt:lpstr>
      <vt:lpstr>新宋体</vt:lpstr>
      <vt:lpstr>Times New Roman</vt:lpstr>
      <vt:lpstr>华文细黑</vt:lpstr>
      <vt:lpstr>Courier New</vt:lpstr>
      <vt:lpstr>隶书</vt:lpstr>
      <vt:lpstr>Calibri</vt:lpstr>
      <vt:lpstr>IPAPANNEW</vt:lpstr>
      <vt:lpstr>Segoe Print</vt:lpstr>
      <vt:lpstr>方正粗黑宋简体</vt:lpstr>
      <vt:lpstr>华文新魏</vt:lpstr>
      <vt:lpstr>Office 主题​​</vt:lpstr>
      <vt:lpstr>1_Office 主题​​</vt:lpstr>
      <vt:lpstr>高考小说叙事特点考点突破</vt:lpstr>
      <vt:lpstr>PowerPoint 演示文稿</vt:lpstr>
      <vt:lpstr>PowerPoint 演示文稿</vt:lpstr>
      <vt:lpstr>PowerPoint 演示文稿</vt:lpstr>
      <vt:lpstr>PowerPoint 演示文稿</vt:lpstr>
      <vt:lpstr>二、叙述顺序</vt:lpstr>
      <vt:lpstr>PowerPoint 演示文稿</vt:lpstr>
      <vt:lpstr>补叙和插叙</vt:lpstr>
      <vt:lpstr>补叙与插叙的根本区别</vt:lpstr>
      <vt:lpstr>补叙</vt:lpstr>
      <vt:lpstr>插叙</vt:lpstr>
      <vt:lpstr>PowerPoint 演示文稿</vt:lpstr>
      <vt:lpstr>PowerPoint 演示文稿</vt:lpstr>
      <vt:lpstr>PowerPoint 演示文稿</vt:lpstr>
      <vt:lpstr> 第二人称  《周总理，你在哪里》《祭十二郎文》（韩愈）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（一）分析小说叙述角度常见题型：</vt:lpstr>
      <vt:lpstr>一、叙事安排</vt:lpstr>
      <vt:lpstr>《水底的微光》小说在叙事谋篇方面很有特点，请简要说明。 </vt:lpstr>
      <vt:lpstr> 3.《魔笛》：小说在描述朗风考场吹奏乐曲的同时，用大量篇幅写了他对梁老师的回忆，这样处理有哪些好处？请结合作品简要分析。 </vt:lpstr>
      <vt:lpstr>2019·浙江卷《呼兰河传》(节选)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TT</cp:lastModifiedBy>
  <cp:revision>12</cp:revision>
  <dcterms:created xsi:type="dcterms:W3CDTF">2020-03-05T06:58:00Z</dcterms:created>
  <dcterms:modified xsi:type="dcterms:W3CDTF">2021-03-11T07:19:08Z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