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065" r:id="rId4"/>
    <p:sldId id="2072" r:id="rId5"/>
    <p:sldId id="2178" r:id="rId6"/>
    <p:sldId id="258" r:id="rId7"/>
    <p:sldId id="2680" r:id="rId8"/>
    <p:sldId id="2602" r:id="rId9"/>
    <p:sldId id="2685" r:id="rId10"/>
    <p:sldId id="2686" r:id="rId11"/>
    <p:sldId id="266" r:id="rId12"/>
    <p:sldId id="2703" r:id="rId13"/>
    <p:sldId id="2704" r:id="rId14"/>
    <p:sldId id="2698" r:id="rId15"/>
    <p:sldId id="2688" r:id="rId16"/>
    <p:sldId id="2699" r:id="rId17"/>
    <p:sldId id="2701" r:id="rId18"/>
    <p:sldId id="2702" r:id="rId19"/>
    <p:sldId id="2687" r:id="rId20"/>
    <p:sldId id="2689" r:id="rId21"/>
    <p:sldId id="2696" r:id="rId22"/>
    <p:sldId id="2690" r:id="rId23"/>
    <p:sldId id="2697" r:id="rId24"/>
    <p:sldId id="2684" r:id="rId25"/>
    <p:sldId id="2679" r:id="rId26"/>
    <p:sldId id="26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83"/>
    <p:restoredTop sz="94694"/>
  </p:normalViewPr>
  <p:slideViewPr>
    <p:cSldViewPr snapToGrid="0" snapToObjects="1">
      <p:cViewPr varScale="1">
        <p:scale>
          <a:sx n="111" d="100"/>
          <a:sy n="111" d="100"/>
        </p:scale>
        <p:origin x="224"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2920E-2C23-B147-8A89-DE643AB677F7}" type="datetimeFigureOut">
              <a:rPr lang="en-US" smtClean="0"/>
              <a:t>11/8/19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4F21E-5345-664E-BB20-A7412533489D}" type="slidenum">
              <a:rPr lang="en-US" smtClean="0"/>
              <a:t>‹#›</a:t>
            </a:fld>
            <a:endParaRPr lang="en-US"/>
          </a:p>
        </p:txBody>
      </p:sp>
    </p:spTree>
    <p:extLst>
      <p:ext uri="{BB962C8B-B14F-4D97-AF65-F5344CB8AC3E}">
        <p14:creationId xmlns:p14="http://schemas.microsoft.com/office/powerpoint/2010/main" val="1384923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4a416991c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4a416991c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712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4a416991c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4a416991c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8632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Flowchart representing the major functions of </a:t>
            </a:r>
            <a:r>
              <a:rPr lang="en-US" dirty="0" err="1"/>
              <a:t>MetaGenScope</a:t>
            </a:r>
            <a:r>
              <a:rPr lang="en-US" dirty="0"/>
              <a:t>. A) Samples are uploaded to a hybrid SQL </a:t>
            </a:r>
            <a:r>
              <a:rPr lang="en-US" dirty="0" err="1"/>
              <a:t>noSQL</a:t>
            </a:r>
            <a:r>
              <a:rPr lang="en-US" dirty="0"/>
              <a:t> database that stores projects, analyses, and metadata B) Groups of samples (projects) are statistically summarized and processed C) individual samples are summarized and compared to background databases like the Human Microbiome Project and the Microbe Directory D) Users are given controls to manage samples, projects, and sharing E&amp;F) Users are presented with a report of interactive plots, some of which are shown  here. Plots include descriptive information, filtering controls, highlighted explanations, and selectable tools.</a:t>
            </a:r>
          </a:p>
        </p:txBody>
      </p:sp>
      <p:sp>
        <p:nvSpPr>
          <p:cNvPr id="4" name="Slide Number Placeholder 3"/>
          <p:cNvSpPr>
            <a:spLocks noGrp="1"/>
          </p:cNvSpPr>
          <p:nvPr>
            <p:ph type="sldNum" sz="quarter" idx="5"/>
          </p:nvPr>
        </p:nvSpPr>
        <p:spPr/>
        <p:txBody>
          <a:bodyPr/>
          <a:lstStyle/>
          <a:p>
            <a:fld id="{F4F49DEE-2521-9649-87E3-4B4BF547B1E2}" type="slidenum">
              <a:rPr lang="en-US" smtClean="0"/>
              <a:t>5</a:t>
            </a:fld>
            <a:endParaRPr lang="en-US"/>
          </a:p>
        </p:txBody>
      </p:sp>
    </p:spTree>
    <p:extLst>
      <p:ext uri="{BB962C8B-B14F-4D97-AF65-F5344CB8AC3E}">
        <p14:creationId xmlns:p14="http://schemas.microsoft.com/office/powerpoint/2010/main" val="119793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643219647a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643219647a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061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643219647a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643219647a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66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4a416991c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4a416991c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142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4a416991c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4a416991c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506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DCEB-758C-EB48-93CE-5C4E318C9B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C0D7B2-8D8A-EB42-81DB-F813AFAE8C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4087B0-6146-B14E-90F1-3E764B2107DE}"/>
              </a:ext>
            </a:extLst>
          </p:cNvPr>
          <p:cNvSpPr>
            <a:spLocks noGrp="1"/>
          </p:cNvSpPr>
          <p:nvPr>
            <p:ph type="dt" sz="half" idx="10"/>
          </p:nvPr>
        </p:nvSpPr>
        <p:spPr/>
        <p:txBody>
          <a:bodyPr/>
          <a:lstStyle/>
          <a:p>
            <a:fld id="{623179A2-A31B-1B45-B042-7829E7E5D950}" type="datetimeFigureOut">
              <a:rPr lang="en-US" smtClean="0"/>
              <a:t>11/8/19</a:t>
            </a:fld>
            <a:endParaRPr lang="en-US"/>
          </a:p>
        </p:txBody>
      </p:sp>
      <p:sp>
        <p:nvSpPr>
          <p:cNvPr id="5" name="Footer Placeholder 4">
            <a:extLst>
              <a:ext uri="{FF2B5EF4-FFF2-40B4-BE49-F238E27FC236}">
                <a16:creationId xmlns:a16="http://schemas.microsoft.com/office/drawing/2014/main" id="{95D8C7B8-5170-F644-A722-685884601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70B187-45EA-B442-BED5-EA527A68C012}"/>
              </a:ext>
            </a:extLst>
          </p:cNvPr>
          <p:cNvSpPr>
            <a:spLocks noGrp="1"/>
          </p:cNvSpPr>
          <p:nvPr>
            <p:ph type="sldNum" sz="quarter" idx="12"/>
          </p:nvPr>
        </p:nvSpPr>
        <p:spPr/>
        <p:txBody>
          <a:bodyPr/>
          <a:lstStyle/>
          <a:p>
            <a:fld id="{606BBC7F-E78C-164A-8BC4-6841F379C5B9}" type="slidenum">
              <a:rPr lang="en-US" smtClean="0"/>
              <a:t>‹#›</a:t>
            </a:fld>
            <a:endParaRPr lang="en-US"/>
          </a:p>
        </p:txBody>
      </p:sp>
    </p:spTree>
    <p:extLst>
      <p:ext uri="{BB962C8B-B14F-4D97-AF65-F5344CB8AC3E}">
        <p14:creationId xmlns:p14="http://schemas.microsoft.com/office/powerpoint/2010/main" val="2444089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18FED-F554-EC48-A408-5CAC283916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D19460-BDCF-9245-8701-270A75F9E0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857D2-5076-4E4A-9D51-FE1C87147CF6}"/>
              </a:ext>
            </a:extLst>
          </p:cNvPr>
          <p:cNvSpPr>
            <a:spLocks noGrp="1"/>
          </p:cNvSpPr>
          <p:nvPr>
            <p:ph type="dt" sz="half" idx="10"/>
          </p:nvPr>
        </p:nvSpPr>
        <p:spPr/>
        <p:txBody>
          <a:bodyPr/>
          <a:lstStyle/>
          <a:p>
            <a:fld id="{623179A2-A31B-1B45-B042-7829E7E5D950}" type="datetimeFigureOut">
              <a:rPr lang="en-US" smtClean="0"/>
              <a:t>11/8/19</a:t>
            </a:fld>
            <a:endParaRPr lang="en-US"/>
          </a:p>
        </p:txBody>
      </p:sp>
      <p:sp>
        <p:nvSpPr>
          <p:cNvPr id="5" name="Footer Placeholder 4">
            <a:extLst>
              <a:ext uri="{FF2B5EF4-FFF2-40B4-BE49-F238E27FC236}">
                <a16:creationId xmlns:a16="http://schemas.microsoft.com/office/drawing/2014/main" id="{4AD7D455-9CAB-274E-B212-24E67F7B8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A0EF5-16CC-2441-9F83-FCEE107CD86A}"/>
              </a:ext>
            </a:extLst>
          </p:cNvPr>
          <p:cNvSpPr>
            <a:spLocks noGrp="1"/>
          </p:cNvSpPr>
          <p:nvPr>
            <p:ph type="sldNum" sz="quarter" idx="12"/>
          </p:nvPr>
        </p:nvSpPr>
        <p:spPr/>
        <p:txBody>
          <a:bodyPr/>
          <a:lstStyle/>
          <a:p>
            <a:fld id="{606BBC7F-E78C-164A-8BC4-6841F379C5B9}" type="slidenum">
              <a:rPr lang="en-US" smtClean="0"/>
              <a:t>‹#›</a:t>
            </a:fld>
            <a:endParaRPr lang="en-US"/>
          </a:p>
        </p:txBody>
      </p:sp>
    </p:spTree>
    <p:extLst>
      <p:ext uri="{BB962C8B-B14F-4D97-AF65-F5344CB8AC3E}">
        <p14:creationId xmlns:p14="http://schemas.microsoft.com/office/powerpoint/2010/main" val="42094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FD6B1D-93D4-8A48-8573-534EE5139B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622ED7-8961-2845-B0D7-9FB7B27291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0575E4-9F2E-CB4B-A319-ACCA294D548F}"/>
              </a:ext>
            </a:extLst>
          </p:cNvPr>
          <p:cNvSpPr>
            <a:spLocks noGrp="1"/>
          </p:cNvSpPr>
          <p:nvPr>
            <p:ph type="dt" sz="half" idx="10"/>
          </p:nvPr>
        </p:nvSpPr>
        <p:spPr/>
        <p:txBody>
          <a:bodyPr/>
          <a:lstStyle/>
          <a:p>
            <a:fld id="{623179A2-A31B-1B45-B042-7829E7E5D950}" type="datetimeFigureOut">
              <a:rPr lang="en-US" smtClean="0"/>
              <a:t>11/8/19</a:t>
            </a:fld>
            <a:endParaRPr lang="en-US"/>
          </a:p>
        </p:txBody>
      </p:sp>
      <p:sp>
        <p:nvSpPr>
          <p:cNvPr id="5" name="Footer Placeholder 4">
            <a:extLst>
              <a:ext uri="{FF2B5EF4-FFF2-40B4-BE49-F238E27FC236}">
                <a16:creationId xmlns:a16="http://schemas.microsoft.com/office/drawing/2014/main" id="{615EB83A-E23C-C74B-B277-EA72DCB80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12838-BF0B-6A4B-84EE-8223CE171E9A}"/>
              </a:ext>
            </a:extLst>
          </p:cNvPr>
          <p:cNvSpPr>
            <a:spLocks noGrp="1"/>
          </p:cNvSpPr>
          <p:nvPr>
            <p:ph type="sldNum" sz="quarter" idx="12"/>
          </p:nvPr>
        </p:nvSpPr>
        <p:spPr/>
        <p:txBody>
          <a:bodyPr/>
          <a:lstStyle/>
          <a:p>
            <a:fld id="{606BBC7F-E78C-164A-8BC4-6841F379C5B9}" type="slidenum">
              <a:rPr lang="en-US" smtClean="0"/>
              <a:t>‹#›</a:t>
            </a:fld>
            <a:endParaRPr lang="en-US"/>
          </a:p>
        </p:txBody>
      </p:sp>
    </p:spTree>
    <p:extLst>
      <p:ext uri="{BB962C8B-B14F-4D97-AF65-F5344CB8AC3E}">
        <p14:creationId xmlns:p14="http://schemas.microsoft.com/office/powerpoint/2010/main" val="2732875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6"/>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65" name="Google Shape;65;p1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595426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761C-BCAB-BB40-B798-85F5B4C2ED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488F6-7069-B84A-A453-2915E3E2ED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50390-35C3-E540-B651-A44492C49CBF}"/>
              </a:ext>
            </a:extLst>
          </p:cNvPr>
          <p:cNvSpPr>
            <a:spLocks noGrp="1"/>
          </p:cNvSpPr>
          <p:nvPr>
            <p:ph type="dt" sz="half" idx="10"/>
          </p:nvPr>
        </p:nvSpPr>
        <p:spPr/>
        <p:txBody>
          <a:bodyPr/>
          <a:lstStyle/>
          <a:p>
            <a:fld id="{623179A2-A31B-1B45-B042-7829E7E5D950}" type="datetimeFigureOut">
              <a:rPr lang="en-US" smtClean="0"/>
              <a:t>11/8/19</a:t>
            </a:fld>
            <a:endParaRPr lang="en-US"/>
          </a:p>
        </p:txBody>
      </p:sp>
      <p:sp>
        <p:nvSpPr>
          <p:cNvPr id="5" name="Footer Placeholder 4">
            <a:extLst>
              <a:ext uri="{FF2B5EF4-FFF2-40B4-BE49-F238E27FC236}">
                <a16:creationId xmlns:a16="http://schemas.microsoft.com/office/drawing/2014/main" id="{1080B6BF-334E-EC4D-B69A-60DC891BD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7FB83-7949-E947-9DC2-BC1C0397AE86}"/>
              </a:ext>
            </a:extLst>
          </p:cNvPr>
          <p:cNvSpPr>
            <a:spLocks noGrp="1"/>
          </p:cNvSpPr>
          <p:nvPr>
            <p:ph type="sldNum" sz="quarter" idx="12"/>
          </p:nvPr>
        </p:nvSpPr>
        <p:spPr/>
        <p:txBody>
          <a:bodyPr/>
          <a:lstStyle/>
          <a:p>
            <a:fld id="{606BBC7F-E78C-164A-8BC4-6841F379C5B9}" type="slidenum">
              <a:rPr lang="en-US" smtClean="0"/>
              <a:t>‹#›</a:t>
            </a:fld>
            <a:endParaRPr lang="en-US"/>
          </a:p>
        </p:txBody>
      </p:sp>
    </p:spTree>
    <p:extLst>
      <p:ext uri="{BB962C8B-B14F-4D97-AF65-F5344CB8AC3E}">
        <p14:creationId xmlns:p14="http://schemas.microsoft.com/office/powerpoint/2010/main" val="2141494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1CD4-EF0B-0B4F-9B1B-2EA18E1930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F6EB13-8F55-FE42-9D04-17FEA7A22E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741BC8-7141-5F44-BAC6-EE6730AD0117}"/>
              </a:ext>
            </a:extLst>
          </p:cNvPr>
          <p:cNvSpPr>
            <a:spLocks noGrp="1"/>
          </p:cNvSpPr>
          <p:nvPr>
            <p:ph type="dt" sz="half" idx="10"/>
          </p:nvPr>
        </p:nvSpPr>
        <p:spPr/>
        <p:txBody>
          <a:bodyPr/>
          <a:lstStyle/>
          <a:p>
            <a:fld id="{623179A2-A31B-1B45-B042-7829E7E5D950}" type="datetimeFigureOut">
              <a:rPr lang="en-US" smtClean="0"/>
              <a:t>11/8/19</a:t>
            </a:fld>
            <a:endParaRPr lang="en-US"/>
          </a:p>
        </p:txBody>
      </p:sp>
      <p:sp>
        <p:nvSpPr>
          <p:cNvPr id="5" name="Footer Placeholder 4">
            <a:extLst>
              <a:ext uri="{FF2B5EF4-FFF2-40B4-BE49-F238E27FC236}">
                <a16:creationId xmlns:a16="http://schemas.microsoft.com/office/drawing/2014/main" id="{2BFD86B0-D3AA-2E4D-ACB4-F9AE3AAB8D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B2B76-4C6C-CD40-A714-57B4DADA7E2F}"/>
              </a:ext>
            </a:extLst>
          </p:cNvPr>
          <p:cNvSpPr>
            <a:spLocks noGrp="1"/>
          </p:cNvSpPr>
          <p:nvPr>
            <p:ph type="sldNum" sz="quarter" idx="12"/>
          </p:nvPr>
        </p:nvSpPr>
        <p:spPr/>
        <p:txBody>
          <a:bodyPr/>
          <a:lstStyle/>
          <a:p>
            <a:fld id="{606BBC7F-E78C-164A-8BC4-6841F379C5B9}" type="slidenum">
              <a:rPr lang="en-US" smtClean="0"/>
              <a:t>‹#›</a:t>
            </a:fld>
            <a:endParaRPr lang="en-US"/>
          </a:p>
        </p:txBody>
      </p:sp>
    </p:spTree>
    <p:extLst>
      <p:ext uri="{BB962C8B-B14F-4D97-AF65-F5344CB8AC3E}">
        <p14:creationId xmlns:p14="http://schemas.microsoft.com/office/powerpoint/2010/main" val="235505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E447-0B29-6C42-9A4D-9A6807B121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2F1403-512C-0045-A8FF-86981F77DD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8201BE-3C5E-CA4D-8CB1-ADA1AF6D6F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574AB2-F9C0-BD49-9D0E-2DA05D4744D1}"/>
              </a:ext>
            </a:extLst>
          </p:cNvPr>
          <p:cNvSpPr>
            <a:spLocks noGrp="1"/>
          </p:cNvSpPr>
          <p:nvPr>
            <p:ph type="dt" sz="half" idx="10"/>
          </p:nvPr>
        </p:nvSpPr>
        <p:spPr/>
        <p:txBody>
          <a:bodyPr/>
          <a:lstStyle/>
          <a:p>
            <a:fld id="{623179A2-A31B-1B45-B042-7829E7E5D950}" type="datetimeFigureOut">
              <a:rPr lang="en-US" smtClean="0"/>
              <a:t>11/8/19</a:t>
            </a:fld>
            <a:endParaRPr lang="en-US"/>
          </a:p>
        </p:txBody>
      </p:sp>
      <p:sp>
        <p:nvSpPr>
          <p:cNvPr id="6" name="Footer Placeholder 5">
            <a:extLst>
              <a:ext uri="{FF2B5EF4-FFF2-40B4-BE49-F238E27FC236}">
                <a16:creationId xmlns:a16="http://schemas.microsoft.com/office/drawing/2014/main" id="{6F44F332-35B5-7240-B05B-BF750A425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87A76C-5823-124B-B9D9-C3083899F182}"/>
              </a:ext>
            </a:extLst>
          </p:cNvPr>
          <p:cNvSpPr>
            <a:spLocks noGrp="1"/>
          </p:cNvSpPr>
          <p:nvPr>
            <p:ph type="sldNum" sz="quarter" idx="12"/>
          </p:nvPr>
        </p:nvSpPr>
        <p:spPr/>
        <p:txBody>
          <a:bodyPr/>
          <a:lstStyle/>
          <a:p>
            <a:fld id="{606BBC7F-E78C-164A-8BC4-6841F379C5B9}" type="slidenum">
              <a:rPr lang="en-US" smtClean="0"/>
              <a:t>‹#›</a:t>
            </a:fld>
            <a:endParaRPr lang="en-US"/>
          </a:p>
        </p:txBody>
      </p:sp>
    </p:spTree>
    <p:extLst>
      <p:ext uri="{BB962C8B-B14F-4D97-AF65-F5344CB8AC3E}">
        <p14:creationId xmlns:p14="http://schemas.microsoft.com/office/powerpoint/2010/main" val="398940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7867-E15F-0742-A5F6-E30D709FF9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3BD326-6C88-3146-A7C4-6C00562EC8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357800-0A02-4C4F-832D-DE88FD23E8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7C9500-A98E-1E47-B645-B8D3C807FC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4BB01D-6A34-2842-8B3A-E53F3FF91B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861120-C574-3E44-A252-43A0EE3B46F4}"/>
              </a:ext>
            </a:extLst>
          </p:cNvPr>
          <p:cNvSpPr>
            <a:spLocks noGrp="1"/>
          </p:cNvSpPr>
          <p:nvPr>
            <p:ph type="dt" sz="half" idx="10"/>
          </p:nvPr>
        </p:nvSpPr>
        <p:spPr/>
        <p:txBody>
          <a:bodyPr/>
          <a:lstStyle/>
          <a:p>
            <a:fld id="{623179A2-A31B-1B45-B042-7829E7E5D950}" type="datetimeFigureOut">
              <a:rPr lang="en-US" smtClean="0"/>
              <a:t>11/8/19</a:t>
            </a:fld>
            <a:endParaRPr lang="en-US"/>
          </a:p>
        </p:txBody>
      </p:sp>
      <p:sp>
        <p:nvSpPr>
          <p:cNvPr id="8" name="Footer Placeholder 7">
            <a:extLst>
              <a:ext uri="{FF2B5EF4-FFF2-40B4-BE49-F238E27FC236}">
                <a16:creationId xmlns:a16="http://schemas.microsoft.com/office/drawing/2014/main" id="{C27A180D-AD54-1148-9602-424DAF9C8F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CF811E-E819-414A-A93F-2980D7364FF5}"/>
              </a:ext>
            </a:extLst>
          </p:cNvPr>
          <p:cNvSpPr>
            <a:spLocks noGrp="1"/>
          </p:cNvSpPr>
          <p:nvPr>
            <p:ph type="sldNum" sz="quarter" idx="12"/>
          </p:nvPr>
        </p:nvSpPr>
        <p:spPr/>
        <p:txBody>
          <a:bodyPr/>
          <a:lstStyle/>
          <a:p>
            <a:fld id="{606BBC7F-E78C-164A-8BC4-6841F379C5B9}" type="slidenum">
              <a:rPr lang="en-US" smtClean="0"/>
              <a:t>‹#›</a:t>
            </a:fld>
            <a:endParaRPr lang="en-US"/>
          </a:p>
        </p:txBody>
      </p:sp>
    </p:spTree>
    <p:extLst>
      <p:ext uri="{BB962C8B-B14F-4D97-AF65-F5344CB8AC3E}">
        <p14:creationId xmlns:p14="http://schemas.microsoft.com/office/powerpoint/2010/main" val="2011971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8539-1A99-1441-99E6-0F09A2BB01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1549DD-096C-CA44-BA3B-08DE6F39C0EC}"/>
              </a:ext>
            </a:extLst>
          </p:cNvPr>
          <p:cNvSpPr>
            <a:spLocks noGrp="1"/>
          </p:cNvSpPr>
          <p:nvPr>
            <p:ph type="dt" sz="half" idx="10"/>
          </p:nvPr>
        </p:nvSpPr>
        <p:spPr/>
        <p:txBody>
          <a:bodyPr/>
          <a:lstStyle/>
          <a:p>
            <a:fld id="{623179A2-A31B-1B45-B042-7829E7E5D950}" type="datetimeFigureOut">
              <a:rPr lang="en-US" smtClean="0"/>
              <a:t>11/8/19</a:t>
            </a:fld>
            <a:endParaRPr lang="en-US"/>
          </a:p>
        </p:txBody>
      </p:sp>
      <p:sp>
        <p:nvSpPr>
          <p:cNvPr id="4" name="Footer Placeholder 3">
            <a:extLst>
              <a:ext uri="{FF2B5EF4-FFF2-40B4-BE49-F238E27FC236}">
                <a16:creationId xmlns:a16="http://schemas.microsoft.com/office/drawing/2014/main" id="{AFD62E3B-C58B-B54A-AA4B-0F5CA19B46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1D2856-B908-2E48-9F9A-68610537A660}"/>
              </a:ext>
            </a:extLst>
          </p:cNvPr>
          <p:cNvSpPr>
            <a:spLocks noGrp="1"/>
          </p:cNvSpPr>
          <p:nvPr>
            <p:ph type="sldNum" sz="quarter" idx="12"/>
          </p:nvPr>
        </p:nvSpPr>
        <p:spPr/>
        <p:txBody>
          <a:bodyPr/>
          <a:lstStyle/>
          <a:p>
            <a:fld id="{606BBC7F-E78C-164A-8BC4-6841F379C5B9}" type="slidenum">
              <a:rPr lang="en-US" smtClean="0"/>
              <a:t>‹#›</a:t>
            </a:fld>
            <a:endParaRPr lang="en-US"/>
          </a:p>
        </p:txBody>
      </p:sp>
    </p:spTree>
    <p:extLst>
      <p:ext uri="{BB962C8B-B14F-4D97-AF65-F5344CB8AC3E}">
        <p14:creationId xmlns:p14="http://schemas.microsoft.com/office/powerpoint/2010/main" val="565670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D4A619-9FDD-F441-AE9F-F5DE6600E1E1}"/>
              </a:ext>
            </a:extLst>
          </p:cNvPr>
          <p:cNvSpPr>
            <a:spLocks noGrp="1"/>
          </p:cNvSpPr>
          <p:nvPr>
            <p:ph type="dt" sz="half" idx="10"/>
          </p:nvPr>
        </p:nvSpPr>
        <p:spPr/>
        <p:txBody>
          <a:bodyPr/>
          <a:lstStyle/>
          <a:p>
            <a:fld id="{623179A2-A31B-1B45-B042-7829E7E5D950}" type="datetimeFigureOut">
              <a:rPr lang="en-US" smtClean="0"/>
              <a:t>11/8/19</a:t>
            </a:fld>
            <a:endParaRPr lang="en-US"/>
          </a:p>
        </p:txBody>
      </p:sp>
      <p:sp>
        <p:nvSpPr>
          <p:cNvPr id="3" name="Footer Placeholder 2">
            <a:extLst>
              <a:ext uri="{FF2B5EF4-FFF2-40B4-BE49-F238E27FC236}">
                <a16:creationId xmlns:a16="http://schemas.microsoft.com/office/drawing/2014/main" id="{F8D43B21-585D-5240-82E9-BF0446E344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D6AF05-1404-A347-B299-F64035CF3CC5}"/>
              </a:ext>
            </a:extLst>
          </p:cNvPr>
          <p:cNvSpPr>
            <a:spLocks noGrp="1"/>
          </p:cNvSpPr>
          <p:nvPr>
            <p:ph type="sldNum" sz="quarter" idx="12"/>
          </p:nvPr>
        </p:nvSpPr>
        <p:spPr/>
        <p:txBody>
          <a:bodyPr/>
          <a:lstStyle/>
          <a:p>
            <a:fld id="{606BBC7F-E78C-164A-8BC4-6841F379C5B9}" type="slidenum">
              <a:rPr lang="en-US" smtClean="0"/>
              <a:t>‹#›</a:t>
            </a:fld>
            <a:endParaRPr lang="en-US"/>
          </a:p>
        </p:txBody>
      </p:sp>
    </p:spTree>
    <p:extLst>
      <p:ext uri="{BB962C8B-B14F-4D97-AF65-F5344CB8AC3E}">
        <p14:creationId xmlns:p14="http://schemas.microsoft.com/office/powerpoint/2010/main" val="65678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62A4-87EA-2F40-A5B9-127E21B7D2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387CE7-4D54-7F4B-A6EA-0BDB99811A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FBE77C-30F7-2E42-AFAC-76400C6BE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92536-396A-A240-9BC7-D04B49934E06}"/>
              </a:ext>
            </a:extLst>
          </p:cNvPr>
          <p:cNvSpPr>
            <a:spLocks noGrp="1"/>
          </p:cNvSpPr>
          <p:nvPr>
            <p:ph type="dt" sz="half" idx="10"/>
          </p:nvPr>
        </p:nvSpPr>
        <p:spPr/>
        <p:txBody>
          <a:bodyPr/>
          <a:lstStyle/>
          <a:p>
            <a:fld id="{623179A2-A31B-1B45-B042-7829E7E5D950}" type="datetimeFigureOut">
              <a:rPr lang="en-US" smtClean="0"/>
              <a:t>11/8/19</a:t>
            </a:fld>
            <a:endParaRPr lang="en-US"/>
          </a:p>
        </p:txBody>
      </p:sp>
      <p:sp>
        <p:nvSpPr>
          <p:cNvPr id="6" name="Footer Placeholder 5">
            <a:extLst>
              <a:ext uri="{FF2B5EF4-FFF2-40B4-BE49-F238E27FC236}">
                <a16:creationId xmlns:a16="http://schemas.microsoft.com/office/drawing/2014/main" id="{6BE7FB7C-7C32-AB4C-BB0B-05928C6262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A6F77A-CF3E-564B-BF62-A9A78C06968D}"/>
              </a:ext>
            </a:extLst>
          </p:cNvPr>
          <p:cNvSpPr>
            <a:spLocks noGrp="1"/>
          </p:cNvSpPr>
          <p:nvPr>
            <p:ph type="sldNum" sz="quarter" idx="12"/>
          </p:nvPr>
        </p:nvSpPr>
        <p:spPr/>
        <p:txBody>
          <a:bodyPr/>
          <a:lstStyle/>
          <a:p>
            <a:fld id="{606BBC7F-E78C-164A-8BC4-6841F379C5B9}" type="slidenum">
              <a:rPr lang="en-US" smtClean="0"/>
              <a:t>‹#›</a:t>
            </a:fld>
            <a:endParaRPr lang="en-US"/>
          </a:p>
        </p:txBody>
      </p:sp>
    </p:spTree>
    <p:extLst>
      <p:ext uri="{BB962C8B-B14F-4D97-AF65-F5344CB8AC3E}">
        <p14:creationId xmlns:p14="http://schemas.microsoft.com/office/powerpoint/2010/main" val="3091025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5094-DB46-C940-B825-30A625A654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E2EC8D-9809-2A4A-A13E-D48FB2AEC0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734247-514B-D14B-B6D2-4F9984DA95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CC363E-AC9A-D94C-B015-F78F91DF0FC0}"/>
              </a:ext>
            </a:extLst>
          </p:cNvPr>
          <p:cNvSpPr>
            <a:spLocks noGrp="1"/>
          </p:cNvSpPr>
          <p:nvPr>
            <p:ph type="dt" sz="half" idx="10"/>
          </p:nvPr>
        </p:nvSpPr>
        <p:spPr/>
        <p:txBody>
          <a:bodyPr/>
          <a:lstStyle/>
          <a:p>
            <a:fld id="{623179A2-A31B-1B45-B042-7829E7E5D950}" type="datetimeFigureOut">
              <a:rPr lang="en-US" smtClean="0"/>
              <a:t>11/8/19</a:t>
            </a:fld>
            <a:endParaRPr lang="en-US"/>
          </a:p>
        </p:txBody>
      </p:sp>
      <p:sp>
        <p:nvSpPr>
          <p:cNvPr id="6" name="Footer Placeholder 5">
            <a:extLst>
              <a:ext uri="{FF2B5EF4-FFF2-40B4-BE49-F238E27FC236}">
                <a16:creationId xmlns:a16="http://schemas.microsoft.com/office/drawing/2014/main" id="{C3A052C2-B3A3-4A4C-BEA0-335E4C8D57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9B3517-0290-D645-B0F2-3B83982B84C9}"/>
              </a:ext>
            </a:extLst>
          </p:cNvPr>
          <p:cNvSpPr>
            <a:spLocks noGrp="1"/>
          </p:cNvSpPr>
          <p:nvPr>
            <p:ph type="sldNum" sz="quarter" idx="12"/>
          </p:nvPr>
        </p:nvSpPr>
        <p:spPr/>
        <p:txBody>
          <a:bodyPr/>
          <a:lstStyle/>
          <a:p>
            <a:fld id="{606BBC7F-E78C-164A-8BC4-6841F379C5B9}" type="slidenum">
              <a:rPr lang="en-US" smtClean="0"/>
              <a:t>‹#›</a:t>
            </a:fld>
            <a:endParaRPr lang="en-US"/>
          </a:p>
        </p:txBody>
      </p:sp>
    </p:spTree>
    <p:extLst>
      <p:ext uri="{BB962C8B-B14F-4D97-AF65-F5344CB8AC3E}">
        <p14:creationId xmlns:p14="http://schemas.microsoft.com/office/powerpoint/2010/main" val="2624206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B2D12A-6B33-8449-9133-967F5F0931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8BA2E5-9918-EB44-843B-363C1B30DF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1514DA-2C09-FD40-8249-4F79219E2B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179A2-A31B-1B45-B042-7829E7E5D950}" type="datetimeFigureOut">
              <a:rPr lang="en-US" smtClean="0"/>
              <a:t>11/8/19</a:t>
            </a:fld>
            <a:endParaRPr lang="en-US"/>
          </a:p>
        </p:txBody>
      </p:sp>
      <p:sp>
        <p:nvSpPr>
          <p:cNvPr id="5" name="Footer Placeholder 4">
            <a:extLst>
              <a:ext uri="{FF2B5EF4-FFF2-40B4-BE49-F238E27FC236}">
                <a16:creationId xmlns:a16="http://schemas.microsoft.com/office/drawing/2014/main" id="{B4471CC6-6910-FA47-A8D9-015DDB7FD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3AFA65-C004-4241-A5E9-6F862C7F9C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6BBC7F-E78C-164A-8BC4-6841F379C5B9}" type="slidenum">
              <a:rPr lang="en-US" smtClean="0"/>
              <a:t>‹#›</a:t>
            </a:fld>
            <a:endParaRPr lang="en-US"/>
          </a:p>
        </p:txBody>
      </p:sp>
    </p:spTree>
    <p:extLst>
      <p:ext uri="{BB962C8B-B14F-4D97-AF65-F5344CB8AC3E}">
        <p14:creationId xmlns:p14="http://schemas.microsoft.com/office/powerpoint/2010/main" val="1352467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dcdanko/capalyzer"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dcdanko/capalyzer"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12" Type="http://schemas.microsoft.com/office/2007/relationships/hdphoto" Target="../media/hdphoto2.wdp"/><Relationship Id="rId17" Type="http://schemas.openxmlformats.org/officeDocument/2006/relationships/image" Target="../media/image11.png"/><Relationship Id="rId2" Type="http://schemas.openxmlformats.org/officeDocument/2006/relationships/notesSlide" Target="../notesSlides/notesSlide3.xml"/><Relationship Id="rId16" Type="http://schemas.microsoft.com/office/2007/relationships/hdphoto" Target="../media/hdphoto4.wdp"/><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0.png"/><Relationship Id="rId10" Type="http://schemas.openxmlformats.org/officeDocument/2006/relationships/image" Target="../media/image7.png"/><Relationship Id="rId19"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6.png"/><Relationship Id="rId14" Type="http://schemas.microsoft.com/office/2007/relationships/hdphoto" Target="../media/hdphoto3.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805C-1A87-584A-B520-6EDF06D3CC48}"/>
              </a:ext>
            </a:extLst>
          </p:cNvPr>
          <p:cNvSpPr>
            <a:spLocks noGrp="1"/>
          </p:cNvSpPr>
          <p:nvPr>
            <p:ph type="ctrTitle"/>
          </p:nvPr>
        </p:nvSpPr>
        <p:spPr/>
        <p:txBody>
          <a:bodyPr/>
          <a:lstStyle/>
          <a:p>
            <a:r>
              <a:rPr lang="en-US" dirty="0"/>
              <a:t>CAP2 MGS3</a:t>
            </a:r>
          </a:p>
        </p:txBody>
      </p:sp>
      <p:sp>
        <p:nvSpPr>
          <p:cNvPr id="3" name="Subtitle 2">
            <a:extLst>
              <a:ext uri="{FF2B5EF4-FFF2-40B4-BE49-F238E27FC236}">
                <a16:creationId xmlns:a16="http://schemas.microsoft.com/office/drawing/2014/main" id="{289F3A2B-4ED4-0F4A-B50C-294FE469E88F}"/>
              </a:ext>
            </a:extLst>
          </p:cNvPr>
          <p:cNvSpPr>
            <a:spLocks noGrp="1"/>
          </p:cNvSpPr>
          <p:nvPr>
            <p:ph type="subTitle" idx="1"/>
          </p:nvPr>
        </p:nvSpPr>
        <p:spPr/>
        <p:txBody>
          <a:bodyPr/>
          <a:lstStyle/>
          <a:p>
            <a:r>
              <a:rPr lang="en-US" dirty="0"/>
              <a:t>Planning and Directions</a:t>
            </a:r>
          </a:p>
        </p:txBody>
      </p:sp>
    </p:spTree>
    <p:extLst>
      <p:ext uri="{BB962C8B-B14F-4D97-AF65-F5344CB8AC3E}">
        <p14:creationId xmlns:p14="http://schemas.microsoft.com/office/powerpoint/2010/main" val="2101767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49" name="Google Shape;341;p23">
            <a:extLst>
              <a:ext uri="{FF2B5EF4-FFF2-40B4-BE49-F238E27FC236}">
                <a16:creationId xmlns:a16="http://schemas.microsoft.com/office/drawing/2014/main" id="{B9538837-A274-4540-B39E-DEF516AF10C0}"/>
              </a:ext>
            </a:extLst>
          </p:cNvPr>
          <p:cNvSpPr/>
          <p:nvPr/>
        </p:nvSpPr>
        <p:spPr>
          <a:xfrm>
            <a:off x="2343684" y="829599"/>
            <a:ext cx="1220400" cy="79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Raw Reads</a:t>
            </a:r>
            <a:endParaRPr sz="1333" dirty="0"/>
          </a:p>
        </p:txBody>
      </p:sp>
      <p:sp>
        <p:nvSpPr>
          <p:cNvPr id="53" name="Google Shape;343;p23">
            <a:extLst>
              <a:ext uri="{FF2B5EF4-FFF2-40B4-BE49-F238E27FC236}">
                <a16:creationId xmlns:a16="http://schemas.microsoft.com/office/drawing/2014/main" id="{5F4D79FF-8447-2D43-AB3D-689E23B3D0AE}"/>
              </a:ext>
            </a:extLst>
          </p:cNvPr>
          <p:cNvSpPr/>
          <p:nvPr/>
        </p:nvSpPr>
        <p:spPr>
          <a:xfrm>
            <a:off x="5270690" y="966389"/>
            <a:ext cx="18820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467" dirty="0"/>
              <a:t>Quality Report</a:t>
            </a:r>
            <a:endParaRPr sz="1467" dirty="0"/>
          </a:p>
        </p:txBody>
      </p:sp>
      <p:sp>
        <p:nvSpPr>
          <p:cNvPr id="55" name="Google Shape;345;p23">
            <a:extLst>
              <a:ext uri="{FF2B5EF4-FFF2-40B4-BE49-F238E27FC236}">
                <a16:creationId xmlns:a16="http://schemas.microsoft.com/office/drawing/2014/main" id="{B0D66729-180A-A644-B296-7F3045386A49}"/>
              </a:ext>
            </a:extLst>
          </p:cNvPr>
          <p:cNvSpPr/>
          <p:nvPr/>
        </p:nvSpPr>
        <p:spPr>
          <a:xfrm>
            <a:off x="3807187" y="925589"/>
            <a:ext cx="1220400" cy="5904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err="1"/>
              <a:t>FastQC</a:t>
            </a:r>
            <a:endParaRPr sz="1333" dirty="0"/>
          </a:p>
        </p:txBody>
      </p:sp>
      <p:sp>
        <p:nvSpPr>
          <p:cNvPr id="63" name="Google Shape;361;p23">
            <a:extLst>
              <a:ext uri="{FF2B5EF4-FFF2-40B4-BE49-F238E27FC236}">
                <a16:creationId xmlns:a16="http://schemas.microsoft.com/office/drawing/2014/main" id="{DC428C2F-4F2F-2B46-A77E-76AD7472EB1B}"/>
              </a:ext>
            </a:extLst>
          </p:cNvPr>
          <p:cNvSpPr/>
          <p:nvPr/>
        </p:nvSpPr>
        <p:spPr>
          <a:xfrm>
            <a:off x="2222132" y="1849735"/>
            <a:ext cx="1463503" cy="941662"/>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Quality Filtering and Adapter Trimming</a:t>
            </a:r>
            <a:endParaRPr sz="1333" dirty="0"/>
          </a:p>
        </p:txBody>
      </p:sp>
      <p:cxnSp>
        <p:nvCxnSpPr>
          <p:cNvPr id="65" name="Google Shape;365;p23">
            <a:extLst>
              <a:ext uri="{FF2B5EF4-FFF2-40B4-BE49-F238E27FC236}">
                <a16:creationId xmlns:a16="http://schemas.microsoft.com/office/drawing/2014/main" id="{4297A0B8-787B-B744-AD3B-2069FEAD1C19}"/>
              </a:ext>
            </a:extLst>
          </p:cNvPr>
          <p:cNvCxnSpPr>
            <a:stCxn id="49" idx="4"/>
            <a:endCxn id="55" idx="1"/>
          </p:cNvCxnSpPr>
          <p:nvPr/>
        </p:nvCxnSpPr>
        <p:spPr>
          <a:xfrm flipV="1">
            <a:off x="3564084" y="1220789"/>
            <a:ext cx="243103" cy="5010"/>
          </a:xfrm>
          <a:prstGeom prst="straightConnector1">
            <a:avLst/>
          </a:prstGeom>
          <a:noFill/>
          <a:ln w="9525" cap="flat" cmpd="sng">
            <a:solidFill>
              <a:srgbClr val="4BA173"/>
            </a:solidFill>
            <a:prstDash val="solid"/>
            <a:round/>
            <a:headEnd type="none" w="med" len="med"/>
            <a:tailEnd type="triangle" w="med" len="med"/>
          </a:ln>
        </p:spPr>
      </p:cxnSp>
      <p:sp>
        <p:nvSpPr>
          <p:cNvPr id="83" name="Google Shape;341;p23">
            <a:extLst>
              <a:ext uri="{FF2B5EF4-FFF2-40B4-BE49-F238E27FC236}">
                <a16:creationId xmlns:a16="http://schemas.microsoft.com/office/drawing/2014/main" id="{A38BCBF9-BDFF-3B4D-BCF5-E34C963C5713}"/>
              </a:ext>
            </a:extLst>
          </p:cNvPr>
          <p:cNvSpPr/>
          <p:nvPr/>
        </p:nvSpPr>
        <p:spPr>
          <a:xfrm>
            <a:off x="2343682" y="4732615"/>
            <a:ext cx="1220400" cy="79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Filtered Reads</a:t>
            </a:r>
            <a:endParaRPr sz="1333" dirty="0"/>
          </a:p>
        </p:txBody>
      </p:sp>
      <p:sp>
        <p:nvSpPr>
          <p:cNvPr id="84" name="Google Shape;361;p23">
            <a:extLst>
              <a:ext uri="{FF2B5EF4-FFF2-40B4-BE49-F238E27FC236}">
                <a16:creationId xmlns:a16="http://schemas.microsoft.com/office/drawing/2014/main" id="{50AEBD31-2FA0-6643-AF2B-C513021490CC}"/>
              </a:ext>
            </a:extLst>
          </p:cNvPr>
          <p:cNvSpPr/>
          <p:nvPr/>
        </p:nvSpPr>
        <p:spPr>
          <a:xfrm>
            <a:off x="2222131" y="3019133"/>
            <a:ext cx="1463503" cy="316348"/>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err="1"/>
              <a:t>FilterOS</a:t>
            </a:r>
            <a:endParaRPr sz="1333" dirty="0"/>
          </a:p>
        </p:txBody>
      </p:sp>
      <p:sp>
        <p:nvSpPr>
          <p:cNvPr id="85" name="Google Shape;361;p23">
            <a:extLst>
              <a:ext uri="{FF2B5EF4-FFF2-40B4-BE49-F238E27FC236}">
                <a16:creationId xmlns:a16="http://schemas.microsoft.com/office/drawing/2014/main" id="{000BA3A1-81AC-6847-A2A9-3CE71E091D84}"/>
              </a:ext>
            </a:extLst>
          </p:cNvPr>
          <p:cNvSpPr/>
          <p:nvPr/>
        </p:nvSpPr>
        <p:spPr>
          <a:xfrm>
            <a:off x="2222131" y="3563217"/>
            <a:ext cx="1463503" cy="941662"/>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CORA </a:t>
            </a:r>
          </a:p>
          <a:p>
            <a:pPr algn="ctr"/>
            <a:r>
              <a:rPr lang="en" sz="1333" dirty="0"/>
              <a:t>Remove Mapping Reads</a:t>
            </a:r>
            <a:endParaRPr sz="1333" dirty="0"/>
          </a:p>
        </p:txBody>
      </p:sp>
      <p:sp>
        <p:nvSpPr>
          <p:cNvPr id="86" name="Google Shape;361;p23">
            <a:extLst>
              <a:ext uri="{FF2B5EF4-FFF2-40B4-BE49-F238E27FC236}">
                <a16:creationId xmlns:a16="http://schemas.microsoft.com/office/drawing/2014/main" id="{75619BD3-8288-3A4E-ADCC-33F6873115FF}"/>
              </a:ext>
            </a:extLst>
          </p:cNvPr>
          <p:cNvSpPr/>
          <p:nvPr/>
        </p:nvSpPr>
        <p:spPr>
          <a:xfrm>
            <a:off x="2222130" y="5752751"/>
            <a:ext cx="1463503" cy="941662"/>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err="1"/>
              <a:t>BayesHammer</a:t>
            </a:r>
            <a:endParaRPr lang="en" sz="1333" dirty="0"/>
          </a:p>
          <a:p>
            <a:pPr algn="ctr"/>
            <a:r>
              <a:rPr lang="en" sz="1333" dirty="0"/>
              <a:t>Read Error Correction</a:t>
            </a:r>
            <a:endParaRPr sz="1333" dirty="0"/>
          </a:p>
        </p:txBody>
      </p:sp>
      <p:cxnSp>
        <p:nvCxnSpPr>
          <p:cNvPr id="87" name="Google Shape;365;p23">
            <a:extLst>
              <a:ext uri="{FF2B5EF4-FFF2-40B4-BE49-F238E27FC236}">
                <a16:creationId xmlns:a16="http://schemas.microsoft.com/office/drawing/2014/main" id="{E2C13929-9E11-F34E-B8B1-25D80BDBDA38}"/>
              </a:ext>
            </a:extLst>
          </p:cNvPr>
          <p:cNvCxnSpPr>
            <a:cxnSpLocks/>
            <a:stCxn id="55" idx="3"/>
            <a:endCxn id="53" idx="2"/>
          </p:cNvCxnSpPr>
          <p:nvPr/>
        </p:nvCxnSpPr>
        <p:spPr>
          <a:xfrm>
            <a:off x="5027587" y="1220789"/>
            <a:ext cx="243103" cy="0"/>
          </a:xfrm>
          <a:prstGeom prst="straightConnector1">
            <a:avLst/>
          </a:prstGeom>
          <a:noFill/>
          <a:ln w="9525" cap="flat" cmpd="sng">
            <a:solidFill>
              <a:srgbClr val="4BA173"/>
            </a:solidFill>
            <a:prstDash val="solid"/>
            <a:round/>
            <a:headEnd type="none" w="med" len="med"/>
            <a:tailEnd type="triangle" w="med" len="med"/>
          </a:ln>
        </p:spPr>
      </p:cxnSp>
      <p:cxnSp>
        <p:nvCxnSpPr>
          <p:cNvPr id="91" name="Google Shape;365;p23">
            <a:extLst>
              <a:ext uri="{FF2B5EF4-FFF2-40B4-BE49-F238E27FC236}">
                <a16:creationId xmlns:a16="http://schemas.microsoft.com/office/drawing/2014/main" id="{FC50C480-25CF-1C44-BCCD-ADBC68D6A5E1}"/>
              </a:ext>
            </a:extLst>
          </p:cNvPr>
          <p:cNvCxnSpPr>
            <a:cxnSpLocks/>
            <a:stCxn id="49" idx="3"/>
            <a:endCxn id="63" idx="0"/>
          </p:cNvCxnSpPr>
          <p:nvPr/>
        </p:nvCxnSpPr>
        <p:spPr>
          <a:xfrm>
            <a:off x="2953884" y="1621999"/>
            <a:ext cx="0" cy="227736"/>
          </a:xfrm>
          <a:prstGeom prst="straightConnector1">
            <a:avLst/>
          </a:prstGeom>
          <a:noFill/>
          <a:ln w="9525" cap="flat" cmpd="sng">
            <a:solidFill>
              <a:srgbClr val="4BA173"/>
            </a:solidFill>
            <a:prstDash val="solid"/>
            <a:round/>
            <a:headEnd type="none" w="med" len="med"/>
            <a:tailEnd type="triangle" w="med" len="med"/>
          </a:ln>
        </p:spPr>
      </p:cxnSp>
      <p:cxnSp>
        <p:nvCxnSpPr>
          <p:cNvPr id="92" name="Google Shape;365;p23">
            <a:extLst>
              <a:ext uri="{FF2B5EF4-FFF2-40B4-BE49-F238E27FC236}">
                <a16:creationId xmlns:a16="http://schemas.microsoft.com/office/drawing/2014/main" id="{5A7F7B69-8360-DF48-AC30-CC4CAEFB1B0F}"/>
              </a:ext>
            </a:extLst>
          </p:cNvPr>
          <p:cNvCxnSpPr>
            <a:cxnSpLocks/>
            <a:stCxn id="63" idx="2"/>
            <a:endCxn id="84" idx="0"/>
          </p:cNvCxnSpPr>
          <p:nvPr/>
        </p:nvCxnSpPr>
        <p:spPr>
          <a:xfrm flipH="1">
            <a:off x="2953883" y="2791397"/>
            <a:ext cx="1" cy="227736"/>
          </a:xfrm>
          <a:prstGeom prst="straightConnector1">
            <a:avLst/>
          </a:prstGeom>
          <a:noFill/>
          <a:ln w="9525" cap="flat" cmpd="sng">
            <a:solidFill>
              <a:srgbClr val="4BA173"/>
            </a:solidFill>
            <a:prstDash val="solid"/>
            <a:round/>
            <a:headEnd type="none" w="med" len="med"/>
            <a:tailEnd type="triangle" w="med" len="med"/>
          </a:ln>
        </p:spPr>
      </p:cxnSp>
      <p:cxnSp>
        <p:nvCxnSpPr>
          <p:cNvPr id="93" name="Google Shape;365;p23">
            <a:extLst>
              <a:ext uri="{FF2B5EF4-FFF2-40B4-BE49-F238E27FC236}">
                <a16:creationId xmlns:a16="http://schemas.microsoft.com/office/drawing/2014/main" id="{757ACBAF-E409-0341-BDBA-A6F03E30B06E}"/>
              </a:ext>
            </a:extLst>
          </p:cNvPr>
          <p:cNvCxnSpPr>
            <a:cxnSpLocks/>
            <a:stCxn id="84" idx="2"/>
            <a:endCxn id="85" idx="0"/>
          </p:cNvCxnSpPr>
          <p:nvPr/>
        </p:nvCxnSpPr>
        <p:spPr>
          <a:xfrm>
            <a:off x="2953883" y="3335481"/>
            <a:ext cx="0" cy="227736"/>
          </a:xfrm>
          <a:prstGeom prst="straightConnector1">
            <a:avLst/>
          </a:prstGeom>
          <a:noFill/>
          <a:ln w="9525" cap="flat" cmpd="sng">
            <a:solidFill>
              <a:srgbClr val="4BA173"/>
            </a:solidFill>
            <a:prstDash val="solid"/>
            <a:round/>
            <a:headEnd type="none" w="med" len="med"/>
            <a:tailEnd type="triangle" w="med" len="med"/>
          </a:ln>
        </p:spPr>
      </p:cxnSp>
      <p:cxnSp>
        <p:nvCxnSpPr>
          <p:cNvPr id="94" name="Google Shape;365;p23">
            <a:extLst>
              <a:ext uri="{FF2B5EF4-FFF2-40B4-BE49-F238E27FC236}">
                <a16:creationId xmlns:a16="http://schemas.microsoft.com/office/drawing/2014/main" id="{44C2CFFD-B6F6-4842-937E-518F04179167}"/>
              </a:ext>
            </a:extLst>
          </p:cNvPr>
          <p:cNvCxnSpPr>
            <a:cxnSpLocks/>
            <a:stCxn id="85" idx="2"/>
            <a:endCxn id="83" idx="1"/>
          </p:cNvCxnSpPr>
          <p:nvPr/>
        </p:nvCxnSpPr>
        <p:spPr>
          <a:xfrm flipH="1">
            <a:off x="2953882" y="4504879"/>
            <a:ext cx="1" cy="227736"/>
          </a:xfrm>
          <a:prstGeom prst="straightConnector1">
            <a:avLst/>
          </a:prstGeom>
          <a:noFill/>
          <a:ln w="9525" cap="flat" cmpd="sng">
            <a:solidFill>
              <a:srgbClr val="4BA173"/>
            </a:solidFill>
            <a:prstDash val="solid"/>
            <a:round/>
            <a:headEnd type="none" w="med" len="med"/>
            <a:tailEnd type="triangle" w="med" len="med"/>
          </a:ln>
        </p:spPr>
      </p:cxnSp>
      <p:cxnSp>
        <p:nvCxnSpPr>
          <p:cNvPr id="95" name="Google Shape;365;p23">
            <a:extLst>
              <a:ext uri="{FF2B5EF4-FFF2-40B4-BE49-F238E27FC236}">
                <a16:creationId xmlns:a16="http://schemas.microsoft.com/office/drawing/2014/main" id="{2BF1B369-A080-D348-BB8D-5472686813C4}"/>
              </a:ext>
            </a:extLst>
          </p:cNvPr>
          <p:cNvCxnSpPr>
            <a:cxnSpLocks/>
            <a:stCxn id="83" idx="3"/>
            <a:endCxn id="86" idx="0"/>
          </p:cNvCxnSpPr>
          <p:nvPr/>
        </p:nvCxnSpPr>
        <p:spPr>
          <a:xfrm>
            <a:off x="2953882" y="5525015"/>
            <a:ext cx="0" cy="227736"/>
          </a:xfrm>
          <a:prstGeom prst="straightConnector1">
            <a:avLst/>
          </a:prstGeom>
          <a:noFill/>
          <a:ln w="9525" cap="flat" cmpd="sng">
            <a:solidFill>
              <a:srgbClr val="4BA173"/>
            </a:solidFill>
            <a:prstDash val="solid"/>
            <a:round/>
            <a:headEnd type="none" w="med" len="med"/>
            <a:tailEnd type="triangle" w="med" len="med"/>
          </a:ln>
        </p:spPr>
      </p:cxnSp>
      <p:sp>
        <p:nvSpPr>
          <p:cNvPr id="115" name="Google Shape;341;p23">
            <a:extLst>
              <a:ext uri="{FF2B5EF4-FFF2-40B4-BE49-F238E27FC236}">
                <a16:creationId xmlns:a16="http://schemas.microsoft.com/office/drawing/2014/main" id="{4BAFD49E-59C0-1146-98A7-E0C58A1893C4}"/>
              </a:ext>
            </a:extLst>
          </p:cNvPr>
          <p:cNvSpPr/>
          <p:nvPr/>
        </p:nvSpPr>
        <p:spPr>
          <a:xfrm>
            <a:off x="4293709" y="5790066"/>
            <a:ext cx="1220400" cy="867031"/>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Non-host Reads</a:t>
            </a:r>
            <a:endParaRPr sz="1333" dirty="0"/>
          </a:p>
        </p:txBody>
      </p:sp>
      <p:sp>
        <p:nvSpPr>
          <p:cNvPr id="117" name="Google Shape;258;p27">
            <a:extLst>
              <a:ext uri="{FF2B5EF4-FFF2-40B4-BE49-F238E27FC236}">
                <a16:creationId xmlns:a16="http://schemas.microsoft.com/office/drawing/2014/main" id="{3F521F14-872C-2B42-A573-2B30374F8274}"/>
              </a:ext>
            </a:extLst>
          </p:cNvPr>
          <p:cNvSpPr/>
          <p:nvPr/>
        </p:nvSpPr>
        <p:spPr>
          <a:xfrm>
            <a:off x="635855" y="3518674"/>
            <a:ext cx="1220400" cy="1030748"/>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Hg38, Chimp, Gorilla, Mouse, Rat</a:t>
            </a:r>
            <a:endParaRPr sz="1333" dirty="0"/>
          </a:p>
        </p:txBody>
      </p:sp>
      <p:cxnSp>
        <p:nvCxnSpPr>
          <p:cNvPr id="118" name="Google Shape;365;p23">
            <a:extLst>
              <a:ext uri="{FF2B5EF4-FFF2-40B4-BE49-F238E27FC236}">
                <a16:creationId xmlns:a16="http://schemas.microsoft.com/office/drawing/2014/main" id="{C38EEBA9-8753-4F48-A501-027B75CAB478}"/>
              </a:ext>
            </a:extLst>
          </p:cNvPr>
          <p:cNvCxnSpPr>
            <a:cxnSpLocks/>
            <a:stCxn id="117" idx="4"/>
            <a:endCxn id="85" idx="1"/>
          </p:cNvCxnSpPr>
          <p:nvPr/>
        </p:nvCxnSpPr>
        <p:spPr>
          <a:xfrm>
            <a:off x="1856255" y="4034048"/>
            <a:ext cx="365876" cy="0"/>
          </a:xfrm>
          <a:prstGeom prst="straightConnector1">
            <a:avLst/>
          </a:prstGeom>
          <a:noFill/>
          <a:ln w="9525" cap="flat" cmpd="sng">
            <a:solidFill>
              <a:srgbClr val="4BA173"/>
            </a:solidFill>
            <a:prstDash val="solid"/>
            <a:round/>
            <a:headEnd type="none" w="med" len="med"/>
            <a:tailEnd type="triangle" w="med" len="med"/>
          </a:ln>
        </p:spPr>
      </p:cxnSp>
      <p:cxnSp>
        <p:nvCxnSpPr>
          <p:cNvPr id="123" name="Google Shape;365;p23">
            <a:extLst>
              <a:ext uri="{FF2B5EF4-FFF2-40B4-BE49-F238E27FC236}">
                <a16:creationId xmlns:a16="http://schemas.microsoft.com/office/drawing/2014/main" id="{F3BDB123-A032-F949-B127-30626F528A04}"/>
              </a:ext>
            </a:extLst>
          </p:cNvPr>
          <p:cNvCxnSpPr>
            <a:cxnSpLocks/>
            <a:stCxn id="86" idx="3"/>
            <a:endCxn id="115" idx="2"/>
          </p:cNvCxnSpPr>
          <p:nvPr/>
        </p:nvCxnSpPr>
        <p:spPr>
          <a:xfrm>
            <a:off x="3685633" y="6223582"/>
            <a:ext cx="608076" cy="0"/>
          </a:xfrm>
          <a:prstGeom prst="straightConnector1">
            <a:avLst/>
          </a:prstGeom>
          <a:noFill/>
          <a:ln w="9525" cap="flat" cmpd="sng">
            <a:solidFill>
              <a:srgbClr val="4BA173"/>
            </a:solidFill>
            <a:prstDash val="solid"/>
            <a:round/>
            <a:headEnd type="none" w="med" len="med"/>
            <a:tailEnd type="triangle" w="med" len="med"/>
          </a:ln>
        </p:spPr>
      </p:cxnSp>
      <p:sp>
        <p:nvSpPr>
          <p:cNvPr id="126" name="TextBox 125">
            <a:extLst>
              <a:ext uri="{FF2B5EF4-FFF2-40B4-BE49-F238E27FC236}">
                <a16:creationId xmlns:a16="http://schemas.microsoft.com/office/drawing/2014/main" id="{534C4434-5D31-D449-A29B-D6E744284E98}"/>
              </a:ext>
            </a:extLst>
          </p:cNvPr>
          <p:cNvSpPr txBox="1"/>
          <p:nvPr/>
        </p:nvSpPr>
        <p:spPr>
          <a:xfrm>
            <a:off x="68804" y="92322"/>
            <a:ext cx="9670210" cy="646331"/>
          </a:xfrm>
          <a:prstGeom prst="rect">
            <a:avLst/>
          </a:prstGeom>
          <a:noFill/>
        </p:spPr>
        <p:txBody>
          <a:bodyPr wrap="square" rtlCol="0">
            <a:spAutoFit/>
          </a:bodyPr>
          <a:lstStyle/>
          <a:p>
            <a:r>
              <a:rPr lang="en-US" sz="3600" dirty="0"/>
              <a:t>Quality Control Pipeline</a:t>
            </a:r>
          </a:p>
        </p:txBody>
      </p:sp>
      <p:sp>
        <p:nvSpPr>
          <p:cNvPr id="127" name="Google Shape;341;p23">
            <a:extLst>
              <a:ext uri="{FF2B5EF4-FFF2-40B4-BE49-F238E27FC236}">
                <a16:creationId xmlns:a16="http://schemas.microsoft.com/office/drawing/2014/main" id="{216D6F11-7321-3C45-9065-630C6E0E1992}"/>
              </a:ext>
            </a:extLst>
          </p:cNvPr>
          <p:cNvSpPr/>
          <p:nvPr/>
        </p:nvSpPr>
        <p:spPr>
          <a:xfrm>
            <a:off x="8239117" y="782697"/>
            <a:ext cx="1220400" cy="79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err="1"/>
              <a:t>Zymo</a:t>
            </a:r>
            <a:r>
              <a:rPr lang="en" sz="1333" dirty="0"/>
              <a:t> Pos. Controls</a:t>
            </a:r>
            <a:endParaRPr sz="1333" dirty="0"/>
          </a:p>
        </p:txBody>
      </p:sp>
      <p:sp>
        <p:nvSpPr>
          <p:cNvPr id="128" name="Google Shape;361;p23">
            <a:extLst>
              <a:ext uri="{FF2B5EF4-FFF2-40B4-BE49-F238E27FC236}">
                <a16:creationId xmlns:a16="http://schemas.microsoft.com/office/drawing/2014/main" id="{B0320E5F-4FEF-6E4C-8A47-CB5F6E3F57EC}"/>
              </a:ext>
            </a:extLst>
          </p:cNvPr>
          <p:cNvSpPr/>
          <p:nvPr/>
        </p:nvSpPr>
        <p:spPr>
          <a:xfrm>
            <a:off x="8117566" y="4123798"/>
            <a:ext cx="1463503" cy="49861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Map to strain genomes</a:t>
            </a:r>
            <a:endParaRPr sz="1333" dirty="0"/>
          </a:p>
        </p:txBody>
      </p:sp>
      <p:sp>
        <p:nvSpPr>
          <p:cNvPr id="129" name="Google Shape;361;p23">
            <a:extLst>
              <a:ext uri="{FF2B5EF4-FFF2-40B4-BE49-F238E27FC236}">
                <a16:creationId xmlns:a16="http://schemas.microsoft.com/office/drawing/2014/main" id="{3C760CBE-6D6D-024A-BDF0-504007305C60}"/>
              </a:ext>
            </a:extLst>
          </p:cNvPr>
          <p:cNvSpPr/>
          <p:nvPr/>
        </p:nvSpPr>
        <p:spPr>
          <a:xfrm>
            <a:off x="8117566" y="4816155"/>
            <a:ext cx="1463503" cy="70886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Find Contamination Seqs</a:t>
            </a:r>
            <a:endParaRPr sz="1333" dirty="0"/>
          </a:p>
        </p:txBody>
      </p:sp>
      <p:sp>
        <p:nvSpPr>
          <p:cNvPr id="130" name="Google Shape;361;p23">
            <a:extLst>
              <a:ext uri="{FF2B5EF4-FFF2-40B4-BE49-F238E27FC236}">
                <a16:creationId xmlns:a16="http://schemas.microsoft.com/office/drawing/2014/main" id="{34FA2660-D1EA-D54D-9EE1-F6AA6CF003FF}"/>
              </a:ext>
            </a:extLst>
          </p:cNvPr>
          <p:cNvSpPr/>
          <p:nvPr/>
        </p:nvSpPr>
        <p:spPr>
          <a:xfrm>
            <a:off x="7904854" y="1789790"/>
            <a:ext cx="1888926" cy="2119315"/>
          </a:xfrm>
          <a:prstGeom prst="roundRect">
            <a:avLst>
              <a:gd name="adj" fmla="val 16667"/>
            </a:avLst>
          </a:prstGeom>
          <a:noFill/>
          <a:ln w="38100" cap="flat" cmpd="sng">
            <a:solidFill>
              <a:schemeClr val="tx1">
                <a:lumMod val="50000"/>
                <a:lumOff val="50000"/>
              </a:schemeClr>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Standard QC Pipeline</a:t>
            </a:r>
            <a:endParaRPr sz="1333" dirty="0"/>
          </a:p>
        </p:txBody>
      </p:sp>
      <p:sp>
        <p:nvSpPr>
          <p:cNvPr id="132" name="Google Shape;343;p23">
            <a:extLst>
              <a:ext uri="{FF2B5EF4-FFF2-40B4-BE49-F238E27FC236}">
                <a16:creationId xmlns:a16="http://schemas.microsoft.com/office/drawing/2014/main" id="{01E7EAC7-06D7-2542-BE4F-9E5AEDA576DD}"/>
              </a:ext>
            </a:extLst>
          </p:cNvPr>
          <p:cNvSpPr/>
          <p:nvPr/>
        </p:nvSpPr>
        <p:spPr>
          <a:xfrm>
            <a:off x="9793780" y="4109947"/>
            <a:ext cx="18820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467" dirty="0" err="1"/>
              <a:t>MiQ</a:t>
            </a:r>
            <a:r>
              <a:rPr lang="en" sz="1467" dirty="0"/>
              <a:t> Scores</a:t>
            </a:r>
            <a:endParaRPr sz="1467" dirty="0"/>
          </a:p>
        </p:txBody>
      </p:sp>
      <p:sp>
        <p:nvSpPr>
          <p:cNvPr id="133" name="Google Shape;341;p23">
            <a:extLst>
              <a:ext uri="{FF2B5EF4-FFF2-40B4-BE49-F238E27FC236}">
                <a16:creationId xmlns:a16="http://schemas.microsoft.com/office/drawing/2014/main" id="{ADB9931D-B7DF-3041-BA6C-A641EABF72FB}"/>
              </a:ext>
            </a:extLst>
          </p:cNvPr>
          <p:cNvSpPr/>
          <p:nvPr/>
        </p:nvSpPr>
        <p:spPr>
          <a:xfrm>
            <a:off x="8239117" y="5827381"/>
            <a:ext cx="1220400" cy="79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Batch Contaminants</a:t>
            </a:r>
            <a:endParaRPr sz="1333" dirty="0"/>
          </a:p>
        </p:txBody>
      </p:sp>
      <p:sp>
        <p:nvSpPr>
          <p:cNvPr id="136" name="Google Shape;361;p23">
            <a:extLst>
              <a:ext uri="{FF2B5EF4-FFF2-40B4-BE49-F238E27FC236}">
                <a16:creationId xmlns:a16="http://schemas.microsoft.com/office/drawing/2014/main" id="{35FD37CC-8B31-C14A-B2E2-C26DC5844F66}"/>
              </a:ext>
            </a:extLst>
          </p:cNvPr>
          <p:cNvSpPr/>
          <p:nvPr/>
        </p:nvSpPr>
        <p:spPr>
          <a:xfrm>
            <a:off x="6122185" y="5869151"/>
            <a:ext cx="1463503" cy="70886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Remove Contaminants</a:t>
            </a:r>
            <a:endParaRPr sz="1333" dirty="0"/>
          </a:p>
        </p:txBody>
      </p:sp>
      <p:sp>
        <p:nvSpPr>
          <p:cNvPr id="137" name="Google Shape;341;p23">
            <a:extLst>
              <a:ext uri="{FF2B5EF4-FFF2-40B4-BE49-F238E27FC236}">
                <a16:creationId xmlns:a16="http://schemas.microsoft.com/office/drawing/2014/main" id="{65CB83D8-FA7D-E149-8C61-91E04C3C4600}"/>
              </a:ext>
            </a:extLst>
          </p:cNvPr>
          <p:cNvSpPr/>
          <p:nvPr/>
        </p:nvSpPr>
        <p:spPr>
          <a:xfrm>
            <a:off x="6069341" y="4134216"/>
            <a:ext cx="1569190" cy="1018868"/>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Clean Reads</a:t>
            </a:r>
            <a:endParaRPr sz="1333" dirty="0"/>
          </a:p>
        </p:txBody>
      </p:sp>
      <p:cxnSp>
        <p:nvCxnSpPr>
          <p:cNvPr id="138" name="Google Shape;365;p23">
            <a:extLst>
              <a:ext uri="{FF2B5EF4-FFF2-40B4-BE49-F238E27FC236}">
                <a16:creationId xmlns:a16="http://schemas.microsoft.com/office/drawing/2014/main" id="{A6DDEA5D-792A-7640-836A-D3DB359F4302}"/>
              </a:ext>
            </a:extLst>
          </p:cNvPr>
          <p:cNvCxnSpPr>
            <a:cxnSpLocks/>
            <a:stCxn id="115" idx="4"/>
            <a:endCxn id="136" idx="1"/>
          </p:cNvCxnSpPr>
          <p:nvPr/>
        </p:nvCxnSpPr>
        <p:spPr>
          <a:xfrm flipV="1">
            <a:off x="5514109" y="6223581"/>
            <a:ext cx="608076" cy="1"/>
          </a:xfrm>
          <a:prstGeom prst="straightConnector1">
            <a:avLst/>
          </a:prstGeom>
          <a:noFill/>
          <a:ln w="9525" cap="flat" cmpd="sng">
            <a:solidFill>
              <a:srgbClr val="4BA173"/>
            </a:solidFill>
            <a:prstDash val="solid"/>
            <a:round/>
            <a:headEnd type="none" w="med" len="med"/>
            <a:tailEnd type="triangle" w="med" len="med"/>
          </a:ln>
        </p:spPr>
      </p:cxnSp>
      <p:cxnSp>
        <p:nvCxnSpPr>
          <p:cNvPr id="143" name="Google Shape;365;p23">
            <a:extLst>
              <a:ext uri="{FF2B5EF4-FFF2-40B4-BE49-F238E27FC236}">
                <a16:creationId xmlns:a16="http://schemas.microsoft.com/office/drawing/2014/main" id="{40FD26A2-8D5D-034E-8445-324896623D72}"/>
              </a:ext>
            </a:extLst>
          </p:cNvPr>
          <p:cNvCxnSpPr>
            <a:cxnSpLocks/>
            <a:stCxn id="133" idx="2"/>
            <a:endCxn id="136" idx="3"/>
          </p:cNvCxnSpPr>
          <p:nvPr/>
        </p:nvCxnSpPr>
        <p:spPr>
          <a:xfrm flipH="1">
            <a:off x="7585688" y="6223581"/>
            <a:ext cx="653429" cy="0"/>
          </a:xfrm>
          <a:prstGeom prst="straightConnector1">
            <a:avLst/>
          </a:prstGeom>
          <a:noFill/>
          <a:ln w="9525" cap="flat" cmpd="sng">
            <a:solidFill>
              <a:srgbClr val="4BA173"/>
            </a:solidFill>
            <a:prstDash val="solid"/>
            <a:round/>
            <a:headEnd type="none" w="med" len="med"/>
            <a:tailEnd type="triangle" w="med" len="med"/>
          </a:ln>
        </p:spPr>
      </p:cxnSp>
      <p:cxnSp>
        <p:nvCxnSpPr>
          <p:cNvPr id="146" name="Google Shape;365;p23">
            <a:extLst>
              <a:ext uri="{FF2B5EF4-FFF2-40B4-BE49-F238E27FC236}">
                <a16:creationId xmlns:a16="http://schemas.microsoft.com/office/drawing/2014/main" id="{C82D08AA-F662-C045-AEF9-AE4BC6C2ED03}"/>
              </a:ext>
            </a:extLst>
          </p:cNvPr>
          <p:cNvCxnSpPr>
            <a:cxnSpLocks/>
            <a:stCxn id="129" idx="2"/>
            <a:endCxn id="133" idx="1"/>
          </p:cNvCxnSpPr>
          <p:nvPr/>
        </p:nvCxnSpPr>
        <p:spPr>
          <a:xfrm flipH="1">
            <a:off x="8849317" y="5525015"/>
            <a:ext cx="1" cy="302366"/>
          </a:xfrm>
          <a:prstGeom prst="straightConnector1">
            <a:avLst/>
          </a:prstGeom>
          <a:noFill/>
          <a:ln w="9525" cap="flat" cmpd="sng">
            <a:solidFill>
              <a:srgbClr val="4BA173"/>
            </a:solidFill>
            <a:prstDash val="solid"/>
            <a:round/>
            <a:headEnd type="none" w="med" len="med"/>
            <a:tailEnd type="triangle" w="med" len="med"/>
          </a:ln>
        </p:spPr>
      </p:cxnSp>
      <p:cxnSp>
        <p:nvCxnSpPr>
          <p:cNvPr id="149" name="Google Shape;365;p23">
            <a:extLst>
              <a:ext uri="{FF2B5EF4-FFF2-40B4-BE49-F238E27FC236}">
                <a16:creationId xmlns:a16="http://schemas.microsoft.com/office/drawing/2014/main" id="{1599F0B5-D03C-1D4D-9CDC-0570C4A109BF}"/>
              </a:ext>
            </a:extLst>
          </p:cNvPr>
          <p:cNvCxnSpPr>
            <a:cxnSpLocks/>
            <a:stCxn id="128" idx="2"/>
            <a:endCxn id="129" idx="0"/>
          </p:cNvCxnSpPr>
          <p:nvPr/>
        </p:nvCxnSpPr>
        <p:spPr>
          <a:xfrm>
            <a:off x="8849318" y="4622408"/>
            <a:ext cx="0" cy="193747"/>
          </a:xfrm>
          <a:prstGeom prst="straightConnector1">
            <a:avLst/>
          </a:prstGeom>
          <a:noFill/>
          <a:ln w="9525" cap="flat" cmpd="sng">
            <a:solidFill>
              <a:srgbClr val="4BA173"/>
            </a:solidFill>
            <a:prstDash val="solid"/>
            <a:round/>
            <a:headEnd type="none" w="med" len="med"/>
            <a:tailEnd type="triangle" w="med" len="med"/>
          </a:ln>
        </p:spPr>
      </p:cxnSp>
      <p:cxnSp>
        <p:nvCxnSpPr>
          <p:cNvPr id="152" name="Google Shape;365;p23">
            <a:extLst>
              <a:ext uri="{FF2B5EF4-FFF2-40B4-BE49-F238E27FC236}">
                <a16:creationId xmlns:a16="http://schemas.microsoft.com/office/drawing/2014/main" id="{7A0C3953-3EC3-5C45-977C-8B5B8DDB140E}"/>
              </a:ext>
            </a:extLst>
          </p:cNvPr>
          <p:cNvCxnSpPr>
            <a:cxnSpLocks/>
            <a:stCxn id="128" idx="3"/>
            <a:endCxn id="132" idx="2"/>
          </p:cNvCxnSpPr>
          <p:nvPr/>
        </p:nvCxnSpPr>
        <p:spPr>
          <a:xfrm flipV="1">
            <a:off x="9581069" y="4364347"/>
            <a:ext cx="212711" cy="8756"/>
          </a:xfrm>
          <a:prstGeom prst="straightConnector1">
            <a:avLst/>
          </a:prstGeom>
          <a:noFill/>
          <a:ln w="9525" cap="flat" cmpd="sng">
            <a:solidFill>
              <a:srgbClr val="4BA173"/>
            </a:solidFill>
            <a:prstDash val="solid"/>
            <a:round/>
            <a:headEnd type="none" w="med" len="med"/>
            <a:tailEnd type="triangle" w="med" len="med"/>
          </a:ln>
        </p:spPr>
      </p:cxnSp>
      <p:cxnSp>
        <p:nvCxnSpPr>
          <p:cNvPr id="155" name="Google Shape;365;p23">
            <a:extLst>
              <a:ext uri="{FF2B5EF4-FFF2-40B4-BE49-F238E27FC236}">
                <a16:creationId xmlns:a16="http://schemas.microsoft.com/office/drawing/2014/main" id="{FECE379C-EE5A-3446-A808-536320DBA1EC}"/>
              </a:ext>
            </a:extLst>
          </p:cNvPr>
          <p:cNvCxnSpPr>
            <a:cxnSpLocks/>
            <a:stCxn id="130" idx="2"/>
            <a:endCxn id="128" idx="0"/>
          </p:cNvCxnSpPr>
          <p:nvPr/>
        </p:nvCxnSpPr>
        <p:spPr>
          <a:xfrm>
            <a:off x="8849317" y="3909105"/>
            <a:ext cx="1" cy="214693"/>
          </a:xfrm>
          <a:prstGeom prst="straightConnector1">
            <a:avLst/>
          </a:prstGeom>
          <a:noFill/>
          <a:ln w="9525" cap="flat" cmpd="sng">
            <a:solidFill>
              <a:srgbClr val="4BA173"/>
            </a:solidFill>
            <a:prstDash val="solid"/>
            <a:round/>
            <a:headEnd type="none" w="med" len="med"/>
            <a:tailEnd type="triangle" w="med" len="med"/>
          </a:ln>
        </p:spPr>
      </p:cxnSp>
      <p:cxnSp>
        <p:nvCxnSpPr>
          <p:cNvPr id="158" name="Google Shape;365;p23">
            <a:extLst>
              <a:ext uri="{FF2B5EF4-FFF2-40B4-BE49-F238E27FC236}">
                <a16:creationId xmlns:a16="http://schemas.microsoft.com/office/drawing/2014/main" id="{206BB32F-73AC-7D42-9691-8CFC9D874216}"/>
              </a:ext>
            </a:extLst>
          </p:cNvPr>
          <p:cNvCxnSpPr>
            <a:cxnSpLocks/>
            <a:stCxn id="127" idx="3"/>
            <a:endCxn id="130" idx="0"/>
          </p:cNvCxnSpPr>
          <p:nvPr/>
        </p:nvCxnSpPr>
        <p:spPr>
          <a:xfrm>
            <a:off x="8849317" y="1575097"/>
            <a:ext cx="0" cy="214693"/>
          </a:xfrm>
          <a:prstGeom prst="straightConnector1">
            <a:avLst/>
          </a:prstGeom>
          <a:noFill/>
          <a:ln w="9525" cap="flat" cmpd="sng">
            <a:solidFill>
              <a:srgbClr val="4BA173"/>
            </a:solidFill>
            <a:prstDash val="solid"/>
            <a:round/>
            <a:headEnd type="none" w="med" len="med"/>
            <a:tailEnd type="triangle" w="med" len="med"/>
          </a:ln>
        </p:spPr>
      </p:cxnSp>
      <p:cxnSp>
        <p:nvCxnSpPr>
          <p:cNvPr id="163" name="Google Shape;365;p23">
            <a:extLst>
              <a:ext uri="{FF2B5EF4-FFF2-40B4-BE49-F238E27FC236}">
                <a16:creationId xmlns:a16="http://schemas.microsoft.com/office/drawing/2014/main" id="{C8191D04-861C-CF4D-88F8-FA0AE5BC3E46}"/>
              </a:ext>
            </a:extLst>
          </p:cNvPr>
          <p:cNvCxnSpPr>
            <a:cxnSpLocks/>
            <a:stCxn id="136" idx="0"/>
            <a:endCxn id="137" idx="3"/>
          </p:cNvCxnSpPr>
          <p:nvPr/>
        </p:nvCxnSpPr>
        <p:spPr>
          <a:xfrm flipH="1" flipV="1">
            <a:off x="6853936" y="5153084"/>
            <a:ext cx="1" cy="716067"/>
          </a:xfrm>
          <a:prstGeom prst="straightConnector1">
            <a:avLst/>
          </a:prstGeom>
          <a:noFill/>
          <a:ln w="9525" cap="flat" cmpd="sng">
            <a:solidFill>
              <a:srgbClr val="4BA173"/>
            </a:solidFill>
            <a:prstDash val="solid"/>
            <a:round/>
            <a:headEnd type="none" w="med" len="med"/>
            <a:tailEnd type="triangle" w="med" len="med"/>
          </a:ln>
        </p:spPr>
      </p:cxnSp>
      <p:sp>
        <p:nvSpPr>
          <p:cNvPr id="168" name="Google Shape;341;p23">
            <a:extLst>
              <a:ext uri="{FF2B5EF4-FFF2-40B4-BE49-F238E27FC236}">
                <a16:creationId xmlns:a16="http://schemas.microsoft.com/office/drawing/2014/main" id="{F2F519DB-2EB6-A746-974B-12E5D866B19A}"/>
              </a:ext>
            </a:extLst>
          </p:cNvPr>
          <p:cNvSpPr/>
          <p:nvPr/>
        </p:nvSpPr>
        <p:spPr>
          <a:xfrm>
            <a:off x="10150356" y="4774385"/>
            <a:ext cx="1220400" cy="79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Negative Controls</a:t>
            </a:r>
            <a:endParaRPr sz="1333" dirty="0"/>
          </a:p>
        </p:txBody>
      </p:sp>
      <p:cxnSp>
        <p:nvCxnSpPr>
          <p:cNvPr id="169" name="Google Shape;365;p23">
            <a:extLst>
              <a:ext uri="{FF2B5EF4-FFF2-40B4-BE49-F238E27FC236}">
                <a16:creationId xmlns:a16="http://schemas.microsoft.com/office/drawing/2014/main" id="{FFFEBE92-97C8-5B47-8FDF-93A4DDF9D798}"/>
              </a:ext>
            </a:extLst>
          </p:cNvPr>
          <p:cNvCxnSpPr>
            <a:cxnSpLocks/>
            <a:stCxn id="168" idx="2"/>
            <a:endCxn id="129" idx="3"/>
          </p:cNvCxnSpPr>
          <p:nvPr/>
        </p:nvCxnSpPr>
        <p:spPr>
          <a:xfrm flipH="1">
            <a:off x="9581069" y="5170585"/>
            <a:ext cx="569287" cy="0"/>
          </a:xfrm>
          <a:prstGeom prst="straightConnector1">
            <a:avLst/>
          </a:prstGeom>
          <a:noFill/>
          <a:ln w="9525" cap="flat" cmpd="sng">
            <a:solidFill>
              <a:srgbClr val="4BA173"/>
            </a:solidFill>
            <a:prstDash val="solid"/>
            <a:round/>
            <a:headEnd type="none" w="med" len="med"/>
            <a:tailEnd type="triangle" w="med" len="med"/>
          </a:ln>
        </p:spPr>
      </p:cxnSp>
      <p:sp>
        <p:nvSpPr>
          <p:cNvPr id="40" name="TextBox 39">
            <a:extLst>
              <a:ext uri="{FF2B5EF4-FFF2-40B4-BE49-F238E27FC236}">
                <a16:creationId xmlns:a16="http://schemas.microsoft.com/office/drawing/2014/main" id="{1ADD0CDD-DDE4-384B-B457-7D4B27A697EA}"/>
              </a:ext>
            </a:extLst>
          </p:cNvPr>
          <p:cNvSpPr txBox="1"/>
          <p:nvPr/>
        </p:nvSpPr>
        <p:spPr>
          <a:xfrm>
            <a:off x="10480449" y="6316401"/>
            <a:ext cx="2390662" cy="523220"/>
          </a:xfrm>
          <a:prstGeom prst="rect">
            <a:avLst/>
          </a:prstGeom>
          <a:noFill/>
        </p:spPr>
        <p:txBody>
          <a:bodyPr wrap="square" rtlCol="0">
            <a:spAutoFit/>
          </a:bodyPr>
          <a:lstStyle/>
          <a:p>
            <a:r>
              <a:rPr lang="en-US" sz="1400" dirty="0"/>
              <a:t>Credit</a:t>
            </a:r>
          </a:p>
          <a:p>
            <a:r>
              <a:rPr lang="en-US" sz="1400" dirty="0"/>
              <a:t>Johannes Werner</a:t>
            </a:r>
          </a:p>
        </p:txBody>
      </p:sp>
    </p:spTree>
    <p:extLst>
      <p:ext uri="{BB962C8B-B14F-4D97-AF65-F5344CB8AC3E}">
        <p14:creationId xmlns:p14="http://schemas.microsoft.com/office/powerpoint/2010/main" val="164121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p:nvPr/>
        </p:nvSpPr>
        <p:spPr>
          <a:xfrm>
            <a:off x="96567" y="2376548"/>
            <a:ext cx="1220400" cy="79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Clean Reads</a:t>
            </a:r>
            <a:endParaRPr sz="1333" dirty="0"/>
          </a:p>
        </p:txBody>
      </p:sp>
      <p:grpSp>
        <p:nvGrpSpPr>
          <p:cNvPr id="37" name="Group 36">
            <a:extLst>
              <a:ext uri="{FF2B5EF4-FFF2-40B4-BE49-F238E27FC236}">
                <a16:creationId xmlns:a16="http://schemas.microsoft.com/office/drawing/2014/main" id="{DB7288B2-A215-4747-89BE-FE658F2F33D3}"/>
              </a:ext>
            </a:extLst>
          </p:cNvPr>
          <p:cNvGrpSpPr/>
          <p:nvPr/>
        </p:nvGrpSpPr>
        <p:grpSpPr>
          <a:xfrm>
            <a:off x="61452" y="6056760"/>
            <a:ext cx="2388466" cy="590400"/>
            <a:chOff x="2952467" y="3214600"/>
            <a:chExt cx="2388466" cy="590400"/>
          </a:xfrm>
        </p:grpSpPr>
        <p:sp>
          <p:nvSpPr>
            <p:cNvPr id="345" name="Google Shape;345;p23"/>
            <p:cNvSpPr/>
            <p:nvPr/>
          </p:nvSpPr>
          <p:spPr>
            <a:xfrm>
              <a:off x="2952467" y="3214600"/>
              <a:ext cx="1220400" cy="5904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MEGARes, CARD</a:t>
              </a:r>
              <a:endParaRPr sz="1333"/>
            </a:p>
          </p:txBody>
        </p:sp>
        <p:sp>
          <p:nvSpPr>
            <p:cNvPr id="346" name="Google Shape;346;p23"/>
            <p:cNvSpPr/>
            <p:nvPr/>
          </p:nvSpPr>
          <p:spPr>
            <a:xfrm>
              <a:off x="4449509" y="3283200"/>
              <a:ext cx="891424" cy="457699"/>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200" dirty="0"/>
                <a:t>AMRs</a:t>
              </a:r>
              <a:endParaRPr sz="1200" dirty="0"/>
            </a:p>
          </p:txBody>
        </p:sp>
        <p:cxnSp>
          <p:nvCxnSpPr>
            <p:cNvPr id="347" name="Google Shape;347;p23"/>
            <p:cNvCxnSpPr>
              <a:cxnSpLocks/>
              <a:stCxn id="345" idx="3"/>
              <a:endCxn id="346" idx="2"/>
            </p:cNvCxnSpPr>
            <p:nvPr/>
          </p:nvCxnSpPr>
          <p:spPr>
            <a:xfrm>
              <a:off x="4172867" y="3509800"/>
              <a:ext cx="276642" cy="2250"/>
            </a:xfrm>
            <a:prstGeom prst="straightConnector1">
              <a:avLst/>
            </a:prstGeom>
            <a:noFill/>
            <a:ln w="9525" cap="flat" cmpd="sng">
              <a:solidFill>
                <a:srgbClr val="4BA173"/>
              </a:solidFill>
              <a:prstDash val="solid"/>
              <a:round/>
              <a:headEnd type="none" w="med" len="med"/>
              <a:tailEnd type="triangle" w="med" len="med"/>
            </a:ln>
          </p:spPr>
        </p:cxnSp>
      </p:grpSp>
      <p:grpSp>
        <p:nvGrpSpPr>
          <p:cNvPr id="34" name="Group 33">
            <a:extLst>
              <a:ext uri="{FF2B5EF4-FFF2-40B4-BE49-F238E27FC236}">
                <a16:creationId xmlns:a16="http://schemas.microsoft.com/office/drawing/2014/main" id="{422468A5-8660-6249-8039-5051158AA757}"/>
              </a:ext>
            </a:extLst>
          </p:cNvPr>
          <p:cNvGrpSpPr/>
          <p:nvPr/>
        </p:nvGrpSpPr>
        <p:grpSpPr>
          <a:xfrm>
            <a:off x="953414" y="4962111"/>
            <a:ext cx="3302134" cy="934400"/>
            <a:chOff x="2952533" y="1138967"/>
            <a:chExt cx="3302134" cy="934400"/>
          </a:xfrm>
        </p:grpSpPr>
        <p:sp>
          <p:nvSpPr>
            <p:cNvPr id="351" name="Google Shape;351;p23"/>
            <p:cNvSpPr/>
            <p:nvPr/>
          </p:nvSpPr>
          <p:spPr>
            <a:xfrm>
              <a:off x="2952533" y="1138967"/>
              <a:ext cx="1220400" cy="934400"/>
            </a:xfrm>
            <a:prstGeom prst="roundRect">
              <a:avLst>
                <a:gd name="adj" fmla="val 16667"/>
              </a:avLst>
            </a:prstGeom>
            <a:noFill/>
            <a:ln w="38100"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Microbe Census (Modify to be faster)</a:t>
              </a:r>
              <a:endParaRPr sz="1333"/>
            </a:p>
          </p:txBody>
        </p:sp>
        <p:sp>
          <p:nvSpPr>
            <p:cNvPr id="352" name="Google Shape;352;p23"/>
            <p:cNvSpPr/>
            <p:nvPr/>
          </p:nvSpPr>
          <p:spPr>
            <a:xfrm>
              <a:off x="4399867" y="1268167"/>
              <a:ext cx="1854800" cy="6760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Average Genome Size</a:t>
              </a:r>
              <a:endParaRPr sz="1333"/>
            </a:p>
          </p:txBody>
        </p:sp>
        <p:cxnSp>
          <p:nvCxnSpPr>
            <p:cNvPr id="353" name="Google Shape;353;p23"/>
            <p:cNvCxnSpPr>
              <a:stCxn id="351" idx="3"/>
              <a:endCxn id="352" idx="2"/>
            </p:cNvCxnSpPr>
            <p:nvPr/>
          </p:nvCxnSpPr>
          <p:spPr>
            <a:xfrm>
              <a:off x="4172933" y="1606167"/>
              <a:ext cx="226934" cy="0"/>
            </a:xfrm>
            <a:prstGeom prst="straightConnector1">
              <a:avLst/>
            </a:prstGeom>
            <a:noFill/>
            <a:ln w="9525" cap="flat" cmpd="sng">
              <a:solidFill>
                <a:srgbClr val="4BA173"/>
              </a:solidFill>
              <a:prstDash val="solid"/>
              <a:round/>
              <a:headEnd type="none" w="med" len="med"/>
              <a:tailEnd type="triangle" w="med" len="med"/>
            </a:ln>
          </p:spPr>
        </p:cxnSp>
      </p:grpSp>
      <p:grpSp>
        <p:nvGrpSpPr>
          <p:cNvPr id="32" name="Group 31">
            <a:extLst>
              <a:ext uri="{FF2B5EF4-FFF2-40B4-BE49-F238E27FC236}">
                <a16:creationId xmlns:a16="http://schemas.microsoft.com/office/drawing/2014/main" id="{333EBB56-0CF8-4640-8975-65EEEC85E204}"/>
              </a:ext>
            </a:extLst>
          </p:cNvPr>
          <p:cNvGrpSpPr/>
          <p:nvPr/>
        </p:nvGrpSpPr>
        <p:grpSpPr>
          <a:xfrm>
            <a:off x="4843197" y="2736817"/>
            <a:ext cx="7293871" cy="800800"/>
            <a:chOff x="2952700" y="2228541"/>
            <a:chExt cx="7293871" cy="800800"/>
          </a:xfrm>
        </p:grpSpPr>
        <p:sp>
          <p:nvSpPr>
            <p:cNvPr id="348" name="Google Shape;348;p23"/>
            <p:cNvSpPr/>
            <p:nvPr/>
          </p:nvSpPr>
          <p:spPr>
            <a:xfrm>
              <a:off x="2952700" y="2337167"/>
              <a:ext cx="1220400" cy="590400"/>
            </a:xfrm>
            <a:prstGeom prst="roundRect">
              <a:avLst>
                <a:gd name="adj" fmla="val 16667"/>
              </a:avLst>
            </a:prstGeom>
            <a:noFill/>
            <a:ln w="38100"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HUMANn2 + MICA</a:t>
              </a:r>
              <a:endParaRPr sz="1333"/>
            </a:p>
          </p:txBody>
        </p:sp>
        <p:sp>
          <p:nvSpPr>
            <p:cNvPr id="349" name="Google Shape;349;p23"/>
            <p:cNvSpPr/>
            <p:nvPr/>
          </p:nvSpPr>
          <p:spPr>
            <a:xfrm>
              <a:off x="4344418" y="2306674"/>
              <a:ext cx="1854800" cy="6476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467"/>
                <a:t>Functional Profiling</a:t>
              </a:r>
              <a:endParaRPr sz="1467"/>
            </a:p>
          </p:txBody>
        </p:sp>
        <p:cxnSp>
          <p:nvCxnSpPr>
            <p:cNvPr id="350" name="Google Shape;350;p23"/>
            <p:cNvCxnSpPr>
              <a:stCxn id="348" idx="3"/>
              <a:endCxn id="349" idx="2"/>
            </p:cNvCxnSpPr>
            <p:nvPr/>
          </p:nvCxnSpPr>
          <p:spPr>
            <a:xfrm flipV="1">
              <a:off x="4173100" y="2630474"/>
              <a:ext cx="171318" cy="1893"/>
            </a:xfrm>
            <a:prstGeom prst="straightConnector1">
              <a:avLst/>
            </a:prstGeom>
            <a:noFill/>
            <a:ln w="9525" cap="flat" cmpd="sng">
              <a:solidFill>
                <a:srgbClr val="4BA173"/>
              </a:solidFill>
              <a:prstDash val="solid"/>
              <a:round/>
              <a:headEnd type="none" w="med" len="med"/>
              <a:tailEnd type="triangle" w="med" len="med"/>
            </a:ln>
          </p:spPr>
        </p:cxnSp>
        <p:sp>
          <p:nvSpPr>
            <p:cNvPr id="356" name="Google Shape;356;p23"/>
            <p:cNvSpPr/>
            <p:nvPr/>
          </p:nvSpPr>
          <p:spPr>
            <a:xfrm>
              <a:off x="6435627" y="2446874"/>
              <a:ext cx="14196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HUMAnN2 </a:t>
              </a:r>
              <a:endParaRPr sz="1600"/>
            </a:p>
          </p:txBody>
        </p:sp>
        <p:sp>
          <p:nvSpPr>
            <p:cNvPr id="357" name="Google Shape;357;p23"/>
            <p:cNvSpPr/>
            <p:nvPr/>
          </p:nvSpPr>
          <p:spPr>
            <a:xfrm>
              <a:off x="8342571" y="2228541"/>
              <a:ext cx="1904000" cy="800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Taxa - Specific Profiles</a:t>
              </a:r>
              <a:endParaRPr sz="1333"/>
            </a:p>
          </p:txBody>
        </p:sp>
        <p:cxnSp>
          <p:nvCxnSpPr>
            <p:cNvPr id="358" name="Google Shape;358;p23"/>
            <p:cNvCxnSpPr>
              <a:stCxn id="349" idx="6"/>
              <a:endCxn id="356" idx="1"/>
            </p:cNvCxnSpPr>
            <p:nvPr/>
          </p:nvCxnSpPr>
          <p:spPr>
            <a:xfrm>
              <a:off x="6199218" y="2630474"/>
              <a:ext cx="236409" cy="0"/>
            </a:xfrm>
            <a:prstGeom prst="straightConnector1">
              <a:avLst/>
            </a:prstGeom>
            <a:noFill/>
            <a:ln w="9525" cap="flat" cmpd="sng">
              <a:solidFill>
                <a:srgbClr val="4BA173"/>
              </a:solidFill>
              <a:prstDash val="solid"/>
              <a:round/>
              <a:headEnd type="none" w="med" len="med"/>
              <a:tailEnd type="triangle" w="med" len="med"/>
            </a:ln>
          </p:spPr>
        </p:cxnSp>
        <p:cxnSp>
          <p:nvCxnSpPr>
            <p:cNvPr id="359" name="Google Shape;359;p23"/>
            <p:cNvCxnSpPr>
              <a:stCxn id="356" idx="3"/>
              <a:endCxn id="357" idx="2"/>
            </p:cNvCxnSpPr>
            <p:nvPr/>
          </p:nvCxnSpPr>
          <p:spPr>
            <a:xfrm flipV="1">
              <a:off x="7855227" y="2628941"/>
              <a:ext cx="487344" cy="1533"/>
            </a:xfrm>
            <a:prstGeom prst="straightConnector1">
              <a:avLst/>
            </a:prstGeom>
            <a:noFill/>
            <a:ln w="9525" cap="flat" cmpd="sng">
              <a:solidFill>
                <a:srgbClr val="4BA173"/>
              </a:solidFill>
              <a:prstDash val="solid"/>
              <a:round/>
              <a:headEnd type="none" w="med" len="med"/>
              <a:tailEnd type="triangle" w="med" len="med"/>
            </a:ln>
          </p:spPr>
        </p:cxnSp>
      </p:grpSp>
      <p:sp>
        <p:nvSpPr>
          <p:cNvPr id="361" name="Google Shape;361;p23"/>
          <p:cNvSpPr/>
          <p:nvPr/>
        </p:nvSpPr>
        <p:spPr>
          <a:xfrm>
            <a:off x="96567" y="1744000"/>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Custom</a:t>
            </a:r>
            <a:endParaRPr sz="1333"/>
          </a:p>
        </p:txBody>
      </p:sp>
      <p:sp>
        <p:nvSpPr>
          <p:cNvPr id="362" name="Google Shape;362;p23"/>
          <p:cNvSpPr/>
          <p:nvPr/>
        </p:nvSpPr>
        <p:spPr>
          <a:xfrm>
            <a:off x="137073" y="245564"/>
            <a:ext cx="1139600" cy="11152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GC %, Codon Usage, Stats</a:t>
            </a:r>
            <a:endParaRPr sz="1333"/>
          </a:p>
        </p:txBody>
      </p:sp>
      <p:cxnSp>
        <p:nvCxnSpPr>
          <p:cNvPr id="363" name="Google Shape;363;p23"/>
          <p:cNvCxnSpPr>
            <a:stCxn id="341" idx="1"/>
            <a:endCxn id="361" idx="2"/>
          </p:cNvCxnSpPr>
          <p:nvPr/>
        </p:nvCxnSpPr>
        <p:spPr>
          <a:xfrm rot="10800000">
            <a:off x="706767" y="2111348"/>
            <a:ext cx="0" cy="265200"/>
          </a:xfrm>
          <a:prstGeom prst="straightConnector1">
            <a:avLst/>
          </a:prstGeom>
          <a:noFill/>
          <a:ln w="9525" cap="flat" cmpd="sng">
            <a:solidFill>
              <a:srgbClr val="4BA173"/>
            </a:solidFill>
            <a:prstDash val="solid"/>
            <a:round/>
            <a:headEnd type="none" w="med" len="med"/>
            <a:tailEnd type="triangle" w="med" len="med"/>
          </a:ln>
        </p:spPr>
      </p:cxnSp>
      <p:cxnSp>
        <p:nvCxnSpPr>
          <p:cNvPr id="364" name="Google Shape;364;p23"/>
          <p:cNvCxnSpPr>
            <a:stCxn id="361" idx="0"/>
            <a:endCxn id="362" idx="4"/>
          </p:cNvCxnSpPr>
          <p:nvPr/>
        </p:nvCxnSpPr>
        <p:spPr>
          <a:xfrm rot="10800000">
            <a:off x="706767" y="1360800"/>
            <a:ext cx="0" cy="383200"/>
          </a:xfrm>
          <a:prstGeom prst="straightConnector1">
            <a:avLst/>
          </a:prstGeom>
          <a:noFill/>
          <a:ln w="9525" cap="flat" cmpd="sng">
            <a:solidFill>
              <a:srgbClr val="4BA173"/>
            </a:solidFill>
            <a:prstDash val="solid"/>
            <a:round/>
            <a:headEnd type="none" w="med" len="med"/>
            <a:tailEnd type="triangle" w="med" len="med"/>
          </a:ln>
        </p:spPr>
      </p:cxnSp>
      <p:cxnSp>
        <p:nvCxnSpPr>
          <p:cNvPr id="365" name="Google Shape;365;p23"/>
          <p:cNvCxnSpPr>
            <a:cxnSpLocks/>
            <a:stCxn id="341" idx="3"/>
            <a:endCxn id="345" idx="0"/>
          </p:cNvCxnSpPr>
          <p:nvPr/>
        </p:nvCxnSpPr>
        <p:spPr>
          <a:xfrm flipH="1">
            <a:off x="671652" y="3168948"/>
            <a:ext cx="35115" cy="2887812"/>
          </a:xfrm>
          <a:prstGeom prst="straightConnector1">
            <a:avLst/>
          </a:prstGeom>
          <a:noFill/>
          <a:ln w="9525" cap="flat" cmpd="sng">
            <a:solidFill>
              <a:srgbClr val="4BA173"/>
            </a:solidFill>
            <a:prstDash val="solid"/>
            <a:round/>
            <a:headEnd type="none" w="med" len="med"/>
            <a:tailEnd type="triangle" w="med" len="med"/>
          </a:ln>
        </p:spPr>
      </p:cxnSp>
      <p:cxnSp>
        <p:nvCxnSpPr>
          <p:cNvPr id="366" name="Google Shape;366;p23"/>
          <p:cNvCxnSpPr>
            <a:stCxn id="341" idx="4"/>
            <a:endCxn id="348" idx="1"/>
          </p:cNvCxnSpPr>
          <p:nvPr/>
        </p:nvCxnSpPr>
        <p:spPr>
          <a:xfrm>
            <a:off x="1316967" y="2772748"/>
            <a:ext cx="3526230" cy="367895"/>
          </a:xfrm>
          <a:prstGeom prst="straightConnector1">
            <a:avLst/>
          </a:prstGeom>
          <a:noFill/>
          <a:ln w="9525" cap="flat" cmpd="sng">
            <a:solidFill>
              <a:srgbClr val="4BA173"/>
            </a:solidFill>
            <a:prstDash val="solid"/>
            <a:round/>
            <a:headEnd type="none" w="med" len="med"/>
            <a:tailEnd type="triangle" w="med" len="med"/>
          </a:ln>
        </p:spPr>
      </p:cxnSp>
      <p:cxnSp>
        <p:nvCxnSpPr>
          <p:cNvPr id="367" name="Google Shape;367;p23"/>
          <p:cNvCxnSpPr>
            <a:cxnSpLocks/>
            <a:stCxn id="341" idx="3"/>
            <a:endCxn id="351" idx="0"/>
          </p:cNvCxnSpPr>
          <p:nvPr/>
        </p:nvCxnSpPr>
        <p:spPr>
          <a:xfrm>
            <a:off x="706767" y="3168948"/>
            <a:ext cx="856847" cy="1793163"/>
          </a:xfrm>
          <a:prstGeom prst="straightConnector1">
            <a:avLst/>
          </a:prstGeom>
          <a:noFill/>
          <a:ln w="9525" cap="flat" cmpd="sng">
            <a:solidFill>
              <a:srgbClr val="4BA173"/>
            </a:solidFill>
            <a:prstDash val="solid"/>
            <a:round/>
            <a:headEnd type="none" w="med" len="med"/>
            <a:tailEnd type="triangle" w="med" len="med"/>
          </a:ln>
        </p:spPr>
      </p:cxnSp>
      <p:cxnSp>
        <p:nvCxnSpPr>
          <p:cNvPr id="368" name="Google Shape;368;p23"/>
          <p:cNvCxnSpPr>
            <a:stCxn id="341" idx="4"/>
            <a:endCxn id="342" idx="1"/>
          </p:cNvCxnSpPr>
          <p:nvPr/>
        </p:nvCxnSpPr>
        <p:spPr>
          <a:xfrm>
            <a:off x="1316967" y="2772748"/>
            <a:ext cx="3440431" cy="1366540"/>
          </a:xfrm>
          <a:prstGeom prst="straightConnector1">
            <a:avLst/>
          </a:prstGeom>
          <a:noFill/>
          <a:ln w="9525" cap="flat" cmpd="sng">
            <a:solidFill>
              <a:srgbClr val="4BA173"/>
            </a:solidFill>
            <a:prstDash val="solid"/>
            <a:round/>
            <a:headEnd type="none" w="med" len="med"/>
            <a:tailEnd type="triangle" w="med" len="med"/>
          </a:ln>
        </p:spPr>
      </p:cxnSp>
      <p:cxnSp>
        <p:nvCxnSpPr>
          <p:cNvPr id="369" name="Google Shape;369;p23"/>
          <p:cNvCxnSpPr>
            <a:cxnSpLocks/>
            <a:stCxn id="370" idx="3"/>
            <a:endCxn id="371" idx="2"/>
          </p:cNvCxnSpPr>
          <p:nvPr/>
        </p:nvCxnSpPr>
        <p:spPr>
          <a:xfrm flipV="1">
            <a:off x="3414993" y="1461884"/>
            <a:ext cx="416472" cy="11681"/>
          </a:xfrm>
          <a:prstGeom prst="straightConnector1">
            <a:avLst/>
          </a:prstGeom>
          <a:noFill/>
          <a:ln w="9525" cap="flat" cmpd="sng">
            <a:solidFill>
              <a:srgbClr val="4BA173"/>
            </a:solidFill>
            <a:prstDash val="solid"/>
            <a:round/>
            <a:headEnd type="none" w="med" len="med"/>
            <a:tailEnd type="triangle" w="med" len="med"/>
          </a:ln>
        </p:spPr>
      </p:cxnSp>
      <p:cxnSp>
        <p:nvCxnSpPr>
          <p:cNvPr id="372" name="Google Shape;372;p23"/>
          <p:cNvCxnSpPr>
            <a:stCxn id="341" idx="4"/>
            <a:endCxn id="370" idx="1"/>
          </p:cNvCxnSpPr>
          <p:nvPr/>
        </p:nvCxnSpPr>
        <p:spPr>
          <a:xfrm flipV="1">
            <a:off x="1316967" y="1473565"/>
            <a:ext cx="877626" cy="1299183"/>
          </a:xfrm>
          <a:prstGeom prst="straightConnector1">
            <a:avLst/>
          </a:prstGeom>
          <a:noFill/>
          <a:ln w="9525" cap="flat" cmpd="sng">
            <a:solidFill>
              <a:srgbClr val="4BA173"/>
            </a:solidFill>
            <a:prstDash val="solid"/>
            <a:round/>
            <a:headEnd type="none" w="med" len="med"/>
            <a:tailEnd type="triangle" w="med" len="med"/>
          </a:ln>
        </p:spPr>
      </p:cxnSp>
      <p:grpSp>
        <p:nvGrpSpPr>
          <p:cNvPr id="82" name="Group 81">
            <a:extLst>
              <a:ext uri="{FF2B5EF4-FFF2-40B4-BE49-F238E27FC236}">
                <a16:creationId xmlns:a16="http://schemas.microsoft.com/office/drawing/2014/main" id="{C5A17B32-D0C0-AA4F-B879-F08194D9A412}"/>
              </a:ext>
            </a:extLst>
          </p:cNvPr>
          <p:cNvGrpSpPr/>
          <p:nvPr/>
        </p:nvGrpSpPr>
        <p:grpSpPr>
          <a:xfrm>
            <a:off x="2194593" y="1309765"/>
            <a:ext cx="1226433" cy="918260"/>
            <a:chOff x="4401305" y="5597500"/>
            <a:chExt cx="1226433" cy="918260"/>
          </a:xfrm>
        </p:grpSpPr>
        <p:sp>
          <p:nvSpPr>
            <p:cNvPr id="370" name="Google Shape;370;p23"/>
            <p:cNvSpPr/>
            <p:nvPr/>
          </p:nvSpPr>
          <p:spPr>
            <a:xfrm>
              <a:off x="4401305" y="5597500"/>
              <a:ext cx="1220400" cy="327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MASH</a:t>
              </a:r>
              <a:endParaRPr sz="1333"/>
            </a:p>
          </p:txBody>
        </p:sp>
        <p:sp>
          <p:nvSpPr>
            <p:cNvPr id="373" name="Google Shape;373;p23"/>
            <p:cNvSpPr/>
            <p:nvPr/>
          </p:nvSpPr>
          <p:spPr>
            <a:xfrm>
              <a:off x="4407338" y="6188160"/>
              <a:ext cx="1220400" cy="327600"/>
            </a:xfrm>
            <a:prstGeom prst="roundRect">
              <a:avLst>
                <a:gd name="adj" fmla="val 16667"/>
              </a:avLst>
            </a:prstGeom>
            <a:noFill/>
            <a:ln w="38100" cap="flat" cmpd="sng">
              <a:solidFill>
                <a:srgbClr val="9900FF"/>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SAKEIMA</a:t>
              </a:r>
              <a:endParaRPr sz="1333"/>
            </a:p>
          </p:txBody>
        </p:sp>
      </p:grpSp>
      <p:cxnSp>
        <p:nvCxnSpPr>
          <p:cNvPr id="374" name="Google Shape;374;p23"/>
          <p:cNvCxnSpPr>
            <a:stCxn id="341" idx="4"/>
            <a:endCxn id="373" idx="1"/>
          </p:cNvCxnSpPr>
          <p:nvPr/>
        </p:nvCxnSpPr>
        <p:spPr>
          <a:xfrm flipV="1">
            <a:off x="1316967" y="2064225"/>
            <a:ext cx="883659" cy="708523"/>
          </a:xfrm>
          <a:prstGeom prst="straightConnector1">
            <a:avLst/>
          </a:prstGeom>
          <a:noFill/>
          <a:ln w="9525" cap="flat" cmpd="sng">
            <a:solidFill>
              <a:srgbClr val="4BA173"/>
            </a:solidFill>
            <a:prstDash val="solid"/>
            <a:round/>
            <a:headEnd type="none" w="med" len="med"/>
            <a:tailEnd type="triangle" w="med" len="med"/>
          </a:ln>
        </p:spPr>
      </p:cxnSp>
      <p:cxnSp>
        <p:nvCxnSpPr>
          <p:cNvPr id="376" name="Google Shape;376;p23"/>
          <p:cNvCxnSpPr>
            <a:stCxn id="373" idx="3"/>
            <a:endCxn id="377" idx="2"/>
          </p:cNvCxnSpPr>
          <p:nvPr/>
        </p:nvCxnSpPr>
        <p:spPr>
          <a:xfrm flipV="1">
            <a:off x="3421026" y="2049744"/>
            <a:ext cx="409599" cy="14481"/>
          </a:xfrm>
          <a:prstGeom prst="straightConnector1">
            <a:avLst/>
          </a:prstGeom>
          <a:noFill/>
          <a:ln w="9525" cap="flat" cmpd="sng">
            <a:solidFill>
              <a:srgbClr val="4BA173"/>
            </a:solidFill>
            <a:prstDash val="solid"/>
            <a:round/>
            <a:headEnd type="none" w="med" len="med"/>
            <a:tailEnd type="triangle" w="med" len="med"/>
          </a:ln>
        </p:spPr>
      </p:cxnSp>
      <p:cxnSp>
        <p:nvCxnSpPr>
          <p:cNvPr id="382" name="Google Shape;382;p23"/>
          <p:cNvCxnSpPr>
            <a:cxnSpLocks/>
            <a:stCxn id="341" idx="4"/>
            <a:endCxn id="85" idx="1"/>
          </p:cNvCxnSpPr>
          <p:nvPr/>
        </p:nvCxnSpPr>
        <p:spPr>
          <a:xfrm>
            <a:off x="1316967" y="2772748"/>
            <a:ext cx="7226421" cy="2994563"/>
          </a:xfrm>
          <a:prstGeom prst="straightConnector1">
            <a:avLst/>
          </a:prstGeom>
          <a:noFill/>
          <a:ln w="9525" cap="flat" cmpd="sng">
            <a:solidFill>
              <a:srgbClr val="4BA173"/>
            </a:solidFill>
            <a:prstDash val="solid"/>
            <a:round/>
            <a:headEnd type="none" w="med" len="med"/>
            <a:tailEnd type="triangle" w="med" len="med"/>
          </a:ln>
        </p:spPr>
      </p:cxnSp>
      <p:sp>
        <p:nvSpPr>
          <p:cNvPr id="44" name="TextBox 43">
            <a:extLst>
              <a:ext uri="{FF2B5EF4-FFF2-40B4-BE49-F238E27FC236}">
                <a16:creationId xmlns:a16="http://schemas.microsoft.com/office/drawing/2014/main" id="{7516FD16-105C-0B4D-90C1-4C5B5B04B3A5}"/>
              </a:ext>
            </a:extLst>
          </p:cNvPr>
          <p:cNvSpPr txBox="1"/>
          <p:nvPr/>
        </p:nvSpPr>
        <p:spPr>
          <a:xfrm>
            <a:off x="2147980" y="232913"/>
            <a:ext cx="9670210" cy="646331"/>
          </a:xfrm>
          <a:prstGeom prst="rect">
            <a:avLst/>
          </a:prstGeom>
          <a:noFill/>
        </p:spPr>
        <p:txBody>
          <a:bodyPr wrap="square" rtlCol="0">
            <a:spAutoFit/>
          </a:bodyPr>
          <a:lstStyle/>
          <a:p>
            <a:r>
              <a:rPr lang="en-US" sz="3600" dirty="0"/>
              <a:t>Modified Short Read Pipeline</a:t>
            </a:r>
          </a:p>
        </p:txBody>
      </p:sp>
      <p:sp>
        <p:nvSpPr>
          <p:cNvPr id="50" name="Google Shape;351;p23">
            <a:extLst>
              <a:ext uri="{FF2B5EF4-FFF2-40B4-BE49-F238E27FC236}">
                <a16:creationId xmlns:a16="http://schemas.microsoft.com/office/drawing/2014/main" id="{B10EAAA5-3681-4446-8AB6-8C88E2FB920D}"/>
              </a:ext>
            </a:extLst>
          </p:cNvPr>
          <p:cNvSpPr/>
          <p:nvPr/>
        </p:nvSpPr>
        <p:spPr>
          <a:xfrm>
            <a:off x="9999851" y="353405"/>
            <a:ext cx="1220400" cy="502345"/>
          </a:xfrm>
          <a:prstGeom prst="roundRect">
            <a:avLst>
              <a:gd name="adj" fmla="val 16667"/>
            </a:avLst>
          </a:prstGeom>
          <a:noFill/>
          <a:ln w="38100"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Modified from CAP1</a:t>
            </a:r>
            <a:endParaRPr sz="1333" dirty="0"/>
          </a:p>
        </p:txBody>
      </p:sp>
      <p:sp>
        <p:nvSpPr>
          <p:cNvPr id="51" name="Google Shape;373;p23">
            <a:extLst>
              <a:ext uri="{FF2B5EF4-FFF2-40B4-BE49-F238E27FC236}">
                <a16:creationId xmlns:a16="http://schemas.microsoft.com/office/drawing/2014/main" id="{3DA04E48-2706-D44E-9DDB-B5939DB25B44}"/>
              </a:ext>
            </a:extLst>
          </p:cNvPr>
          <p:cNvSpPr/>
          <p:nvPr/>
        </p:nvSpPr>
        <p:spPr>
          <a:xfrm>
            <a:off x="9999851" y="976242"/>
            <a:ext cx="1220400" cy="327600"/>
          </a:xfrm>
          <a:prstGeom prst="roundRect">
            <a:avLst>
              <a:gd name="adj" fmla="val 16667"/>
            </a:avLst>
          </a:prstGeom>
          <a:noFill/>
          <a:ln w="38100" cap="flat" cmpd="sng">
            <a:solidFill>
              <a:srgbClr val="9900FF"/>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New to CAP2</a:t>
            </a:r>
            <a:endParaRPr sz="1333" dirty="0"/>
          </a:p>
        </p:txBody>
      </p:sp>
      <p:grpSp>
        <p:nvGrpSpPr>
          <p:cNvPr id="134" name="Group 133">
            <a:extLst>
              <a:ext uri="{FF2B5EF4-FFF2-40B4-BE49-F238E27FC236}">
                <a16:creationId xmlns:a16="http://schemas.microsoft.com/office/drawing/2014/main" id="{053BB5F7-01A4-7942-8A68-66D359A0951C}"/>
              </a:ext>
            </a:extLst>
          </p:cNvPr>
          <p:cNvGrpSpPr/>
          <p:nvPr/>
        </p:nvGrpSpPr>
        <p:grpSpPr>
          <a:xfrm>
            <a:off x="4757398" y="3672088"/>
            <a:ext cx="7208108" cy="2349623"/>
            <a:chOff x="6279522" y="5273326"/>
            <a:chExt cx="7208108" cy="2349623"/>
          </a:xfrm>
        </p:grpSpPr>
        <p:sp>
          <p:nvSpPr>
            <p:cNvPr id="342" name="Google Shape;342;p23"/>
            <p:cNvSpPr/>
            <p:nvPr/>
          </p:nvSpPr>
          <p:spPr>
            <a:xfrm>
              <a:off x="6279522" y="5273326"/>
              <a:ext cx="1220400" cy="934400"/>
            </a:xfrm>
            <a:prstGeom prst="roundRect">
              <a:avLst>
                <a:gd name="adj" fmla="val 16667"/>
              </a:avLst>
            </a:prstGeom>
            <a:solidFill>
              <a:schemeClr val="bg1"/>
            </a:solidFill>
            <a:ln w="38100"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Titan</a:t>
              </a:r>
              <a:endParaRPr sz="1333"/>
            </a:p>
          </p:txBody>
        </p:sp>
        <p:cxnSp>
          <p:nvCxnSpPr>
            <p:cNvPr id="344" name="Google Shape;344;p23"/>
            <p:cNvCxnSpPr>
              <a:stCxn id="342" idx="3"/>
              <a:endCxn id="343" idx="2"/>
            </p:cNvCxnSpPr>
            <p:nvPr/>
          </p:nvCxnSpPr>
          <p:spPr>
            <a:xfrm>
              <a:off x="7499922" y="5740526"/>
              <a:ext cx="209618" cy="16733"/>
            </a:xfrm>
            <a:prstGeom prst="straightConnector1">
              <a:avLst/>
            </a:prstGeom>
            <a:noFill/>
            <a:ln w="9525" cap="flat" cmpd="sng">
              <a:solidFill>
                <a:srgbClr val="4BA173"/>
              </a:solidFill>
              <a:prstDash val="solid"/>
              <a:round/>
              <a:headEnd type="none" w="med" len="med"/>
              <a:tailEnd type="triangle" w="med" len="med"/>
            </a:ln>
          </p:spPr>
        </p:cxnSp>
        <p:grpSp>
          <p:nvGrpSpPr>
            <p:cNvPr id="91" name="Group 90">
              <a:extLst>
                <a:ext uri="{FF2B5EF4-FFF2-40B4-BE49-F238E27FC236}">
                  <a16:creationId xmlns:a16="http://schemas.microsoft.com/office/drawing/2014/main" id="{E2A0525F-520C-9F44-9397-67D186C3B11E}"/>
                </a:ext>
              </a:extLst>
            </p:cNvPr>
            <p:cNvGrpSpPr/>
            <p:nvPr/>
          </p:nvGrpSpPr>
          <p:grpSpPr>
            <a:xfrm>
              <a:off x="7709540" y="5486126"/>
              <a:ext cx="5778090" cy="2136823"/>
              <a:chOff x="6182523" y="3813844"/>
              <a:chExt cx="5778090" cy="2136823"/>
            </a:xfrm>
          </p:grpSpPr>
          <p:sp>
            <p:nvSpPr>
              <p:cNvPr id="343" name="Google Shape;343;p23"/>
              <p:cNvSpPr/>
              <p:nvPr/>
            </p:nvSpPr>
            <p:spPr>
              <a:xfrm>
                <a:off x="6182523" y="3830577"/>
                <a:ext cx="18820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467"/>
                  <a:t>Taxonomy</a:t>
                </a:r>
                <a:endParaRPr sz="1467"/>
              </a:p>
            </p:txBody>
          </p:sp>
          <p:cxnSp>
            <p:nvCxnSpPr>
              <p:cNvPr id="49" name="Google Shape;344;p23">
                <a:extLst>
                  <a:ext uri="{FF2B5EF4-FFF2-40B4-BE49-F238E27FC236}">
                    <a16:creationId xmlns:a16="http://schemas.microsoft.com/office/drawing/2014/main" id="{86E99875-8CA7-5A46-87E6-A75EB623B390}"/>
                  </a:ext>
                </a:extLst>
              </p:cNvPr>
              <p:cNvCxnSpPr>
                <a:cxnSpLocks/>
                <a:stCxn id="343" idx="6"/>
                <a:endCxn id="53" idx="1"/>
              </p:cNvCxnSpPr>
              <p:nvPr/>
            </p:nvCxnSpPr>
            <p:spPr>
              <a:xfrm flipV="1">
                <a:off x="8064523" y="4068244"/>
                <a:ext cx="730160" cy="16733"/>
              </a:xfrm>
              <a:prstGeom prst="straightConnector1">
                <a:avLst/>
              </a:prstGeom>
              <a:noFill/>
              <a:ln w="9525" cap="flat" cmpd="sng">
                <a:solidFill>
                  <a:srgbClr val="4BA173"/>
                </a:solidFill>
                <a:prstDash val="solid"/>
                <a:round/>
                <a:headEnd type="none" w="med" len="med"/>
                <a:tailEnd type="triangle" w="med" len="med"/>
              </a:ln>
            </p:spPr>
          </p:cxnSp>
          <p:sp>
            <p:nvSpPr>
              <p:cNvPr id="52" name="Google Shape;343;p23">
                <a:extLst>
                  <a:ext uri="{FF2B5EF4-FFF2-40B4-BE49-F238E27FC236}">
                    <a16:creationId xmlns:a16="http://schemas.microsoft.com/office/drawing/2014/main" id="{CF0EA63F-DEAC-FB43-B7E4-462F139BA1EE}"/>
                  </a:ext>
                </a:extLst>
              </p:cNvPr>
              <p:cNvSpPr/>
              <p:nvPr/>
            </p:nvSpPr>
            <p:spPr>
              <a:xfrm>
                <a:off x="10078613" y="3813844"/>
                <a:ext cx="18820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467" dirty="0"/>
                  <a:t>Strains</a:t>
                </a:r>
                <a:endParaRPr sz="1467" dirty="0"/>
              </a:p>
            </p:txBody>
          </p:sp>
          <p:sp>
            <p:nvSpPr>
              <p:cNvPr id="53" name="Google Shape;355;p23">
                <a:extLst>
                  <a:ext uri="{FF2B5EF4-FFF2-40B4-BE49-F238E27FC236}">
                    <a16:creationId xmlns:a16="http://schemas.microsoft.com/office/drawing/2014/main" id="{DB389770-84A2-1F47-A165-BB4044713F62}"/>
                  </a:ext>
                </a:extLst>
              </p:cNvPr>
              <p:cNvSpPr/>
              <p:nvPr/>
            </p:nvSpPr>
            <p:spPr>
              <a:xfrm>
                <a:off x="8794683" y="3884644"/>
                <a:ext cx="696191" cy="367200"/>
              </a:xfrm>
              <a:prstGeom prst="roundRect">
                <a:avLst>
                  <a:gd name="adj" fmla="val 16667"/>
                </a:avLst>
              </a:prstGeom>
              <a:noFill/>
              <a:ln w="38100" cap="flat" cmpd="sng">
                <a:solidFill>
                  <a:srgbClr val="7030A0"/>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TBD</a:t>
                </a:r>
                <a:r>
                  <a:rPr lang="en" sz="1600" dirty="0"/>
                  <a:t> </a:t>
                </a:r>
                <a:endParaRPr sz="1600" dirty="0"/>
              </a:p>
            </p:txBody>
          </p:sp>
          <p:sp>
            <p:nvSpPr>
              <p:cNvPr id="54" name="Google Shape;341;p23">
                <a:extLst>
                  <a:ext uri="{FF2B5EF4-FFF2-40B4-BE49-F238E27FC236}">
                    <a16:creationId xmlns:a16="http://schemas.microsoft.com/office/drawing/2014/main" id="{6392CD64-4B16-2C41-8632-8264BD64F321}"/>
                  </a:ext>
                </a:extLst>
              </p:cNvPr>
              <p:cNvSpPr/>
              <p:nvPr/>
            </p:nvSpPr>
            <p:spPr>
              <a:xfrm>
                <a:off x="8532578" y="4515614"/>
                <a:ext cx="1220400" cy="79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Genomes</a:t>
                </a:r>
                <a:endParaRPr sz="1333" dirty="0"/>
              </a:p>
            </p:txBody>
          </p:sp>
          <p:cxnSp>
            <p:nvCxnSpPr>
              <p:cNvPr id="55" name="Google Shape;344;p23">
                <a:extLst>
                  <a:ext uri="{FF2B5EF4-FFF2-40B4-BE49-F238E27FC236}">
                    <a16:creationId xmlns:a16="http://schemas.microsoft.com/office/drawing/2014/main" id="{2B439664-6541-2345-A8DF-1357D8BDDF27}"/>
                  </a:ext>
                </a:extLst>
              </p:cNvPr>
              <p:cNvCxnSpPr>
                <a:cxnSpLocks/>
                <a:stCxn id="53" idx="3"/>
                <a:endCxn id="52" idx="2"/>
              </p:cNvCxnSpPr>
              <p:nvPr/>
            </p:nvCxnSpPr>
            <p:spPr>
              <a:xfrm>
                <a:off x="9490874" y="4068244"/>
                <a:ext cx="587739" cy="0"/>
              </a:xfrm>
              <a:prstGeom prst="straightConnector1">
                <a:avLst/>
              </a:prstGeom>
              <a:noFill/>
              <a:ln w="9525" cap="flat" cmpd="sng">
                <a:solidFill>
                  <a:srgbClr val="4BA173"/>
                </a:solidFill>
                <a:prstDash val="solid"/>
                <a:round/>
                <a:headEnd type="none" w="med" len="med"/>
                <a:tailEnd type="triangle" w="med" len="med"/>
              </a:ln>
            </p:spPr>
          </p:cxnSp>
          <p:cxnSp>
            <p:nvCxnSpPr>
              <p:cNvPr id="58" name="Google Shape;344;p23">
                <a:extLst>
                  <a:ext uri="{FF2B5EF4-FFF2-40B4-BE49-F238E27FC236}">
                    <a16:creationId xmlns:a16="http://schemas.microsoft.com/office/drawing/2014/main" id="{D5BEA550-FC21-534E-AEBF-48D9EF4D4160}"/>
                  </a:ext>
                </a:extLst>
              </p:cNvPr>
              <p:cNvCxnSpPr>
                <a:cxnSpLocks/>
                <a:stCxn id="54" idx="1"/>
                <a:endCxn id="53" idx="2"/>
              </p:cNvCxnSpPr>
              <p:nvPr/>
            </p:nvCxnSpPr>
            <p:spPr>
              <a:xfrm flipV="1">
                <a:off x="9142778" y="4251844"/>
                <a:ext cx="1" cy="263770"/>
              </a:xfrm>
              <a:prstGeom prst="straightConnector1">
                <a:avLst/>
              </a:prstGeom>
              <a:noFill/>
              <a:ln w="9525" cap="flat" cmpd="sng">
                <a:solidFill>
                  <a:srgbClr val="4BA173"/>
                </a:solidFill>
                <a:prstDash val="solid"/>
                <a:round/>
                <a:headEnd type="none" w="med" len="med"/>
                <a:tailEnd type="triangle" w="med" len="med"/>
              </a:ln>
            </p:spPr>
          </p:cxnSp>
          <p:grpSp>
            <p:nvGrpSpPr>
              <p:cNvPr id="83" name="Group 82">
                <a:extLst>
                  <a:ext uri="{FF2B5EF4-FFF2-40B4-BE49-F238E27FC236}">
                    <a16:creationId xmlns:a16="http://schemas.microsoft.com/office/drawing/2014/main" id="{9411A965-651E-A747-B090-7B4F7D2D95CD}"/>
                  </a:ext>
                </a:extLst>
              </p:cNvPr>
              <p:cNvGrpSpPr/>
              <p:nvPr/>
            </p:nvGrpSpPr>
            <p:grpSpPr>
              <a:xfrm>
                <a:off x="8538495" y="5441867"/>
                <a:ext cx="2921354" cy="508800"/>
                <a:chOff x="8538495" y="5142547"/>
                <a:chExt cx="2921354" cy="508800"/>
              </a:xfrm>
            </p:grpSpPr>
            <p:sp>
              <p:nvSpPr>
                <p:cNvPr id="85" name="Google Shape;375;p23">
                  <a:extLst>
                    <a:ext uri="{FF2B5EF4-FFF2-40B4-BE49-F238E27FC236}">
                      <a16:creationId xmlns:a16="http://schemas.microsoft.com/office/drawing/2014/main" id="{C3738722-C5FC-A243-BA17-6A89301F90E8}"/>
                    </a:ext>
                  </a:extLst>
                </p:cNvPr>
                <p:cNvSpPr/>
                <p:nvPr/>
              </p:nvSpPr>
              <p:spPr>
                <a:xfrm>
                  <a:off x="8538495" y="5233147"/>
                  <a:ext cx="1220400" cy="327600"/>
                </a:xfrm>
                <a:prstGeom prst="roundRect">
                  <a:avLst>
                    <a:gd name="adj" fmla="val 16667"/>
                  </a:avLst>
                </a:prstGeom>
                <a:noFill/>
                <a:ln w="38100" cap="flat" cmpd="sng">
                  <a:solidFill>
                    <a:srgbClr val="9900FF"/>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GRiD</a:t>
                  </a:r>
                  <a:endParaRPr sz="1333"/>
                </a:p>
              </p:txBody>
            </p:sp>
            <p:sp>
              <p:nvSpPr>
                <p:cNvPr id="86" name="Google Shape;380;p23">
                  <a:extLst>
                    <a:ext uri="{FF2B5EF4-FFF2-40B4-BE49-F238E27FC236}">
                      <a16:creationId xmlns:a16="http://schemas.microsoft.com/office/drawing/2014/main" id="{11EC74F6-AF4B-F749-8E6D-4D96C3016F87}"/>
                    </a:ext>
                  </a:extLst>
                </p:cNvPr>
                <p:cNvSpPr/>
                <p:nvPr/>
              </p:nvSpPr>
              <p:spPr>
                <a:xfrm>
                  <a:off x="10164249" y="5142547"/>
                  <a:ext cx="12956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Growth rates</a:t>
                  </a:r>
                  <a:endParaRPr sz="1333"/>
                </a:p>
              </p:txBody>
            </p:sp>
            <p:cxnSp>
              <p:nvCxnSpPr>
                <p:cNvPr id="87" name="Google Shape;381;p23">
                  <a:extLst>
                    <a:ext uri="{FF2B5EF4-FFF2-40B4-BE49-F238E27FC236}">
                      <a16:creationId xmlns:a16="http://schemas.microsoft.com/office/drawing/2014/main" id="{E5C09FE0-A853-4D42-A16B-7A775A69B842}"/>
                    </a:ext>
                  </a:extLst>
                </p:cNvPr>
                <p:cNvCxnSpPr>
                  <a:cxnSpLocks/>
                  <a:stCxn id="85" idx="3"/>
                  <a:endCxn id="86" idx="2"/>
                </p:cNvCxnSpPr>
                <p:nvPr/>
              </p:nvCxnSpPr>
              <p:spPr>
                <a:xfrm>
                  <a:off x="9758895" y="5396947"/>
                  <a:ext cx="405354" cy="0"/>
                </a:xfrm>
                <a:prstGeom prst="straightConnector1">
                  <a:avLst/>
                </a:prstGeom>
                <a:noFill/>
                <a:ln w="9525" cap="flat" cmpd="sng">
                  <a:solidFill>
                    <a:srgbClr val="4BA173"/>
                  </a:solidFill>
                  <a:prstDash val="solid"/>
                  <a:round/>
                  <a:headEnd type="none" w="med" len="med"/>
                  <a:tailEnd type="triangle" w="med" len="med"/>
                </a:ln>
              </p:spPr>
            </p:cxnSp>
          </p:grpSp>
          <p:cxnSp>
            <p:nvCxnSpPr>
              <p:cNvPr id="89" name="Google Shape;382;p23">
                <a:extLst>
                  <a:ext uri="{FF2B5EF4-FFF2-40B4-BE49-F238E27FC236}">
                    <a16:creationId xmlns:a16="http://schemas.microsoft.com/office/drawing/2014/main" id="{0ABB9E1E-035A-3640-A96D-F953332FB5A1}"/>
                  </a:ext>
                </a:extLst>
              </p:cNvPr>
              <p:cNvCxnSpPr>
                <a:cxnSpLocks/>
                <a:stCxn id="343" idx="4"/>
                <a:endCxn id="85" idx="1"/>
              </p:cNvCxnSpPr>
              <p:nvPr/>
            </p:nvCxnSpPr>
            <p:spPr>
              <a:xfrm>
                <a:off x="7123523" y="4339377"/>
                <a:ext cx="1414972" cy="1356890"/>
              </a:xfrm>
              <a:prstGeom prst="straightConnector1">
                <a:avLst/>
              </a:prstGeom>
              <a:noFill/>
              <a:ln w="9525" cap="flat" cmpd="sng">
                <a:solidFill>
                  <a:srgbClr val="4BA173"/>
                </a:solidFill>
                <a:prstDash val="solid"/>
                <a:round/>
                <a:headEnd type="none" w="med" len="med"/>
                <a:tailEnd type="triangle" w="med" len="med"/>
              </a:ln>
            </p:spPr>
          </p:cxnSp>
          <p:cxnSp>
            <p:nvCxnSpPr>
              <p:cNvPr id="92" name="Google Shape;382;p23">
                <a:extLst>
                  <a:ext uri="{FF2B5EF4-FFF2-40B4-BE49-F238E27FC236}">
                    <a16:creationId xmlns:a16="http://schemas.microsoft.com/office/drawing/2014/main" id="{AE16ECA0-333D-DB41-B17E-028A97123BD7}"/>
                  </a:ext>
                </a:extLst>
              </p:cNvPr>
              <p:cNvCxnSpPr>
                <a:cxnSpLocks/>
                <a:stCxn id="54" idx="3"/>
                <a:endCxn id="85" idx="0"/>
              </p:cNvCxnSpPr>
              <p:nvPr/>
            </p:nvCxnSpPr>
            <p:spPr>
              <a:xfrm>
                <a:off x="9142778" y="5308014"/>
                <a:ext cx="5917" cy="224453"/>
              </a:xfrm>
              <a:prstGeom prst="straightConnector1">
                <a:avLst/>
              </a:prstGeom>
              <a:noFill/>
              <a:ln w="9525" cap="flat" cmpd="sng">
                <a:solidFill>
                  <a:srgbClr val="4BA173"/>
                </a:solidFill>
                <a:prstDash val="solid"/>
                <a:round/>
                <a:headEnd type="none" w="med" len="med"/>
                <a:tailEnd type="triangle" w="med" len="med"/>
              </a:ln>
            </p:spPr>
          </p:cxnSp>
        </p:grpSp>
      </p:grpSp>
      <p:grpSp>
        <p:nvGrpSpPr>
          <p:cNvPr id="77" name="Group 76">
            <a:extLst>
              <a:ext uri="{FF2B5EF4-FFF2-40B4-BE49-F238E27FC236}">
                <a16:creationId xmlns:a16="http://schemas.microsoft.com/office/drawing/2014/main" id="{A962B624-C92D-A345-B45B-3576EE0F88F0}"/>
              </a:ext>
            </a:extLst>
          </p:cNvPr>
          <p:cNvGrpSpPr/>
          <p:nvPr/>
        </p:nvGrpSpPr>
        <p:grpSpPr>
          <a:xfrm>
            <a:off x="3830625" y="1114084"/>
            <a:ext cx="5482827" cy="1362752"/>
            <a:chOff x="5998699" y="5416300"/>
            <a:chExt cx="5482827" cy="1362752"/>
          </a:xfrm>
        </p:grpSpPr>
        <p:sp>
          <p:nvSpPr>
            <p:cNvPr id="354" name="Google Shape;354;p23"/>
            <p:cNvSpPr/>
            <p:nvPr/>
          </p:nvSpPr>
          <p:spPr>
            <a:xfrm>
              <a:off x="9533867" y="5416300"/>
              <a:ext cx="19040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Body Site Similarity</a:t>
              </a:r>
              <a:endParaRPr sz="1333"/>
            </a:p>
          </p:txBody>
        </p:sp>
        <p:sp>
          <p:nvSpPr>
            <p:cNvPr id="355" name="Google Shape;355;p23"/>
            <p:cNvSpPr/>
            <p:nvPr/>
          </p:nvSpPr>
          <p:spPr>
            <a:xfrm>
              <a:off x="7642268" y="5487100"/>
              <a:ext cx="12600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HMP</a:t>
              </a:r>
              <a:r>
                <a:rPr lang="en" sz="1600"/>
                <a:t> </a:t>
              </a:r>
              <a:endParaRPr sz="1600"/>
            </a:p>
          </p:txBody>
        </p:sp>
        <p:cxnSp>
          <p:nvCxnSpPr>
            <p:cNvPr id="360" name="Google Shape;360;p23"/>
            <p:cNvCxnSpPr>
              <a:stCxn id="355" idx="3"/>
              <a:endCxn id="354" idx="2"/>
            </p:cNvCxnSpPr>
            <p:nvPr/>
          </p:nvCxnSpPr>
          <p:spPr>
            <a:xfrm>
              <a:off x="8902268" y="5670700"/>
              <a:ext cx="631600" cy="0"/>
            </a:xfrm>
            <a:prstGeom prst="straightConnector1">
              <a:avLst/>
            </a:prstGeom>
            <a:noFill/>
            <a:ln w="9525" cap="flat" cmpd="sng">
              <a:solidFill>
                <a:srgbClr val="4BA173"/>
              </a:solidFill>
              <a:prstDash val="solid"/>
              <a:round/>
              <a:headEnd type="none" w="med" len="med"/>
              <a:tailEnd type="triangle" w="med" len="med"/>
            </a:ln>
          </p:spPr>
        </p:cxnSp>
        <p:sp>
          <p:nvSpPr>
            <p:cNvPr id="371" name="Google Shape;371;p23"/>
            <p:cNvSpPr/>
            <p:nvPr/>
          </p:nvSpPr>
          <p:spPr>
            <a:xfrm>
              <a:off x="5999539" y="5509700"/>
              <a:ext cx="11396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Sketch</a:t>
              </a:r>
              <a:endParaRPr sz="1333"/>
            </a:p>
          </p:txBody>
        </p:sp>
        <p:sp>
          <p:nvSpPr>
            <p:cNvPr id="377" name="Google Shape;377;p23"/>
            <p:cNvSpPr/>
            <p:nvPr/>
          </p:nvSpPr>
          <p:spPr>
            <a:xfrm>
              <a:off x="5998699" y="6097560"/>
              <a:ext cx="11396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Sketch</a:t>
              </a:r>
              <a:endParaRPr sz="1333"/>
            </a:p>
          </p:txBody>
        </p:sp>
        <p:cxnSp>
          <p:nvCxnSpPr>
            <p:cNvPr id="378" name="Google Shape;378;p23"/>
            <p:cNvCxnSpPr>
              <a:stCxn id="371" idx="6"/>
              <a:endCxn id="355" idx="1"/>
            </p:cNvCxnSpPr>
            <p:nvPr/>
          </p:nvCxnSpPr>
          <p:spPr>
            <a:xfrm flipV="1">
              <a:off x="7139139" y="5670700"/>
              <a:ext cx="503129" cy="93400"/>
            </a:xfrm>
            <a:prstGeom prst="straightConnector1">
              <a:avLst/>
            </a:prstGeom>
            <a:noFill/>
            <a:ln w="9525" cap="flat" cmpd="sng">
              <a:solidFill>
                <a:srgbClr val="4BA173"/>
              </a:solidFill>
              <a:prstDash val="solid"/>
              <a:round/>
              <a:headEnd type="none" w="med" len="med"/>
              <a:tailEnd type="triangle" w="med" len="med"/>
            </a:ln>
          </p:spPr>
        </p:cxnSp>
        <p:cxnSp>
          <p:nvCxnSpPr>
            <p:cNvPr id="379" name="Google Shape;379;p23"/>
            <p:cNvCxnSpPr>
              <a:stCxn id="377" idx="6"/>
              <a:endCxn id="355" idx="1"/>
            </p:cNvCxnSpPr>
            <p:nvPr/>
          </p:nvCxnSpPr>
          <p:spPr>
            <a:xfrm flipV="1">
              <a:off x="7138299" y="5670700"/>
              <a:ext cx="503969" cy="681260"/>
            </a:xfrm>
            <a:prstGeom prst="straightConnector1">
              <a:avLst/>
            </a:prstGeom>
            <a:noFill/>
            <a:ln w="9525" cap="flat" cmpd="sng">
              <a:solidFill>
                <a:srgbClr val="4BA173"/>
              </a:solidFill>
              <a:prstDash val="solid"/>
              <a:round/>
              <a:headEnd type="none" w="med" len="med"/>
              <a:tailEnd type="triangle" w="med" len="med"/>
            </a:ln>
          </p:spPr>
        </p:cxnSp>
        <p:sp>
          <p:nvSpPr>
            <p:cNvPr id="69" name="Google Shape;355;p23">
              <a:extLst>
                <a:ext uri="{FF2B5EF4-FFF2-40B4-BE49-F238E27FC236}">
                  <a16:creationId xmlns:a16="http://schemas.microsoft.com/office/drawing/2014/main" id="{D7C08963-0EA3-4F47-A1C0-6A0779E65E6D}"/>
                </a:ext>
              </a:extLst>
            </p:cNvPr>
            <p:cNvSpPr/>
            <p:nvPr/>
          </p:nvSpPr>
          <p:spPr>
            <a:xfrm>
              <a:off x="7653369" y="5941605"/>
              <a:ext cx="12600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MetaSUB</a:t>
              </a:r>
              <a:r>
                <a:rPr lang="en" sz="1600" dirty="0"/>
                <a:t> </a:t>
              </a:r>
              <a:endParaRPr sz="1600" dirty="0"/>
            </a:p>
          </p:txBody>
        </p:sp>
        <p:sp>
          <p:nvSpPr>
            <p:cNvPr id="70" name="Google Shape;355;p23">
              <a:extLst>
                <a:ext uri="{FF2B5EF4-FFF2-40B4-BE49-F238E27FC236}">
                  <a16:creationId xmlns:a16="http://schemas.microsoft.com/office/drawing/2014/main" id="{2F0EADD0-13F2-0F42-A393-76103A836A30}"/>
                </a:ext>
              </a:extLst>
            </p:cNvPr>
            <p:cNvSpPr/>
            <p:nvPr/>
          </p:nvSpPr>
          <p:spPr>
            <a:xfrm>
              <a:off x="7653369" y="6411852"/>
              <a:ext cx="12600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Soil</a:t>
              </a:r>
              <a:r>
                <a:rPr lang="en" sz="1600" dirty="0"/>
                <a:t> </a:t>
              </a:r>
              <a:endParaRPr sz="1600" dirty="0"/>
            </a:p>
          </p:txBody>
        </p:sp>
        <p:sp>
          <p:nvSpPr>
            <p:cNvPr id="71" name="Google Shape;354;p23">
              <a:extLst>
                <a:ext uri="{FF2B5EF4-FFF2-40B4-BE49-F238E27FC236}">
                  <a16:creationId xmlns:a16="http://schemas.microsoft.com/office/drawing/2014/main" id="{836A1C69-21B5-E248-81DD-7B5214B86A62}"/>
                </a:ext>
              </a:extLst>
            </p:cNvPr>
            <p:cNvSpPr/>
            <p:nvPr/>
          </p:nvSpPr>
          <p:spPr>
            <a:xfrm>
              <a:off x="9577526" y="6086652"/>
              <a:ext cx="19040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Geographic Similarity</a:t>
              </a:r>
              <a:endParaRPr sz="1333" dirty="0"/>
            </a:p>
          </p:txBody>
        </p:sp>
        <p:cxnSp>
          <p:nvCxnSpPr>
            <p:cNvPr id="72" name="Google Shape;378;p23">
              <a:extLst>
                <a:ext uri="{FF2B5EF4-FFF2-40B4-BE49-F238E27FC236}">
                  <a16:creationId xmlns:a16="http://schemas.microsoft.com/office/drawing/2014/main" id="{DA3AC2C1-CC71-1F46-860E-E2C26FE7C39E}"/>
                </a:ext>
              </a:extLst>
            </p:cNvPr>
            <p:cNvCxnSpPr>
              <a:cxnSpLocks/>
              <a:stCxn id="371" idx="6"/>
              <a:endCxn id="70" idx="1"/>
            </p:cNvCxnSpPr>
            <p:nvPr/>
          </p:nvCxnSpPr>
          <p:spPr>
            <a:xfrm>
              <a:off x="7139139" y="5764100"/>
              <a:ext cx="514230" cy="831352"/>
            </a:xfrm>
            <a:prstGeom prst="straightConnector1">
              <a:avLst/>
            </a:prstGeom>
            <a:noFill/>
            <a:ln w="9525" cap="flat" cmpd="sng">
              <a:solidFill>
                <a:srgbClr val="4BA173"/>
              </a:solidFill>
              <a:prstDash val="solid"/>
              <a:round/>
              <a:headEnd type="none" w="med" len="med"/>
              <a:tailEnd type="triangle" w="med" len="med"/>
            </a:ln>
          </p:spPr>
        </p:cxnSp>
        <p:cxnSp>
          <p:nvCxnSpPr>
            <p:cNvPr id="73" name="Google Shape;378;p23">
              <a:extLst>
                <a:ext uri="{FF2B5EF4-FFF2-40B4-BE49-F238E27FC236}">
                  <a16:creationId xmlns:a16="http://schemas.microsoft.com/office/drawing/2014/main" id="{0FC2CA88-5145-F042-AE31-388335DB409F}"/>
                </a:ext>
              </a:extLst>
            </p:cNvPr>
            <p:cNvCxnSpPr>
              <a:cxnSpLocks/>
              <a:stCxn id="371" idx="6"/>
              <a:endCxn id="69" idx="1"/>
            </p:cNvCxnSpPr>
            <p:nvPr/>
          </p:nvCxnSpPr>
          <p:spPr>
            <a:xfrm>
              <a:off x="7139139" y="5764100"/>
              <a:ext cx="514230" cy="361105"/>
            </a:xfrm>
            <a:prstGeom prst="straightConnector1">
              <a:avLst/>
            </a:prstGeom>
            <a:noFill/>
            <a:ln w="9525" cap="flat" cmpd="sng">
              <a:solidFill>
                <a:srgbClr val="4BA173"/>
              </a:solidFill>
              <a:prstDash val="solid"/>
              <a:round/>
              <a:headEnd type="none" w="med" len="med"/>
              <a:tailEnd type="triangle" w="med" len="med"/>
            </a:ln>
          </p:spPr>
        </p:cxnSp>
        <p:cxnSp>
          <p:nvCxnSpPr>
            <p:cNvPr id="74" name="Google Shape;379;p23">
              <a:extLst>
                <a:ext uri="{FF2B5EF4-FFF2-40B4-BE49-F238E27FC236}">
                  <a16:creationId xmlns:a16="http://schemas.microsoft.com/office/drawing/2014/main" id="{8E7E80AA-212A-C749-ADBF-93F843BD5F10}"/>
                </a:ext>
              </a:extLst>
            </p:cNvPr>
            <p:cNvCxnSpPr>
              <a:cxnSpLocks/>
              <a:stCxn id="377" idx="6"/>
              <a:endCxn id="69" idx="1"/>
            </p:cNvCxnSpPr>
            <p:nvPr/>
          </p:nvCxnSpPr>
          <p:spPr>
            <a:xfrm flipV="1">
              <a:off x="7138299" y="6125205"/>
              <a:ext cx="515070" cy="226755"/>
            </a:xfrm>
            <a:prstGeom prst="straightConnector1">
              <a:avLst/>
            </a:prstGeom>
            <a:noFill/>
            <a:ln w="9525" cap="flat" cmpd="sng">
              <a:solidFill>
                <a:srgbClr val="4BA173"/>
              </a:solidFill>
              <a:prstDash val="solid"/>
              <a:round/>
              <a:headEnd type="none" w="med" len="med"/>
              <a:tailEnd type="triangle" w="med" len="med"/>
            </a:ln>
          </p:spPr>
        </p:cxnSp>
        <p:cxnSp>
          <p:nvCxnSpPr>
            <p:cNvPr id="75" name="Google Shape;379;p23">
              <a:extLst>
                <a:ext uri="{FF2B5EF4-FFF2-40B4-BE49-F238E27FC236}">
                  <a16:creationId xmlns:a16="http://schemas.microsoft.com/office/drawing/2014/main" id="{67E9EA7B-C6C7-634D-B6FF-0854A9A8A013}"/>
                </a:ext>
              </a:extLst>
            </p:cNvPr>
            <p:cNvCxnSpPr>
              <a:cxnSpLocks/>
              <a:stCxn id="377" idx="6"/>
              <a:endCxn id="70" idx="1"/>
            </p:cNvCxnSpPr>
            <p:nvPr/>
          </p:nvCxnSpPr>
          <p:spPr>
            <a:xfrm>
              <a:off x="7138299" y="6351960"/>
              <a:ext cx="515070" cy="243492"/>
            </a:xfrm>
            <a:prstGeom prst="straightConnector1">
              <a:avLst/>
            </a:prstGeom>
            <a:noFill/>
            <a:ln w="9525" cap="flat" cmpd="sng">
              <a:solidFill>
                <a:srgbClr val="4BA173"/>
              </a:solidFill>
              <a:prstDash val="solid"/>
              <a:round/>
              <a:headEnd type="none" w="med" len="med"/>
              <a:tailEnd type="triangle" w="med" len="med"/>
            </a:ln>
          </p:spPr>
        </p:cxnSp>
        <p:cxnSp>
          <p:nvCxnSpPr>
            <p:cNvPr id="120" name="Google Shape;360;p23">
              <a:extLst>
                <a:ext uri="{FF2B5EF4-FFF2-40B4-BE49-F238E27FC236}">
                  <a16:creationId xmlns:a16="http://schemas.microsoft.com/office/drawing/2014/main" id="{DEF5CAD9-CCAD-1C48-A47B-F09B7C256DFF}"/>
                </a:ext>
              </a:extLst>
            </p:cNvPr>
            <p:cNvCxnSpPr>
              <a:cxnSpLocks/>
              <a:stCxn id="69" idx="3"/>
              <a:endCxn id="71" idx="2"/>
            </p:cNvCxnSpPr>
            <p:nvPr/>
          </p:nvCxnSpPr>
          <p:spPr>
            <a:xfrm>
              <a:off x="8913369" y="6125205"/>
              <a:ext cx="664157" cy="215847"/>
            </a:xfrm>
            <a:prstGeom prst="straightConnector1">
              <a:avLst/>
            </a:prstGeom>
            <a:noFill/>
            <a:ln w="9525" cap="flat" cmpd="sng">
              <a:solidFill>
                <a:srgbClr val="4BA173"/>
              </a:solidFill>
              <a:prstDash val="solid"/>
              <a:round/>
              <a:headEnd type="none" w="med" len="med"/>
              <a:tailEnd type="triangle" w="med" len="med"/>
            </a:ln>
          </p:spPr>
        </p:cxnSp>
        <p:cxnSp>
          <p:nvCxnSpPr>
            <p:cNvPr id="123" name="Google Shape;360;p23">
              <a:extLst>
                <a:ext uri="{FF2B5EF4-FFF2-40B4-BE49-F238E27FC236}">
                  <a16:creationId xmlns:a16="http://schemas.microsoft.com/office/drawing/2014/main" id="{F3D58E28-B602-4C4F-B027-00EB153383C2}"/>
                </a:ext>
              </a:extLst>
            </p:cNvPr>
            <p:cNvCxnSpPr>
              <a:cxnSpLocks/>
              <a:stCxn id="70" idx="3"/>
              <a:endCxn id="71" idx="2"/>
            </p:cNvCxnSpPr>
            <p:nvPr/>
          </p:nvCxnSpPr>
          <p:spPr>
            <a:xfrm flipV="1">
              <a:off x="8913369" y="6341052"/>
              <a:ext cx="664157" cy="254400"/>
            </a:xfrm>
            <a:prstGeom prst="straightConnector1">
              <a:avLst/>
            </a:prstGeom>
            <a:noFill/>
            <a:ln w="9525" cap="flat" cmpd="sng">
              <a:solidFill>
                <a:srgbClr val="4BA173"/>
              </a:solidFill>
              <a:prstDash val="solid"/>
              <a:round/>
              <a:headEnd type="none" w="med" len="med"/>
              <a:tailEnd type="triangle" w="med" len="med"/>
            </a:ln>
          </p:spPr>
        </p:cxnSp>
      </p:grpSp>
      <p:cxnSp>
        <p:nvCxnSpPr>
          <p:cNvPr id="154" name="Google Shape;382;p23">
            <a:extLst>
              <a:ext uri="{FF2B5EF4-FFF2-40B4-BE49-F238E27FC236}">
                <a16:creationId xmlns:a16="http://schemas.microsoft.com/office/drawing/2014/main" id="{469BFC83-6115-744A-848C-F9A4D2FE1DCB}"/>
              </a:ext>
            </a:extLst>
          </p:cNvPr>
          <p:cNvCxnSpPr>
            <a:cxnSpLocks/>
            <a:stCxn id="343" idx="6"/>
            <a:endCxn id="357" idx="2"/>
          </p:cNvCxnSpPr>
          <p:nvPr/>
        </p:nvCxnSpPr>
        <p:spPr>
          <a:xfrm flipV="1">
            <a:off x="8069416" y="3137217"/>
            <a:ext cx="2163652" cy="1018804"/>
          </a:xfrm>
          <a:prstGeom prst="straightConnector1">
            <a:avLst/>
          </a:prstGeom>
          <a:noFill/>
          <a:ln w="9525" cap="flat" cmpd="sng">
            <a:solidFill>
              <a:srgbClr val="4BA173"/>
            </a:solidFill>
            <a:prstDash val="solid"/>
            <a:round/>
            <a:headEnd type="none" w="med" len="med"/>
            <a:tailEnd type="triangle" w="med" len="med"/>
          </a:ln>
        </p:spPr>
      </p:cxnSp>
    </p:spTree>
    <p:extLst>
      <p:ext uri="{BB962C8B-B14F-4D97-AF65-F5344CB8AC3E}">
        <p14:creationId xmlns:p14="http://schemas.microsoft.com/office/powerpoint/2010/main" val="362763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grpSp>
        <p:nvGrpSpPr>
          <p:cNvPr id="66" name="Group 65">
            <a:extLst>
              <a:ext uri="{FF2B5EF4-FFF2-40B4-BE49-F238E27FC236}">
                <a16:creationId xmlns:a16="http://schemas.microsoft.com/office/drawing/2014/main" id="{79690B9D-AF52-884A-AF51-3A2707FEF56C}"/>
              </a:ext>
            </a:extLst>
          </p:cNvPr>
          <p:cNvGrpSpPr/>
          <p:nvPr/>
        </p:nvGrpSpPr>
        <p:grpSpPr>
          <a:xfrm>
            <a:off x="366386" y="152890"/>
            <a:ext cx="6154291" cy="5411438"/>
            <a:chOff x="38553" y="164465"/>
            <a:chExt cx="6154291" cy="5411438"/>
          </a:xfrm>
        </p:grpSpPr>
        <p:sp>
          <p:nvSpPr>
            <p:cNvPr id="258" name="Google Shape;258;p27"/>
            <p:cNvSpPr/>
            <p:nvPr/>
          </p:nvSpPr>
          <p:spPr>
            <a:xfrm>
              <a:off x="257241" y="645398"/>
              <a:ext cx="1220400" cy="1152884"/>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Nanopore Signal</a:t>
              </a:r>
              <a:endParaRPr sz="1333" dirty="0"/>
            </a:p>
          </p:txBody>
        </p:sp>
        <p:sp>
          <p:nvSpPr>
            <p:cNvPr id="265" name="Google Shape;265;p27"/>
            <p:cNvSpPr/>
            <p:nvPr/>
          </p:nvSpPr>
          <p:spPr>
            <a:xfrm>
              <a:off x="1683183" y="1038240"/>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Guppy</a:t>
              </a:r>
              <a:endParaRPr sz="1333" dirty="0"/>
            </a:p>
          </p:txBody>
        </p:sp>
        <p:cxnSp>
          <p:nvCxnSpPr>
            <p:cNvPr id="288" name="Google Shape;288;p27"/>
            <p:cNvCxnSpPr>
              <a:cxnSpLocks/>
              <a:stCxn id="258" idx="4"/>
              <a:endCxn id="265" idx="1"/>
            </p:cNvCxnSpPr>
            <p:nvPr/>
          </p:nvCxnSpPr>
          <p:spPr>
            <a:xfrm>
              <a:off x="1477641" y="1221840"/>
              <a:ext cx="205542" cy="0"/>
            </a:xfrm>
            <a:prstGeom prst="straightConnector1">
              <a:avLst/>
            </a:prstGeom>
            <a:noFill/>
            <a:ln w="9525" cap="flat" cmpd="sng">
              <a:solidFill>
                <a:srgbClr val="4BA173"/>
              </a:solidFill>
              <a:prstDash val="solid"/>
              <a:round/>
              <a:headEnd type="none" w="med" len="med"/>
              <a:tailEnd type="triangle" w="med" len="med"/>
            </a:ln>
          </p:spPr>
        </p:cxnSp>
        <p:sp>
          <p:nvSpPr>
            <p:cNvPr id="100" name="Google Shape;258;p27">
              <a:extLst>
                <a:ext uri="{FF2B5EF4-FFF2-40B4-BE49-F238E27FC236}">
                  <a16:creationId xmlns:a16="http://schemas.microsoft.com/office/drawing/2014/main" id="{4E9B04D8-1CB1-E645-8B82-0C70297158AA}"/>
                </a:ext>
              </a:extLst>
            </p:cNvPr>
            <p:cNvSpPr/>
            <p:nvPr/>
          </p:nvSpPr>
          <p:spPr>
            <a:xfrm>
              <a:off x="3109125" y="645398"/>
              <a:ext cx="1220400" cy="1152884"/>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Nanopore Signal</a:t>
              </a:r>
              <a:endParaRPr sz="1333" dirty="0"/>
            </a:p>
          </p:txBody>
        </p:sp>
        <p:sp>
          <p:nvSpPr>
            <p:cNvPr id="101" name="Google Shape;265;p27">
              <a:extLst>
                <a:ext uri="{FF2B5EF4-FFF2-40B4-BE49-F238E27FC236}">
                  <a16:creationId xmlns:a16="http://schemas.microsoft.com/office/drawing/2014/main" id="{AE4C9820-91B0-124A-AFF7-7E18A04E89D9}"/>
                </a:ext>
              </a:extLst>
            </p:cNvPr>
            <p:cNvSpPr/>
            <p:nvPr/>
          </p:nvSpPr>
          <p:spPr>
            <a:xfrm>
              <a:off x="4535067" y="1038240"/>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err="1"/>
                <a:t>Flye</a:t>
              </a:r>
              <a:endParaRPr sz="1333" dirty="0"/>
            </a:p>
          </p:txBody>
        </p:sp>
        <p:sp>
          <p:nvSpPr>
            <p:cNvPr id="102" name="Google Shape;258;p27">
              <a:extLst>
                <a:ext uri="{FF2B5EF4-FFF2-40B4-BE49-F238E27FC236}">
                  <a16:creationId xmlns:a16="http://schemas.microsoft.com/office/drawing/2014/main" id="{B900394A-1092-7C4D-842C-30D9EE5FB63B}"/>
                </a:ext>
              </a:extLst>
            </p:cNvPr>
            <p:cNvSpPr/>
            <p:nvPr/>
          </p:nvSpPr>
          <p:spPr>
            <a:xfrm>
              <a:off x="4535067" y="164465"/>
              <a:ext cx="1220400" cy="683546"/>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Illumina Reads</a:t>
              </a:r>
              <a:endParaRPr sz="1333" dirty="0"/>
            </a:p>
          </p:txBody>
        </p:sp>
        <p:sp>
          <p:nvSpPr>
            <p:cNvPr id="103" name="Google Shape;265;p27">
              <a:extLst>
                <a:ext uri="{FF2B5EF4-FFF2-40B4-BE49-F238E27FC236}">
                  <a16:creationId xmlns:a16="http://schemas.microsoft.com/office/drawing/2014/main" id="{37E25E82-5A4A-134F-9EB7-4142C01D50FF}"/>
                </a:ext>
              </a:extLst>
            </p:cNvPr>
            <p:cNvSpPr/>
            <p:nvPr/>
          </p:nvSpPr>
          <p:spPr>
            <a:xfrm>
              <a:off x="4535067" y="1553614"/>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Racon</a:t>
              </a:r>
              <a:endParaRPr sz="1333" dirty="0"/>
            </a:p>
          </p:txBody>
        </p:sp>
        <p:sp>
          <p:nvSpPr>
            <p:cNvPr id="104" name="Google Shape;265;p27">
              <a:extLst>
                <a:ext uri="{FF2B5EF4-FFF2-40B4-BE49-F238E27FC236}">
                  <a16:creationId xmlns:a16="http://schemas.microsoft.com/office/drawing/2014/main" id="{E251B459-FFBA-264C-B7AE-171E2D416AA1}"/>
                </a:ext>
              </a:extLst>
            </p:cNvPr>
            <p:cNvSpPr/>
            <p:nvPr/>
          </p:nvSpPr>
          <p:spPr>
            <a:xfrm>
              <a:off x="4545189" y="2068988"/>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err="1"/>
                <a:t>MeDaka</a:t>
              </a:r>
              <a:endParaRPr sz="1333" dirty="0"/>
            </a:p>
          </p:txBody>
        </p:sp>
        <p:sp>
          <p:nvSpPr>
            <p:cNvPr id="105" name="Google Shape;265;p27">
              <a:extLst>
                <a:ext uri="{FF2B5EF4-FFF2-40B4-BE49-F238E27FC236}">
                  <a16:creationId xmlns:a16="http://schemas.microsoft.com/office/drawing/2014/main" id="{A8D0D31D-AA13-FD49-953B-B9C9009F6ED6}"/>
                </a:ext>
              </a:extLst>
            </p:cNvPr>
            <p:cNvSpPr/>
            <p:nvPr/>
          </p:nvSpPr>
          <p:spPr>
            <a:xfrm>
              <a:off x="4544359" y="2584362"/>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Pilon</a:t>
              </a:r>
              <a:endParaRPr sz="1333" dirty="0"/>
            </a:p>
          </p:txBody>
        </p:sp>
        <p:sp>
          <p:nvSpPr>
            <p:cNvPr id="106" name="Google Shape;258;p27">
              <a:extLst>
                <a:ext uri="{FF2B5EF4-FFF2-40B4-BE49-F238E27FC236}">
                  <a16:creationId xmlns:a16="http://schemas.microsoft.com/office/drawing/2014/main" id="{347D815A-576A-A54F-9111-B5532E7660AC}"/>
                </a:ext>
              </a:extLst>
            </p:cNvPr>
            <p:cNvSpPr/>
            <p:nvPr/>
          </p:nvSpPr>
          <p:spPr>
            <a:xfrm>
              <a:off x="3109125" y="2018405"/>
              <a:ext cx="1220400" cy="1152884"/>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Clean Contigs</a:t>
              </a:r>
              <a:endParaRPr sz="1333" dirty="0"/>
            </a:p>
          </p:txBody>
        </p:sp>
        <p:cxnSp>
          <p:nvCxnSpPr>
            <p:cNvPr id="107" name="Google Shape;288;p27">
              <a:extLst>
                <a:ext uri="{FF2B5EF4-FFF2-40B4-BE49-F238E27FC236}">
                  <a16:creationId xmlns:a16="http://schemas.microsoft.com/office/drawing/2014/main" id="{14C0D00B-9EC0-7541-857E-EBE8897D5DE9}"/>
                </a:ext>
              </a:extLst>
            </p:cNvPr>
            <p:cNvCxnSpPr>
              <a:cxnSpLocks/>
              <a:stCxn id="265" idx="3"/>
              <a:endCxn id="100" idx="2"/>
            </p:cNvCxnSpPr>
            <p:nvPr/>
          </p:nvCxnSpPr>
          <p:spPr>
            <a:xfrm>
              <a:off x="2903583" y="1221840"/>
              <a:ext cx="205542" cy="0"/>
            </a:xfrm>
            <a:prstGeom prst="straightConnector1">
              <a:avLst/>
            </a:prstGeom>
            <a:noFill/>
            <a:ln w="9525" cap="flat" cmpd="sng">
              <a:solidFill>
                <a:srgbClr val="4BA173"/>
              </a:solidFill>
              <a:prstDash val="solid"/>
              <a:round/>
              <a:headEnd type="none" w="med" len="med"/>
              <a:tailEnd type="triangle" w="med" len="med"/>
            </a:ln>
          </p:spPr>
        </p:cxnSp>
        <p:cxnSp>
          <p:nvCxnSpPr>
            <p:cNvPr id="110" name="Google Shape;288;p27">
              <a:extLst>
                <a:ext uri="{FF2B5EF4-FFF2-40B4-BE49-F238E27FC236}">
                  <a16:creationId xmlns:a16="http://schemas.microsoft.com/office/drawing/2014/main" id="{5E49F73D-D45F-7F4C-8FF2-F53D0905B8D0}"/>
                </a:ext>
              </a:extLst>
            </p:cNvPr>
            <p:cNvCxnSpPr>
              <a:cxnSpLocks/>
              <a:stCxn id="100" idx="4"/>
              <a:endCxn id="101" idx="1"/>
            </p:cNvCxnSpPr>
            <p:nvPr/>
          </p:nvCxnSpPr>
          <p:spPr>
            <a:xfrm>
              <a:off x="4329525" y="1221840"/>
              <a:ext cx="205542" cy="0"/>
            </a:xfrm>
            <a:prstGeom prst="straightConnector1">
              <a:avLst/>
            </a:prstGeom>
            <a:noFill/>
            <a:ln w="9525" cap="flat" cmpd="sng">
              <a:solidFill>
                <a:srgbClr val="4BA173"/>
              </a:solidFill>
              <a:prstDash val="solid"/>
              <a:round/>
              <a:headEnd type="none" w="med" len="med"/>
              <a:tailEnd type="triangle" w="med" len="med"/>
            </a:ln>
          </p:spPr>
        </p:cxnSp>
        <p:cxnSp>
          <p:nvCxnSpPr>
            <p:cNvPr id="113" name="Google Shape;288;p27">
              <a:extLst>
                <a:ext uri="{FF2B5EF4-FFF2-40B4-BE49-F238E27FC236}">
                  <a16:creationId xmlns:a16="http://schemas.microsoft.com/office/drawing/2014/main" id="{36E748C3-D672-D84E-BA7D-78418A2EE97B}"/>
                </a:ext>
              </a:extLst>
            </p:cNvPr>
            <p:cNvCxnSpPr>
              <a:cxnSpLocks/>
              <a:stCxn id="102" idx="3"/>
              <a:endCxn id="101" idx="0"/>
            </p:cNvCxnSpPr>
            <p:nvPr/>
          </p:nvCxnSpPr>
          <p:spPr>
            <a:xfrm>
              <a:off x="5145267" y="848011"/>
              <a:ext cx="0" cy="190229"/>
            </a:xfrm>
            <a:prstGeom prst="straightConnector1">
              <a:avLst/>
            </a:prstGeom>
            <a:noFill/>
            <a:ln w="9525" cap="flat" cmpd="sng">
              <a:solidFill>
                <a:srgbClr val="4BA173"/>
              </a:solidFill>
              <a:prstDash val="solid"/>
              <a:round/>
              <a:headEnd type="none" w="med" len="med"/>
              <a:tailEnd type="triangle" w="med" len="med"/>
            </a:ln>
          </p:spPr>
        </p:cxnSp>
        <p:cxnSp>
          <p:nvCxnSpPr>
            <p:cNvPr id="116" name="Google Shape;288;p27">
              <a:extLst>
                <a:ext uri="{FF2B5EF4-FFF2-40B4-BE49-F238E27FC236}">
                  <a16:creationId xmlns:a16="http://schemas.microsoft.com/office/drawing/2014/main" id="{763C1555-DD8B-DA49-95CC-D1895A091B75}"/>
                </a:ext>
              </a:extLst>
            </p:cNvPr>
            <p:cNvCxnSpPr>
              <a:cxnSpLocks/>
              <a:stCxn id="101" idx="2"/>
              <a:endCxn id="103" idx="0"/>
            </p:cNvCxnSpPr>
            <p:nvPr/>
          </p:nvCxnSpPr>
          <p:spPr>
            <a:xfrm>
              <a:off x="5145267" y="1405440"/>
              <a:ext cx="0" cy="148174"/>
            </a:xfrm>
            <a:prstGeom prst="straightConnector1">
              <a:avLst/>
            </a:prstGeom>
            <a:noFill/>
            <a:ln w="9525" cap="flat" cmpd="sng">
              <a:solidFill>
                <a:srgbClr val="4BA173"/>
              </a:solidFill>
              <a:prstDash val="solid"/>
              <a:round/>
              <a:headEnd type="none" w="med" len="med"/>
              <a:tailEnd type="triangle" w="med" len="med"/>
            </a:ln>
          </p:spPr>
        </p:cxnSp>
        <p:cxnSp>
          <p:nvCxnSpPr>
            <p:cNvPr id="119" name="Google Shape;288;p27">
              <a:extLst>
                <a:ext uri="{FF2B5EF4-FFF2-40B4-BE49-F238E27FC236}">
                  <a16:creationId xmlns:a16="http://schemas.microsoft.com/office/drawing/2014/main" id="{372254B4-F614-3144-8FCF-23FD15E96D53}"/>
                </a:ext>
              </a:extLst>
            </p:cNvPr>
            <p:cNvCxnSpPr>
              <a:cxnSpLocks/>
              <a:stCxn id="103" idx="2"/>
              <a:endCxn id="104" idx="0"/>
            </p:cNvCxnSpPr>
            <p:nvPr/>
          </p:nvCxnSpPr>
          <p:spPr>
            <a:xfrm>
              <a:off x="5145267" y="1920814"/>
              <a:ext cx="10122" cy="148174"/>
            </a:xfrm>
            <a:prstGeom prst="straightConnector1">
              <a:avLst/>
            </a:prstGeom>
            <a:noFill/>
            <a:ln w="9525" cap="flat" cmpd="sng">
              <a:solidFill>
                <a:srgbClr val="4BA173"/>
              </a:solidFill>
              <a:prstDash val="solid"/>
              <a:round/>
              <a:headEnd type="none" w="med" len="med"/>
              <a:tailEnd type="triangle" w="med" len="med"/>
            </a:ln>
          </p:spPr>
        </p:cxnSp>
        <p:cxnSp>
          <p:nvCxnSpPr>
            <p:cNvPr id="122" name="Google Shape;288;p27">
              <a:extLst>
                <a:ext uri="{FF2B5EF4-FFF2-40B4-BE49-F238E27FC236}">
                  <a16:creationId xmlns:a16="http://schemas.microsoft.com/office/drawing/2014/main" id="{91D87A19-8FD1-324B-9A97-C4DDFDB2AA46}"/>
                </a:ext>
              </a:extLst>
            </p:cNvPr>
            <p:cNvCxnSpPr>
              <a:cxnSpLocks/>
              <a:stCxn id="104" idx="2"/>
              <a:endCxn id="105" idx="0"/>
            </p:cNvCxnSpPr>
            <p:nvPr/>
          </p:nvCxnSpPr>
          <p:spPr>
            <a:xfrm flipH="1">
              <a:off x="5154559" y="2436188"/>
              <a:ext cx="830" cy="148174"/>
            </a:xfrm>
            <a:prstGeom prst="straightConnector1">
              <a:avLst/>
            </a:prstGeom>
            <a:noFill/>
            <a:ln w="9525" cap="flat" cmpd="sng">
              <a:solidFill>
                <a:srgbClr val="4BA173"/>
              </a:solidFill>
              <a:prstDash val="solid"/>
              <a:round/>
              <a:headEnd type="none" w="med" len="med"/>
              <a:tailEnd type="triangle" w="med" len="med"/>
            </a:ln>
          </p:spPr>
        </p:cxnSp>
        <p:cxnSp>
          <p:nvCxnSpPr>
            <p:cNvPr id="28" name="Elbow Connector 27">
              <a:extLst>
                <a:ext uri="{FF2B5EF4-FFF2-40B4-BE49-F238E27FC236}">
                  <a16:creationId xmlns:a16="http://schemas.microsoft.com/office/drawing/2014/main" id="{3E2F021D-753B-C74A-A4E1-29F3F49574E7}"/>
                </a:ext>
              </a:extLst>
            </p:cNvPr>
            <p:cNvCxnSpPr>
              <a:stCxn id="103" idx="3"/>
              <a:endCxn id="101" idx="3"/>
            </p:cNvCxnSpPr>
            <p:nvPr/>
          </p:nvCxnSpPr>
          <p:spPr>
            <a:xfrm flipV="1">
              <a:off x="5755467" y="1221840"/>
              <a:ext cx="12700" cy="515374"/>
            </a:xfrm>
            <a:prstGeom prst="bentConnector3">
              <a:avLst>
                <a:gd name="adj1" fmla="val 180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Elbow Connector 129">
              <a:extLst>
                <a:ext uri="{FF2B5EF4-FFF2-40B4-BE49-F238E27FC236}">
                  <a16:creationId xmlns:a16="http://schemas.microsoft.com/office/drawing/2014/main" id="{DBC07AEA-C7CB-6E49-8AC8-0546D881449E}"/>
                </a:ext>
              </a:extLst>
            </p:cNvPr>
            <p:cNvCxnSpPr>
              <a:cxnSpLocks/>
              <a:stCxn id="105" idx="1"/>
              <a:endCxn id="106" idx="4"/>
            </p:cNvCxnSpPr>
            <p:nvPr/>
          </p:nvCxnSpPr>
          <p:spPr>
            <a:xfrm rot="10800000">
              <a:off x="4329525" y="2594848"/>
              <a:ext cx="214834" cy="173115"/>
            </a:xfrm>
            <a:prstGeom prst="bent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6" name="Google Shape;258;p27">
              <a:extLst>
                <a:ext uri="{FF2B5EF4-FFF2-40B4-BE49-F238E27FC236}">
                  <a16:creationId xmlns:a16="http://schemas.microsoft.com/office/drawing/2014/main" id="{8E43D9AF-DA5F-0346-81A6-EA30C257CDB9}"/>
                </a:ext>
              </a:extLst>
            </p:cNvPr>
            <p:cNvSpPr/>
            <p:nvPr/>
          </p:nvSpPr>
          <p:spPr>
            <a:xfrm>
              <a:off x="38553" y="4319909"/>
              <a:ext cx="1220400" cy="1030748"/>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Hg38, Chimp, Gorilla, Mouse, Rat</a:t>
              </a:r>
              <a:endParaRPr sz="1333" dirty="0"/>
            </a:p>
          </p:txBody>
        </p:sp>
        <p:sp>
          <p:nvSpPr>
            <p:cNvPr id="147" name="Google Shape;265;p27">
              <a:extLst>
                <a:ext uri="{FF2B5EF4-FFF2-40B4-BE49-F238E27FC236}">
                  <a16:creationId xmlns:a16="http://schemas.microsoft.com/office/drawing/2014/main" id="{EEBFA47E-E26A-884F-B1F3-F33F2E640385}"/>
                </a:ext>
              </a:extLst>
            </p:cNvPr>
            <p:cNvSpPr/>
            <p:nvPr/>
          </p:nvSpPr>
          <p:spPr>
            <a:xfrm>
              <a:off x="1683183" y="4651683"/>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err="1"/>
                <a:t>GraphMap</a:t>
              </a:r>
              <a:endParaRPr sz="1333" dirty="0"/>
            </a:p>
          </p:txBody>
        </p:sp>
        <p:sp>
          <p:nvSpPr>
            <p:cNvPr id="148" name="Google Shape;258;p27">
              <a:extLst>
                <a:ext uri="{FF2B5EF4-FFF2-40B4-BE49-F238E27FC236}">
                  <a16:creationId xmlns:a16="http://schemas.microsoft.com/office/drawing/2014/main" id="{BB923B3E-F79C-E14B-A359-25914F865D0D}"/>
                </a:ext>
              </a:extLst>
            </p:cNvPr>
            <p:cNvSpPr/>
            <p:nvPr/>
          </p:nvSpPr>
          <p:spPr>
            <a:xfrm>
              <a:off x="4972444" y="4423019"/>
              <a:ext cx="1220400" cy="1152884"/>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Microbial Contigs</a:t>
              </a:r>
              <a:endParaRPr sz="1333" dirty="0"/>
            </a:p>
          </p:txBody>
        </p:sp>
        <p:cxnSp>
          <p:nvCxnSpPr>
            <p:cNvPr id="149" name="Google Shape;288;p27">
              <a:extLst>
                <a:ext uri="{FF2B5EF4-FFF2-40B4-BE49-F238E27FC236}">
                  <a16:creationId xmlns:a16="http://schemas.microsoft.com/office/drawing/2014/main" id="{A9B65A5B-1ECC-0B40-B21A-4ACEF3864482}"/>
                </a:ext>
              </a:extLst>
            </p:cNvPr>
            <p:cNvCxnSpPr>
              <a:cxnSpLocks/>
              <a:stCxn id="146" idx="4"/>
              <a:endCxn id="147" idx="1"/>
            </p:cNvCxnSpPr>
            <p:nvPr/>
          </p:nvCxnSpPr>
          <p:spPr>
            <a:xfrm>
              <a:off x="1258953" y="4835283"/>
              <a:ext cx="424230" cy="0"/>
            </a:xfrm>
            <a:prstGeom prst="straightConnector1">
              <a:avLst/>
            </a:prstGeom>
            <a:noFill/>
            <a:ln w="9525" cap="flat" cmpd="sng">
              <a:solidFill>
                <a:srgbClr val="4BA173"/>
              </a:solidFill>
              <a:prstDash val="solid"/>
              <a:round/>
              <a:headEnd type="none" w="med" len="med"/>
              <a:tailEnd type="triangle" w="med" len="med"/>
            </a:ln>
          </p:spPr>
        </p:cxnSp>
        <p:cxnSp>
          <p:nvCxnSpPr>
            <p:cNvPr id="152" name="Elbow Connector 151">
              <a:extLst>
                <a:ext uri="{FF2B5EF4-FFF2-40B4-BE49-F238E27FC236}">
                  <a16:creationId xmlns:a16="http://schemas.microsoft.com/office/drawing/2014/main" id="{E65B3E7D-E3E5-534E-ABFF-E366B1019933}"/>
                </a:ext>
              </a:extLst>
            </p:cNvPr>
            <p:cNvCxnSpPr>
              <a:cxnSpLocks/>
              <a:stCxn id="106" idx="3"/>
              <a:endCxn id="147" idx="0"/>
            </p:cNvCxnSpPr>
            <p:nvPr/>
          </p:nvCxnSpPr>
          <p:spPr>
            <a:xfrm rot="5400000">
              <a:off x="2266157" y="3198515"/>
              <a:ext cx="1480394" cy="1425942"/>
            </a:xfrm>
            <a:prstGeom prst="bent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Elbow Connector 154">
              <a:extLst>
                <a:ext uri="{FF2B5EF4-FFF2-40B4-BE49-F238E27FC236}">
                  <a16:creationId xmlns:a16="http://schemas.microsoft.com/office/drawing/2014/main" id="{AFCA37B2-0B6C-8246-8756-8424883BE01E}"/>
                </a:ext>
              </a:extLst>
            </p:cNvPr>
            <p:cNvCxnSpPr>
              <a:cxnSpLocks/>
              <a:stCxn id="147" idx="3"/>
              <a:endCxn id="148" idx="2"/>
            </p:cNvCxnSpPr>
            <p:nvPr/>
          </p:nvCxnSpPr>
          <p:spPr>
            <a:xfrm>
              <a:off x="2903583" y="4835283"/>
              <a:ext cx="2068861" cy="164178"/>
            </a:xfrm>
            <a:prstGeom prst="bent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8B37BF9D-2BA7-CA4E-B1A9-46D709D5E6D2}"/>
              </a:ext>
            </a:extLst>
          </p:cNvPr>
          <p:cNvSpPr txBox="1"/>
          <p:nvPr/>
        </p:nvSpPr>
        <p:spPr>
          <a:xfrm>
            <a:off x="7874716" y="33527"/>
            <a:ext cx="5124091" cy="646331"/>
          </a:xfrm>
          <a:prstGeom prst="rect">
            <a:avLst/>
          </a:prstGeom>
          <a:noFill/>
        </p:spPr>
        <p:txBody>
          <a:bodyPr wrap="square" rtlCol="0">
            <a:spAutoFit/>
          </a:bodyPr>
          <a:lstStyle/>
          <a:p>
            <a:r>
              <a:rPr lang="en-US" sz="3600" dirty="0"/>
              <a:t>Assembly</a:t>
            </a:r>
          </a:p>
        </p:txBody>
      </p:sp>
      <p:sp>
        <p:nvSpPr>
          <p:cNvPr id="3" name="TextBox 2">
            <a:extLst>
              <a:ext uri="{FF2B5EF4-FFF2-40B4-BE49-F238E27FC236}">
                <a16:creationId xmlns:a16="http://schemas.microsoft.com/office/drawing/2014/main" id="{B84F751B-42CB-D146-A047-1B125106C0A2}"/>
              </a:ext>
            </a:extLst>
          </p:cNvPr>
          <p:cNvSpPr txBox="1"/>
          <p:nvPr/>
        </p:nvSpPr>
        <p:spPr>
          <a:xfrm>
            <a:off x="10187171" y="6140770"/>
            <a:ext cx="2390662" cy="523220"/>
          </a:xfrm>
          <a:prstGeom prst="rect">
            <a:avLst/>
          </a:prstGeom>
          <a:noFill/>
        </p:spPr>
        <p:txBody>
          <a:bodyPr wrap="square" rtlCol="0">
            <a:spAutoFit/>
          </a:bodyPr>
          <a:lstStyle/>
          <a:p>
            <a:r>
              <a:rPr lang="en-US" sz="1400" dirty="0"/>
              <a:t>Credit</a:t>
            </a:r>
          </a:p>
          <a:p>
            <a:r>
              <a:rPr lang="en-US" sz="1400" dirty="0"/>
              <a:t>Dave </a:t>
            </a:r>
            <a:r>
              <a:rPr lang="en-US" sz="1400" dirty="0" err="1"/>
              <a:t>Sannino</a:t>
            </a:r>
            <a:endParaRPr lang="en-US" sz="1400" dirty="0"/>
          </a:p>
        </p:txBody>
      </p:sp>
      <p:sp>
        <p:nvSpPr>
          <p:cNvPr id="78" name="Google Shape;258;p27">
            <a:extLst>
              <a:ext uri="{FF2B5EF4-FFF2-40B4-BE49-F238E27FC236}">
                <a16:creationId xmlns:a16="http://schemas.microsoft.com/office/drawing/2014/main" id="{66331F4F-BAE8-0B4B-B249-C6D056E01BD9}"/>
              </a:ext>
            </a:extLst>
          </p:cNvPr>
          <p:cNvSpPr/>
          <p:nvPr/>
        </p:nvSpPr>
        <p:spPr>
          <a:xfrm>
            <a:off x="560080" y="1996345"/>
            <a:ext cx="1220400" cy="1152884"/>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Clean Illumina Reads</a:t>
            </a:r>
            <a:endParaRPr sz="1333" dirty="0"/>
          </a:p>
        </p:txBody>
      </p:sp>
      <p:sp>
        <p:nvSpPr>
          <p:cNvPr id="80" name="Google Shape;265;p27">
            <a:extLst>
              <a:ext uri="{FF2B5EF4-FFF2-40B4-BE49-F238E27FC236}">
                <a16:creationId xmlns:a16="http://schemas.microsoft.com/office/drawing/2014/main" id="{BB2BD161-7DFF-2742-86D0-10414AFD2B74}"/>
              </a:ext>
            </a:extLst>
          </p:cNvPr>
          <p:cNvSpPr/>
          <p:nvPr/>
        </p:nvSpPr>
        <p:spPr>
          <a:xfrm>
            <a:off x="2000894" y="2397491"/>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err="1"/>
              <a:t>MetaSPAdes</a:t>
            </a:r>
            <a:endParaRPr sz="1333" dirty="0"/>
          </a:p>
        </p:txBody>
      </p:sp>
      <p:cxnSp>
        <p:nvCxnSpPr>
          <p:cNvPr id="98" name="Google Shape;288;p27">
            <a:extLst>
              <a:ext uri="{FF2B5EF4-FFF2-40B4-BE49-F238E27FC236}">
                <a16:creationId xmlns:a16="http://schemas.microsoft.com/office/drawing/2014/main" id="{E3D56D0B-BB8C-1C41-8D17-B0DB8044A393}"/>
              </a:ext>
            </a:extLst>
          </p:cNvPr>
          <p:cNvCxnSpPr>
            <a:cxnSpLocks/>
            <a:stCxn id="80" idx="3"/>
            <a:endCxn id="106" idx="2"/>
          </p:cNvCxnSpPr>
          <p:nvPr/>
        </p:nvCxnSpPr>
        <p:spPr>
          <a:xfrm>
            <a:off x="3221294" y="2581091"/>
            <a:ext cx="215664" cy="2181"/>
          </a:xfrm>
          <a:prstGeom prst="straightConnector1">
            <a:avLst/>
          </a:prstGeom>
          <a:noFill/>
          <a:ln w="9525" cap="flat" cmpd="sng">
            <a:solidFill>
              <a:srgbClr val="4BA173"/>
            </a:solidFill>
            <a:prstDash val="solid"/>
            <a:round/>
            <a:headEnd type="none" w="med" len="med"/>
            <a:tailEnd type="triangle" w="med" len="med"/>
          </a:ln>
        </p:spPr>
      </p:cxnSp>
      <p:cxnSp>
        <p:nvCxnSpPr>
          <p:cNvPr id="99" name="Google Shape;288;p27">
            <a:extLst>
              <a:ext uri="{FF2B5EF4-FFF2-40B4-BE49-F238E27FC236}">
                <a16:creationId xmlns:a16="http://schemas.microsoft.com/office/drawing/2014/main" id="{80577D37-B3B7-3648-987C-CF7083A4836E}"/>
              </a:ext>
            </a:extLst>
          </p:cNvPr>
          <p:cNvCxnSpPr>
            <a:cxnSpLocks/>
            <a:stCxn id="78" idx="4"/>
            <a:endCxn id="80" idx="1"/>
          </p:cNvCxnSpPr>
          <p:nvPr/>
        </p:nvCxnSpPr>
        <p:spPr>
          <a:xfrm>
            <a:off x="1780480" y="2572787"/>
            <a:ext cx="220414" cy="8304"/>
          </a:xfrm>
          <a:prstGeom prst="straightConnector1">
            <a:avLst/>
          </a:prstGeom>
          <a:noFill/>
          <a:ln w="9525" cap="flat" cmpd="sng">
            <a:solidFill>
              <a:srgbClr val="4BA173"/>
            </a:solidFill>
            <a:prstDash val="solid"/>
            <a:round/>
            <a:headEnd type="none" w="med" len="med"/>
            <a:tailEnd type="triangle" w="med" len="med"/>
          </a:ln>
        </p:spPr>
      </p:cxnSp>
    </p:spTree>
    <p:extLst>
      <p:ext uri="{BB962C8B-B14F-4D97-AF65-F5344CB8AC3E}">
        <p14:creationId xmlns:p14="http://schemas.microsoft.com/office/powerpoint/2010/main" val="330956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148" name="Google Shape;258;p27">
            <a:extLst>
              <a:ext uri="{FF2B5EF4-FFF2-40B4-BE49-F238E27FC236}">
                <a16:creationId xmlns:a16="http://schemas.microsoft.com/office/drawing/2014/main" id="{BB923B3E-F79C-E14B-A359-25914F865D0D}"/>
              </a:ext>
            </a:extLst>
          </p:cNvPr>
          <p:cNvSpPr/>
          <p:nvPr/>
        </p:nvSpPr>
        <p:spPr>
          <a:xfrm>
            <a:off x="157683" y="1994901"/>
            <a:ext cx="1220400" cy="1152884"/>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Microbial Contigs</a:t>
            </a:r>
            <a:endParaRPr sz="1333" dirty="0"/>
          </a:p>
        </p:txBody>
      </p:sp>
      <p:grpSp>
        <p:nvGrpSpPr>
          <p:cNvPr id="65" name="Group 64">
            <a:extLst>
              <a:ext uri="{FF2B5EF4-FFF2-40B4-BE49-F238E27FC236}">
                <a16:creationId xmlns:a16="http://schemas.microsoft.com/office/drawing/2014/main" id="{6B6FAE8E-80E6-3E4A-9504-79A4130FC330}"/>
              </a:ext>
            </a:extLst>
          </p:cNvPr>
          <p:cNvGrpSpPr/>
          <p:nvPr/>
        </p:nvGrpSpPr>
        <p:grpSpPr>
          <a:xfrm>
            <a:off x="4024426" y="3837786"/>
            <a:ext cx="3207857" cy="711126"/>
            <a:chOff x="-868729" y="6093815"/>
            <a:chExt cx="3207857" cy="711126"/>
          </a:xfrm>
        </p:grpSpPr>
        <p:sp>
          <p:nvSpPr>
            <p:cNvPr id="266" name="Google Shape;266;p27"/>
            <p:cNvSpPr/>
            <p:nvPr/>
          </p:nvSpPr>
          <p:spPr>
            <a:xfrm>
              <a:off x="567331" y="6093815"/>
              <a:ext cx="1771797" cy="711126"/>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467" dirty="0"/>
                <a:t>Predicted BGC</a:t>
              </a:r>
              <a:endParaRPr sz="1467" dirty="0"/>
            </a:p>
          </p:txBody>
        </p:sp>
        <p:sp>
          <p:nvSpPr>
            <p:cNvPr id="175" name="Google Shape;265;p27">
              <a:extLst>
                <a:ext uri="{FF2B5EF4-FFF2-40B4-BE49-F238E27FC236}">
                  <a16:creationId xmlns:a16="http://schemas.microsoft.com/office/drawing/2014/main" id="{93EBF098-3C44-3D47-9105-75450C640689}"/>
                </a:ext>
              </a:extLst>
            </p:cNvPr>
            <p:cNvSpPr/>
            <p:nvPr/>
          </p:nvSpPr>
          <p:spPr>
            <a:xfrm>
              <a:off x="-868729" y="6273244"/>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AntiS</a:t>
              </a:r>
              <a:r>
                <a:rPr lang="en-IN" sz="1333" dirty="0"/>
                <a:t>MASH</a:t>
              </a:r>
              <a:endParaRPr sz="1333" dirty="0"/>
            </a:p>
          </p:txBody>
        </p:sp>
        <p:cxnSp>
          <p:nvCxnSpPr>
            <p:cNvPr id="178" name="Google Shape;288;p27">
              <a:extLst>
                <a:ext uri="{FF2B5EF4-FFF2-40B4-BE49-F238E27FC236}">
                  <a16:creationId xmlns:a16="http://schemas.microsoft.com/office/drawing/2014/main" id="{788EDD62-3B20-A542-8BE3-99F4206F7440}"/>
                </a:ext>
              </a:extLst>
            </p:cNvPr>
            <p:cNvCxnSpPr>
              <a:cxnSpLocks/>
              <a:endCxn id="266" idx="2"/>
            </p:cNvCxnSpPr>
            <p:nvPr/>
          </p:nvCxnSpPr>
          <p:spPr>
            <a:xfrm flipV="1">
              <a:off x="345424" y="6449378"/>
              <a:ext cx="221907" cy="14720"/>
            </a:xfrm>
            <a:prstGeom prst="straightConnector1">
              <a:avLst/>
            </a:prstGeom>
            <a:noFill/>
            <a:ln w="9525" cap="flat" cmpd="sng">
              <a:solidFill>
                <a:srgbClr val="4BA173"/>
              </a:solidFill>
              <a:prstDash val="solid"/>
              <a:round/>
              <a:headEnd type="none" w="med" len="med"/>
              <a:tailEnd type="triangle" w="med" len="med"/>
            </a:ln>
          </p:spPr>
        </p:cxnSp>
      </p:grpSp>
      <p:grpSp>
        <p:nvGrpSpPr>
          <p:cNvPr id="72" name="Group 71">
            <a:extLst>
              <a:ext uri="{FF2B5EF4-FFF2-40B4-BE49-F238E27FC236}">
                <a16:creationId xmlns:a16="http://schemas.microsoft.com/office/drawing/2014/main" id="{9F9D3453-BC23-FC4F-94C0-6700B9827FF8}"/>
              </a:ext>
            </a:extLst>
          </p:cNvPr>
          <p:cNvGrpSpPr/>
          <p:nvPr/>
        </p:nvGrpSpPr>
        <p:grpSpPr>
          <a:xfrm>
            <a:off x="4129487" y="4691613"/>
            <a:ext cx="3304716" cy="1912418"/>
            <a:chOff x="476359" y="4007475"/>
            <a:chExt cx="3304716" cy="1912418"/>
          </a:xfrm>
        </p:grpSpPr>
        <p:sp>
          <p:nvSpPr>
            <p:cNvPr id="274" name="Google Shape;274;p27"/>
            <p:cNvSpPr/>
            <p:nvPr/>
          </p:nvSpPr>
          <p:spPr>
            <a:xfrm>
              <a:off x="1877075" y="4156964"/>
              <a:ext cx="1904000" cy="800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Gene Prediction and Annotation</a:t>
              </a:r>
              <a:endParaRPr sz="1333" dirty="0"/>
            </a:p>
          </p:txBody>
        </p:sp>
        <p:sp>
          <p:nvSpPr>
            <p:cNvPr id="163" name="Google Shape;258;p27">
              <a:extLst>
                <a:ext uri="{FF2B5EF4-FFF2-40B4-BE49-F238E27FC236}">
                  <a16:creationId xmlns:a16="http://schemas.microsoft.com/office/drawing/2014/main" id="{FF76F47C-44D2-6142-8D57-A76BB124C627}"/>
                </a:ext>
              </a:extLst>
            </p:cNvPr>
            <p:cNvSpPr/>
            <p:nvPr/>
          </p:nvSpPr>
          <p:spPr>
            <a:xfrm>
              <a:off x="476359" y="5304386"/>
              <a:ext cx="1220400" cy="615507"/>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Gene Models</a:t>
              </a:r>
            </a:p>
            <a:p>
              <a:pPr algn="ctr"/>
              <a:r>
                <a:rPr lang="en" sz="800" dirty="0"/>
                <a:t>AMRs, Metabolites, </a:t>
              </a:r>
              <a:r>
                <a:rPr lang="en" sz="800" dirty="0" err="1"/>
                <a:t>etc</a:t>
              </a:r>
              <a:endParaRPr sz="800" dirty="0"/>
            </a:p>
          </p:txBody>
        </p:sp>
        <p:sp>
          <p:nvSpPr>
            <p:cNvPr id="166" name="Google Shape;265;p27">
              <a:extLst>
                <a:ext uri="{FF2B5EF4-FFF2-40B4-BE49-F238E27FC236}">
                  <a16:creationId xmlns:a16="http://schemas.microsoft.com/office/drawing/2014/main" id="{558A1E14-1B1B-2A42-A62E-94BE7FB338D1}"/>
                </a:ext>
              </a:extLst>
            </p:cNvPr>
            <p:cNvSpPr/>
            <p:nvPr/>
          </p:nvSpPr>
          <p:spPr>
            <a:xfrm>
              <a:off x="476359" y="4740964"/>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err="1"/>
                <a:t>HMMer</a:t>
              </a:r>
              <a:endParaRPr sz="1333" dirty="0"/>
            </a:p>
          </p:txBody>
        </p:sp>
        <p:sp>
          <p:nvSpPr>
            <p:cNvPr id="184" name="Google Shape;265;p27">
              <a:extLst>
                <a:ext uri="{FF2B5EF4-FFF2-40B4-BE49-F238E27FC236}">
                  <a16:creationId xmlns:a16="http://schemas.microsoft.com/office/drawing/2014/main" id="{3D4F377A-CC7A-F543-89E1-0C86D82A8177}"/>
                </a:ext>
              </a:extLst>
            </p:cNvPr>
            <p:cNvSpPr/>
            <p:nvPr/>
          </p:nvSpPr>
          <p:spPr>
            <a:xfrm>
              <a:off x="476359" y="4373764"/>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Prodigal</a:t>
              </a:r>
              <a:endParaRPr sz="1333" dirty="0"/>
            </a:p>
          </p:txBody>
        </p:sp>
        <p:sp>
          <p:nvSpPr>
            <p:cNvPr id="185" name="Google Shape;265;p27">
              <a:extLst>
                <a:ext uri="{FF2B5EF4-FFF2-40B4-BE49-F238E27FC236}">
                  <a16:creationId xmlns:a16="http://schemas.microsoft.com/office/drawing/2014/main" id="{8B9972CD-9C3D-B34C-A02D-0450953D619F}"/>
                </a:ext>
              </a:extLst>
            </p:cNvPr>
            <p:cNvSpPr/>
            <p:nvPr/>
          </p:nvSpPr>
          <p:spPr>
            <a:xfrm>
              <a:off x="478274" y="4007475"/>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Rodeo</a:t>
              </a:r>
              <a:endParaRPr sz="1333" dirty="0"/>
            </a:p>
          </p:txBody>
        </p:sp>
        <p:cxnSp>
          <p:nvCxnSpPr>
            <p:cNvPr id="186" name="Google Shape;288;p27">
              <a:extLst>
                <a:ext uri="{FF2B5EF4-FFF2-40B4-BE49-F238E27FC236}">
                  <a16:creationId xmlns:a16="http://schemas.microsoft.com/office/drawing/2014/main" id="{86696705-8A0D-024C-8A59-AB61DDC7B1E8}"/>
                </a:ext>
              </a:extLst>
            </p:cNvPr>
            <p:cNvCxnSpPr>
              <a:cxnSpLocks/>
              <a:stCxn id="163" idx="1"/>
              <a:endCxn id="166" idx="2"/>
            </p:cNvCxnSpPr>
            <p:nvPr/>
          </p:nvCxnSpPr>
          <p:spPr>
            <a:xfrm flipV="1">
              <a:off x="1086559" y="5108164"/>
              <a:ext cx="0" cy="196222"/>
            </a:xfrm>
            <a:prstGeom prst="straightConnector1">
              <a:avLst/>
            </a:prstGeom>
            <a:noFill/>
            <a:ln w="9525" cap="flat" cmpd="sng">
              <a:solidFill>
                <a:srgbClr val="4BA173"/>
              </a:solidFill>
              <a:prstDash val="solid"/>
              <a:round/>
              <a:headEnd type="none" w="med" len="med"/>
              <a:tailEnd type="triangle" w="med" len="med"/>
            </a:ln>
          </p:spPr>
        </p:cxnSp>
        <p:cxnSp>
          <p:nvCxnSpPr>
            <p:cNvPr id="189" name="Google Shape;288;p27">
              <a:extLst>
                <a:ext uri="{FF2B5EF4-FFF2-40B4-BE49-F238E27FC236}">
                  <a16:creationId xmlns:a16="http://schemas.microsoft.com/office/drawing/2014/main" id="{48FB3636-5DF7-204A-BA1A-16B03CC0C450}"/>
                </a:ext>
              </a:extLst>
            </p:cNvPr>
            <p:cNvCxnSpPr>
              <a:cxnSpLocks/>
              <a:stCxn id="184" idx="3"/>
              <a:endCxn id="274" idx="2"/>
            </p:cNvCxnSpPr>
            <p:nvPr/>
          </p:nvCxnSpPr>
          <p:spPr>
            <a:xfrm>
              <a:off x="1696759" y="4557364"/>
              <a:ext cx="180316" cy="0"/>
            </a:xfrm>
            <a:prstGeom prst="straightConnector1">
              <a:avLst/>
            </a:prstGeom>
            <a:noFill/>
            <a:ln w="9525" cap="flat" cmpd="sng">
              <a:solidFill>
                <a:srgbClr val="4BA173"/>
              </a:solidFill>
              <a:prstDash val="solid"/>
              <a:round/>
              <a:headEnd type="none" w="med" len="med"/>
              <a:tailEnd type="triangle" w="med" len="med"/>
            </a:ln>
          </p:spPr>
        </p:cxnSp>
      </p:grpSp>
      <p:cxnSp>
        <p:nvCxnSpPr>
          <p:cNvPr id="195" name="Google Shape;288;p27">
            <a:extLst>
              <a:ext uri="{FF2B5EF4-FFF2-40B4-BE49-F238E27FC236}">
                <a16:creationId xmlns:a16="http://schemas.microsoft.com/office/drawing/2014/main" id="{C9E5DE55-F600-A34D-8C31-0708B95606F2}"/>
              </a:ext>
            </a:extLst>
          </p:cNvPr>
          <p:cNvCxnSpPr>
            <a:cxnSpLocks/>
            <a:stCxn id="274" idx="6"/>
            <a:endCxn id="197" idx="1"/>
          </p:cNvCxnSpPr>
          <p:nvPr/>
        </p:nvCxnSpPr>
        <p:spPr>
          <a:xfrm flipV="1">
            <a:off x="7434203" y="5239010"/>
            <a:ext cx="254393" cy="2492"/>
          </a:xfrm>
          <a:prstGeom prst="straightConnector1">
            <a:avLst/>
          </a:prstGeom>
          <a:noFill/>
          <a:ln w="9525" cap="flat" cmpd="sng">
            <a:solidFill>
              <a:srgbClr val="4BA173"/>
            </a:solidFill>
            <a:prstDash val="solid"/>
            <a:round/>
            <a:headEnd type="none" w="med" len="med"/>
            <a:tailEnd type="triangle" w="med" len="med"/>
          </a:ln>
        </p:spPr>
      </p:cxnSp>
      <p:sp>
        <p:nvSpPr>
          <p:cNvPr id="197" name="Google Shape;265;p27">
            <a:extLst>
              <a:ext uri="{FF2B5EF4-FFF2-40B4-BE49-F238E27FC236}">
                <a16:creationId xmlns:a16="http://schemas.microsoft.com/office/drawing/2014/main" id="{7656B7FD-7EBD-934B-A410-CA86ABC02FFC}"/>
              </a:ext>
            </a:extLst>
          </p:cNvPr>
          <p:cNvSpPr/>
          <p:nvPr/>
        </p:nvSpPr>
        <p:spPr>
          <a:xfrm>
            <a:off x="7688596" y="5055410"/>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333" dirty="0"/>
              <a:t>HUMANn2</a:t>
            </a:r>
            <a:endParaRPr sz="1333" dirty="0"/>
          </a:p>
        </p:txBody>
      </p:sp>
      <p:sp>
        <p:nvSpPr>
          <p:cNvPr id="199" name="Google Shape;274;p27">
            <a:extLst>
              <a:ext uri="{FF2B5EF4-FFF2-40B4-BE49-F238E27FC236}">
                <a16:creationId xmlns:a16="http://schemas.microsoft.com/office/drawing/2014/main" id="{491EFADB-47A6-424B-9ED1-496FD6D2DE8C}"/>
              </a:ext>
            </a:extLst>
          </p:cNvPr>
          <p:cNvSpPr/>
          <p:nvPr/>
        </p:nvSpPr>
        <p:spPr>
          <a:xfrm>
            <a:off x="7352143" y="5792302"/>
            <a:ext cx="1904000" cy="800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Metabolic Pathway Analysis</a:t>
            </a:r>
            <a:endParaRPr sz="1333" dirty="0"/>
          </a:p>
        </p:txBody>
      </p:sp>
      <p:cxnSp>
        <p:nvCxnSpPr>
          <p:cNvPr id="201" name="Google Shape;288;p27">
            <a:extLst>
              <a:ext uri="{FF2B5EF4-FFF2-40B4-BE49-F238E27FC236}">
                <a16:creationId xmlns:a16="http://schemas.microsoft.com/office/drawing/2014/main" id="{7F7BCCF2-B088-2948-A7AD-FAC8F4A944E8}"/>
              </a:ext>
            </a:extLst>
          </p:cNvPr>
          <p:cNvCxnSpPr>
            <a:cxnSpLocks/>
            <a:stCxn id="197" idx="2"/>
            <a:endCxn id="199" idx="0"/>
          </p:cNvCxnSpPr>
          <p:nvPr/>
        </p:nvCxnSpPr>
        <p:spPr>
          <a:xfrm>
            <a:off x="8298796" y="5422610"/>
            <a:ext cx="5347" cy="369692"/>
          </a:xfrm>
          <a:prstGeom prst="straightConnector1">
            <a:avLst/>
          </a:prstGeom>
          <a:noFill/>
          <a:ln w="9525" cap="flat" cmpd="sng">
            <a:solidFill>
              <a:srgbClr val="4BA173"/>
            </a:solidFill>
            <a:prstDash val="solid"/>
            <a:round/>
            <a:headEnd type="none" w="med" len="med"/>
            <a:tailEnd type="triangle" w="med" len="med"/>
          </a:ln>
        </p:spPr>
      </p:cxnSp>
      <p:grpSp>
        <p:nvGrpSpPr>
          <p:cNvPr id="82" name="Group 81">
            <a:extLst>
              <a:ext uri="{FF2B5EF4-FFF2-40B4-BE49-F238E27FC236}">
                <a16:creationId xmlns:a16="http://schemas.microsoft.com/office/drawing/2014/main" id="{AE2DE93D-335E-CC4C-8F04-75461C074E7F}"/>
              </a:ext>
            </a:extLst>
          </p:cNvPr>
          <p:cNvGrpSpPr/>
          <p:nvPr/>
        </p:nvGrpSpPr>
        <p:grpSpPr>
          <a:xfrm>
            <a:off x="1030321" y="4966147"/>
            <a:ext cx="2882487" cy="800800"/>
            <a:chOff x="1872307" y="5552598"/>
            <a:chExt cx="2882487" cy="800800"/>
          </a:xfrm>
        </p:grpSpPr>
        <p:sp>
          <p:nvSpPr>
            <p:cNvPr id="204" name="Google Shape;265;p27">
              <a:extLst>
                <a:ext uri="{FF2B5EF4-FFF2-40B4-BE49-F238E27FC236}">
                  <a16:creationId xmlns:a16="http://schemas.microsoft.com/office/drawing/2014/main" id="{06CA8005-5270-6447-8664-8B9910B85C51}"/>
                </a:ext>
              </a:extLst>
            </p:cNvPr>
            <p:cNvSpPr/>
            <p:nvPr/>
          </p:nvSpPr>
          <p:spPr>
            <a:xfrm>
              <a:off x="1872307" y="5771404"/>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err="1"/>
                <a:t>MetaMaps</a:t>
              </a:r>
              <a:endParaRPr sz="1333" dirty="0"/>
            </a:p>
          </p:txBody>
        </p:sp>
        <p:sp>
          <p:nvSpPr>
            <p:cNvPr id="205" name="Google Shape;274;p27">
              <a:extLst>
                <a:ext uri="{FF2B5EF4-FFF2-40B4-BE49-F238E27FC236}">
                  <a16:creationId xmlns:a16="http://schemas.microsoft.com/office/drawing/2014/main" id="{9A8D641A-95A5-4C43-9979-BF8787E55867}"/>
                </a:ext>
              </a:extLst>
            </p:cNvPr>
            <p:cNvSpPr/>
            <p:nvPr/>
          </p:nvSpPr>
          <p:spPr>
            <a:xfrm>
              <a:off x="3314570" y="5552598"/>
              <a:ext cx="1440224" cy="800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Taxonomic Annotation</a:t>
              </a:r>
              <a:endParaRPr sz="1333" dirty="0"/>
            </a:p>
          </p:txBody>
        </p:sp>
        <p:cxnSp>
          <p:nvCxnSpPr>
            <p:cNvPr id="206" name="Google Shape;288;p27">
              <a:extLst>
                <a:ext uri="{FF2B5EF4-FFF2-40B4-BE49-F238E27FC236}">
                  <a16:creationId xmlns:a16="http://schemas.microsoft.com/office/drawing/2014/main" id="{0D3E6DC7-0D43-0B4E-8D1F-A17493F39B37}"/>
                </a:ext>
              </a:extLst>
            </p:cNvPr>
            <p:cNvCxnSpPr>
              <a:cxnSpLocks/>
              <a:stCxn id="204" idx="3"/>
              <a:endCxn id="205" idx="2"/>
            </p:cNvCxnSpPr>
            <p:nvPr/>
          </p:nvCxnSpPr>
          <p:spPr>
            <a:xfrm flipV="1">
              <a:off x="3092707" y="5952998"/>
              <a:ext cx="221863" cy="2006"/>
            </a:xfrm>
            <a:prstGeom prst="straightConnector1">
              <a:avLst/>
            </a:prstGeom>
            <a:noFill/>
            <a:ln w="9525" cap="flat" cmpd="sng">
              <a:solidFill>
                <a:srgbClr val="4BA173"/>
              </a:solidFill>
              <a:prstDash val="solid"/>
              <a:round/>
              <a:headEnd type="none" w="med" len="med"/>
              <a:tailEnd type="triangle" w="med" len="med"/>
            </a:ln>
          </p:spPr>
        </p:cxnSp>
      </p:grpSp>
      <p:grpSp>
        <p:nvGrpSpPr>
          <p:cNvPr id="212" name="Group 211">
            <a:extLst>
              <a:ext uri="{FF2B5EF4-FFF2-40B4-BE49-F238E27FC236}">
                <a16:creationId xmlns:a16="http://schemas.microsoft.com/office/drawing/2014/main" id="{A9880ACF-C03D-4349-BB46-BCDF5FC208A0}"/>
              </a:ext>
            </a:extLst>
          </p:cNvPr>
          <p:cNvGrpSpPr/>
          <p:nvPr/>
        </p:nvGrpSpPr>
        <p:grpSpPr>
          <a:xfrm>
            <a:off x="1031340" y="5833038"/>
            <a:ext cx="2882487" cy="800800"/>
            <a:chOff x="1872307" y="5552598"/>
            <a:chExt cx="2882487" cy="800800"/>
          </a:xfrm>
        </p:grpSpPr>
        <p:sp>
          <p:nvSpPr>
            <p:cNvPr id="213" name="Google Shape;265;p27">
              <a:extLst>
                <a:ext uri="{FF2B5EF4-FFF2-40B4-BE49-F238E27FC236}">
                  <a16:creationId xmlns:a16="http://schemas.microsoft.com/office/drawing/2014/main" id="{2DC1B334-6D77-204A-97CC-00285A21866F}"/>
                </a:ext>
              </a:extLst>
            </p:cNvPr>
            <p:cNvSpPr/>
            <p:nvPr/>
          </p:nvSpPr>
          <p:spPr>
            <a:xfrm>
              <a:off x="1872307" y="5771404"/>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err="1"/>
                <a:t>PlasFlow</a:t>
              </a:r>
              <a:endParaRPr sz="1333" dirty="0"/>
            </a:p>
          </p:txBody>
        </p:sp>
        <p:sp>
          <p:nvSpPr>
            <p:cNvPr id="214" name="Google Shape;274;p27">
              <a:extLst>
                <a:ext uri="{FF2B5EF4-FFF2-40B4-BE49-F238E27FC236}">
                  <a16:creationId xmlns:a16="http://schemas.microsoft.com/office/drawing/2014/main" id="{8992D5FB-6804-AE4B-8631-D40CF5A2A6E0}"/>
                </a:ext>
              </a:extLst>
            </p:cNvPr>
            <p:cNvSpPr/>
            <p:nvPr/>
          </p:nvSpPr>
          <p:spPr>
            <a:xfrm>
              <a:off x="3314570" y="5552598"/>
              <a:ext cx="1440224" cy="800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Plasmid Annotation</a:t>
              </a:r>
              <a:endParaRPr sz="1333" dirty="0"/>
            </a:p>
          </p:txBody>
        </p:sp>
        <p:cxnSp>
          <p:nvCxnSpPr>
            <p:cNvPr id="215" name="Google Shape;288;p27">
              <a:extLst>
                <a:ext uri="{FF2B5EF4-FFF2-40B4-BE49-F238E27FC236}">
                  <a16:creationId xmlns:a16="http://schemas.microsoft.com/office/drawing/2014/main" id="{A7C7679F-781F-5E49-B0EE-B211A6F0322D}"/>
                </a:ext>
              </a:extLst>
            </p:cNvPr>
            <p:cNvCxnSpPr>
              <a:cxnSpLocks/>
              <a:stCxn id="213" idx="3"/>
              <a:endCxn id="214" idx="2"/>
            </p:cNvCxnSpPr>
            <p:nvPr/>
          </p:nvCxnSpPr>
          <p:spPr>
            <a:xfrm flipV="1">
              <a:off x="3092707" y="5952998"/>
              <a:ext cx="221863" cy="2006"/>
            </a:xfrm>
            <a:prstGeom prst="straightConnector1">
              <a:avLst/>
            </a:prstGeom>
            <a:noFill/>
            <a:ln w="9525" cap="flat" cmpd="sng">
              <a:solidFill>
                <a:srgbClr val="4BA173"/>
              </a:solidFill>
              <a:prstDash val="solid"/>
              <a:round/>
              <a:headEnd type="none" w="med" len="med"/>
              <a:tailEnd type="triangle" w="med" len="med"/>
            </a:ln>
          </p:spPr>
        </p:cxnSp>
      </p:grpSp>
      <p:cxnSp>
        <p:nvCxnSpPr>
          <p:cNvPr id="219" name="Elbow Connector 218">
            <a:extLst>
              <a:ext uri="{FF2B5EF4-FFF2-40B4-BE49-F238E27FC236}">
                <a16:creationId xmlns:a16="http://schemas.microsoft.com/office/drawing/2014/main" id="{86A3CEF6-C34B-744A-BB5F-B45988110E2C}"/>
              </a:ext>
            </a:extLst>
          </p:cNvPr>
          <p:cNvCxnSpPr>
            <a:cxnSpLocks/>
            <a:stCxn id="148" idx="3"/>
            <a:endCxn id="204" idx="1"/>
          </p:cNvCxnSpPr>
          <p:nvPr/>
        </p:nvCxnSpPr>
        <p:spPr>
          <a:xfrm rot="16200000" flipH="1">
            <a:off x="-211282" y="4126950"/>
            <a:ext cx="2220768" cy="262438"/>
          </a:xfrm>
          <a:prstGeom prst="bentConnector2">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Elbow Connector 221">
            <a:extLst>
              <a:ext uri="{FF2B5EF4-FFF2-40B4-BE49-F238E27FC236}">
                <a16:creationId xmlns:a16="http://schemas.microsoft.com/office/drawing/2014/main" id="{4450A64B-E783-F04F-B3BB-4184C1A25AA7}"/>
              </a:ext>
            </a:extLst>
          </p:cNvPr>
          <p:cNvCxnSpPr>
            <a:cxnSpLocks/>
            <a:stCxn id="148" idx="3"/>
            <a:endCxn id="213" idx="1"/>
          </p:cNvCxnSpPr>
          <p:nvPr/>
        </p:nvCxnSpPr>
        <p:spPr>
          <a:xfrm rot="16200000" flipH="1">
            <a:off x="-644218" y="4559885"/>
            <a:ext cx="3087659" cy="263457"/>
          </a:xfrm>
          <a:prstGeom prst="bentConnector2">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Elbow Connector 232">
            <a:extLst>
              <a:ext uri="{FF2B5EF4-FFF2-40B4-BE49-F238E27FC236}">
                <a16:creationId xmlns:a16="http://schemas.microsoft.com/office/drawing/2014/main" id="{E5D97F57-5D69-454C-B65F-73D3CA5F0054}"/>
              </a:ext>
            </a:extLst>
          </p:cNvPr>
          <p:cNvCxnSpPr>
            <a:cxnSpLocks/>
            <a:stCxn id="148" idx="3"/>
            <a:endCxn id="185" idx="1"/>
          </p:cNvCxnSpPr>
          <p:nvPr/>
        </p:nvCxnSpPr>
        <p:spPr>
          <a:xfrm rot="16200000" flipH="1">
            <a:off x="1585928" y="2329739"/>
            <a:ext cx="1727428" cy="3363519"/>
          </a:xfrm>
          <a:prstGeom prst="bentConnector2">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B37BF9D-2BA7-CA4E-B1A9-46D709D5E6D2}"/>
              </a:ext>
            </a:extLst>
          </p:cNvPr>
          <p:cNvSpPr txBox="1"/>
          <p:nvPr/>
        </p:nvSpPr>
        <p:spPr>
          <a:xfrm>
            <a:off x="6694098" y="232913"/>
            <a:ext cx="5124091" cy="646331"/>
          </a:xfrm>
          <a:prstGeom prst="rect">
            <a:avLst/>
          </a:prstGeom>
          <a:noFill/>
        </p:spPr>
        <p:txBody>
          <a:bodyPr wrap="square" rtlCol="0">
            <a:spAutoFit/>
          </a:bodyPr>
          <a:lstStyle/>
          <a:p>
            <a:r>
              <a:rPr lang="en-US" sz="3600" dirty="0"/>
              <a:t>Contig Analysis</a:t>
            </a:r>
          </a:p>
        </p:txBody>
      </p:sp>
      <p:sp>
        <p:nvSpPr>
          <p:cNvPr id="73" name="Google Shape;265;p27">
            <a:extLst>
              <a:ext uri="{FF2B5EF4-FFF2-40B4-BE49-F238E27FC236}">
                <a16:creationId xmlns:a16="http://schemas.microsoft.com/office/drawing/2014/main" id="{F708CF9B-AECC-420C-A531-0F00079CE9DE}"/>
              </a:ext>
            </a:extLst>
          </p:cNvPr>
          <p:cNvSpPr/>
          <p:nvPr/>
        </p:nvSpPr>
        <p:spPr>
          <a:xfrm>
            <a:off x="1029812" y="4000047"/>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333" dirty="0" err="1"/>
              <a:t>BioSpades</a:t>
            </a:r>
            <a:endParaRPr sz="1333" dirty="0"/>
          </a:p>
        </p:txBody>
      </p:sp>
      <p:sp>
        <p:nvSpPr>
          <p:cNvPr id="74" name="Google Shape;274;p27">
            <a:extLst>
              <a:ext uri="{FF2B5EF4-FFF2-40B4-BE49-F238E27FC236}">
                <a16:creationId xmlns:a16="http://schemas.microsoft.com/office/drawing/2014/main" id="{F86FB494-9B80-4369-A925-08D586542511}"/>
              </a:ext>
            </a:extLst>
          </p:cNvPr>
          <p:cNvSpPr/>
          <p:nvPr/>
        </p:nvSpPr>
        <p:spPr>
          <a:xfrm>
            <a:off x="9467059" y="3265573"/>
            <a:ext cx="1440224" cy="800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IN" sz="1333" dirty="0"/>
              <a:t>Novel</a:t>
            </a:r>
          </a:p>
          <a:p>
            <a:pPr algn="ctr"/>
            <a:r>
              <a:rPr lang="en-IN" sz="1333" dirty="0"/>
              <a:t>BGCs</a:t>
            </a:r>
            <a:endParaRPr sz="1333" dirty="0"/>
          </a:p>
        </p:txBody>
      </p:sp>
      <p:sp>
        <p:nvSpPr>
          <p:cNvPr id="81" name="Google Shape;265;p27">
            <a:extLst>
              <a:ext uri="{FF2B5EF4-FFF2-40B4-BE49-F238E27FC236}">
                <a16:creationId xmlns:a16="http://schemas.microsoft.com/office/drawing/2014/main" id="{EA042365-3F83-4B1C-A0A9-8BC92BBD4D66}"/>
              </a:ext>
            </a:extLst>
          </p:cNvPr>
          <p:cNvSpPr/>
          <p:nvPr/>
        </p:nvSpPr>
        <p:spPr>
          <a:xfrm>
            <a:off x="7642771" y="3980141"/>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333" dirty="0" err="1"/>
              <a:t>BiG</a:t>
            </a:r>
            <a:r>
              <a:rPr lang="en-US" sz="1333" dirty="0"/>
              <a:t>-SCAPE</a:t>
            </a:r>
            <a:endParaRPr sz="1333" dirty="0"/>
          </a:p>
        </p:txBody>
      </p:sp>
      <p:sp>
        <p:nvSpPr>
          <p:cNvPr id="83" name="Google Shape;265;p27">
            <a:extLst>
              <a:ext uri="{FF2B5EF4-FFF2-40B4-BE49-F238E27FC236}">
                <a16:creationId xmlns:a16="http://schemas.microsoft.com/office/drawing/2014/main" id="{3EEC15BB-08F3-4B7E-A27E-379AC332A17C}"/>
              </a:ext>
            </a:extLst>
          </p:cNvPr>
          <p:cNvSpPr/>
          <p:nvPr/>
        </p:nvSpPr>
        <p:spPr>
          <a:xfrm>
            <a:off x="4047980" y="3407532"/>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Deep BGC</a:t>
            </a:r>
            <a:endParaRPr sz="1333" dirty="0"/>
          </a:p>
        </p:txBody>
      </p:sp>
      <p:sp>
        <p:nvSpPr>
          <p:cNvPr id="84" name="Google Shape;274;p27">
            <a:extLst>
              <a:ext uri="{FF2B5EF4-FFF2-40B4-BE49-F238E27FC236}">
                <a16:creationId xmlns:a16="http://schemas.microsoft.com/office/drawing/2014/main" id="{E667602E-86D1-4BC4-8409-67A7BE5DE4B6}"/>
              </a:ext>
            </a:extLst>
          </p:cNvPr>
          <p:cNvSpPr/>
          <p:nvPr/>
        </p:nvSpPr>
        <p:spPr>
          <a:xfrm>
            <a:off x="2449641" y="3906790"/>
            <a:ext cx="1338395" cy="541859"/>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IN" sz="1333" dirty="0"/>
              <a:t>Enhanced Contigs</a:t>
            </a:r>
            <a:endParaRPr sz="1333" dirty="0"/>
          </a:p>
        </p:txBody>
      </p:sp>
      <p:sp>
        <p:nvSpPr>
          <p:cNvPr id="87" name="Google Shape;265;p27">
            <a:extLst>
              <a:ext uri="{FF2B5EF4-FFF2-40B4-BE49-F238E27FC236}">
                <a16:creationId xmlns:a16="http://schemas.microsoft.com/office/drawing/2014/main" id="{5ED2E999-A2EB-443D-97B2-E17856333E84}"/>
              </a:ext>
            </a:extLst>
          </p:cNvPr>
          <p:cNvSpPr/>
          <p:nvPr/>
        </p:nvSpPr>
        <p:spPr>
          <a:xfrm>
            <a:off x="7693943" y="2934480"/>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333" dirty="0"/>
              <a:t>ARTS</a:t>
            </a:r>
            <a:endParaRPr sz="1333" dirty="0"/>
          </a:p>
        </p:txBody>
      </p:sp>
      <p:cxnSp>
        <p:nvCxnSpPr>
          <p:cNvPr id="90" name="Google Shape;288;p27">
            <a:extLst>
              <a:ext uri="{FF2B5EF4-FFF2-40B4-BE49-F238E27FC236}">
                <a16:creationId xmlns:a16="http://schemas.microsoft.com/office/drawing/2014/main" id="{6CC214FC-8C36-4AEB-8BBB-E6BFB69DA074}"/>
              </a:ext>
            </a:extLst>
          </p:cNvPr>
          <p:cNvCxnSpPr>
            <a:cxnSpLocks/>
            <a:endCxn id="73" idx="1"/>
          </p:cNvCxnSpPr>
          <p:nvPr/>
        </p:nvCxnSpPr>
        <p:spPr>
          <a:xfrm>
            <a:off x="766863" y="4183647"/>
            <a:ext cx="262949" cy="0"/>
          </a:xfrm>
          <a:prstGeom prst="straightConnector1">
            <a:avLst/>
          </a:prstGeom>
          <a:noFill/>
          <a:ln w="9525" cap="flat" cmpd="sng">
            <a:solidFill>
              <a:srgbClr val="4BA173"/>
            </a:solidFill>
            <a:prstDash val="solid"/>
            <a:round/>
            <a:headEnd type="none" w="med" len="med"/>
            <a:tailEnd type="triangle" w="med" len="med"/>
          </a:ln>
        </p:spPr>
      </p:cxnSp>
      <p:cxnSp>
        <p:nvCxnSpPr>
          <p:cNvPr id="96" name="Google Shape;288;p27">
            <a:extLst>
              <a:ext uri="{FF2B5EF4-FFF2-40B4-BE49-F238E27FC236}">
                <a16:creationId xmlns:a16="http://schemas.microsoft.com/office/drawing/2014/main" id="{9F64D1B6-F4B2-4F42-A0C9-9A7ABF4BE21E}"/>
              </a:ext>
            </a:extLst>
          </p:cNvPr>
          <p:cNvCxnSpPr>
            <a:cxnSpLocks/>
          </p:cNvCxnSpPr>
          <p:nvPr/>
        </p:nvCxnSpPr>
        <p:spPr>
          <a:xfrm flipV="1">
            <a:off x="2232208" y="4217305"/>
            <a:ext cx="254393" cy="2492"/>
          </a:xfrm>
          <a:prstGeom prst="straightConnector1">
            <a:avLst/>
          </a:prstGeom>
          <a:noFill/>
          <a:ln w="9525" cap="flat" cmpd="sng">
            <a:solidFill>
              <a:srgbClr val="4BA173"/>
            </a:solidFill>
            <a:prstDash val="solid"/>
            <a:round/>
            <a:headEnd type="none" w="med" len="med"/>
            <a:tailEnd type="triangle" w="med" len="med"/>
          </a:ln>
        </p:spPr>
      </p:cxnSp>
      <p:cxnSp>
        <p:nvCxnSpPr>
          <p:cNvPr id="97" name="Google Shape;288;p27">
            <a:extLst>
              <a:ext uri="{FF2B5EF4-FFF2-40B4-BE49-F238E27FC236}">
                <a16:creationId xmlns:a16="http://schemas.microsoft.com/office/drawing/2014/main" id="{B66E5AA9-A0FB-4BB7-9112-6F280439167E}"/>
              </a:ext>
            </a:extLst>
          </p:cNvPr>
          <p:cNvCxnSpPr>
            <a:cxnSpLocks/>
            <a:stCxn id="84" idx="6"/>
          </p:cNvCxnSpPr>
          <p:nvPr/>
        </p:nvCxnSpPr>
        <p:spPr>
          <a:xfrm flipV="1">
            <a:off x="3788036" y="4155324"/>
            <a:ext cx="236390" cy="22396"/>
          </a:xfrm>
          <a:prstGeom prst="straightConnector1">
            <a:avLst/>
          </a:prstGeom>
          <a:noFill/>
          <a:ln w="9525" cap="flat" cmpd="sng">
            <a:solidFill>
              <a:srgbClr val="4BA173"/>
            </a:solidFill>
            <a:prstDash val="solid"/>
            <a:round/>
            <a:headEnd type="none" w="med" len="med"/>
            <a:tailEnd type="triangle" w="med" len="med"/>
          </a:ln>
        </p:spPr>
      </p:cxnSp>
      <p:cxnSp>
        <p:nvCxnSpPr>
          <p:cNvPr id="114" name="Google Shape;288;p27">
            <a:extLst>
              <a:ext uri="{FF2B5EF4-FFF2-40B4-BE49-F238E27FC236}">
                <a16:creationId xmlns:a16="http://schemas.microsoft.com/office/drawing/2014/main" id="{CD6B6223-0D3B-4866-B087-FE75055A371F}"/>
              </a:ext>
            </a:extLst>
          </p:cNvPr>
          <p:cNvCxnSpPr>
            <a:cxnSpLocks/>
            <a:endCxn id="83" idx="1"/>
          </p:cNvCxnSpPr>
          <p:nvPr/>
        </p:nvCxnSpPr>
        <p:spPr>
          <a:xfrm flipV="1">
            <a:off x="767885" y="3591132"/>
            <a:ext cx="3280095" cy="2"/>
          </a:xfrm>
          <a:prstGeom prst="straightConnector1">
            <a:avLst/>
          </a:prstGeom>
          <a:noFill/>
          <a:ln w="9525" cap="flat" cmpd="sng">
            <a:solidFill>
              <a:srgbClr val="4BA173"/>
            </a:solidFill>
            <a:prstDash val="solid"/>
            <a:round/>
            <a:headEnd type="none" w="med" len="med"/>
            <a:tailEnd type="triangle" w="med" len="med"/>
          </a:ln>
        </p:spPr>
      </p:cxnSp>
      <p:cxnSp>
        <p:nvCxnSpPr>
          <p:cNvPr id="117" name="Google Shape;288;p27">
            <a:extLst>
              <a:ext uri="{FF2B5EF4-FFF2-40B4-BE49-F238E27FC236}">
                <a16:creationId xmlns:a16="http://schemas.microsoft.com/office/drawing/2014/main" id="{5E42440B-62EF-4811-ADDA-FFEA7921BC8C}"/>
              </a:ext>
            </a:extLst>
          </p:cNvPr>
          <p:cNvCxnSpPr>
            <a:cxnSpLocks/>
            <a:stCxn id="83" idx="3"/>
            <a:endCxn id="266" idx="0"/>
          </p:cNvCxnSpPr>
          <p:nvPr/>
        </p:nvCxnSpPr>
        <p:spPr>
          <a:xfrm>
            <a:off x="5268380" y="3591132"/>
            <a:ext cx="1078005" cy="246654"/>
          </a:xfrm>
          <a:prstGeom prst="bentConnector2">
            <a:avLst/>
          </a:prstGeom>
          <a:noFill/>
          <a:ln w="9525" cap="flat" cmpd="sng">
            <a:solidFill>
              <a:srgbClr val="4BA173"/>
            </a:solidFill>
            <a:prstDash val="solid"/>
            <a:round/>
            <a:headEnd type="none" w="med" len="med"/>
            <a:tailEnd type="triangle" w="med" len="med"/>
          </a:ln>
        </p:spPr>
      </p:cxnSp>
      <p:cxnSp>
        <p:nvCxnSpPr>
          <p:cNvPr id="120" name="Google Shape;288;p27">
            <a:extLst>
              <a:ext uri="{FF2B5EF4-FFF2-40B4-BE49-F238E27FC236}">
                <a16:creationId xmlns:a16="http://schemas.microsoft.com/office/drawing/2014/main" id="{20B1E05E-7E31-4229-9CC2-69C83DE9645E}"/>
              </a:ext>
            </a:extLst>
          </p:cNvPr>
          <p:cNvCxnSpPr>
            <a:cxnSpLocks/>
            <a:stCxn id="266" idx="6"/>
          </p:cNvCxnSpPr>
          <p:nvPr/>
        </p:nvCxnSpPr>
        <p:spPr>
          <a:xfrm flipV="1">
            <a:off x="7232283" y="4183647"/>
            <a:ext cx="410488" cy="9702"/>
          </a:xfrm>
          <a:prstGeom prst="straightConnector1">
            <a:avLst/>
          </a:prstGeom>
          <a:noFill/>
          <a:ln w="9525" cap="flat" cmpd="sng">
            <a:solidFill>
              <a:srgbClr val="4BA173"/>
            </a:solidFill>
            <a:prstDash val="solid"/>
            <a:round/>
            <a:headEnd type="none" w="med" len="med"/>
            <a:tailEnd type="triangle" w="med" len="med"/>
          </a:ln>
        </p:spPr>
      </p:cxnSp>
      <p:cxnSp>
        <p:nvCxnSpPr>
          <p:cNvPr id="124" name="Google Shape;288;p27">
            <a:extLst>
              <a:ext uri="{FF2B5EF4-FFF2-40B4-BE49-F238E27FC236}">
                <a16:creationId xmlns:a16="http://schemas.microsoft.com/office/drawing/2014/main" id="{68C24A5C-991D-48A7-88DD-25F4522E3503}"/>
              </a:ext>
            </a:extLst>
          </p:cNvPr>
          <p:cNvCxnSpPr>
            <a:cxnSpLocks/>
            <a:endCxn id="87" idx="0"/>
          </p:cNvCxnSpPr>
          <p:nvPr/>
        </p:nvCxnSpPr>
        <p:spPr>
          <a:xfrm flipH="1">
            <a:off x="8304143" y="2646303"/>
            <a:ext cx="6807" cy="288177"/>
          </a:xfrm>
          <a:prstGeom prst="straightConnector1">
            <a:avLst/>
          </a:prstGeom>
          <a:noFill/>
          <a:ln w="9525" cap="flat" cmpd="sng">
            <a:solidFill>
              <a:srgbClr val="4BA173"/>
            </a:solidFill>
            <a:prstDash val="solid"/>
            <a:round/>
            <a:headEnd type="none" w="med" len="med"/>
            <a:tailEnd type="triangle" w="med" len="med"/>
          </a:ln>
        </p:spPr>
      </p:cxnSp>
      <p:cxnSp>
        <p:nvCxnSpPr>
          <p:cNvPr id="127" name="Google Shape;288;p27">
            <a:extLst>
              <a:ext uri="{FF2B5EF4-FFF2-40B4-BE49-F238E27FC236}">
                <a16:creationId xmlns:a16="http://schemas.microsoft.com/office/drawing/2014/main" id="{D4BEF5AA-B4B8-4341-8312-6ADD2C513C14}"/>
              </a:ext>
            </a:extLst>
          </p:cNvPr>
          <p:cNvCxnSpPr>
            <a:cxnSpLocks/>
            <a:endCxn id="74" idx="3"/>
          </p:cNvCxnSpPr>
          <p:nvPr/>
        </p:nvCxnSpPr>
        <p:spPr>
          <a:xfrm flipV="1">
            <a:off x="8840881" y="3949099"/>
            <a:ext cx="837094" cy="217424"/>
          </a:xfrm>
          <a:prstGeom prst="bentConnector2">
            <a:avLst/>
          </a:prstGeom>
          <a:noFill/>
          <a:ln w="9525" cap="flat" cmpd="sng">
            <a:solidFill>
              <a:srgbClr val="4BA173"/>
            </a:solidFill>
            <a:prstDash val="solid"/>
            <a:round/>
            <a:headEnd type="none" w="med" len="med"/>
            <a:tailEnd type="triangle" w="med" len="med"/>
          </a:ln>
        </p:spPr>
      </p:cxnSp>
      <p:cxnSp>
        <p:nvCxnSpPr>
          <p:cNvPr id="129" name="Google Shape;288;p27">
            <a:extLst>
              <a:ext uri="{FF2B5EF4-FFF2-40B4-BE49-F238E27FC236}">
                <a16:creationId xmlns:a16="http://schemas.microsoft.com/office/drawing/2014/main" id="{C2C27585-ED7E-4659-95DF-557780DFFEEF}"/>
              </a:ext>
            </a:extLst>
          </p:cNvPr>
          <p:cNvCxnSpPr>
            <a:cxnSpLocks/>
            <a:stCxn id="87" idx="3"/>
            <a:endCxn id="74" idx="0"/>
          </p:cNvCxnSpPr>
          <p:nvPr/>
        </p:nvCxnSpPr>
        <p:spPr>
          <a:xfrm>
            <a:off x="8914343" y="3118080"/>
            <a:ext cx="1272828" cy="147493"/>
          </a:xfrm>
          <a:prstGeom prst="bentConnector2">
            <a:avLst/>
          </a:prstGeom>
          <a:noFill/>
          <a:ln w="9525" cap="flat" cmpd="sng">
            <a:solidFill>
              <a:srgbClr val="4BA173"/>
            </a:solidFill>
            <a:prstDash val="solid"/>
            <a:round/>
            <a:headEnd type="none" w="med" len="med"/>
            <a:tailEnd type="triangle" w="med" len="med"/>
          </a:ln>
        </p:spPr>
      </p:cxnSp>
      <p:cxnSp>
        <p:nvCxnSpPr>
          <p:cNvPr id="136" name="Google Shape;288;p27">
            <a:extLst>
              <a:ext uri="{FF2B5EF4-FFF2-40B4-BE49-F238E27FC236}">
                <a16:creationId xmlns:a16="http://schemas.microsoft.com/office/drawing/2014/main" id="{5B2A8F66-0E67-4681-969F-B0EC6CAA7EF8}"/>
              </a:ext>
            </a:extLst>
          </p:cNvPr>
          <p:cNvCxnSpPr>
            <a:cxnSpLocks/>
            <a:stCxn id="266" idx="6"/>
            <a:endCxn id="87" idx="1"/>
          </p:cNvCxnSpPr>
          <p:nvPr/>
        </p:nvCxnSpPr>
        <p:spPr>
          <a:xfrm flipV="1">
            <a:off x="7232283" y="3118080"/>
            <a:ext cx="461660" cy="1075269"/>
          </a:xfrm>
          <a:prstGeom prst="bentConnector3">
            <a:avLst>
              <a:gd name="adj1" fmla="val 50000"/>
            </a:avLst>
          </a:prstGeom>
          <a:noFill/>
          <a:ln w="9525" cap="flat" cmpd="sng">
            <a:solidFill>
              <a:srgbClr val="4BA173"/>
            </a:solidFill>
            <a:prstDash val="solid"/>
            <a:round/>
            <a:headEnd type="none" w="med" len="med"/>
            <a:tailEnd type="triangle" w="med" len="med"/>
          </a:ln>
        </p:spPr>
      </p:cxnSp>
      <p:sp>
        <p:nvSpPr>
          <p:cNvPr id="75" name="Google Shape;258;p27">
            <a:extLst>
              <a:ext uri="{FF2B5EF4-FFF2-40B4-BE49-F238E27FC236}">
                <a16:creationId xmlns:a16="http://schemas.microsoft.com/office/drawing/2014/main" id="{B97F32D3-6DDE-4320-877E-75404B032C75}"/>
              </a:ext>
            </a:extLst>
          </p:cNvPr>
          <p:cNvSpPr/>
          <p:nvPr/>
        </p:nvSpPr>
        <p:spPr>
          <a:xfrm>
            <a:off x="7642771" y="4512404"/>
            <a:ext cx="1220400" cy="385737"/>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IN" sz="1333" dirty="0" err="1"/>
              <a:t>MiBIG</a:t>
            </a:r>
            <a:r>
              <a:rPr lang="en-IN" sz="1333" dirty="0"/>
              <a:t> 2.0</a:t>
            </a:r>
            <a:endParaRPr sz="1333" dirty="0"/>
          </a:p>
        </p:txBody>
      </p:sp>
      <p:sp>
        <p:nvSpPr>
          <p:cNvPr id="76" name="Google Shape;258;p27">
            <a:extLst>
              <a:ext uri="{FF2B5EF4-FFF2-40B4-BE49-F238E27FC236}">
                <a16:creationId xmlns:a16="http://schemas.microsoft.com/office/drawing/2014/main" id="{1AC0CF62-1BCA-4C8D-9C58-6C35667F26A2}"/>
              </a:ext>
            </a:extLst>
          </p:cNvPr>
          <p:cNvSpPr/>
          <p:nvPr/>
        </p:nvSpPr>
        <p:spPr>
          <a:xfrm>
            <a:off x="7642771" y="1926201"/>
            <a:ext cx="1220400" cy="683546"/>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IN" sz="1333" dirty="0" err="1"/>
              <a:t>Resistomes</a:t>
            </a:r>
            <a:endParaRPr sz="1333" dirty="0"/>
          </a:p>
        </p:txBody>
      </p:sp>
      <p:cxnSp>
        <p:nvCxnSpPr>
          <p:cNvPr id="77" name="Google Shape;288;p27">
            <a:extLst>
              <a:ext uri="{FF2B5EF4-FFF2-40B4-BE49-F238E27FC236}">
                <a16:creationId xmlns:a16="http://schemas.microsoft.com/office/drawing/2014/main" id="{79EB802F-E6CD-4F5A-B0A4-DC61CE7A9EFE}"/>
              </a:ext>
            </a:extLst>
          </p:cNvPr>
          <p:cNvCxnSpPr>
            <a:cxnSpLocks/>
            <a:stCxn id="75" idx="1"/>
            <a:endCxn id="81" idx="2"/>
          </p:cNvCxnSpPr>
          <p:nvPr/>
        </p:nvCxnSpPr>
        <p:spPr>
          <a:xfrm flipV="1">
            <a:off x="8252971" y="4347341"/>
            <a:ext cx="0" cy="165063"/>
          </a:xfrm>
          <a:prstGeom prst="straightConnector1">
            <a:avLst/>
          </a:prstGeom>
          <a:noFill/>
          <a:ln w="9525" cap="flat" cmpd="sng">
            <a:solidFill>
              <a:srgbClr val="4BA173"/>
            </a:solidFill>
            <a:prstDash val="solid"/>
            <a:round/>
            <a:headEnd type="none" w="med" len="med"/>
            <a:tailEnd type="triangle" w="med" len="med"/>
          </a:ln>
        </p:spPr>
      </p:cxnSp>
      <p:sp>
        <p:nvSpPr>
          <p:cNvPr id="3" name="TextBox 2">
            <a:extLst>
              <a:ext uri="{FF2B5EF4-FFF2-40B4-BE49-F238E27FC236}">
                <a16:creationId xmlns:a16="http://schemas.microsoft.com/office/drawing/2014/main" id="{B84F751B-42CB-D146-A047-1B125106C0A2}"/>
              </a:ext>
            </a:extLst>
          </p:cNvPr>
          <p:cNvSpPr txBox="1"/>
          <p:nvPr/>
        </p:nvSpPr>
        <p:spPr>
          <a:xfrm>
            <a:off x="10187171" y="6140770"/>
            <a:ext cx="2390662" cy="738664"/>
          </a:xfrm>
          <a:prstGeom prst="rect">
            <a:avLst/>
          </a:prstGeom>
          <a:noFill/>
        </p:spPr>
        <p:txBody>
          <a:bodyPr wrap="square" rtlCol="0">
            <a:spAutoFit/>
          </a:bodyPr>
          <a:lstStyle/>
          <a:p>
            <a:r>
              <a:rPr lang="en-US" sz="1400" dirty="0"/>
              <a:t>Credit</a:t>
            </a:r>
          </a:p>
          <a:p>
            <a:r>
              <a:rPr lang="en-US" sz="1400" dirty="0" err="1"/>
              <a:t>Chandrima</a:t>
            </a:r>
            <a:r>
              <a:rPr lang="en-US" sz="1400" dirty="0"/>
              <a:t> Bhattacharya</a:t>
            </a:r>
          </a:p>
          <a:p>
            <a:r>
              <a:rPr lang="en-US" sz="1400" dirty="0"/>
              <a:t>Kat </a:t>
            </a:r>
            <a:r>
              <a:rPr lang="en-US" sz="1400" dirty="0" err="1"/>
              <a:t>Kuchin</a:t>
            </a:r>
            <a:endParaRPr lang="en-US" sz="1400" dirty="0"/>
          </a:p>
        </p:txBody>
      </p:sp>
    </p:spTree>
    <p:extLst>
      <p:ext uri="{BB962C8B-B14F-4D97-AF65-F5344CB8AC3E}">
        <p14:creationId xmlns:p14="http://schemas.microsoft.com/office/powerpoint/2010/main" val="669939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8BC2-676F-2348-BD13-F789210DBD00}"/>
              </a:ext>
            </a:extLst>
          </p:cNvPr>
          <p:cNvSpPr>
            <a:spLocks noGrp="1"/>
          </p:cNvSpPr>
          <p:nvPr>
            <p:ph type="title"/>
          </p:nvPr>
        </p:nvSpPr>
        <p:spPr/>
        <p:txBody>
          <a:bodyPr/>
          <a:lstStyle/>
          <a:p>
            <a:r>
              <a:rPr lang="en-US" dirty="0" err="1"/>
              <a:t>CAPalyzer</a:t>
            </a:r>
            <a:r>
              <a:rPr lang="en-US" dirty="0"/>
              <a:t> Package</a:t>
            </a:r>
          </a:p>
        </p:txBody>
      </p:sp>
      <p:sp>
        <p:nvSpPr>
          <p:cNvPr id="3" name="TextBox 2">
            <a:extLst>
              <a:ext uri="{FF2B5EF4-FFF2-40B4-BE49-F238E27FC236}">
                <a16:creationId xmlns:a16="http://schemas.microsoft.com/office/drawing/2014/main" id="{B3F32835-ACBF-914F-A66E-58B0270D02C0}"/>
              </a:ext>
            </a:extLst>
          </p:cNvPr>
          <p:cNvSpPr txBox="1"/>
          <p:nvPr/>
        </p:nvSpPr>
        <p:spPr>
          <a:xfrm>
            <a:off x="838200" y="1506022"/>
            <a:ext cx="6685613"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Makes Data Packets</a:t>
            </a:r>
          </a:p>
          <a:p>
            <a:pPr marL="342900" indent="-342900">
              <a:buFont typeface="Arial" panose="020B0604020202020204" pitchFamily="34" charset="0"/>
              <a:buChar char="•"/>
            </a:pPr>
            <a:r>
              <a:rPr lang="en-US" sz="2400" dirty="0"/>
              <a:t>Parsing</a:t>
            </a:r>
          </a:p>
          <a:p>
            <a:pPr marL="342900" indent="-342900">
              <a:buFont typeface="Arial" panose="020B0604020202020204" pitchFamily="34" charset="0"/>
              <a:buChar char="•"/>
            </a:pPr>
            <a:r>
              <a:rPr lang="en-US" sz="2400" dirty="0"/>
              <a:t>basic ecological metrics</a:t>
            </a:r>
          </a:p>
          <a:p>
            <a:pPr marL="342900" indent="-342900">
              <a:buFont typeface="Arial" panose="020B0604020202020204" pitchFamily="34" charset="0"/>
              <a:buChar char="•"/>
            </a:pPr>
            <a:r>
              <a:rPr lang="en-US" sz="2400" dirty="0"/>
              <a:t>Taxa abundance normalization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r>
              <a:rPr lang="en-US" sz="2400" dirty="0">
                <a:hlinkClick r:id="rId2"/>
              </a:rPr>
              <a:t>https://github.com/dcdanko/capalyzer</a:t>
            </a:r>
            <a:endParaRPr lang="en-US" sz="2400" dirty="0"/>
          </a:p>
        </p:txBody>
      </p:sp>
    </p:spTree>
    <p:extLst>
      <p:ext uri="{BB962C8B-B14F-4D97-AF65-F5344CB8AC3E}">
        <p14:creationId xmlns:p14="http://schemas.microsoft.com/office/powerpoint/2010/main" val="1739476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8CF6-71FD-4848-8B03-5E82F4FF3D92}"/>
              </a:ext>
            </a:extLst>
          </p:cNvPr>
          <p:cNvSpPr>
            <a:spLocks noGrp="1"/>
          </p:cNvSpPr>
          <p:nvPr>
            <p:ph type="title"/>
          </p:nvPr>
        </p:nvSpPr>
        <p:spPr/>
        <p:txBody>
          <a:bodyPr/>
          <a:lstStyle/>
          <a:p>
            <a:r>
              <a:rPr lang="en-US" dirty="0"/>
              <a:t>MGS3</a:t>
            </a:r>
          </a:p>
        </p:txBody>
      </p:sp>
      <p:sp>
        <p:nvSpPr>
          <p:cNvPr id="3" name="Text Placeholder 2">
            <a:extLst>
              <a:ext uri="{FF2B5EF4-FFF2-40B4-BE49-F238E27FC236}">
                <a16:creationId xmlns:a16="http://schemas.microsoft.com/office/drawing/2014/main" id="{9DAAFDE6-6D70-834F-9BD1-3882BB3EF0E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4856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8BC2-676F-2348-BD13-F789210DBD00}"/>
              </a:ext>
            </a:extLst>
          </p:cNvPr>
          <p:cNvSpPr>
            <a:spLocks noGrp="1"/>
          </p:cNvSpPr>
          <p:nvPr>
            <p:ph type="title"/>
          </p:nvPr>
        </p:nvSpPr>
        <p:spPr/>
        <p:txBody>
          <a:bodyPr/>
          <a:lstStyle/>
          <a:p>
            <a:r>
              <a:rPr lang="en-US" dirty="0" err="1"/>
              <a:t>MetaGenScope</a:t>
            </a:r>
            <a:endParaRPr lang="en-US" dirty="0"/>
          </a:p>
        </p:txBody>
      </p:sp>
      <p:sp>
        <p:nvSpPr>
          <p:cNvPr id="3" name="TextBox 2">
            <a:extLst>
              <a:ext uri="{FF2B5EF4-FFF2-40B4-BE49-F238E27FC236}">
                <a16:creationId xmlns:a16="http://schemas.microsoft.com/office/drawing/2014/main" id="{B3F32835-ACBF-914F-A66E-58B0270D02C0}"/>
              </a:ext>
            </a:extLst>
          </p:cNvPr>
          <p:cNvSpPr txBox="1"/>
          <p:nvPr/>
        </p:nvSpPr>
        <p:spPr>
          <a:xfrm>
            <a:off x="838200" y="1506022"/>
            <a:ext cx="6685613"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TypeScript + ReactJS</a:t>
            </a:r>
          </a:p>
          <a:p>
            <a:pPr marL="342900" indent="-342900">
              <a:buFont typeface="Arial" panose="020B0604020202020204" pitchFamily="34" charset="0"/>
              <a:buChar char="•"/>
            </a:pPr>
            <a:r>
              <a:rPr lang="en-US" sz="2400" dirty="0"/>
              <a:t>Microservice Architecture</a:t>
            </a:r>
          </a:p>
          <a:p>
            <a:pPr marL="800100" lvl="1" indent="-342900">
              <a:buFont typeface="Arial" panose="020B0604020202020204" pitchFamily="34" charset="0"/>
              <a:buChar char="•"/>
            </a:pPr>
            <a:r>
              <a:rPr lang="en-US" sz="2400" dirty="0"/>
              <a:t>Database</a:t>
            </a:r>
          </a:p>
          <a:p>
            <a:pPr marL="800100" lvl="1" indent="-342900">
              <a:buFont typeface="Arial" panose="020B0604020202020204" pitchFamily="34" charset="0"/>
              <a:buChar char="•"/>
            </a:pPr>
            <a:r>
              <a:rPr lang="en-US" sz="2400" dirty="0"/>
              <a:t>Worker Nodes</a:t>
            </a:r>
          </a:p>
          <a:p>
            <a:pPr marL="800100" lvl="1" indent="-342900">
              <a:buFont typeface="Arial" panose="020B0604020202020204" pitchFamily="34" charset="0"/>
              <a:buChar char="•"/>
            </a:pPr>
            <a:r>
              <a:rPr lang="en-US" sz="2400" dirty="0"/>
              <a:t>Redis + RabbitMQ</a:t>
            </a:r>
          </a:p>
          <a:p>
            <a:pPr marL="342900" indent="-342900">
              <a:buFont typeface="Arial" panose="020B0604020202020204" pitchFamily="34" charset="0"/>
              <a:buChar char="•"/>
            </a:pPr>
            <a:endParaRPr lang="en-US" sz="2400" dirty="0"/>
          </a:p>
          <a:p>
            <a:endParaRPr lang="en-US" sz="2400" dirty="0"/>
          </a:p>
          <a:p>
            <a:r>
              <a:rPr lang="en-US" sz="2400" dirty="0">
                <a:hlinkClick r:id="rId2"/>
              </a:rPr>
              <a:t>https://github.com/dcdanko/capalyzer</a:t>
            </a:r>
            <a:endParaRPr lang="en-US" sz="2400" dirty="0"/>
          </a:p>
        </p:txBody>
      </p:sp>
    </p:spTree>
    <p:extLst>
      <p:ext uri="{BB962C8B-B14F-4D97-AF65-F5344CB8AC3E}">
        <p14:creationId xmlns:p14="http://schemas.microsoft.com/office/powerpoint/2010/main" val="3858736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8BC2-676F-2348-BD13-F789210DBD00}"/>
              </a:ext>
            </a:extLst>
          </p:cNvPr>
          <p:cNvSpPr>
            <a:spLocks noGrp="1"/>
          </p:cNvSpPr>
          <p:nvPr>
            <p:ph type="title"/>
          </p:nvPr>
        </p:nvSpPr>
        <p:spPr/>
        <p:txBody>
          <a:bodyPr/>
          <a:lstStyle/>
          <a:p>
            <a:r>
              <a:rPr lang="en-US" dirty="0" err="1"/>
              <a:t>MetaGenScope</a:t>
            </a:r>
            <a:r>
              <a:rPr lang="en-US" dirty="0"/>
              <a:t>- New Features</a:t>
            </a:r>
          </a:p>
        </p:txBody>
      </p:sp>
      <p:sp>
        <p:nvSpPr>
          <p:cNvPr id="3" name="TextBox 2">
            <a:extLst>
              <a:ext uri="{FF2B5EF4-FFF2-40B4-BE49-F238E27FC236}">
                <a16:creationId xmlns:a16="http://schemas.microsoft.com/office/drawing/2014/main" id="{B3F32835-ACBF-914F-A66E-58B0270D02C0}"/>
              </a:ext>
            </a:extLst>
          </p:cNvPr>
          <p:cNvSpPr txBox="1"/>
          <p:nvPr/>
        </p:nvSpPr>
        <p:spPr>
          <a:xfrm>
            <a:off x="838200" y="1506022"/>
            <a:ext cx="6685613"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Upload Samples</a:t>
            </a:r>
          </a:p>
          <a:p>
            <a:pPr marL="342900" indent="-342900">
              <a:buFont typeface="Arial" panose="020B0604020202020204" pitchFamily="34" charset="0"/>
              <a:buChar char="•"/>
            </a:pPr>
            <a:r>
              <a:rPr lang="en-US" sz="2400" dirty="0"/>
              <a:t>Manage samples and sample groups</a:t>
            </a:r>
          </a:p>
          <a:p>
            <a:pPr marL="800100" lvl="1" indent="-342900">
              <a:buFont typeface="Arial" panose="020B0604020202020204" pitchFamily="34" charset="0"/>
              <a:buChar char="•"/>
            </a:pPr>
            <a:r>
              <a:rPr lang="en-US" sz="2400" dirty="0"/>
              <a:t>make new groups</a:t>
            </a:r>
          </a:p>
          <a:p>
            <a:pPr marL="800100" lvl="1" indent="-342900">
              <a:buFont typeface="Arial" panose="020B0604020202020204" pitchFamily="34" charset="0"/>
              <a:buChar char="•"/>
            </a:pPr>
            <a:r>
              <a:rPr lang="en-US" sz="2400" dirty="0"/>
              <a:t>Delete groups</a:t>
            </a:r>
          </a:p>
          <a:p>
            <a:pPr marL="342900" indent="-342900">
              <a:buFont typeface="Arial" panose="020B0604020202020204" pitchFamily="34" charset="0"/>
              <a:buChar char="•"/>
            </a:pPr>
            <a:r>
              <a:rPr lang="en-US" sz="2400" dirty="0"/>
              <a:t>Search groups/samples</a:t>
            </a:r>
          </a:p>
          <a:p>
            <a:pPr marL="342900" indent="-342900">
              <a:buFont typeface="Arial" panose="020B0604020202020204" pitchFamily="34" charset="0"/>
              <a:buChar char="•"/>
            </a:pPr>
            <a:r>
              <a:rPr lang="en-US" sz="2400" dirty="0"/>
              <a:t>Species view (in addition to sample and group)</a:t>
            </a:r>
          </a:p>
          <a:p>
            <a:pPr marL="342900" indent="-342900">
              <a:buFont typeface="Arial" panose="020B0604020202020204" pitchFamily="34" charset="0"/>
              <a:buChar char="•"/>
            </a:pPr>
            <a:r>
              <a:rPr lang="en-US" sz="2400" dirty="0"/>
              <a:t>Gene search in groups</a:t>
            </a:r>
          </a:p>
          <a:p>
            <a:pPr marL="342900" indent="-342900">
              <a:buFont typeface="Arial" panose="020B0604020202020204" pitchFamily="34" charset="0"/>
              <a:buChar char="•"/>
            </a:pPr>
            <a:r>
              <a:rPr lang="en-US" sz="2400" dirty="0"/>
              <a:t>Support long reads</a:t>
            </a:r>
          </a:p>
          <a:p>
            <a:pPr marL="342900" indent="-342900">
              <a:buFont typeface="Arial" panose="020B0604020202020204" pitchFamily="34" charset="0"/>
              <a:buChar char="•"/>
            </a:pPr>
            <a:endParaRPr lang="en-US" sz="2400" dirty="0"/>
          </a:p>
          <a:p>
            <a:endParaRPr lang="en-US" sz="2400" dirty="0"/>
          </a:p>
        </p:txBody>
      </p:sp>
      <p:sp>
        <p:nvSpPr>
          <p:cNvPr id="4" name="TextBox 3">
            <a:extLst>
              <a:ext uri="{FF2B5EF4-FFF2-40B4-BE49-F238E27FC236}">
                <a16:creationId xmlns:a16="http://schemas.microsoft.com/office/drawing/2014/main" id="{74B194CA-F84C-5D4E-96EB-EF80283AE5AD}"/>
              </a:ext>
            </a:extLst>
          </p:cNvPr>
          <p:cNvSpPr txBox="1"/>
          <p:nvPr/>
        </p:nvSpPr>
        <p:spPr>
          <a:xfrm>
            <a:off x="7252505" y="1506022"/>
            <a:ext cx="4796742" cy="5632311"/>
          </a:xfrm>
          <a:prstGeom prst="rect">
            <a:avLst/>
          </a:prstGeom>
          <a:noFill/>
        </p:spPr>
        <p:txBody>
          <a:bodyPr wrap="square" rtlCol="0">
            <a:spAutoFit/>
          </a:bodyPr>
          <a:lstStyle/>
          <a:p>
            <a:r>
              <a:rPr lang="en-US" sz="2400" dirty="0"/>
              <a:t>Modules- Group</a:t>
            </a:r>
          </a:p>
          <a:p>
            <a:pPr marL="342900" indent="-342900">
              <a:buFont typeface="Arial" panose="020B0604020202020204" pitchFamily="34" charset="0"/>
              <a:buChar char="•"/>
            </a:pPr>
            <a:r>
              <a:rPr lang="en-US" sz="2400" dirty="0"/>
              <a:t>Dimensionality Reduction</a:t>
            </a:r>
          </a:p>
          <a:p>
            <a:pPr marL="342900" indent="-342900">
              <a:buFont typeface="Arial" panose="020B0604020202020204" pitchFamily="34" charset="0"/>
              <a:buChar char="•"/>
            </a:pPr>
            <a:r>
              <a:rPr lang="en-US" sz="2400" dirty="0"/>
              <a:t>Multi-Axis</a:t>
            </a:r>
          </a:p>
          <a:p>
            <a:pPr marL="342900" indent="-342900">
              <a:buFont typeface="Arial" panose="020B0604020202020204" pitchFamily="34" charset="0"/>
              <a:buChar char="•"/>
            </a:pPr>
            <a:r>
              <a:rPr lang="en-US" sz="2400" dirty="0"/>
              <a:t>Volcano</a:t>
            </a:r>
          </a:p>
          <a:p>
            <a:pPr marL="342900" indent="-342900">
              <a:buFont typeface="Arial" panose="020B0604020202020204" pitchFamily="34" charset="0"/>
              <a:buChar char="•"/>
            </a:pPr>
            <a:r>
              <a:rPr lang="en-US" sz="2400" dirty="0"/>
              <a:t>Alpha diversity</a:t>
            </a:r>
          </a:p>
          <a:p>
            <a:pPr marL="342900" indent="-342900">
              <a:buFont typeface="Arial" panose="020B0604020202020204" pitchFamily="34" charset="0"/>
              <a:buChar char="•"/>
            </a:pPr>
            <a:r>
              <a:rPr lang="en-US" sz="2400" dirty="0"/>
              <a:t>Beta diversity</a:t>
            </a:r>
          </a:p>
          <a:p>
            <a:pPr marL="342900" indent="-342900">
              <a:buFont typeface="Arial" panose="020B0604020202020204" pitchFamily="34" charset="0"/>
              <a:buChar char="•"/>
            </a:pPr>
            <a:r>
              <a:rPr lang="en-US" sz="2400" dirty="0"/>
              <a:t>Rarefaction curve</a:t>
            </a:r>
          </a:p>
          <a:p>
            <a:pPr marL="342900" indent="-342900">
              <a:buFont typeface="Arial" panose="020B0604020202020204" pitchFamily="34" charset="0"/>
              <a:buChar char="•"/>
            </a:pPr>
            <a:r>
              <a:rPr lang="en-US" sz="2400" dirty="0"/>
              <a:t>Average genome size</a:t>
            </a:r>
          </a:p>
          <a:p>
            <a:pPr marL="342900" indent="-342900">
              <a:buFont typeface="Arial" panose="020B0604020202020204" pitchFamily="34" charset="0"/>
              <a:buChar char="•"/>
            </a:pPr>
            <a:r>
              <a:rPr lang="en-US" sz="2400" dirty="0"/>
              <a:t>Top taxa</a:t>
            </a:r>
          </a:p>
          <a:p>
            <a:pPr marL="342900" indent="-342900">
              <a:buFont typeface="Arial" panose="020B0604020202020204" pitchFamily="34" charset="0"/>
              <a:buChar char="•"/>
            </a:pPr>
            <a:r>
              <a:rPr lang="en-US" sz="2400" dirty="0"/>
              <a:t>Microbe directory</a:t>
            </a:r>
          </a:p>
          <a:p>
            <a:pPr marL="342900" indent="-342900">
              <a:buFont typeface="Arial" panose="020B0604020202020204" pitchFamily="34" charset="0"/>
              <a:buChar char="•"/>
            </a:pPr>
            <a:r>
              <a:rPr lang="en-US" sz="2400" dirty="0"/>
              <a:t>Reference comparisons</a:t>
            </a:r>
          </a:p>
          <a:p>
            <a:pPr marL="342900" indent="-342900">
              <a:buFont typeface="Arial" panose="020B0604020202020204" pitchFamily="34" charset="0"/>
              <a:buChar char="•"/>
            </a:pPr>
            <a:r>
              <a:rPr lang="en-US" sz="2400" dirty="0"/>
              <a:t>Top AMR</a:t>
            </a:r>
          </a:p>
          <a:p>
            <a:pPr marL="342900" indent="-342900">
              <a:buFont typeface="Arial" panose="020B0604020202020204" pitchFamily="34" charset="0"/>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2191986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8BC2-676F-2348-BD13-F789210DBD00}"/>
              </a:ext>
            </a:extLst>
          </p:cNvPr>
          <p:cNvSpPr>
            <a:spLocks noGrp="1"/>
          </p:cNvSpPr>
          <p:nvPr>
            <p:ph type="title"/>
          </p:nvPr>
        </p:nvSpPr>
        <p:spPr/>
        <p:txBody>
          <a:bodyPr/>
          <a:lstStyle/>
          <a:p>
            <a:r>
              <a:rPr lang="en-US" dirty="0" err="1"/>
              <a:t>MetaGenScope</a:t>
            </a:r>
            <a:r>
              <a:rPr lang="en-US" dirty="0"/>
              <a:t>- New Features</a:t>
            </a:r>
          </a:p>
        </p:txBody>
      </p:sp>
      <p:sp>
        <p:nvSpPr>
          <p:cNvPr id="4" name="TextBox 3">
            <a:extLst>
              <a:ext uri="{FF2B5EF4-FFF2-40B4-BE49-F238E27FC236}">
                <a16:creationId xmlns:a16="http://schemas.microsoft.com/office/drawing/2014/main" id="{74B194CA-F84C-5D4E-96EB-EF80283AE5AD}"/>
              </a:ext>
            </a:extLst>
          </p:cNvPr>
          <p:cNvSpPr txBox="1"/>
          <p:nvPr/>
        </p:nvSpPr>
        <p:spPr>
          <a:xfrm>
            <a:off x="838200" y="1459723"/>
            <a:ext cx="4796742" cy="4524315"/>
          </a:xfrm>
          <a:prstGeom prst="rect">
            <a:avLst/>
          </a:prstGeom>
          <a:noFill/>
        </p:spPr>
        <p:txBody>
          <a:bodyPr wrap="square" rtlCol="0">
            <a:spAutoFit/>
          </a:bodyPr>
          <a:lstStyle/>
          <a:p>
            <a:r>
              <a:rPr lang="en-US" sz="2400" dirty="0"/>
              <a:t>Modules- Sample</a:t>
            </a:r>
          </a:p>
          <a:p>
            <a:pPr marL="342900" indent="-342900">
              <a:buFont typeface="Arial" panose="020B0604020202020204" pitchFamily="34" charset="0"/>
              <a:buChar char="•"/>
            </a:pPr>
            <a:r>
              <a:rPr lang="en-US" sz="2400" dirty="0"/>
              <a:t>Alpha diversity</a:t>
            </a:r>
          </a:p>
          <a:p>
            <a:pPr marL="342900" indent="-342900">
              <a:buFont typeface="Arial" panose="020B0604020202020204" pitchFamily="34" charset="0"/>
              <a:buChar char="•"/>
            </a:pPr>
            <a:r>
              <a:rPr lang="en-US" sz="2400" dirty="0"/>
              <a:t>Reference comparison</a:t>
            </a:r>
          </a:p>
          <a:p>
            <a:pPr marL="342900" indent="-342900">
              <a:buFont typeface="Arial" panose="020B0604020202020204" pitchFamily="34" charset="0"/>
              <a:buChar char="•"/>
            </a:pPr>
            <a:r>
              <a:rPr lang="en-US" sz="2400" dirty="0"/>
              <a:t>Taxonomy</a:t>
            </a:r>
          </a:p>
          <a:p>
            <a:pPr marL="342900" indent="-342900">
              <a:buFont typeface="Arial" panose="020B0604020202020204" pitchFamily="34" charset="0"/>
              <a:buChar char="•"/>
            </a:pPr>
            <a:r>
              <a:rPr lang="en-US" sz="2400" dirty="0"/>
              <a:t>Pathways</a:t>
            </a:r>
          </a:p>
          <a:p>
            <a:pPr marL="342900" indent="-342900">
              <a:buFont typeface="Arial" panose="020B0604020202020204" pitchFamily="34" charset="0"/>
              <a:buChar char="•"/>
            </a:pPr>
            <a:r>
              <a:rPr lang="en-US" sz="2400" dirty="0"/>
              <a:t>Stats (Read count, GC, </a:t>
            </a:r>
            <a:r>
              <a:rPr lang="en-US" sz="2400" dirty="0" err="1"/>
              <a:t>etc</a:t>
            </a:r>
            <a:r>
              <a:rPr lang="en-US" sz="2400" dirty="0"/>
              <a:t>)</a:t>
            </a:r>
          </a:p>
          <a:p>
            <a:pPr marL="342900" indent="-342900">
              <a:buFont typeface="Arial" panose="020B0604020202020204" pitchFamily="34" charset="0"/>
              <a:buChar char="•"/>
            </a:pPr>
            <a:r>
              <a:rPr lang="en-US" sz="2400" dirty="0"/>
              <a:t>Assembly stats</a:t>
            </a:r>
          </a:p>
          <a:p>
            <a:pPr marL="342900" indent="-342900">
              <a:buFont typeface="Arial" panose="020B0604020202020204" pitchFamily="34" charset="0"/>
              <a:buChar char="•"/>
            </a:pPr>
            <a:r>
              <a:rPr lang="en-US" sz="2400" dirty="0"/>
              <a:t>Microbe directory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p:txBody>
      </p:sp>
      <p:sp>
        <p:nvSpPr>
          <p:cNvPr id="5" name="TextBox 4">
            <a:extLst>
              <a:ext uri="{FF2B5EF4-FFF2-40B4-BE49-F238E27FC236}">
                <a16:creationId xmlns:a16="http://schemas.microsoft.com/office/drawing/2014/main" id="{28C9E3B0-71B4-2844-AA14-44DADD19D31E}"/>
              </a:ext>
            </a:extLst>
          </p:cNvPr>
          <p:cNvSpPr txBox="1"/>
          <p:nvPr/>
        </p:nvSpPr>
        <p:spPr>
          <a:xfrm>
            <a:off x="6096000" y="1459723"/>
            <a:ext cx="4796742" cy="3416320"/>
          </a:xfrm>
          <a:prstGeom prst="rect">
            <a:avLst/>
          </a:prstGeom>
          <a:noFill/>
        </p:spPr>
        <p:txBody>
          <a:bodyPr wrap="square" rtlCol="0">
            <a:spAutoFit/>
          </a:bodyPr>
          <a:lstStyle/>
          <a:p>
            <a:r>
              <a:rPr lang="en-US" sz="2400" dirty="0"/>
              <a:t>Modules- Specie</a:t>
            </a:r>
          </a:p>
          <a:p>
            <a:pPr marL="342900" indent="-342900">
              <a:buFont typeface="Arial" panose="020B0604020202020204" pitchFamily="34" charset="0"/>
              <a:buChar char="•"/>
            </a:pPr>
            <a:r>
              <a:rPr lang="en-US" sz="2400" dirty="0"/>
              <a:t>Alignment to reference</a:t>
            </a:r>
          </a:p>
          <a:p>
            <a:pPr marL="342900" indent="-342900">
              <a:buFont typeface="Arial" panose="020B0604020202020204" pitchFamily="34" charset="0"/>
              <a:buChar char="•"/>
            </a:pPr>
            <a:r>
              <a:rPr lang="en-US" sz="2400" dirty="0"/>
              <a:t>Strain guess</a:t>
            </a:r>
          </a:p>
          <a:p>
            <a:pPr marL="342900" indent="-342900">
              <a:buFont typeface="Arial" panose="020B0604020202020204" pitchFamily="34" charset="0"/>
              <a:buChar char="•"/>
            </a:pPr>
            <a:r>
              <a:rPr lang="en-US" sz="2400" dirty="0"/>
              <a:t>Assembly stats</a:t>
            </a:r>
          </a:p>
          <a:p>
            <a:pPr marL="342900" indent="-342900">
              <a:buFont typeface="Arial" panose="020B0604020202020204" pitchFamily="34" charset="0"/>
              <a:buChar char="•"/>
            </a:pPr>
            <a:r>
              <a:rPr lang="en-US" sz="2400" dirty="0"/>
              <a:t>‘Also found in’</a:t>
            </a:r>
          </a:p>
          <a:p>
            <a:pPr marL="342900" indent="-342900">
              <a:buFont typeface="Arial" panose="020B0604020202020204" pitchFamily="34" charset="0"/>
              <a:buChar char="•"/>
            </a:pPr>
            <a:r>
              <a:rPr lang="en-US" sz="2400" dirty="0"/>
              <a:t>Microbe directory annotations</a:t>
            </a:r>
          </a:p>
          <a:p>
            <a:pPr marL="342900" indent="-342900">
              <a:buFont typeface="Arial" panose="020B0604020202020204" pitchFamily="34" charset="0"/>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2182792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89103FA9-AD4C-7A40-92C6-94C34D70F310}"/>
              </a:ext>
            </a:extLst>
          </p:cNvPr>
          <p:cNvPicPr>
            <a:picLocks noChangeAspect="1"/>
          </p:cNvPicPr>
          <p:nvPr/>
        </p:nvPicPr>
        <p:blipFill>
          <a:blip r:embed="rId2"/>
          <a:stretch>
            <a:fillRect/>
          </a:stretch>
        </p:blipFill>
        <p:spPr>
          <a:xfrm>
            <a:off x="0" y="556647"/>
            <a:ext cx="12192000" cy="5744705"/>
          </a:xfrm>
          <a:prstGeom prst="rect">
            <a:avLst/>
          </a:prstGeom>
        </p:spPr>
      </p:pic>
    </p:spTree>
    <p:extLst>
      <p:ext uri="{BB962C8B-B14F-4D97-AF65-F5344CB8AC3E}">
        <p14:creationId xmlns:p14="http://schemas.microsoft.com/office/powerpoint/2010/main" val="230396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8CF6-71FD-4848-8B03-5E82F4FF3D92}"/>
              </a:ext>
            </a:extLst>
          </p:cNvPr>
          <p:cNvSpPr>
            <a:spLocks noGrp="1"/>
          </p:cNvSpPr>
          <p:nvPr>
            <p:ph type="title"/>
          </p:nvPr>
        </p:nvSpPr>
        <p:spPr/>
        <p:txBody>
          <a:bodyPr/>
          <a:lstStyle/>
          <a:p>
            <a:r>
              <a:rPr lang="en-US" dirty="0"/>
              <a:t>Current</a:t>
            </a:r>
          </a:p>
        </p:txBody>
      </p:sp>
      <p:sp>
        <p:nvSpPr>
          <p:cNvPr id="3" name="Text Placeholder 2">
            <a:extLst>
              <a:ext uri="{FF2B5EF4-FFF2-40B4-BE49-F238E27FC236}">
                <a16:creationId xmlns:a16="http://schemas.microsoft.com/office/drawing/2014/main" id="{9DAAFDE6-6D70-834F-9BD1-3882BB3EF0E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4678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omputer&#10;&#10;Description automatically generated">
            <a:extLst>
              <a:ext uri="{FF2B5EF4-FFF2-40B4-BE49-F238E27FC236}">
                <a16:creationId xmlns:a16="http://schemas.microsoft.com/office/drawing/2014/main" id="{E9ACCDB7-D7BA-204C-A265-A146E7281D18}"/>
              </a:ext>
            </a:extLst>
          </p:cNvPr>
          <p:cNvPicPr>
            <a:picLocks noChangeAspect="1"/>
          </p:cNvPicPr>
          <p:nvPr/>
        </p:nvPicPr>
        <p:blipFill>
          <a:blip r:embed="rId2"/>
          <a:stretch>
            <a:fillRect/>
          </a:stretch>
        </p:blipFill>
        <p:spPr>
          <a:xfrm>
            <a:off x="0" y="972639"/>
            <a:ext cx="12192000" cy="4912721"/>
          </a:xfrm>
          <a:prstGeom prst="rect">
            <a:avLst/>
          </a:prstGeom>
        </p:spPr>
      </p:pic>
    </p:spTree>
    <p:extLst>
      <p:ext uri="{BB962C8B-B14F-4D97-AF65-F5344CB8AC3E}">
        <p14:creationId xmlns:p14="http://schemas.microsoft.com/office/powerpoint/2010/main" val="4210692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CA1A787-1780-7F48-B46D-89A009FB7535}"/>
              </a:ext>
            </a:extLst>
          </p:cNvPr>
          <p:cNvPicPr>
            <a:picLocks noChangeAspect="1"/>
          </p:cNvPicPr>
          <p:nvPr/>
        </p:nvPicPr>
        <p:blipFill>
          <a:blip r:embed="rId2"/>
          <a:stretch>
            <a:fillRect/>
          </a:stretch>
        </p:blipFill>
        <p:spPr>
          <a:xfrm>
            <a:off x="0" y="974766"/>
            <a:ext cx="12192000" cy="4908468"/>
          </a:xfrm>
          <a:prstGeom prst="rect">
            <a:avLst/>
          </a:prstGeom>
        </p:spPr>
      </p:pic>
    </p:spTree>
    <p:extLst>
      <p:ext uri="{BB962C8B-B14F-4D97-AF65-F5344CB8AC3E}">
        <p14:creationId xmlns:p14="http://schemas.microsoft.com/office/powerpoint/2010/main" val="3780579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E5C7325C-A119-3D47-B36A-167DB3A9C29B}"/>
              </a:ext>
            </a:extLst>
          </p:cNvPr>
          <p:cNvPicPr>
            <a:picLocks noChangeAspect="1"/>
          </p:cNvPicPr>
          <p:nvPr/>
        </p:nvPicPr>
        <p:blipFill>
          <a:blip r:embed="rId2"/>
          <a:stretch>
            <a:fillRect/>
          </a:stretch>
        </p:blipFill>
        <p:spPr>
          <a:xfrm>
            <a:off x="0" y="866149"/>
            <a:ext cx="12192000" cy="5125702"/>
          </a:xfrm>
          <a:prstGeom prst="rect">
            <a:avLst/>
          </a:prstGeom>
        </p:spPr>
      </p:pic>
    </p:spTree>
    <p:extLst>
      <p:ext uri="{BB962C8B-B14F-4D97-AF65-F5344CB8AC3E}">
        <p14:creationId xmlns:p14="http://schemas.microsoft.com/office/powerpoint/2010/main" val="719049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C1F41456-4A60-C642-8A2C-428EEA187391}"/>
              </a:ext>
            </a:extLst>
          </p:cNvPr>
          <p:cNvPicPr>
            <a:picLocks noChangeAspect="1"/>
          </p:cNvPicPr>
          <p:nvPr/>
        </p:nvPicPr>
        <p:blipFill>
          <a:blip r:embed="rId2"/>
          <a:stretch>
            <a:fillRect/>
          </a:stretch>
        </p:blipFill>
        <p:spPr>
          <a:xfrm>
            <a:off x="0" y="972717"/>
            <a:ext cx="12192000" cy="4912566"/>
          </a:xfrm>
          <a:prstGeom prst="rect">
            <a:avLst/>
          </a:prstGeom>
        </p:spPr>
      </p:pic>
    </p:spTree>
    <p:extLst>
      <p:ext uri="{BB962C8B-B14F-4D97-AF65-F5344CB8AC3E}">
        <p14:creationId xmlns:p14="http://schemas.microsoft.com/office/powerpoint/2010/main" val="1311807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8CF6-71FD-4848-8B03-5E82F4FF3D92}"/>
              </a:ext>
            </a:extLst>
          </p:cNvPr>
          <p:cNvSpPr>
            <a:spLocks noGrp="1"/>
          </p:cNvSpPr>
          <p:nvPr>
            <p:ph type="title"/>
          </p:nvPr>
        </p:nvSpPr>
        <p:spPr/>
        <p:txBody>
          <a:bodyPr/>
          <a:lstStyle/>
          <a:p>
            <a:r>
              <a:rPr lang="en-US" dirty="0"/>
              <a:t>Pipeline Evaluation</a:t>
            </a:r>
          </a:p>
        </p:txBody>
      </p:sp>
      <p:sp>
        <p:nvSpPr>
          <p:cNvPr id="3" name="Text Placeholder 2">
            <a:extLst>
              <a:ext uri="{FF2B5EF4-FFF2-40B4-BE49-F238E27FC236}">
                <a16:creationId xmlns:a16="http://schemas.microsoft.com/office/drawing/2014/main" id="{9DAAFDE6-6D70-834F-9BD1-3882BB3EF0E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1764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37EA-5980-3A46-A2B4-8F28F406E184}"/>
              </a:ext>
            </a:extLst>
          </p:cNvPr>
          <p:cNvSpPr>
            <a:spLocks noGrp="1"/>
          </p:cNvSpPr>
          <p:nvPr>
            <p:ph type="title"/>
          </p:nvPr>
        </p:nvSpPr>
        <p:spPr/>
        <p:txBody>
          <a:bodyPr>
            <a:normAutofit fontScale="90000"/>
          </a:bodyPr>
          <a:lstStyle/>
          <a:p>
            <a:r>
              <a:rPr lang="en-US" dirty="0"/>
              <a:t>Computational Standardization and Controls</a:t>
            </a:r>
          </a:p>
        </p:txBody>
      </p:sp>
      <p:sp>
        <p:nvSpPr>
          <p:cNvPr id="3" name="Text Placeholder 2">
            <a:extLst>
              <a:ext uri="{FF2B5EF4-FFF2-40B4-BE49-F238E27FC236}">
                <a16:creationId xmlns:a16="http://schemas.microsoft.com/office/drawing/2014/main" id="{BAA4C61C-1B8E-0A41-881B-4280D930F889}"/>
              </a:ext>
            </a:extLst>
          </p:cNvPr>
          <p:cNvSpPr>
            <a:spLocks noGrp="1"/>
          </p:cNvSpPr>
          <p:nvPr>
            <p:ph type="body" idx="1"/>
          </p:nvPr>
        </p:nvSpPr>
        <p:spPr/>
        <p:txBody>
          <a:bodyPr/>
          <a:lstStyle/>
          <a:p>
            <a:r>
              <a:rPr lang="en-US" dirty="0"/>
              <a:t>Create computational controls</a:t>
            </a:r>
          </a:p>
          <a:p>
            <a:pPr lvl="1"/>
            <a:r>
              <a:rPr lang="en-US" dirty="0"/>
              <a:t>randomly generated sequences (</a:t>
            </a:r>
            <a:r>
              <a:rPr lang="en-US" dirty="0" err="1"/>
              <a:t>biologicish</a:t>
            </a:r>
            <a:r>
              <a:rPr lang="en-US" dirty="0"/>
              <a:t> &amp; random, negative control)</a:t>
            </a:r>
          </a:p>
          <a:p>
            <a:pPr lvl="1"/>
            <a:r>
              <a:rPr lang="en-US" dirty="0"/>
              <a:t>Known taxonomic composition (positive control)</a:t>
            </a:r>
          </a:p>
          <a:p>
            <a:pPr marL="795847" lvl="1" indent="0">
              <a:buNone/>
            </a:pPr>
            <a:endParaRPr lang="en-US" dirty="0"/>
          </a:p>
          <a:p>
            <a:r>
              <a:rPr lang="en-US" dirty="0"/>
              <a:t>Calibrate workflows</a:t>
            </a:r>
          </a:p>
          <a:p>
            <a:pPr lvl="1"/>
            <a:r>
              <a:rPr lang="en-US" dirty="0"/>
              <a:t>Performance with rarefaction</a:t>
            </a:r>
          </a:p>
          <a:p>
            <a:pPr lvl="1"/>
            <a:r>
              <a:rPr lang="en-US" dirty="0"/>
              <a:t>Performance with different seq types</a:t>
            </a:r>
          </a:p>
          <a:p>
            <a:pPr lvl="1"/>
            <a:endParaRPr lang="en-US" dirty="0"/>
          </a:p>
          <a:p>
            <a:pPr lvl="1"/>
            <a:endParaRPr lang="en-US" dirty="0"/>
          </a:p>
        </p:txBody>
      </p:sp>
    </p:spTree>
    <p:extLst>
      <p:ext uri="{BB962C8B-B14F-4D97-AF65-F5344CB8AC3E}">
        <p14:creationId xmlns:p14="http://schemas.microsoft.com/office/powerpoint/2010/main" val="3695156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89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3969359" y="4109633"/>
            <a:ext cx="1002800" cy="2582400"/>
          </a:xfrm>
          <a:prstGeom prst="roundRect">
            <a:avLst>
              <a:gd name="adj" fmla="val 16667"/>
            </a:avLst>
          </a:prstGeom>
          <a:noFill/>
          <a:ln w="9525" cap="flat" cmpd="sng">
            <a:solidFill>
              <a:srgbClr val="424242"/>
            </a:solidFill>
            <a:prstDash val="dot"/>
            <a:round/>
            <a:headEnd type="none" w="sm" len="sm"/>
            <a:tailEnd type="none" w="sm" len="sm"/>
          </a:ln>
        </p:spPr>
        <p:txBody>
          <a:bodyPr spcFirstLastPara="1" wrap="square" lIns="121900" tIns="121900" rIns="121900" bIns="121900" anchor="ctr" anchorCtr="0">
            <a:noAutofit/>
          </a:bodyPr>
          <a:lstStyle/>
          <a:p>
            <a:endParaRPr sz="2400"/>
          </a:p>
        </p:txBody>
      </p:sp>
      <p:sp>
        <p:nvSpPr>
          <p:cNvPr id="108" name="Google Shape;108;p26"/>
          <p:cNvSpPr/>
          <p:nvPr/>
        </p:nvSpPr>
        <p:spPr>
          <a:xfrm>
            <a:off x="7897900" y="150100"/>
            <a:ext cx="4201600" cy="2157600"/>
          </a:xfrm>
          <a:prstGeom prst="roundRect">
            <a:avLst>
              <a:gd name="adj" fmla="val 16667"/>
            </a:avLst>
          </a:prstGeom>
          <a:noFill/>
          <a:ln w="9525" cap="flat" cmpd="sng">
            <a:solidFill>
              <a:srgbClr val="424242"/>
            </a:solidFill>
            <a:prstDash val="dot"/>
            <a:round/>
            <a:headEnd type="none" w="sm" len="sm"/>
            <a:tailEnd type="none" w="sm" len="sm"/>
          </a:ln>
        </p:spPr>
        <p:txBody>
          <a:bodyPr spcFirstLastPara="1" wrap="square" lIns="121900" tIns="121900" rIns="121900" bIns="121900" anchor="ctr" anchorCtr="0">
            <a:noAutofit/>
          </a:bodyPr>
          <a:lstStyle/>
          <a:p>
            <a:endParaRPr sz="2400"/>
          </a:p>
        </p:txBody>
      </p:sp>
      <p:sp>
        <p:nvSpPr>
          <p:cNvPr id="109" name="Google Shape;109;p26"/>
          <p:cNvSpPr/>
          <p:nvPr/>
        </p:nvSpPr>
        <p:spPr>
          <a:xfrm>
            <a:off x="6614267" y="2486333"/>
            <a:ext cx="5485200" cy="3480400"/>
          </a:xfrm>
          <a:prstGeom prst="roundRect">
            <a:avLst>
              <a:gd name="adj" fmla="val 16667"/>
            </a:avLst>
          </a:prstGeom>
          <a:noFill/>
          <a:ln w="9525" cap="flat" cmpd="sng">
            <a:solidFill>
              <a:srgbClr val="424242"/>
            </a:solidFill>
            <a:prstDash val="dot"/>
            <a:round/>
            <a:headEnd type="none" w="sm" len="sm"/>
            <a:tailEnd type="none" w="sm" len="sm"/>
          </a:ln>
        </p:spPr>
        <p:txBody>
          <a:bodyPr spcFirstLastPara="1" wrap="square" lIns="121900" tIns="121900" rIns="121900" bIns="121900" anchor="ctr" anchorCtr="0">
            <a:noAutofit/>
          </a:bodyPr>
          <a:lstStyle/>
          <a:p>
            <a:endParaRPr sz="2400"/>
          </a:p>
        </p:txBody>
      </p:sp>
      <p:sp>
        <p:nvSpPr>
          <p:cNvPr id="110" name="Google Shape;110;p26"/>
          <p:cNvSpPr/>
          <p:nvPr/>
        </p:nvSpPr>
        <p:spPr>
          <a:xfrm>
            <a:off x="229100" y="2305500"/>
            <a:ext cx="1301200" cy="18368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dirty="0"/>
              <a:t>HG38 with Alternate Contigs </a:t>
            </a:r>
            <a:endParaRPr sz="2000" dirty="0"/>
          </a:p>
        </p:txBody>
      </p:sp>
      <p:sp>
        <p:nvSpPr>
          <p:cNvPr id="111" name="Google Shape;111;p26"/>
          <p:cNvSpPr/>
          <p:nvPr/>
        </p:nvSpPr>
        <p:spPr>
          <a:xfrm>
            <a:off x="2472805" y="1314351"/>
            <a:ext cx="783200" cy="495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 QC</a:t>
            </a:r>
            <a:endParaRPr sz="1600"/>
          </a:p>
        </p:txBody>
      </p:sp>
      <p:sp>
        <p:nvSpPr>
          <p:cNvPr id="112" name="Google Shape;112;p26"/>
          <p:cNvSpPr/>
          <p:nvPr/>
        </p:nvSpPr>
        <p:spPr>
          <a:xfrm>
            <a:off x="2213800" y="350967"/>
            <a:ext cx="1301200" cy="804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Shotgun Metagenome</a:t>
            </a:r>
            <a:endParaRPr sz="1333"/>
          </a:p>
        </p:txBody>
      </p:sp>
      <p:sp>
        <p:nvSpPr>
          <p:cNvPr id="113" name="Google Shape;113;p26"/>
          <p:cNvSpPr/>
          <p:nvPr/>
        </p:nvSpPr>
        <p:spPr>
          <a:xfrm>
            <a:off x="2357084" y="2973900"/>
            <a:ext cx="1022400" cy="495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Bowtie2</a:t>
            </a:r>
            <a:endParaRPr sz="1333"/>
          </a:p>
        </p:txBody>
      </p:sp>
      <p:sp>
        <p:nvSpPr>
          <p:cNvPr id="114" name="Google Shape;114;p26"/>
          <p:cNvSpPr/>
          <p:nvPr/>
        </p:nvSpPr>
        <p:spPr>
          <a:xfrm>
            <a:off x="2233800" y="1959533"/>
            <a:ext cx="1261200" cy="8648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dirty="0"/>
              <a:t>Clean Reads</a:t>
            </a:r>
            <a:endParaRPr sz="2000" dirty="0"/>
          </a:p>
        </p:txBody>
      </p:sp>
      <p:sp>
        <p:nvSpPr>
          <p:cNvPr id="115" name="Google Shape;115;p26"/>
          <p:cNvSpPr/>
          <p:nvPr/>
        </p:nvSpPr>
        <p:spPr>
          <a:xfrm>
            <a:off x="4203967" y="2730617"/>
            <a:ext cx="1536000" cy="10180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dirty="0"/>
              <a:t>Nonhuman Reads</a:t>
            </a:r>
            <a:endParaRPr sz="2000" dirty="0"/>
          </a:p>
        </p:txBody>
      </p:sp>
      <p:sp>
        <p:nvSpPr>
          <p:cNvPr id="116" name="Google Shape;116;p26"/>
          <p:cNvSpPr/>
          <p:nvPr/>
        </p:nvSpPr>
        <p:spPr>
          <a:xfrm>
            <a:off x="2298600" y="3711967"/>
            <a:ext cx="1131600" cy="8648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dirty="0"/>
              <a:t>Human Reads</a:t>
            </a:r>
            <a:endParaRPr sz="2000" dirty="0"/>
          </a:p>
        </p:txBody>
      </p:sp>
      <p:sp>
        <p:nvSpPr>
          <p:cNvPr id="117" name="Google Shape;117;p26"/>
          <p:cNvSpPr/>
          <p:nvPr/>
        </p:nvSpPr>
        <p:spPr>
          <a:xfrm>
            <a:off x="4292764" y="1978351"/>
            <a:ext cx="1358400" cy="495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MetaSpades</a:t>
            </a:r>
            <a:endParaRPr sz="1333"/>
          </a:p>
        </p:txBody>
      </p:sp>
      <p:sp>
        <p:nvSpPr>
          <p:cNvPr id="118" name="Google Shape;118;p26"/>
          <p:cNvSpPr/>
          <p:nvPr/>
        </p:nvSpPr>
        <p:spPr>
          <a:xfrm>
            <a:off x="4203967" y="1035251"/>
            <a:ext cx="1536000" cy="686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Contigs</a:t>
            </a:r>
            <a:endParaRPr sz="2400"/>
          </a:p>
        </p:txBody>
      </p:sp>
      <p:cxnSp>
        <p:nvCxnSpPr>
          <p:cNvPr id="119" name="Google Shape;119;p26"/>
          <p:cNvCxnSpPr>
            <a:stCxn id="117" idx="0"/>
            <a:endCxn id="118" idx="3"/>
          </p:cNvCxnSpPr>
          <p:nvPr/>
        </p:nvCxnSpPr>
        <p:spPr>
          <a:xfrm rot="10800000">
            <a:off x="4971964" y="1721551"/>
            <a:ext cx="0" cy="256800"/>
          </a:xfrm>
          <a:prstGeom prst="straightConnector1">
            <a:avLst/>
          </a:prstGeom>
          <a:noFill/>
          <a:ln w="9525" cap="flat" cmpd="sng">
            <a:solidFill>
              <a:srgbClr val="4BA173"/>
            </a:solidFill>
            <a:prstDash val="solid"/>
            <a:round/>
            <a:headEnd type="none" w="med" len="med"/>
            <a:tailEnd type="triangle" w="med" len="med"/>
          </a:ln>
        </p:spPr>
      </p:cxnSp>
      <p:cxnSp>
        <p:nvCxnSpPr>
          <p:cNvPr id="120" name="Google Shape;120;p26"/>
          <p:cNvCxnSpPr>
            <a:stCxn id="110" idx="4"/>
            <a:endCxn id="113" idx="1"/>
          </p:cNvCxnSpPr>
          <p:nvPr/>
        </p:nvCxnSpPr>
        <p:spPr>
          <a:xfrm rot="10800000" flipH="1">
            <a:off x="1530300" y="3221900"/>
            <a:ext cx="826800" cy="2000"/>
          </a:xfrm>
          <a:prstGeom prst="straightConnector1">
            <a:avLst/>
          </a:prstGeom>
          <a:noFill/>
          <a:ln w="9525" cap="flat" cmpd="sng">
            <a:solidFill>
              <a:srgbClr val="4BA173"/>
            </a:solidFill>
            <a:prstDash val="solid"/>
            <a:round/>
            <a:headEnd type="none" w="med" len="med"/>
            <a:tailEnd type="triangle" w="med" len="med"/>
          </a:ln>
        </p:spPr>
      </p:cxnSp>
      <p:cxnSp>
        <p:nvCxnSpPr>
          <p:cNvPr id="121" name="Google Shape;121;p26"/>
          <p:cNvCxnSpPr>
            <a:stCxn id="113" idx="2"/>
            <a:endCxn id="116" idx="1"/>
          </p:cNvCxnSpPr>
          <p:nvPr/>
        </p:nvCxnSpPr>
        <p:spPr>
          <a:xfrm flipH="1">
            <a:off x="2864284" y="3469500"/>
            <a:ext cx="4000" cy="242400"/>
          </a:xfrm>
          <a:prstGeom prst="straightConnector1">
            <a:avLst/>
          </a:prstGeom>
          <a:noFill/>
          <a:ln w="9525" cap="flat" cmpd="sng">
            <a:solidFill>
              <a:srgbClr val="4BA173"/>
            </a:solidFill>
            <a:prstDash val="solid"/>
            <a:round/>
            <a:headEnd type="none" w="med" len="med"/>
            <a:tailEnd type="triangle" w="med" len="med"/>
          </a:ln>
        </p:spPr>
      </p:cxnSp>
      <p:sp>
        <p:nvSpPr>
          <p:cNvPr id="122" name="Google Shape;122;p26"/>
          <p:cNvSpPr/>
          <p:nvPr/>
        </p:nvSpPr>
        <p:spPr>
          <a:xfrm>
            <a:off x="4238180" y="4301547"/>
            <a:ext cx="421600" cy="215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23" name="Google Shape;123;p26"/>
          <p:cNvSpPr/>
          <p:nvPr/>
        </p:nvSpPr>
        <p:spPr>
          <a:xfrm>
            <a:off x="4099700" y="5668008"/>
            <a:ext cx="698400" cy="29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cxnSp>
        <p:nvCxnSpPr>
          <p:cNvPr id="124" name="Google Shape;124;p26"/>
          <p:cNvCxnSpPr>
            <a:stCxn id="112" idx="3"/>
            <a:endCxn id="111" idx="0"/>
          </p:cNvCxnSpPr>
          <p:nvPr/>
        </p:nvCxnSpPr>
        <p:spPr>
          <a:xfrm>
            <a:off x="2864400" y="1155367"/>
            <a:ext cx="0" cy="158800"/>
          </a:xfrm>
          <a:prstGeom prst="straightConnector1">
            <a:avLst/>
          </a:prstGeom>
          <a:noFill/>
          <a:ln w="9525" cap="flat" cmpd="sng">
            <a:solidFill>
              <a:srgbClr val="4BA173"/>
            </a:solidFill>
            <a:prstDash val="solid"/>
            <a:round/>
            <a:headEnd type="none" w="med" len="med"/>
            <a:tailEnd type="triangle" w="med" len="med"/>
          </a:ln>
        </p:spPr>
      </p:cxnSp>
      <p:cxnSp>
        <p:nvCxnSpPr>
          <p:cNvPr id="125" name="Google Shape;125;p26"/>
          <p:cNvCxnSpPr>
            <a:stCxn id="111" idx="2"/>
            <a:endCxn id="114" idx="1"/>
          </p:cNvCxnSpPr>
          <p:nvPr/>
        </p:nvCxnSpPr>
        <p:spPr>
          <a:xfrm>
            <a:off x="2864405" y="1809951"/>
            <a:ext cx="0" cy="149600"/>
          </a:xfrm>
          <a:prstGeom prst="straightConnector1">
            <a:avLst/>
          </a:prstGeom>
          <a:noFill/>
          <a:ln w="9525" cap="flat" cmpd="sng">
            <a:solidFill>
              <a:srgbClr val="4BA173"/>
            </a:solidFill>
            <a:prstDash val="solid"/>
            <a:round/>
            <a:headEnd type="none" w="med" len="med"/>
            <a:tailEnd type="triangle" w="med" len="med"/>
          </a:ln>
        </p:spPr>
      </p:cxnSp>
      <p:cxnSp>
        <p:nvCxnSpPr>
          <p:cNvPr id="126" name="Google Shape;126;p26"/>
          <p:cNvCxnSpPr>
            <a:stCxn id="114" idx="3"/>
            <a:endCxn id="113" idx="0"/>
          </p:cNvCxnSpPr>
          <p:nvPr/>
        </p:nvCxnSpPr>
        <p:spPr>
          <a:xfrm>
            <a:off x="2864400" y="2824333"/>
            <a:ext cx="4000" cy="149600"/>
          </a:xfrm>
          <a:prstGeom prst="straightConnector1">
            <a:avLst/>
          </a:prstGeom>
          <a:noFill/>
          <a:ln w="9525" cap="flat" cmpd="sng">
            <a:solidFill>
              <a:srgbClr val="4BA173"/>
            </a:solidFill>
            <a:prstDash val="solid"/>
            <a:round/>
            <a:headEnd type="none" w="med" len="med"/>
            <a:tailEnd type="triangle" w="med" len="med"/>
          </a:ln>
        </p:spPr>
      </p:cxnSp>
      <p:cxnSp>
        <p:nvCxnSpPr>
          <p:cNvPr id="127" name="Google Shape;127;p26"/>
          <p:cNvCxnSpPr>
            <a:stCxn id="115" idx="1"/>
            <a:endCxn id="117" idx="2"/>
          </p:cNvCxnSpPr>
          <p:nvPr/>
        </p:nvCxnSpPr>
        <p:spPr>
          <a:xfrm rot="10800000">
            <a:off x="4971967" y="2473817"/>
            <a:ext cx="0" cy="256800"/>
          </a:xfrm>
          <a:prstGeom prst="straightConnector1">
            <a:avLst/>
          </a:prstGeom>
          <a:noFill/>
          <a:ln w="9525" cap="flat" cmpd="sng">
            <a:solidFill>
              <a:srgbClr val="4BA173"/>
            </a:solidFill>
            <a:prstDash val="solid"/>
            <a:round/>
            <a:headEnd type="none" w="med" len="med"/>
            <a:tailEnd type="triangle" w="med" len="med"/>
          </a:ln>
        </p:spPr>
      </p:cxnSp>
      <p:sp>
        <p:nvSpPr>
          <p:cNvPr id="128" name="Google Shape;128;p26"/>
          <p:cNvSpPr/>
          <p:nvPr/>
        </p:nvSpPr>
        <p:spPr>
          <a:xfrm>
            <a:off x="8872265" y="824895"/>
            <a:ext cx="446400" cy="245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29" name="Google Shape;129;p26"/>
          <p:cNvSpPr/>
          <p:nvPr/>
        </p:nvSpPr>
        <p:spPr>
          <a:xfrm>
            <a:off x="8007367" y="726516"/>
            <a:ext cx="578800" cy="44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30" name="Google Shape;130;p26"/>
          <p:cNvSpPr/>
          <p:nvPr/>
        </p:nvSpPr>
        <p:spPr>
          <a:xfrm>
            <a:off x="9604733" y="735116"/>
            <a:ext cx="578800" cy="44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31" name="Google Shape;131;p26"/>
          <p:cNvSpPr/>
          <p:nvPr/>
        </p:nvSpPr>
        <p:spPr>
          <a:xfrm>
            <a:off x="10469665" y="833495"/>
            <a:ext cx="446400" cy="245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32" name="Google Shape;132;p26"/>
          <p:cNvSpPr/>
          <p:nvPr/>
        </p:nvSpPr>
        <p:spPr>
          <a:xfrm>
            <a:off x="10469665" y="346228"/>
            <a:ext cx="446400" cy="245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33" name="Google Shape;133;p26"/>
          <p:cNvSpPr/>
          <p:nvPr/>
        </p:nvSpPr>
        <p:spPr>
          <a:xfrm>
            <a:off x="10469665" y="1320761"/>
            <a:ext cx="446400" cy="245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34" name="Google Shape;134;p26"/>
          <p:cNvSpPr/>
          <p:nvPr/>
        </p:nvSpPr>
        <p:spPr>
          <a:xfrm>
            <a:off x="11202187" y="786299"/>
            <a:ext cx="629600" cy="3400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sp>
        <p:nvSpPr>
          <p:cNvPr id="135" name="Google Shape;135;p26"/>
          <p:cNvSpPr/>
          <p:nvPr/>
        </p:nvSpPr>
        <p:spPr>
          <a:xfrm>
            <a:off x="11202153" y="1273565"/>
            <a:ext cx="629600" cy="3400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sp>
        <p:nvSpPr>
          <p:cNvPr id="136" name="Google Shape;136;p26"/>
          <p:cNvSpPr/>
          <p:nvPr/>
        </p:nvSpPr>
        <p:spPr>
          <a:xfrm>
            <a:off x="11202153" y="299032"/>
            <a:ext cx="629600" cy="3400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cxnSp>
        <p:nvCxnSpPr>
          <p:cNvPr id="137" name="Google Shape;137;p26"/>
          <p:cNvCxnSpPr>
            <a:stCxn id="113" idx="3"/>
            <a:endCxn id="115" idx="2"/>
          </p:cNvCxnSpPr>
          <p:nvPr/>
        </p:nvCxnSpPr>
        <p:spPr>
          <a:xfrm>
            <a:off x="3379484" y="3221700"/>
            <a:ext cx="824400" cy="18000"/>
          </a:xfrm>
          <a:prstGeom prst="straightConnector1">
            <a:avLst/>
          </a:prstGeom>
          <a:noFill/>
          <a:ln w="9525" cap="flat" cmpd="sng">
            <a:solidFill>
              <a:srgbClr val="4BA173"/>
            </a:solidFill>
            <a:prstDash val="solid"/>
            <a:round/>
            <a:headEnd type="none" w="med" len="med"/>
            <a:tailEnd type="triangle" w="med" len="med"/>
          </a:ln>
        </p:spPr>
      </p:cxnSp>
      <p:cxnSp>
        <p:nvCxnSpPr>
          <p:cNvPr id="138" name="Google Shape;138;p26"/>
          <p:cNvCxnSpPr>
            <a:stCxn id="129" idx="4"/>
            <a:endCxn id="128" idx="1"/>
          </p:cNvCxnSpPr>
          <p:nvPr/>
        </p:nvCxnSpPr>
        <p:spPr>
          <a:xfrm>
            <a:off x="8586167" y="947716"/>
            <a:ext cx="286000" cy="0"/>
          </a:xfrm>
          <a:prstGeom prst="straightConnector1">
            <a:avLst/>
          </a:prstGeom>
          <a:noFill/>
          <a:ln w="9525" cap="flat" cmpd="sng">
            <a:solidFill>
              <a:srgbClr val="4BA173"/>
            </a:solidFill>
            <a:prstDash val="solid"/>
            <a:round/>
            <a:headEnd type="none" w="med" len="med"/>
            <a:tailEnd type="triangle" w="med" len="med"/>
          </a:ln>
        </p:spPr>
      </p:cxnSp>
      <p:cxnSp>
        <p:nvCxnSpPr>
          <p:cNvPr id="139" name="Google Shape;139;p26"/>
          <p:cNvCxnSpPr>
            <a:endCxn id="130" idx="2"/>
          </p:cNvCxnSpPr>
          <p:nvPr/>
        </p:nvCxnSpPr>
        <p:spPr>
          <a:xfrm>
            <a:off x="9318733" y="947516"/>
            <a:ext cx="286000" cy="8800"/>
          </a:xfrm>
          <a:prstGeom prst="straightConnector1">
            <a:avLst/>
          </a:prstGeom>
          <a:noFill/>
          <a:ln w="9525" cap="flat" cmpd="sng">
            <a:solidFill>
              <a:srgbClr val="4BA173"/>
            </a:solidFill>
            <a:prstDash val="solid"/>
            <a:round/>
            <a:headEnd type="none" w="med" len="med"/>
            <a:tailEnd type="triangle" w="med" len="med"/>
          </a:ln>
        </p:spPr>
      </p:cxnSp>
      <p:cxnSp>
        <p:nvCxnSpPr>
          <p:cNvPr id="140" name="Google Shape;140;p26"/>
          <p:cNvCxnSpPr>
            <a:stCxn id="130" idx="4"/>
            <a:endCxn id="132" idx="1"/>
          </p:cNvCxnSpPr>
          <p:nvPr/>
        </p:nvCxnSpPr>
        <p:spPr>
          <a:xfrm rot="10800000" flipH="1">
            <a:off x="10183533" y="469116"/>
            <a:ext cx="286000" cy="487200"/>
          </a:xfrm>
          <a:prstGeom prst="straightConnector1">
            <a:avLst/>
          </a:prstGeom>
          <a:noFill/>
          <a:ln w="9525" cap="flat" cmpd="sng">
            <a:solidFill>
              <a:srgbClr val="4BA173"/>
            </a:solidFill>
            <a:prstDash val="solid"/>
            <a:round/>
            <a:headEnd type="none" w="med" len="med"/>
            <a:tailEnd type="triangle" w="med" len="med"/>
          </a:ln>
        </p:spPr>
      </p:cxnSp>
      <p:cxnSp>
        <p:nvCxnSpPr>
          <p:cNvPr id="141" name="Google Shape;141;p26"/>
          <p:cNvCxnSpPr>
            <a:stCxn id="130" idx="4"/>
            <a:endCxn id="131" idx="1"/>
          </p:cNvCxnSpPr>
          <p:nvPr/>
        </p:nvCxnSpPr>
        <p:spPr>
          <a:xfrm>
            <a:off x="10183533" y="956316"/>
            <a:ext cx="286000" cy="0"/>
          </a:xfrm>
          <a:prstGeom prst="straightConnector1">
            <a:avLst/>
          </a:prstGeom>
          <a:noFill/>
          <a:ln w="9525" cap="flat" cmpd="sng">
            <a:solidFill>
              <a:srgbClr val="4BA173"/>
            </a:solidFill>
            <a:prstDash val="solid"/>
            <a:round/>
            <a:headEnd type="none" w="med" len="med"/>
            <a:tailEnd type="triangle" w="med" len="med"/>
          </a:ln>
        </p:spPr>
      </p:cxnSp>
      <p:cxnSp>
        <p:nvCxnSpPr>
          <p:cNvPr id="142" name="Google Shape;142;p26"/>
          <p:cNvCxnSpPr>
            <a:stCxn id="130" idx="4"/>
            <a:endCxn id="133" idx="1"/>
          </p:cNvCxnSpPr>
          <p:nvPr/>
        </p:nvCxnSpPr>
        <p:spPr>
          <a:xfrm>
            <a:off x="10183533" y="956316"/>
            <a:ext cx="286000" cy="487200"/>
          </a:xfrm>
          <a:prstGeom prst="straightConnector1">
            <a:avLst/>
          </a:prstGeom>
          <a:noFill/>
          <a:ln w="9525" cap="flat" cmpd="sng">
            <a:solidFill>
              <a:srgbClr val="4BA173"/>
            </a:solidFill>
            <a:prstDash val="solid"/>
            <a:round/>
            <a:headEnd type="none" w="med" len="med"/>
            <a:tailEnd type="triangle" w="med" len="med"/>
          </a:ln>
        </p:spPr>
      </p:cxnSp>
      <p:cxnSp>
        <p:nvCxnSpPr>
          <p:cNvPr id="143" name="Google Shape;143;p26"/>
          <p:cNvCxnSpPr>
            <a:endCxn id="135" idx="2"/>
          </p:cNvCxnSpPr>
          <p:nvPr/>
        </p:nvCxnSpPr>
        <p:spPr>
          <a:xfrm>
            <a:off x="10916153" y="1443565"/>
            <a:ext cx="286000" cy="0"/>
          </a:xfrm>
          <a:prstGeom prst="straightConnector1">
            <a:avLst/>
          </a:prstGeom>
          <a:noFill/>
          <a:ln w="9525" cap="flat" cmpd="sng">
            <a:solidFill>
              <a:srgbClr val="4BA173"/>
            </a:solidFill>
            <a:prstDash val="solid"/>
            <a:round/>
            <a:headEnd type="none" w="med" len="med"/>
            <a:tailEnd type="triangle" w="med" len="med"/>
          </a:ln>
        </p:spPr>
      </p:cxnSp>
      <p:cxnSp>
        <p:nvCxnSpPr>
          <p:cNvPr id="144" name="Google Shape;144;p26"/>
          <p:cNvCxnSpPr>
            <a:stCxn id="131" idx="3"/>
            <a:endCxn id="134" idx="2"/>
          </p:cNvCxnSpPr>
          <p:nvPr/>
        </p:nvCxnSpPr>
        <p:spPr>
          <a:xfrm>
            <a:off x="10916065" y="956295"/>
            <a:ext cx="286000" cy="0"/>
          </a:xfrm>
          <a:prstGeom prst="straightConnector1">
            <a:avLst/>
          </a:prstGeom>
          <a:noFill/>
          <a:ln w="9525" cap="flat" cmpd="sng">
            <a:solidFill>
              <a:srgbClr val="4BA173"/>
            </a:solidFill>
            <a:prstDash val="solid"/>
            <a:round/>
            <a:headEnd type="none" w="med" len="med"/>
            <a:tailEnd type="triangle" w="med" len="med"/>
          </a:ln>
        </p:spPr>
      </p:cxnSp>
      <p:cxnSp>
        <p:nvCxnSpPr>
          <p:cNvPr id="145" name="Google Shape;145;p26"/>
          <p:cNvCxnSpPr>
            <a:stCxn id="132" idx="3"/>
            <a:endCxn id="136" idx="2"/>
          </p:cNvCxnSpPr>
          <p:nvPr/>
        </p:nvCxnSpPr>
        <p:spPr>
          <a:xfrm>
            <a:off x="10916065" y="469028"/>
            <a:ext cx="286000" cy="0"/>
          </a:xfrm>
          <a:prstGeom prst="straightConnector1">
            <a:avLst/>
          </a:prstGeom>
          <a:noFill/>
          <a:ln w="9525" cap="flat" cmpd="sng">
            <a:solidFill>
              <a:srgbClr val="4BA173"/>
            </a:solidFill>
            <a:prstDash val="solid"/>
            <a:round/>
            <a:headEnd type="none" w="med" len="med"/>
            <a:tailEnd type="triangle" w="med" len="med"/>
          </a:ln>
        </p:spPr>
      </p:cxnSp>
      <p:sp>
        <p:nvSpPr>
          <p:cNvPr id="146" name="Google Shape;146;p26"/>
          <p:cNvSpPr/>
          <p:nvPr/>
        </p:nvSpPr>
        <p:spPr>
          <a:xfrm>
            <a:off x="8073565" y="1777095"/>
            <a:ext cx="446400" cy="245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47" name="Google Shape;147;p26"/>
          <p:cNvSpPr/>
          <p:nvPr/>
        </p:nvSpPr>
        <p:spPr>
          <a:xfrm>
            <a:off x="8735833" y="1674083"/>
            <a:ext cx="578800" cy="44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48" name="Google Shape;148;p26"/>
          <p:cNvSpPr/>
          <p:nvPr/>
        </p:nvSpPr>
        <p:spPr>
          <a:xfrm>
            <a:off x="9604732" y="1763012"/>
            <a:ext cx="446400" cy="245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49" name="Google Shape;149;p26"/>
          <p:cNvSpPr/>
          <p:nvPr/>
        </p:nvSpPr>
        <p:spPr>
          <a:xfrm>
            <a:off x="10378053" y="1724283"/>
            <a:ext cx="629600" cy="3400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cxnSp>
        <p:nvCxnSpPr>
          <p:cNvPr id="150" name="Google Shape;150;p26"/>
          <p:cNvCxnSpPr>
            <a:stCxn id="129" idx="3"/>
            <a:endCxn id="146" idx="0"/>
          </p:cNvCxnSpPr>
          <p:nvPr/>
        </p:nvCxnSpPr>
        <p:spPr>
          <a:xfrm>
            <a:off x="8296767" y="1168916"/>
            <a:ext cx="0" cy="608000"/>
          </a:xfrm>
          <a:prstGeom prst="straightConnector1">
            <a:avLst/>
          </a:prstGeom>
          <a:noFill/>
          <a:ln w="9525" cap="flat" cmpd="sng">
            <a:solidFill>
              <a:srgbClr val="4BA173"/>
            </a:solidFill>
            <a:prstDash val="solid"/>
            <a:round/>
            <a:headEnd type="none" w="med" len="med"/>
            <a:tailEnd type="triangle" w="med" len="med"/>
          </a:ln>
        </p:spPr>
      </p:cxnSp>
      <p:cxnSp>
        <p:nvCxnSpPr>
          <p:cNvPr id="151" name="Google Shape;151;p26"/>
          <p:cNvCxnSpPr>
            <a:stCxn id="146" idx="3"/>
            <a:endCxn id="147" idx="2"/>
          </p:cNvCxnSpPr>
          <p:nvPr/>
        </p:nvCxnSpPr>
        <p:spPr>
          <a:xfrm rot="10800000" flipH="1">
            <a:off x="8519965" y="1895095"/>
            <a:ext cx="216000" cy="4800"/>
          </a:xfrm>
          <a:prstGeom prst="straightConnector1">
            <a:avLst/>
          </a:prstGeom>
          <a:noFill/>
          <a:ln w="9525" cap="flat" cmpd="sng">
            <a:solidFill>
              <a:srgbClr val="4BA173"/>
            </a:solidFill>
            <a:prstDash val="solid"/>
            <a:round/>
            <a:headEnd type="none" w="med" len="med"/>
            <a:tailEnd type="triangle" w="med" len="med"/>
          </a:ln>
        </p:spPr>
      </p:cxnSp>
      <p:cxnSp>
        <p:nvCxnSpPr>
          <p:cNvPr id="152" name="Google Shape;152;p26"/>
          <p:cNvCxnSpPr>
            <a:endCxn id="148" idx="1"/>
          </p:cNvCxnSpPr>
          <p:nvPr/>
        </p:nvCxnSpPr>
        <p:spPr>
          <a:xfrm>
            <a:off x="9384732" y="1883412"/>
            <a:ext cx="220000" cy="2400"/>
          </a:xfrm>
          <a:prstGeom prst="straightConnector1">
            <a:avLst/>
          </a:prstGeom>
          <a:noFill/>
          <a:ln w="9525" cap="flat" cmpd="sng">
            <a:solidFill>
              <a:srgbClr val="4BA173"/>
            </a:solidFill>
            <a:prstDash val="solid"/>
            <a:round/>
            <a:headEnd type="none" w="med" len="med"/>
            <a:tailEnd type="triangle" w="med" len="med"/>
          </a:ln>
        </p:spPr>
      </p:cxnSp>
      <p:cxnSp>
        <p:nvCxnSpPr>
          <p:cNvPr id="153" name="Google Shape;153;p26"/>
          <p:cNvCxnSpPr>
            <a:stCxn id="148" idx="3"/>
            <a:endCxn id="149" idx="2"/>
          </p:cNvCxnSpPr>
          <p:nvPr/>
        </p:nvCxnSpPr>
        <p:spPr>
          <a:xfrm>
            <a:off x="10051132" y="1885812"/>
            <a:ext cx="326800" cy="8400"/>
          </a:xfrm>
          <a:prstGeom prst="straightConnector1">
            <a:avLst/>
          </a:prstGeom>
          <a:noFill/>
          <a:ln w="9525" cap="flat" cmpd="sng">
            <a:solidFill>
              <a:srgbClr val="4BA173"/>
            </a:solidFill>
            <a:prstDash val="solid"/>
            <a:round/>
            <a:headEnd type="none" w="med" len="med"/>
            <a:tailEnd type="triangle" w="med" len="med"/>
          </a:ln>
        </p:spPr>
      </p:cxnSp>
      <p:sp>
        <p:nvSpPr>
          <p:cNvPr id="154" name="Google Shape;154;p26"/>
          <p:cNvSpPr txBox="1"/>
          <p:nvPr/>
        </p:nvSpPr>
        <p:spPr>
          <a:xfrm>
            <a:off x="9450900" y="5464533"/>
            <a:ext cx="2268633" cy="505600"/>
          </a:xfrm>
          <a:prstGeom prst="rect">
            <a:avLst/>
          </a:prstGeom>
          <a:noFill/>
          <a:ln>
            <a:noFill/>
          </a:ln>
        </p:spPr>
        <p:txBody>
          <a:bodyPr spcFirstLastPara="1" wrap="square" lIns="121900" tIns="121900" rIns="121900" bIns="121900" anchor="t" anchorCtr="0">
            <a:noAutofit/>
          </a:bodyPr>
          <a:lstStyle/>
          <a:p>
            <a:r>
              <a:rPr lang="en" sz="2400" dirty="0"/>
              <a:t>Raw Reads</a:t>
            </a:r>
            <a:endParaRPr sz="2400" dirty="0"/>
          </a:p>
        </p:txBody>
      </p:sp>
      <p:sp>
        <p:nvSpPr>
          <p:cNvPr id="155" name="Google Shape;155;p26"/>
          <p:cNvSpPr txBox="1"/>
          <p:nvPr/>
        </p:nvSpPr>
        <p:spPr>
          <a:xfrm>
            <a:off x="7914900" y="159367"/>
            <a:ext cx="1536000" cy="505600"/>
          </a:xfrm>
          <a:prstGeom prst="rect">
            <a:avLst/>
          </a:prstGeom>
          <a:noFill/>
          <a:ln>
            <a:noFill/>
          </a:ln>
        </p:spPr>
        <p:txBody>
          <a:bodyPr spcFirstLastPara="1" wrap="square" lIns="121900" tIns="121900" rIns="121900" bIns="121900" anchor="t" anchorCtr="0">
            <a:noAutofit/>
          </a:bodyPr>
          <a:lstStyle/>
          <a:p>
            <a:r>
              <a:rPr lang="en" sz="2400"/>
              <a:t>Contigs</a:t>
            </a:r>
            <a:endParaRPr sz="2400"/>
          </a:p>
        </p:txBody>
      </p:sp>
      <p:sp>
        <p:nvSpPr>
          <p:cNvPr id="156" name="Google Shape;156;p26"/>
          <p:cNvSpPr txBox="1"/>
          <p:nvPr/>
        </p:nvSpPr>
        <p:spPr>
          <a:xfrm>
            <a:off x="3984367" y="5971967"/>
            <a:ext cx="1666800" cy="505600"/>
          </a:xfrm>
          <a:prstGeom prst="rect">
            <a:avLst/>
          </a:prstGeom>
          <a:noFill/>
          <a:ln>
            <a:noFill/>
          </a:ln>
        </p:spPr>
        <p:txBody>
          <a:bodyPr spcFirstLastPara="1" wrap="square" lIns="121900" tIns="121900" rIns="121900" bIns="121900" anchor="t" anchorCtr="0">
            <a:noAutofit/>
          </a:bodyPr>
          <a:lstStyle/>
          <a:p>
            <a:r>
              <a:rPr lang="en" sz="2400" dirty="0"/>
              <a:t>Human </a:t>
            </a:r>
            <a:endParaRPr sz="2400" dirty="0"/>
          </a:p>
          <a:p>
            <a:r>
              <a:rPr lang="en" sz="2400" dirty="0"/>
              <a:t>Reads</a:t>
            </a:r>
            <a:endParaRPr sz="2400" dirty="0"/>
          </a:p>
        </p:txBody>
      </p:sp>
      <p:sp>
        <p:nvSpPr>
          <p:cNvPr id="157" name="Google Shape;157;p26"/>
          <p:cNvSpPr/>
          <p:nvPr/>
        </p:nvSpPr>
        <p:spPr>
          <a:xfrm>
            <a:off x="4272767" y="5293233"/>
            <a:ext cx="352400" cy="215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58" name="Google Shape;158;p26"/>
          <p:cNvSpPr/>
          <p:nvPr/>
        </p:nvSpPr>
        <p:spPr>
          <a:xfrm>
            <a:off x="4135771" y="4757269"/>
            <a:ext cx="626400" cy="376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cxnSp>
        <p:nvCxnSpPr>
          <p:cNvPr id="159" name="Google Shape;159;p26"/>
          <p:cNvCxnSpPr>
            <a:stCxn id="122" idx="2"/>
            <a:endCxn id="158" idx="1"/>
          </p:cNvCxnSpPr>
          <p:nvPr/>
        </p:nvCxnSpPr>
        <p:spPr>
          <a:xfrm>
            <a:off x="4448980" y="4517147"/>
            <a:ext cx="0" cy="240000"/>
          </a:xfrm>
          <a:prstGeom prst="straightConnector1">
            <a:avLst/>
          </a:prstGeom>
          <a:noFill/>
          <a:ln w="9525" cap="flat" cmpd="sng">
            <a:solidFill>
              <a:srgbClr val="4BA173"/>
            </a:solidFill>
            <a:prstDash val="solid"/>
            <a:round/>
            <a:headEnd type="none" w="med" len="med"/>
            <a:tailEnd type="triangle" w="med" len="med"/>
          </a:ln>
        </p:spPr>
      </p:cxnSp>
      <p:cxnSp>
        <p:nvCxnSpPr>
          <p:cNvPr id="160" name="Google Shape;160;p26"/>
          <p:cNvCxnSpPr>
            <a:stCxn id="158" idx="3"/>
            <a:endCxn id="157" idx="0"/>
          </p:cNvCxnSpPr>
          <p:nvPr/>
        </p:nvCxnSpPr>
        <p:spPr>
          <a:xfrm>
            <a:off x="4448971" y="5133669"/>
            <a:ext cx="0" cy="159600"/>
          </a:xfrm>
          <a:prstGeom prst="straightConnector1">
            <a:avLst/>
          </a:prstGeom>
          <a:noFill/>
          <a:ln w="9525" cap="flat" cmpd="sng">
            <a:solidFill>
              <a:srgbClr val="4BA173"/>
            </a:solidFill>
            <a:prstDash val="solid"/>
            <a:round/>
            <a:headEnd type="none" w="med" len="med"/>
            <a:tailEnd type="triangle" w="med" len="med"/>
          </a:ln>
        </p:spPr>
      </p:cxnSp>
      <p:cxnSp>
        <p:nvCxnSpPr>
          <p:cNvPr id="161" name="Google Shape;161;p26"/>
          <p:cNvCxnSpPr>
            <a:stCxn id="157" idx="2"/>
            <a:endCxn id="123" idx="0"/>
          </p:cNvCxnSpPr>
          <p:nvPr/>
        </p:nvCxnSpPr>
        <p:spPr>
          <a:xfrm>
            <a:off x="4448967" y="5508433"/>
            <a:ext cx="0" cy="159600"/>
          </a:xfrm>
          <a:prstGeom prst="straightConnector1">
            <a:avLst/>
          </a:prstGeom>
          <a:noFill/>
          <a:ln w="9525" cap="flat" cmpd="sng">
            <a:solidFill>
              <a:srgbClr val="4BA173"/>
            </a:solidFill>
            <a:prstDash val="solid"/>
            <a:round/>
            <a:headEnd type="none" w="med" len="med"/>
            <a:tailEnd type="triangle" w="med" len="med"/>
          </a:ln>
        </p:spPr>
      </p:cxnSp>
      <p:cxnSp>
        <p:nvCxnSpPr>
          <p:cNvPr id="162" name="Google Shape;162;p26"/>
          <p:cNvCxnSpPr>
            <a:stCxn id="118" idx="4"/>
            <a:endCxn id="129" idx="2"/>
          </p:cNvCxnSpPr>
          <p:nvPr/>
        </p:nvCxnSpPr>
        <p:spPr>
          <a:xfrm rot="10800000" flipH="1">
            <a:off x="5739967" y="947651"/>
            <a:ext cx="2267600" cy="430800"/>
          </a:xfrm>
          <a:prstGeom prst="curvedConnector3">
            <a:avLst>
              <a:gd name="adj1" fmla="val 49996"/>
            </a:avLst>
          </a:prstGeom>
          <a:noFill/>
          <a:ln w="9525" cap="flat" cmpd="sng">
            <a:solidFill>
              <a:srgbClr val="4BA173"/>
            </a:solidFill>
            <a:prstDash val="dash"/>
            <a:round/>
            <a:headEnd type="none" w="med" len="med"/>
            <a:tailEnd type="triangle" w="med" len="med"/>
          </a:ln>
        </p:spPr>
      </p:cxnSp>
      <p:cxnSp>
        <p:nvCxnSpPr>
          <p:cNvPr id="163" name="Google Shape;163;p26"/>
          <p:cNvCxnSpPr>
            <a:stCxn id="116" idx="4"/>
            <a:endCxn id="122" idx="0"/>
          </p:cNvCxnSpPr>
          <p:nvPr/>
        </p:nvCxnSpPr>
        <p:spPr>
          <a:xfrm>
            <a:off x="3430200" y="4144367"/>
            <a:ext cx="1018800" cy="157200"/>
          </a:xfrm>
          <a:prstGeom prst="curvedConnector2">
            <a:avLst/>
          </a:prstGeom>
          <a:noFill/>
          <a:ln w="9525" cap="flat" cmpd="sng">
            <a:solidFill>
              <a:srgbClr val="4BA173"/>
            </a:solidFill>
            <a:prstDash val="dash"/>
            <a:round/>
            <a:headEnd type="none" w="med" len="med"/>
            <a:tailEnd type="triangle" w="med" len="med"/>
          </a:ln>
        </p:spPr>
      </p:cxnSp>
      <p:grpSp>
        <p:nvGrpSpPr>
          <p:cNvPr id="164" name="Google Shape;164;p26"/>
          <p:cNvGrpSpPr/>
          <p:nvPr/>
        </p:nvGrpSpPr>
        <p:grpSpPr>
          <a:xfrm>
            <a:off x="6950418" y="2675236"/>
            <a:ext cx="5036799" cy="2789281"/>
            <a:chOff x="72425" y="106800"/>
            <a:chExt cx="2729282" cy="1511423"/>
          </a:xfrm>
        </p:grpSpPr>
        <p:sp>
          <p:nvSpPr>
            <p:cNvPr id="165" name="Google Shape;165;p26"/>
            <p:cNvSpPr/>
            <p:nvPr/>
          </p:nvSpPr>
          <p:spPr>
            <a:xfrm>
              <a:off x="72425" y="621973"/>
              <a:ext cx="281400" cy="1827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66" name="Google Shape;166;p26"/>
            <p:cNvSpPr/>
            <p:nvPr/>
          </p:nvSpPr>
          <p:spPr>
            <a:xfrm>
              <a:off x="730967" y="1018282"/>
              <a:ext cx="281400" cy="2154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67" name="Google Shape;167;p26"/>
            <p:cNvSpPr/>
            <p:nvPr/>
          </p:nvSpPr>
          <p:spPr>
            <a:xfrm>
              <a:off x="1275436" y="1067348"/>
              <a:ext cx="434100" cy="1173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467"/>
            </a:p>
          </p:txBody>
        </p:sp>
        <p:cxnSp>
          <p:nvCxnSpPr>
            <p:cNvPr id="168" name="Google Shape;168;p26"/>
            <p:cNvCxnSpPr>
              <a:stCxn id="166" idx="3"/>
              <a:endCxn id="167" idx="2"/>
            </p:cNvCxnSpPr>
            <p:nvPr/>
          </p:nvCxnSpPr>
          <p:spPr>
            <a:xfrm>
              <a:off x="1012367" y="1125982"/>
              <a:ext cx="263100" cy="0"/>
            </a:xfrm>
            <a:prstGeom prst="straightConnector1">
              <a:avLst/>
            </a:prstGeom>
            <a:noFill/>
            <a:ln w="9525" cap="flat" cmpd="sng">
              <a:solidFill>
                <a:srgbClr val="4BA173"/>
              </a:solidFill>
              <a:prstDash val="solid"/>
              <a:round/>
              <a:headEnd type="none" w="med" len="med"/>
              <a:tailEnd type="triangle" w="med" len="med"/>
            </a:ln>
          </p:spPr>
        </p:cxnSp>
        <p:sp>
          <p:nvSpPr>
            <p:cNvPr id="169" name="Google Shape;169;p26"/>
            <p:cNvSpPr/>
            <p:nvPr/>
          </p:nvSpPr>
          <p:spPr>
            <a:xfrm>
              <a:off x="730967" y="815220"/>
              <a:ext cx="281400" cy="136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70" name="Google Shape;170;p26"/>
            <p:cNvSpPr/>
            <p:nvPr/>
          </p:nvSpPr>
          <p:spPr>
            <a:xfrm>
              <a:off x="1281739" y="748257"/>
              <a:ext cx="427800" cy="2700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200"/>
            </a:p>
          </p:txBody>
        </p:sp>
        <p:cxnSp>
          <p:nvCxnSpPr>
            <p:cNvPr id="171" name="Google Shape;171;p26"/>
            <p:cNvCxnSpPr>
              <a:stCxn id="169" idx="3"/>
              <a:endCxn id="170" idx="2"/>
            </p:cNvCxnSpPr>
            <p:nvPr/>
          </p:nvCxnSpPr>
          <p:spPr>
            <a:xfrm>
              <a:off x="1012367" y="883320"/>
              <a:ext cx="269400" cy="0"/>
            </a:xfrm>
            <a:prstGeom prst="straightConnector1">
              <a:avLst/>
            </a:prstGeom>
            <a:noFill/>
            <a:ln w="9525" cap="flat" cmpd="sng">
              <a:solidFill>
                <a:srgbClr val="4BA173"/>
              </a:solidFill>
              <a:prstDash val="solid"/>
              <a:round/>
              <a:headEnd type="none" w="med" len="med"/>
              <a:tailEnd type="triangle" w="med" len="med"/>
            </a:ln>
          </p:spPr>
        </p:cxnSp>
        <p:sp>
          <p:nvSpPr>
            <p:cNvPr id="172" name="Google Shape;172;p26"/>
            <p:cNvSpPr/>
            <p:nvPr/>
          </p:nvSpPr>
          <p:spPr>
            <a:xfrm>
              <a:off x="731021" y="612892"/>
              <a:ext cx="281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73" name="Google Shape;173;p26"/>
            <p:cNvSpPr/>
            <p:nvPr/>
          </p:nvSpPr>
          <p:spPr>
            <a:xfrm>
              <a:off x="1281739" y="579557"/>
              <a:ext cx="427800" cy="1494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467"/>
            </a:p>
          </p:txBody>
        </p:sp>
        <p:cxnSp>
          <p:nvCxnSpPr>
            <p:cNvPr id="174" name="Google Shape;174;p26"/>
            <p:cNvCxnSpPr>
              <a:stCxn id="172" idx="3"/>
              <a:endCxn id="173" idx="2"/>
            </p:cNvCxnSpPr>
            <p:nvPr/>
          </p:nvCxnSpPr>
          <p:spPr>
            <a:xfrm rot="10800000" flipH="1">
              <a:off x="1012421" y="654292"/>
              <a:ext cx="269400" cy="900"/>
            </a:xfrm>
            <a:prstGeom prst="straightConnector1">
              <a:avLst/>
            </a:prstGeom>
            <a:noFill/>
            <a:ln w="9525" cap="flat" cmpd="sng">
              <a:solidFill>
                <a:srgbClr val="4BA173"/>
              </a:solidFill>
              <a:prstDash val="solid"/>
              <a:round/>
              <a:headEnd type="none" w="med" len="med"/>
              <a:tailEnd type="triangle" w="med" len="med"/>
            </a:ln>
          </p:spPr>
        </p:cxnSp>
        <p:sp>
          <p:nvSpPr>
            <p:cNvPr id="175" name="Google Shape;175;p26"/>
            <p:cNvSpPr/>
            <p:nvPr/>
          </p:nvSpPr>
          <p:spPr>
            <a:xfrm>
              <a:off x="730982" y="401164"/>
              <a:ext cx="281400" cy="1053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76" name="Google Shape;176;p26"/>
            <p:cNvSpPr/>
            <p:nvPr/>
          </p:nvSpPr>
          <p:spPr>
            <a:xfrm>
              <a:off x="1281762" y="375938"/>
              <a:ext cx="427800" cy="1560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cxnSp>
          <p:nvCxnSpPr>
            <p:cNvPr id="177" name="Google Shape;177;p26"/>
            <p:cNvCxnSpPr>
              <a:stCxn id="175" idx="3"/>
              <a:endCxn id="176" idx="2"/>
            </p:cNvCxnSpPr>
            <p:nvPr/>
          </p:nvCxnSpPr>
          <p:spPr>
            <a:xfrm>
              <a:off x="1012382" y="453814"/>
              <a:ext cx="269400" cy="300"/>
            </a:xfrm>
            <a:prstGeom prst="straightConnector1">
              <a:avLst/>
            </a:prstGeom>
            <a:noFill/>
            <a:ln w="9525" cap="flat" cmpd="sng">
              <a:solidFill>
                <a:srgbClr val="4BA173"/>
              </a:solidFill>
              <a:prstDash val="solid"/>
              <a:round/>
              <a:headEnd type="none" w="med" len="med"/>
              <a:tailEnd type="triangle" w="med" len="med"/>
            </a:ln>
          </p:spPr>
        </p:cxnSp>
        <p:sp>
          <p:nvSpPr>
            <p:cNvPr id="178" name="Google Shape;178;p26"/>
            <p:cNvSpPr/>
            <p:nvPr/>
          </p:nvSpPr>
          <p:spPr>
            <a:xfrm>
              <a:off x="2362760" y="1221913"/>
              <a:ext cx="438900" cy="1173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79" name="Google Shape;179;p26"/>
            <p:cNvSpPr/>
            <p:nvPr/>
          </p:nvSpPr>
          <p:spPr>
            <a:xfrm>
              <a:off x="1958075" y="1243957"/>
              <a:ext cx="290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sp>
          <p:nvSpPr>
            <p:cNvPr id="180" name="Google Shape;180;p26"/>
            <p:cNvSpPr/>
            <p:nvPr/>
          </p:nvSpPr>
          <p:spPr>
            <a:xfrm>
              <a:off x="1967164" y="608673"/>
              <a:ext cx="281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sp>
          <p:nvSpPr>
            <p:cNvPr id="181" name="Google Shape;181;p26"/>
            <p:cNvSpPr/>
            <p:nvPr/>
          </p:nvSpPr>
          <p:spPr>
            <a:xfrm>
              <a:off x="2362760" y="555168"/>
              <a:ext cx="438900" cy="184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 </a:t>
              </a:r>
              <a:endParaRPr sz="1333"/>
            </a:p>
          </p:txBody>
        </p:sp>
        <p:sp>
          <p:nvSpPr>
            <p:cNvPr id="182" name="Google Shape;182;p26"/>
            <p:cNvSpPr/>
            <p:nvPr/>
          </p:nvSpPr>
          <p:spPr>
            <a:xfrm>
              <a:off x="1958079" y="1401543"/>
              <a:ext cx="290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sp>
          <p:nvSpPr>
            <p:cNvPr id="183" name="Google Shape;183;p26"/>
            <p:cNvSpPr/>
            <p:nvPr/>
          </p:nvSpPr>
          <p:spPr>
            <a:xfrm>
              <a:off x="2362764" y="1367053"/>
              <a:ext cx="438900" cy="1560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cxnSp>
          <p:nvCxnSpPr>
            <p:cNvPr id="184" name="Google Shape;184;p26"/>
            <p:cNvCxnSpPr>
              <a:stCxn id="173" idx="6"/>
              <a:endCxn id="180" idx="1"/>
            </p:cNvCxnSpPr>
            <p:nvPr/>
          </p:nvCxnSpPr>
          <p:spPr>
            <a:xfrm rot="10800000" flipH="1">
              <a:off x="1709539" y="650957"/>
              <a:ext cx="257700" cy="3300"/>
            </a:xfrm>
            <a:prstGeom prst="straightConnector1">
              <a:avLst/>
            </a:prstGeom>
            <a:noFill/>
            <a:ln w="9525" cap="flat" cmpd="sng">
              <a:solidFill>
                <a:srgbClr val="4BA173"/>
              </a:solidFill>
              <a:prstDash val="solid"/>
              <a:round/>
              <a:headEnd type="none" w="med" len="med"/>
              <a:tailEnd type="triangle" w="med" len="med"/>
            </a:ln>
          </p:spPr>
        </p:cxnSp>
        <p:cxnSp>
          <p:nvCxnSpPr>
            <p:cNvPr id="185" name="Google Shape;185;p26"/>
            <p:cNvCxnSpPr>
              <a:stCxn id="180" idx="3"/>
              <a:endCxn id="181" idx="2"/>
            </p:cNvCxnSpPr>
            <p:nvPr/>
          </p:nvCxnSpPr>
          <p:spPr>
            <a:xfrm rot="10800000" flipH="1">
              <a:off x="2248564" y="647373"/>
              <a:ext cx="114300" cy="3600"/>
            </a:xfrm>
            <a:prstGeom prst="straightConnector1">
              <a:avLst/>
            </a:prstGeom>
            <a:noFill/>
            <a:ln w="9525" cap="flat" cmpd="sng">
              <a:solidFill>
                <a:srgbClr val="4BA173"/>
              </a:solidFill>
              <a:prstDash val="solid"/>
              <a:round/>
              <a:headEnd type="none" w="med" len="med"/>
              <a:tailEnd type="triangle" w="med" len="med"/>
            </a:ln>
          </p:spPr>
        </p:cxnSp>
        <p:cxnSp>
          <p:nvCxnSpPr>
            <p:cNvPr id="186" name="Google Shape;186;p26"/>
            <p:cNvCxnSpPr>
              <a:stCxn id="179" idx="3"/>
              <a:endCxn id="178" idx="2"/>
            </p:cNvCxnSpPr>
            <p:nvPr/>
          </p:nvCxnSpPr>
          <p:spPr>
            <a:xfrm rot="10800000" flipH="1">
              <a:off x="2248475" y="1280557"/>
              <a:ext cx="114300" cy="5700"/>
            </a:xfrm>
            <a:prstGeom prst="straightConnector1">
              <a:avLst/>
            </a:prstGeom>
            <a:noFill/>
            <a:ln w="9525" cap="flat" cmpd="sng">
              <a:solidFill>
                <a:srgbClr val="4BA173"/>
              </a:solidFill>
              <a:prstDash val="solid"/>
              <a:round/>
              <a:headEnd type="none" w="med" len="med"/>
              <a:tailEnd type="triangle" w="med" len="med"/>
            </a:ln>
          </p:spPr>
        </p:cxnSp>
        <p:sp>
          <p:nvSpPr>
            <p:cNvPr id="187" name="Google Shape;187;p26"/>
            <p:cNvSpPr/>
            <p:nvPr/>
          </p:nvSpPr>
          <p:spPr>
            <a:xfrm>
              <a:off x="81760" y="1396750"/>
              <a:ext cx="281400" cy="1827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88" name="Google Shape;188;p26"/>
            <p:cNvSpPr/>
            <p:nvPr/>
          </p:nvSpPr>
          <p:spPr>
            <a:xfrm>
              <a:off x="2362760" y="917495"/>
              <a:ext cx="438900" cy="1173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89" name="Google Shape;189;p26"/>
            <p:cNvSpPr/>
            <p:nvPr/>
          </p:nvSpPr>
          <p:spPr>
            <a:xfrm>
              <a:off x="1967159" y="934359"/>
              <a:ext cx="281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sp>
          <p:nvSpPr>
            <p:cNvPr id="190" name="Google Shape;190;p26"/>
            <p:cNvSpPr/>
            <p:nvPr/>
          </p:nvSpPr>
          <p:spPr>
            <a:xfrm>
              <a:off x="72425" y="476114"/>
              <a:ext cx="281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91" name="Google Shape;191;p26"/>
            <p:cNvSpPr/>
            <p:nvPr/>
          </p:nvSpPr>
          <p:spPr>
            <a:xfrm>
              <a:off x="81765" y="130589"/>
              <a:ext cx="262800" cy="2571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cxnSp>
          <p:nvCxnSpPr>
            <p:cNvPr id="192" name="Google Shape;192;p26"/>
            <p:cNvCxnSpPr>
              <a:stCxn id="165" idx="1"/>
              <a:endCxn id="190" idx="2"/>
            </p:cNvCxnSpPr>
            <p:nvPr/>
          </p:nvCxnSpPr>
          <p:spPr>
            <a:xfrm rot="10800000">
              <a:off x="213125" y="560773"/>
              <a:ext cx="0" cy="61200"/>
            </a:xfrm>
            <a:prstGeom prst="straightConnector1">
              <a:avLst/>
            </a:prstGeom>
            <a:noFill/>
            <a:ln w="9525" cap="flat" cmpd="sng">
              <a:solidFill>
                <a:srgbClr val="4BA173"/>
              </a:solidFill>
              <a:prstDash val="solid"/>
              <a:round/>
              <a:headEnd type="none" w="med" len="med"/>
              <a:tailEnd type="triangle" w="med" len="med"/>
            </a:ln>
          </p:spPr>
        </p:cxnSp>
        <p:cxnSp>
          <p:nvCxnSpPr>
            <p:cNvPr id="193" name="Google Shape;193;p26"/>
            <p:cNvCxnSpPr>
              <a:stCxn id="190" idx="0"/>
              <a:endCxn id="191" idx="4"/>
            </p:cNvCxnSpPr>
            <p:nvPr/>
          </p:nvCxnSpPr>
          <p:spPr>
            <a:xfrm rot="10800000">
              <a:off x="213125" y="387614"/>
              <a:ext cx="0" cy="88500"/>
            </a:xfrm>
            <a:prstGeom prst="straightConnector1">
              <a:avLst/>
            </a:prstGeom>
            <a:noFill/>
            <a:ln w="9525" cap="flat" cmpd="sng">
              <a:solidFill>
                <a:srgbClr val="4BA173"/>
              </a:solidFill>
              <a:prstDash val="solid"/>
              <a:round/>
              <a:headEnd type="none" w="med" len="med"/>
              <a:tailEnd type="triangle" w="med" len="med"/>
            </a:ln>
          </p:spPr>
        </p:cxnSp>
        <p:cxnSp>
          <p:nvCxnSpPr>
            <p:cNvPr id="194" name="Google Shape;194;p26"/>
            <p:cNvCxnSpPr>
              <a:stCxn id="165" idx="4"/>
              <a:endCxn id="169" idx="1"/>
            </p:cNvCxnSpPr>
            <p:nvPr/>
          </p:nvCxnSpPr>
          <p:spPr>
            <a:xfrm>
              <a:off x="353825" y="713323"/>
              <a:ext cx="377100" cy="169800"/>
            </a:xfrm>
            <a:prstGeom prst="straightConnector1">
              <a:avLst/>
            </a:prstGeom>
            <a:noFill/>
            <a:ln w="9525" cap="flat" cmpd="sng">
              <a:solidFill>
                <a:srgbClr val="4BA173"/>
              </a:solidFill>
              <a:prstDash val="solid"/>
              <a:round/>
              <a:headEnd type="none" w="med" len="med"/>
              <a:tailEnd type="triangle" w="med" len="med"/>
            </a:ln>
          </p:spPr>
        </p:cxnSp>
        <p:cxnSp>
          <p:nvCxnSpPr>
            <p:cNvPr id="195" name="Google Shape;195;p26"/>
            <p:cNvCxnSpPr>
              <a:stCxn id="165" idx="4"/>
              <a:endCxn id="172" idx="1"/>
            </p:cNvCxnSpPr>
            <p:nvPr/>
          </p:nvCxnSpPr>
          <p:spPr>
            <a:xfrm rot="10800000" flipH="1">
              <a:off x="353825" y="655123"/>
              <a:ext cx="377100" cy="58200"/>
            </a:xfrm>
            <a:prstGeom prst="straightConnector1">
              <a:avLst/>
            </a:prstGeom>
            <a:noFill/>
            <a:ln w="9525" cap="flat" cmpd="sng">
              <a:solidFill>
                <a:srgbClr val="4BA173"/>
              </a:solidFill>
              <a:prstDash val="solid"/>
              <a:round/>
              <a:headEnd type="none" w="med" len="med"/>
              <a:tailEnd type="triangle" w="med" len="med"/>
            </a:ln>
          </p:spPr>
        </p:cxnSp>
        <p:cxnSp>
          <p:nvCxnSpPr>
            <p:cNvPr id="196" name="Google Shape;196;p26"/>
            <p:cNvCxnSpPr>
              <a:stCxn id="165" idx="4"/>
              <a:endCxn id="175" idx="1"/>
            </p:cNvCxnSpPr>
            <p:nvPr/>
          </p:nvCxnSpPr>
          <p:spPr>
            <a:xfrm rot="10800000" flipH="1">
              <a:off x="353825" y="453823"/>
              <a:ext cx="377100" cy="259500"/>
            </a:xfrm>
            <a:prstGeom prst="straightConnector1">
              <a:avLst/>
            </a:prstGeom>
            <a:noFill/>
            <a:ln w="9525" cap="flat" cmpd="sng">
              <a:solidFill>
                <a:srgbClr val="4BA173"/>
              </a:solidFill>
              <a:prstDash val="solid"/>
              <a:round/>
              <a:headEnd type="none" w="med" len="med"/>
              <a:tailEnd type="triangle" w="med" len="med"/>
            </a:ln>
          </p:spPr>
        </p:cxnSp>
        <p:cxnSp>
          <p:nvCxnSpPr>
            <p:cNvPr id="197" name="Google Shape;197;p26"/>
            <p:cNvCxnSpPr>
              <a:stCxn id="165" idx="4"/>
              <a:endCxn id="166" idx="1"/>
            </p:cNvCxnSpPr>
            <p:nvPr/>
          </p:nvCxnSpPr>
          <p:spPr>
            <a:xfrm>
              <a:off x="353825" y="713323"/>
              <a:ext cx="377100" cy="412800"/>
            </a:xfrm>
            <a:prstGeom prst="straightConnector1">
              <a:avLst/>
            </a:prstGeom>
            <a:noFill/>
            <a:ln w="9525" cap="flat" cmpd="sng">
              <a:solidFill>
                <a:srgbClr val="4BA173"/>
              </a:solidFill>
              <a:prstDash val="solid"/>
              <a:round/>
              <a:headEnd type="none" w="med" len="med"/>
              <a:tailEnd type="triangle" w="med" len="med"/>
            </a:ln>
          </p:spPr>
        </p:cxnSp>
        <p:sp>
          <p:nvSpPr>
            <p:cNvPr id="198" name="Google Shape;198;p26"/>
            <p:cNvSpPr/>
            <p:nvPr/>
          </p:nvSpPr>
          <p:spPr>
            <a:xfrm>
              <a:off x="1958078" y="1086371"/>
              <a:ext cx="281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467"/>
            </a:p>
          </p:txBody>
        </p:sp>
        <p:sp>
          <p:nvSpPr>
            <p:cNvPr id="199" name="Google Shape;199;p26"/>
            <p:cNvSpPr/>
            <p:nvPr/>
          </p:nvSpPr>
          <p:spPr>
            <a:xfrm>
              <a:off x="2351784" y="1067348"/>
              <a:ext cx="438900" cy="1173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200"/>
            </a:p>
          </p:txBody>
        </p:sp>
        <p:cxnSp>
          <p:nvCxnSpPr>
            <p:cNvPr id="200" name="Google Shape;200;p26"/>
            <p:cNvCxnSpPr>
              <a:stCxn id="167" idx="6"/>
              <a:endCxn id="198" idx="1"/>
            </p:cNvCxnSpPr>
            <p:nvPr/>
          </p:nvCxnSpPr>
          <p:spPr>
            <a:xfrm>
              <a:off x="1709536" y="1125998"/>
              <a:ext cx="248700" cy="2700"/>
            </a:xfrm>
            <a:prstGeom prst="straightConnector1">
              <a:avLst/>
            </a:prstGeom>
            <a:noFill/>
            <a:ln w="9525" cap="flat" cmpd="sng">
              <a:solidFill>
                <a:srgbClr val="4BA173"/>
              </a:solidFill>
              <a:prstDash val="solid"/>
              <a:round/>
              <a:headEnd type="none" w="med" len="med"/>
              <a:tailEnd type="triangle" w="med" len="med"/>
            </a:ln>
          </p:spPr>
        </p:cxnSp>
        <p:cxnSp>
          <p:nvCxnSpPr>
            <p:cNvPr id="201" name="Google Shape;201;p26"/>
            <p:cNvCxnSpPr>
              <a:stCxn id="167" idx="6"/>
              <a:endCxn id="189" idx="1"/>
            </p:cNvCxnSpPr>
            <p:nvPr/>
          </p:nvCxnSpPr>
          <p:spPr>
            <a:xfrm rot="10800000" flipH="1">
              <a:off x="1709536" y="976598"/>
              <a:ext cx="257700" cy="149400"/>
            </a:xfrm>
            <a:prstGeom prst="straightConnector1">
              <a:avLst/>
            </a:prstGeom>
            <a:noFill/>
            <a:ln w="9525" cap="flat" cmpd="sng">
              <a:solidFill>
                <a:srgbClr val="4BA173"/>
              </a:solidFill>
              <a:prstDash val="solid"/>
              <a:round/>
              <a:headEnd type="none" w="med" len="med"/>
              <a:tailEnd type="triangle" w="med" len="med"/>
            </a:ln>
          </p:spPr>
        </p:cxnSp>
        <p:cxnSp>
          <p:nvCxnSpPr>
            <p:cNvPr id="202" name="Google Shape;202;p26"/>
            <p:cNvCxnSpPr>
              <a:stCxn id="189" idx="3"/>
              <a:endCxn id="188" idx="2"/>
            </p:cNvCxnSpPr>
            <p:nvPr/>
          </p:nvCxnSpPr>
          <p:spPr>
            <a:xfrm rot="10800000" flipH="1">
              <a:off x="2248559" y="976359"/>
              <a:ext cx="114300" cy="300"/>
            </a:xfrm>
            <a:prstGeom prst="straightConnector1">
              <a:avLst/>
            </a:prstGeom>
            <a:noFill/>
            <a:ln w="9525" cap="flat" cmpd="sng">
              <a:solidFill>
                <a:srgbClr val="4BA173"/>
              </a:solidFill>
              <a:prstDash val="solid"/>
              <a:round/>
              <a:headEnd type="none" w="med" len="med"/>
              <a:tailEnd type="triangle" w="med" len="med"/>
            </a:ln>
          </p:spPr>
        </p:cxnSp>
        <p:cxnSp>
          <p:nvCxnSpPr>
            <p:cNvPr id="203" name="Google Shape;203;p26"/>
            <p:cNvCxnSpPr>
              <a:stCxn id="198" idx="3"/>
              <a:endCxn id="199" idx="2"/>
            </p:cNvCxnSpPr>
            <p:nvPr/>
          </p:nvCxnSpPr>
          <p:spPr>
            <a:xfrm rot="10800000" flipH="1">
              <a:off x="2239478" y="1125971"/>
              <a:ext cx="112200" cy="2700"/>
            </a:xfrm>
            <a:prstGeom prst="straightConnector1">
              <a:avLst/>
            </a:prstGeom>
            <a:noFill/>
            <a:ln w="9525" cap="flat" cmpd="sng">
              <a:solidFill>
                <a:srgbClr val="4BA173"/>
              </a:solidFill>
              <a:prstDash val="solid"/>
              <a:round/>
              <a:headEnd type="none" w="med" len="med"/>
              <a:tailEnd type="triangle" w="med" len="med"/>
            </a:ln>
          </p:spPr>
        </p:cxnSp>
        <p:cxnSp>
          <p:nvCxnSpPr>
            <p:cNvPr id="204" name="Google Shape;204;p26"/>
            <p:cNvCxnSpPr>
              <a:stCxn id="167" idx="6"/>
              <a:endCxn id="179" idx="1"/>
            </p:cNvCxnSpPr>
            <p:nvPr/>
          </p:nvCxnSpPr>
          <p:spPr>
            <a:xfrm>
              <a:off x="1709536" y="1125998"/>
              <a:ext cx="248700" cy="160200"/>
            </a:xfrm>
            <a:prstGeom prst="straightConnector1">
              <a:avLst/>
            </a:prstGeom>
            <a:noFill/>
            <a:ln w="9525" cap="flat" cmpd="sng">
              <a:solidFill>
                <a:srgbClr val="4BA173"/>
              </a:solidFill>
              <a:prstDash val="solid"/>
              <a:round/>
              <a:headEnd type="none" w="med" len="med"/>
              <a:tailEnd type="triangle" w="med" len="med"/>
            </a:ln>
          </p:spPr>
        </p:cxnSp>
        <p:sp>
          <p:nvSpPr>
            <p:cNvPr id="205" name="Google Shape;205;p26"/>
            <p:cNvSpPr/>
            <p:nvPr/>
          </p:nvSpPr>
          <p:spPr>
            <a:xfrm>
              <a:off x="1967164" y="432302"/>
              <a:ext cx="281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cxnSp>
          <p:nvCxnSpPr>
            <p:cNvPr id="206" name="Google Shape;206;p26"/>
            <p:cNvCxnSpPr>
              <a:stCxn id="170" idx="6"/>
              <a:endCxn id="205" idx="1"/>
            </p:cNvCxnSpPr>
            <p:nvPr/>
          </p:nvCxnSpPr>
          <p:spPr>
            <a:xfrm rot="10800000" flipH="1">
              <a:off x="1709539" y="474657"/>
              <a:ext cx="257700" cy="408600"/>
            </a:xfrm>
            <a:prstGeom prst="straightConnector1">
              <a:avLst/>
            </a:prstGeom>
            <a:noFill/>
            <a:ln w="9525" cap="flat" cmpd="sng">
              <a:solidFill>
                <a:srgbClr val="4BA173"/>
              </a:solidFill>
              <a:prstDash val="solid"/>
              <a:round/>
              <a:headEnd type="none" w="med" len="med"/>
              <a:tailEnd type="triangle" w="med" len="med"/>
            </a:ln>
          </p:spPr>
        </p:cxnSp>
        <p:sp>
          <p:nvSpPr>
            <p:cNvPr id="207" name="Google Shape;207;p26"/>
            <p:cNvSpPr/>
            <p:nvPr/>
          </p:nvSpPr>
          <p:spPr>
            <a:xfrm>
              <a:off x="2362760" y="421925"/>
              <a:ext cx="438900" cy="1053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208" name="Google Shape;208;p26"/>
            <p:cNvSpPr/>
            <p:nvPr/>
          </p:nvSpPr>
          <p:spPr>
            <a:xfrm>
              <a:off x="730990" y="1259991"/>
              <a:ext cx="281400" cy="75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cxnSp>
          <p:nvCxnSpPr>
            <p:cNvPr id="209" name="Google Shape;209;p26"/>
            <p:cNvCxnSpPr>
              <a:stCxn id="165" idx="4"/>
              <a:endCxn id="208" idx="1"/>
            </p:cNvCxnSpPr>
            <p:nvPr/>
          </p:nvCxnSpPr>
          <p:spPr>
            <a:xfrm>
              <a:off x="353825" y="713323"/>
              <a:ext cx="377100" cy="584700"/>
            </a:xfrm>
            <a:prstGeom prst="straightConnector1">
              <a:avLst/>
            </a:prstGeom>
            <a:noFill/>
            <a:ln w="9525" cap="flat" cmpd="sng">
              <a:solidFill>
                <a:srgbClr val="4BA173"/>
              </a:solidFill>
              <a:prstDash val="solid"/>
              <a:round/>
              <a:headEnd type="none" w="med" len="med"/>
              <a:tailEnd type="triangle" w="med" len="med"/>
            </a:ln>
          </p:spPr>
        </p:cxnSp>
        <p:sp>
          <p:nvSpPr>
            <p:cNvPr id="210" name="Google Shape;210;p26"/>
            <p:cNvSpPr/>
            <p:nvPr/>
          </p:nvSpPr>
          <p:spPr>
            <a:xfrm>
              <a:off x="2362807" y="767642"/>
              <a:ext cx="438900" cy="1173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211" name="Google Shape;211;p26"/>
            <p:cNvSpPr/>
            <p:nvPr/>
          </p:nvSpPr>
          <p:spPr>
            <a:xfrm>
              <a:off x="1967164" y="785036"/>
              <a:ext cx="281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cxnSp>
          <p:nvCxnSpPr>
            <p:cNvPr id="212" name="Google Shape;212;p26"/>
            <p:cNvCxnSpPr>
              <a:stCxn id="211" idx="3"/>
              <a:endCxn id="210" idx="2"/>
            </p:cNvCxnSpPr>
            <p:nvPr/>
          </p:nvCxnSpPr>
          <p:spPr>
            <a:xfrm rot="10800000" flipH="1">
              <a:off x="2248564" y="826136"/>
              <a:ext cx="114300" cy="1200"/>
            </a:xfrm>
            <a:prstGeom prst="straightConnector1">
              <a:avLst/>
            </a:prstGeom>
            <a:noFill/>
            <a:ln w="9525" cap="flat" cmpd="sng">
              <a:solidFill>
                <a:srgbClr val="4BA173"/>
              </a:solidFill>
              <a:prstDash val="solid"/>
              <a:round/>
              <a:headEnd type="none" w="med" len="med"/>
              <a:tailEnd type="triangle" w="med" len="med"/>
            </a:ln>
          </p:spPr>
        </p:cxnSp>
        <p:cxnSp>
          <p:nvCxnSpPr>
            <p:cNvPr id="213" name="Google Shape;213;p26"/>
            <p:cNvCxnSpPr>
              <a:stCxn id="167" idx="6"/>
              <a:endCxn id="211" idx="1"/>
            </p:cNvCxnSpPr>
            <p:nvPr/>
          </p:nvCxnSpPr>
          <p:spPr>
            <a:xfrm rot="10800000" flipH="1">
              <a:off x="1709536" y="827198"/>
              <a:ext cx="257700" cy="298800"/>
            </a:xfrm>
            <a:prstGeom prst="straightConnector1">
              <a:avLst/>
            </a:prstGeom>
            <a:noFill/>
            <a:ln w="9525" cap="flat" cmpd="sng">
              <a:solidFill>
                <a:srgbClr val="4BA173"/>
              </a:solidFill>
              <a:prstDash val="solid"/>
              <a:round/>
              <a:headEnd type="none" w="med" len="med"/>
              <a:tailEnd type="triangle" w="med" len="med"/>
            </a:ln>
          </p:spPr>
        </p:cxnSp>
        <p:sp>
          <p:nvSpPr>
            <p:cNvPr id="214" name="Google Shape;214;p26"/>
            <p:cNvSpPr/>
            <p:nvPr/>
          </p:nvSpPr>
          <p:spPr>
            <a:xfrm>
              <a:off x="730967" y="167860"/>
              <a:ext cx="281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215" name="Google Shape;215;p26"/>
            <p:cNvSpPr/>
            <p:nvPr/>
          </p:nvSpPr>
          <p:spPr>
            <a:xfrm>
              <a:off x="1281716" y="106800"/>
              <a:ext cx="427800" cy="846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933"/>
            </a:p>
          </p:txBody>
        </p:sp>
        <p:cxnSp>
          <p:nvCxnSpPr>
            <p:cNvPr id="216" name="Google Shape;216;p26"/>
            <p:cNvCxnSpPr>
              <a:stCxn id="214" idx="3"/>
              <a:endCxn id="215" idx="2"/>
            </p:cNvCxnSpPr>
            <p:nvPr/>
          </p:nvCxnSpPr>
          <p:spPr>
            <a:xfrm rot="10800000" flipH="1">
              <a:off x="1012367" y="148960"/>
              <a:ext cx="269400" cy="61200"/>
            </a:xfrm>
            <a:prstGeom prst="straightConnector1">
              <a:avLst/>
            </a:prstGeom>
            <a:noFill/>
            <a:ln w="9525" cap="flat" cmpd="sng">
              <a:solidFill>
                <a:srgbClr val="4BA173"/>
              </a:solidFill>
              <a:prstDash val="solid"/>
              <a:round/>
              <a:headEnd type="none" w="med" len="med"/>
              <a:tailEnd type="triangle" w="med" len="med"/>
            </a:ln>
          </p:spPr>
        </p:cxnSp>
        <p:sp>
          <p:nvSpPr>
            <p:cNvPr id="217" name="Google Shape;217;p26"/>
            <p:cNvSpPr/>
            <p:nvPr/>
          </p:nvSpPr>
          <p:spPr>
            <a:xfrm>
              <a:off x="1281762" y="247084"/>
              <a:ext cx="427800" cy="1065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200"/>
            </a:p>
          </p:txBody>
        </p:sp>
        <p:cxnSp>
          <p:nvCxnSpPr>
            <p:cNvPr id="218" name="Google Shape;218;p26"/>
            <p:cNvCxnSpPr>
              <a:stCxn id="165" idx="4"/>
              <a:endCxn id="214" idx="1"/>
            </p:cNvCxnSpPr>
            <p:nvPr/>
          </p:nvCxnSpPr>
          <p:spPr>
            <a:xfrm rot="10800000" flipH="1">
              <a:off x="353825" y="210223"/>
              <a:ext cx="377100" cy="503100"/>
            </a:xfrm>
            <a:prstGeom prst="straightConnector1">
              <a:avLst/>
            </a:prstGeom>
            <a:noFill/>
            <a:ln w="9525" cap="flat" cmpd="sng">
              <a:solidFill>
                <a:srgbClr val="4BA173"/>
              </a:solidFill>
              <a:prstDash val="solid"/>
              <a:round/>
              <a:headEnd type="none" w="med" len="med"/>
              <a:tailEnd type="triangle" w="med" len="med"/>
            </a:ln>
          </p:spPr>
        </p:cxnSp>
        <p:cxnSp>
          <p:nvCxnSpPr>
            <p:cNvPr id="219" name="Google Shape;219;p26"/>
            <p:cNvCxnSpPr>
              <a:stCxn id="214" idx="3"/>
              <a:endCxn id="217" idx="2"/>
            </p:cNvCxnSpPr>
            <p:nvPr/>
          </p:nvCxnSpPr>
          <p:spPr>
            <a:xfrm>
              <a:off x="1012367" y="210160"/>
              <a:ext cx="269400" cy="90300"/>
            </a:xfrm>
            <a:prstGeom prst="straightConnector1">
              <a:avLst/>
            </a:prstGeom>
            <a:noFill/>
            <a:ln w="9525" cap="flat" cmpd="sng">
              <a:solidFill>
                <a:srgbClr val="4BA173"/>
              </a:solidFill>
              <a:prstDash val="solid"/>
              <a:round/>
              <a:headEnd type="none" w="med" len="med"/>
              <a:tailEnd type="triangle" w="med" len="med"/>
            </a:ln>
          </p:spPr>
        </p:cxnSp>
        <p:cxnSp>
          <p:nvCxnSpPr>
            <p:cNvPr id="220" name="Google Shape;220;p26"/>
            <p:cNvCxnSpPr>
              <a:stCxn id="205" idx="3"/>
              <a:endCxn id="207" idx="2"/>
            </p:cNvCxnSpPr>
            <p:nvPr/>
          </p:nvCxnSpPr>
          <p:spPr>
            <a:xfrm>
              <a:off x="2248564" y="474602"/>
              <a:ext cx="114300" cy="0"/>
            </a:xfrm>
            <a:prstGeom prst="straightConnector1">
              <a:avLst/>
            </a:prstGeom>
            <a:noFill/>
            <a:ln w="9525" cap="flat" cmpd="sng">
              <a:solidFill>
                <a:srgbClr val="4BA173"/>
              </a:solidFill>
              <a:prstDash val="solid"/>
              <a:round/>
              <a:headEnd type="none" w="med" len="med"/>
              <a:tailEnd type="triangle" w="med" len="med"/>
            </a:ln>
          </p:spPr>
        </p:cxnSp>
        <p:sp>
          <p:nvSpPr>
            <p:cNvPr id="221" name="Google Shape;221;p26"/>
            <p:cNvSpPr/>
            <p:nvPr/>
          </p:nvSpPr>
          <p:spPr>
            <a:xfrm>
              <a:off x="1967163" y="165816"/>
              <a:ext cx="281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sp>
          <p:nvSpPr>
            <p:cNvPr id="222" name="Google Shape;222;p26"/>
            <p:cNvSpPr/>
            <p:nvPr/>
          </p:nvSpPr>
          <p:spPr>
            <a:xfrm>
              <a:off x="1967163" y="299059"/>
              <a:ext cx="281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sp>
          <p:nvSpPr>
            <p:cNvPr id="223" name="Google Shape;223;p26"/>
            <p:cNvSpPr/>
            <p:nvPr/>
          </p:nvSpPr>
          <p:spPr>
            <a:xfrm>
              <a:off x="2351784" y="155439"/>
              <a:ext cx="438900" cy="1053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224" name="Google Shape;224;p26"/>
            <p:cNvSpPr/>
            <p:nvPr/>
          </p:nvSpPr>
          <p:spPr>
            <a:xfrm>
              <a:off x="2362760" y="288682"/>
              <a:ext cx="438900" cy="1053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cxnSp>
          <p:nvCxnSpPr>
            <p:cNvPr id="225" name="Google Shape;225;p26"/>
            <p:cNvCxnSpPr>
              <a:stCxn id="215" idx="6"/>
              <a:endCxn id="221" idx="1"/>
            </p:cNvCxnSpPr>
            <p:nvPr/>
          </p:nvCxnSpPr>
          <p:spPr>
            <a:xfrm>
              <a:off x="1709516" y="149100"/>
              <a:ext cx="257700" cy="59100"/>
            </a:xfrm>
            <a:prstGeom prst="straightConnector1">
              <a:avLst/>
            </a:prstGeom>
            <a:noFill/>
            <a:ln w="9525" cap="flat" cmpd="sng">
              <a:solidFill>
                <a:srgbClr val="4BA173"/>
              </a:solidFill>
              <a:prstDash val="solid"/>
              <a:round/>
              <a:headEnd type="none" w="med" len="med"/>
              <a:tailEnd type="triangle" w="med" len="med"/>
            </a:ln>
          </p:spPr>
        </p:cxnSp>
        <p:cxnSp>
          <p:nvCxnSpPr>
            <p:cNvPr id="226" name="Google Shape;226;p26"/>
            <p:cNvCxnSpPr>
              <a:stCxn id="221" idx="3"/>
              <a:endCxn id="223" idx="2"/>
            </p:cNvCxnSpPr>
            <p:nvPr/>
          </p:nvCxnSpPr>
          <p:spPr>
            <a:xfrm>
              <a:off x="2248563" y="208116"/>
              <a:ext cx="103200" cy="0"/>
            </a:xfrm>
            <a:prstGeom prst="straightConnector1">
              <a:avLst/>
            </a:prstGeom>
            <a:noFill/>
            <a:ln w="9525" cap="flat" cmpd="sng">
              <a:solidFill>
                <a:srgbClr val="4BA173"/>
              </a:solidFill>
              <a:prstDash val="solid"/>
              <a:round/>
              <a:headEnd type="none" w="med" len="med"/>
              <a:tailEnd type="triangle" w="med" len="med"/>
            </a:ln>
          </p:spPr>
        </p:cxnSp>
        <p:cxnSp>
          <p:nvCxnSpPr>
            <p:cNvPr id="227" name="Google Shape;227;p26"/>
            <p:cNvCxnSpPr>
              <a:stCxn id="222" idx="3"/>
              <a:endCxn id="224" idx="2"/>
            </p:cNvCxnSpPr>
            <p:nvPr/>
          </p:nvCxnSpPr>
          <p:spPr>
            <a:xfrm>
              <a:off x="2248563" y="341359"/>
              <a:ext cx="114300" cy="0"/>
            </a:xfrm>
            <a:prstGeom prst="straightConnector1">
              <a:avLst/>
            </a:prstGeom>
            <a:noFill/>
            <a:ln w="9525" cap="flat" cmpd="sng">
              <a:solidFill>
                <a:srgbClr val="4BA173"/>
              </a:solidFill>
              <a:prstDash val="solid"/>
              <a:round/>
              <a:headEnd type="none" w="med" len="med"/>
              <a:tailEnd type="triangle" w="med" len="med"/>
            </a:ln>
          </p:spPr>
        </p:cxnSp>
        <p:cxnSp>
          <p:nvCxnSpPr>
            <p:cNvPr id="228" name="Google Shape;228;p26"/>
            <p:cNvCxnSpPr>
              <a:stCxn id="176" idx="6"/>
              <a:endCxn id="180" idx="1"/>
            </p:cNvCxnSpPr>
            <p:nvPr/>
          </p:nvCxnSpPr>
          <p:spPr>
            <a:xfrm>
              <a:off x="1709562" y="453938"/>
              <a:ext cx="257400" cy="197100"/>
            </a:xfrm>
            <a:prstGeom prst="straightConnector1">
              <a:avLst/>
            </a:prstGeom>
            <a:noFill/>
            <a:ln w="9525" cap="flat" cmpd="sng">
              <a:solidFill>
                <a:srgbClr val="4BA173"/>
              </a:solidFill>
              <a:prstDash val="dash"/>
              <a:round/>
              <a:headEnd type="none" w="med" len="med"/>
              <a:tailEnd type="triangle" w="med" len="med"/>
            </a:ln>
          </p:spPr>
        </p:cxnSp>
        <p:cxnSp>
          <p:nvCxnSpPr>
            <p:cNvPr id="229" name="Google Shape;229;p26"/>
            <p:cNvCxnSpPr>
              <a:stCxn id="176" idx="6"/>
              <a:endCxn id="205" idx="1"/>
            </p:cNvCxnSpPr>
            <p:nvPr/>
          </p:nvCxnSpPr>
          <p:spPr>
            <a:xfrm>
              <a:off x="1709562" y="453938"/>
              <a:ext cx="257400" cy="20700"/>
            </a:xfrm>
            <a:prstGeom prst="straightConnector1">
              <a:avLst/>
            </a:prstGeom>
            <a:noFill/>
            <a:ln w="9525" cap="flat" cmpd="sng">
              <a:solidFill>
                <a:srgbClr val="4BA173"/>
              </a:solidFill>
              <a:prstDash val="dash"/>
              <a:round/>
              <a:headEnd type="none" w="med" len="med"/>
              <a:tailEnd type="triangle" w="med" len="med"/>
            </a:ln>
          </p:spPr>
        </p:cxnSp>
        <p:cxnSp>
          <p:nvCxnSpPr>
            <p:cNvPr id="230" name="Google Shape;230;p26"/>
            <p:cNvCxnSpPr>
              <a:stCxn id="176" idx="6"/>
              <a:endCxn id="222" idx="1"/>
            </p:cNvCxnSpPr>
            <p:nvPr/>
          </p:nvCxnSpPr>
          <p:spPr>
            <a:xfrm rot="10800000" flipH="1">
              <a:off x="1709562" y="341438"/>
              <a:ext cx="257400" cy="112500"/>
            </a:xfrm>
            <a:prstGeom prst="straightConnector1">
              <a:avLst/>
            </a:prstGeom>
            <a:noFill/>
            <a:ln w="9525" cap="flat" cmpd="sng">
              <a:solidFill>
                <a:srgbClr val="4BA173"/>
              </a:solidFill>
              <a:prstDash val="dash"/>
              <a:round/>
              <a:headEnd type="none" w="med" len="med"/>
              <a:tailEnd type="triangle" w="med" len="med"/>
            </a:ln>
          </p:spPr>
        </p:cxnSp>
        <p:cxnSp>
          <p:nvCxnSpPr>
            <p:cNvPr id="231" name="Google Shape;231;p26"/>
            <p:cNvCxnSpPr>
              <a:stCxn id="176" idx="6"/>
              <a:endCxn id="221" idx="1"/>
            </p:cNvCxnSpPr>
            <p:nvPr/>
          </p:nvCxnSpPr>
          <p:spPr>
            <a:xfrm rot="10800000" flipH="1">
              <a:off x="1709562" y="208238"/>
              <a:ext cx="257400" cy="245700"/>
            </a:xfrm>
            <a:prstGeom prst="straightConnector1">
              <a:avLst/>
            </a:prstGeom>
            <a:noFill/>
            <a:ln w="9525" cap="flat" cmpd="sng">
              <a:solidFill>
                <a:srgbClr val="4BA173"/>
              </a:solidFill>
              <a:prstDash val="dash"/>
              <a:round/>
              <a:headEnd type="none" w="med" len="med"/>
              <a:tailEnd type="triangle" w="med" len="med"/>
            </a:ln>
          </p:spPr>
        </p:cxnSp>
        <p:sp>
          <p:nvSpPr>
            <p:cNvPr id="232" name="Google Shape;232;p26"/>
            <p:cNvSpPr/>
            <p:nvPr/>
          </p:nvSpPr>
          <p:spPr>
            <a:xfrm>
              <a:off x="731020" y="1383695"/>
              <a:ext cx="281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233" name="Google Shape;233;p26"/>
            <p:cNvSpPr/>
            <p:nvPr/>
          </p:nvSpPr>
          <p:spPr>
            <a:xfrm>
              <a:off x="72425" y="923698"/>
              <a:ext cx="281400" cy="2049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endParaRPr sz="1067"/>
            </a:p>
          </p:txBody>
        </p:sp>
        <p:cxnSp>
          <p:nvCxnSpPr>
            <p:cNvPr id="234" name="Google Shape;234;p26"/>
            <p:cNvCxnSpPr>
              <a:stCxn id="233" idx="4"/>
              <a:endCxn id="232" idx="1"/>
            </p:cNvCxnSpPr>
            <p:nvPr/>
          </p:nvCxnSpPr>
          <p:spPr>
            <a:xfrm>
              <a:off x="353825" y="1026148"/>
              <a:ext cx="377100" cy="399900"/>
            </a:xfrm>
            <a:prstGeom prst="straightConnector1">
              <a:avLst/>
            </a:prstGeom>
            <a:noFill/>
            <a:ln w="9525" cap="flat" cmpd="sng">
              <a:solidFill>
                <a:srgbClr val="4BA173"/>
              </a:solidFill>
              <a:prstDash val="dash"/>
              <a:round/>
              <a:headEnd type="none" w="med" len="med"/>
              <a:tailEnd type="triangle" w="med" len="med"/>
            </a:ln>
          </p:spPr>
        </p:cxnSp>
        <p:cxnSp>
          <p:nvCxnSpPr>
            <p:cNvPr id="235" name="Google Shape;235;p26"/>
            <p:cNvCxnSpPr>
              <a:stCxn id="165" idx="4"/>
              <a:endCxn id="232" idx="1"/>
            </p:cNvCxnSpPr>
            <p:nvPr/>
          </p:nvCxnSpPr>
          <p:spPr>
            <a:xfrm>
              <a:off x="353825" y="713323"/>
              <a:ext cx="377100" cy="712800"/>
            </a:xfrm>
            <a:prstGeom prst="straightConnector1">
              <a:avLst/>
            </a:prstGeom>
            <a:noFill/>
            <a:ln w="9525" cap="flat" cmpd="sng">
              <a:solidFill>
                <a:srgbClr val="4BA173"/>
              </a:solidFill>
              <a:prstDash val="solid"/>
              <a:round/>
              <a:headEnd type="none" w="med" len="med"/>
              <a:tailEnd type="triangle" w="med" len="med"/>
            </a:ln>
          </p:spPr>
        </p:cxnSp>
        <p:sp>
          <p:nvSpPr>
            <p:cNvPr id="236" name="Google Shape;236;p26"/>
            <p:cNvSpPr/>
            <p:nvPr/>
          </p:nvSpPr>
          <p:spPr>
            <a:xfrm>
              <a:off x="81764" y="1162435"/>
              <a:ext cx="281400" cy="2007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endParaRPr sz="1067"/>
            </a:p>
          </p:txBody>
        </p:sp>
        <p:sp>
          <p:nvSpPr>
            <p:cNvPr id="237" name="Google Shape;237;p26"/>
            <p:cNvSpPr/>
            <p:nvPr/>
          </p:nvSpPr>
          <p:spPr>
            <a:xfrm>
              <a:off x="1275436" y="1277109"/>
              <a:ext cx="438900" cy="1362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238" name="Google Shape;238;p26"/>
            <p:cNvSpPr/>
            <p:nvPr/>
          </p:nvSpPr>
          <p:spPr>
            <a:xfrm>
              <a:off x="1275436" y="1446623"/>
              <a:ext cx="438900" cy="1716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cxnSp>
          <p:nvCxnSpPr>
            <p:cNvPr id="239" name="Google Shape;239;p26"/>
            <p:cNvCxnSpPr>
              <a:stCxn id="232" idx="3"/>
              <a:endCxn id="237" idx="2"/>
            </p:cNvCxnSpPr>
            <p:nvPr/>
          </p:nvCxnSpPr>
          <p:spPr>
            <a:xfrm rot="10800000" flipH="1">
              <a:off x="1012420" y="1345295"/>
              <a:ext cx="262800" cy="80700"/>
            </a:xfrm>
            <a:prstGeom prst="straightConnector1">
              <a:avLst/>
            </a:prstGeom>
            <a:noFill/>
            <a:ln w="9525" cap="flat" cmpd="sng">
              <a:solidFill>
                <a:srgbClr val="4BA173"/>
              </a:solidFill>
              <a:prstDash val="solid"/>
              <a:round/>
              <a:headEnd type="none" w="med" len="med"/>
              <a:tailEnd type="triangle" w="med" len="med"/>
            </a:ln>
          </p:spPr>
        </p:cxnSp>
        <p:cxnSp>
          <p:nvCxnSpPr>
            <p:cNvPr id="240" name="Google Shape;240;p26"/>
            <p:cNvCxnSpPr>
              <a:stCxn id="232" idx="3"/>
              <a:endCxn id="238" idx="2"/>
            </p:cNvCxnSpPr>
            <p:nvPr/>
          </p:nvCxnSpPr>
          <p:spPr>
            <a:xfrm>
              <a:off x="1012420" y="1425995"/>
              <a:ext cx="262800" cy="106500"/>
            </a:xfrm>
            <a:prstGeom prst="straightConnector1">
              <a:avLst/>
            </a:prstGeom>
            <a:noFill/>
            <a:ln w="9525" cap="flat" cmpd="sng">
              <a:solidFill>
                <a:srgbClr val="4BA173"/>
              </a:solidFill>
              <a:prstDash val="solid"/>
              <a:round/>
              <a:headEnd type="none" w="med" len="med"/>
              <a:tailEnd type="triangle" w="med" len="med"/>
            </a:ln>
          </p:spPr>
        </p:cxnSp>
        <p:cxnSp>
          <p:nvCxnSpPr>
            <p:cNvPr id="241" name="Google Shape;241;p26"/>
            <p:cNvCxnSpPr>
              <a:stCxn id="236" idx="4"/>
              <a:endCxn id="232" idx="1"/>
            </p:cNvCxnSpPr>
            <p:nvPr/>
          </p:nvCxnSpPr>
          <p:spPr>
            <a:xfrm>
              <a:off x="363164" y="1262785"/>
              <a:ext cx="367800" cy="163200"/>
            </a:xfrm>
            <a:prstGeom prst="straightConnector1">
              <a:avLst/>
            </a:prstGeom>
            <a:noFill/>
            <a:ln w="9525" cap="flat" cmpd="sng">
              <a:solidFill>
                <a:srgbClr val="4BA173"/>
              </a:solidFill>
              <a:prstDash val="dash"/>
              <a:round/>
              <a:headEnd type="none" w="med" len="med"/>
              <a:tailEnd type="triangle" w="med" len="med"/>
            </a:ln>
          </p:spPr>
        </p:cxnSp>
        <p:cxnSp>
          <p:nvCxnSpPr>
            <p:cNvPr id="242" name="Google Shape;242;p26"/>
            <p:cNvCxnSpPr>
              <a:stCxn id="187" idx="4"/>
              <a:endCxn id="232" idx="1"/>
            </p:cNvCxnSpPr>
            <p:nvPr/>
          </p:nvCxnSpPr>
          <p:spPr>
            <a:xfrm rot="10800000" flipH="1">
              <a:off x="363160" y="1426000"/>
              <a:ext cx="367800" cy="62100"/>
            </a:xfrm>
            <a:prstGeom prst="straightConnector1">
              <a:avLst/>
            </a:prstGeom>
            <a:noFill/>
            <a:ln w="9525" cap="flat" cmpd="sng">
              <a:solidFill>
                <a:srgbClr val="4BA173"/>
              </a:solidFill>
              <a:prstDash val="dash"/>
              <a:round/>
              <a:headEnd type="none" w="med" len="med"/>
              <a:tailEnd type="triangle" w="med" len="med"/>
            </a:ln>
          </p:spPr>
        </p:cxnSp>
        <p:cxnSp>
          <p:nvCxnSpPr>
            <p:cNvPr id="243" name="Google Shape;243;p26"/>
            <p:cNvCxnSpPr>
              <a:stCxn id="237" idx="6"/>
              <a:endCxn id="182" idx="1"/>
            </p:cNvCxnSpPr>
            <p:nvPr/>
          </p:nvCxnSpPr>
          <p:spPr>
            <a:xfrm>
              <a:off x="1714336" y="1345209"/>
              <a:ext cx="243900" cy="98700"/>
            </a:xfrm>
            <a:prstGeom prst="straightConnector1">
              <a:avLst/>
            </a:prstGeom>
            <a:noFill/>
            <a:ln w="9525" cap="flat" cmpd="sng">
              <a:solidFill>
                <a:srgbClr val="4BA173"/>
              </a:solidFill>
              <a:prstDash val="solid"/>
              <a:round/>
              <a:headEnd type="none" w="med" len="med"/>
              <a:tailEnd type="triangle" w="med" len="med"/>
            </a:ln>
          </p:spPr>
        </p:cxnSp>
        <p:cxnSp>
          <p:nvCxnSpPr>
            <p:cNvPr id="244" name="Google Shape;244;p26"/>
            <p:cNvCxnSpPr>
              <a:stCxn id="238" idx="6"/>
              <a:endCxn id="182" idx="1"/>
            </p:cNvCxnSpPr>
            <p:nvPr/>
          </p:nvCxnSpPr>
          <p:spPr>
            <a:xfrm rot="10800000" flipH="1">
              <a:off x="1714336" y="1443923"/>
              <a:ext cx="243900" cy="88500"/>
            </a:xfrm>
            <a:prstGeom prst="straightConnector1">
              <a:avLst/>
            </a:prstGeom>
            <a:noFill/>
            <a:ln w="9525" cap="flat" cmpd="sng">
              <a:solidFill>
                <a:srgbClr val="4BA173"/>
              </a:solidFill>
              <a:prstDash val="solid"/>
              <a:round/>
              <a:headEnd type="none" w="med" len="med"/>
              <a:tailEnd type="triangle" w="med" len="med"/>
            </a:ln>
          </p:spPr>
        </p:cxnSp>
        <p:sp>
          <p:nvSpPr>
            <p:cNvPr id="245" name="Google Shape;245;p26"/>
            <p:cNvSpPr/>
            <p:nvPr/>
          </p:nvSpPr>
          <p:spPr>
            <a:xfrm>
              <a:off x="420063" y="123157"/>
              <a:ext cx="212100" cy="1701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cxnSp>
          <p:nvCxnSpPr>
            <p:cNvPr id="246" name="Google Shape;246;p26"/>
            <p:cNvCxnSpPr>
              <a:stCxn id="167" idx="6"/>
              <a:endCxn id="182" idx="1"/>
            </p:cNvCxnSpPr>
            <p:nvPr/>
          </p:nvCxnSpPr>
          <p:spPr>
            <a:xfrm>
              <a:off x="1709536" y="1125998"/>
              <a:ext cx="248700" cy="317700"/>
            </a:xfrm>
            <a:prstGeom prst="straightConnector1">
              <a:avLst/>
            </a:prstGeom>
            <a:noFill/>
            <a:ln w="9525" cap="flat" cmpd="sng">
              <a:solidFill>
                <a:srgbClr val="4BA173"/>
              </a:solidFill>
              <a:prstDash val="solid"/>
              <a:round/>
              <a:headEnd type="none" w="med" len="med"/>
              <a:tailEnd type="triangle" w="med" len="med"/>
            </a:ln>
          </p:spPr>
        </p:cxnSp>
        <p:cxnSp>
          <p:nvCxnSpPr>
            <p:cNvPr id="247" name="Google Shape;247;p26"/>
            <p:cNvCxnSpPr>
              <a:stCxn id="245" idx="4"/>
              <a:endCxn id="214" idx="1"/>
            </p:cNvCxnSpPr>
            <p:nvPr/>
          </p:nvCxnSpPr>
          <p:spPr>
            <a:xfrm>
              <a:off x="632163" y="208207"/>
              <a:ext cx="98700" cy="2100"/>
            </a:xfrm>
            <a:prstGeom prst="straightConnector1">
              <a:avLst/>
            </a:prstGeom>
            <a:noFill/>
            <a:ln w="9525" cap="flat" cmpd="sng">
              <a:solidFill>
                <a:srgbClr val="4BA173"/>
              </a:solidFill>
              <a:prstDash val="solid"/>
              <a:round/>
              <a:headEnd type="none" w="med" len="med"/>
              <a:tailEnd type="triangle" w="med" len="med"/>
            </a:ln>
          </p:spPr>
        </p:cxnSp>
        <p:cxnSp>
          <p:nvCxnSpPr>
            <p:cNvPr id="248" name="Google Shape;248;p26"/>
            <p:cNvCxnSpPr>
              <a:stCxn id="208" idx="3"/>
              <a:endCxn id="189" idx="1"/>
            </p:cNvCxnSpPr>
            <p:nvPr/>
          </p:nvCxnSpPr>
          <p:spPr>
            <a:xfrm rot="10800000" flipH="1">
              <a:off x="1012390" y="976491"/>
              <a:ext cx="954900" cy="321300"/>
            </a:xfrm>
            <a:prstGeom prst="curvedConnector3">
              <a:avLst>
                <a:gd name="adj1" fmla="val 49993"/>
              </a:avLst>
            </a:prstGeom>
            <a:noFill/>
            <a:ln w="9525" cap="flat" cmpd="sng">
              <a:solidFill>
                <a:srgbClr val="4BA173"/>
              </a:solidFill>
              <a:prstDash val="solid"/>
              <a:round/>
              <a:headEnd type="none" w="med" len="med"/>
              <a:tailEnd type="triangle" w="med" len="med"/>
            </a:ln>
          </p:spPr>
        </p:cxnSp>
        <p:cxnSp>
          <p:nvCxnSpPr>
            <p:cNvPr id="249" name="Google Shape;249;p26"/>
            <p:cNvCxnSpPr>
              <a:stCxn id="217" idx="6"/>
              <a:endCxn id="222" idx="1"/>
            </p:cNvCxnSpPr>
            <p:nvPr/>
          </p:nvCxnSpPr>
          <p:spPr>
            <a:xfrm>
              <a:off x="1709562" y="300334"/>
              <a:ext cx="257400" cy="41100"/>
            </a:xfrm>
            <a:prstGeom prst="straightConnector1">
              <a:avLst/>
            </a:prstGeom>
            <a:noFill/>
            <a:ln w="9525" cap="flat" cmpd="sng">
              <a:solidFill>
                <a:srgbClr val="4BA173"/>
              </a:solidFill>
              <a:prstDash val="solid"/>
              <a:round/>
              <a:headEnd type="none" w="med" len="med"/>
              <a:tailEnd type="triangle" w="med" len="med"/>
            </a:ln>
          </p:spPr>
        </p:cxnSp>
        <p:cxnSp>
          <p:nvCxnSpPr>
            <p:cNvPr id="250" name="Google Shape;250;p26"/>
            <p:cNvCxnSpPr>
              <a:stCxn id="182" idx="3"/>
              <a:endCxn id="183" idx="2"/>
            </p:cNvCxnSpPr>
            <p:nvPr/>
          </p:nvCxnSpPr>
          <p:spPr>
            <a:xfrm>
              <a:off x="2248479" y="1443843"/>
              <a:ext cx="114300" cy="1200"/>
            </a:xfrm>
            <a:prstGeom prst="straightConnector1">
              <a:avLst/>
            </a:prstGeom>
            <a:noFill/>
            <a:ln w="9525" cap="flat" cmpd="sng">
              <a:solidFill>
                <a:srgbClr val="4BA173"/>
              </a:solidFill>
              <a:prstDash val="solid"/>
              <a:round/>
              <a:headEnd type="none" w="med" len="med"/>
              <a:tailEnd type="triangle" w="med" len="med"/>
            </a:ln>
          </p:spPr>
        </p:cxnSp>
        <p:cxnSp>
          <p:nvCxnSpPr>
            <p:cNvPr id="251" name="Google Shape;251;p26"/>
            <p:cNvCxnSpPr>
              <a:stCxn id="167" idx="6"/>
              <a:endCxn id="182" idx="1"/>
            </p:cNvCxnSpPr>
            <p:nvPr/>
          </p:nvCxnSpPr>
          <p:spPr>
            <a:xfrm>
              <a:off x="1709536" y="1125998"/>
              <a:ext cx="248700" cy="317700"/>
            </a:xfrm>
            <a:prstGeom prst="curvedConnector3">
              <a:avLst>
                <a:gd name="adj1" fmla="val 49968"/>
              </a:avLst>
            </a:prstGeom>
            <a:noFill/>
            <a:ln w="9525" cap="flat" cmpd="sng">
              <a:solidFill>
                <a:srgbClr val="4BA173"/>
              </a:solidFill>
              <a:prstDash val="solid"/>
              <a:round/>
              <a:headEnd type="none" w="med" len="med"/>
              <a:tailEnd type="triangle" w="med" len="med"/>
            </a:ln>
          </p:spPr>
        </p:cxnSp>
      </p:grpSp>
      <p:cxnSp>
        <p:nvCxnSpPr>
          <p:cNvPr id="252" name="Google Shape;252;p26"/>
          <p:cNvCxnSpPr>
            <a:stCxn id="115" idx="4"/>
            <a:endCxn id="165" idx="2"/>
          </p:cNvCxnSpPr>
          <p:nvPr/>
        </p:nvCxnSpPr>
        <p:spPr>
          <a:xfrm>
            <a:off x="5739967" y="3239617"/>
            <a:ext cx="1210400" cy="554800"/>
          </a:xfrm>
          <a:prstGeom prst="curvedConnector3">
            <a:avLst>
              <a:gd name="adj1" fmla="val 50002"/>
            </a:avLst>
          </a:prstGeom>
          <a:noFill/>
          <a:ln w="9525" cap="flat" cmpd="sng">
            <a:solidFill>
              <a:srgbClr val="4BA173"/>
            </a:solidFill>
            <a:prstDash val="dash"/>
            <a:round/>
            <a:headEnd type="none" w="med" len="med"/>
            <a:tailEnd type="triangle" w="med" len="med"/>
          </a:ln>
        </p:spPr>
      </p:cxnSp>
      <p:cxnSp>
        <p:nvCxnSpPr>
          <p:cNvPr id="253" name="Google Shape;253;p26"/>
          <p:cNvCxnSpPr>
            <a:endCxn id="187" idx="2"/>
          </p:cNvCxnSpPr>
          <p:nvPr/>
        </p:nvCxnSpPr>
        <p:spPr>
          <a:xfrm>
            <a:off x="3430045" y="4144379"/>
            <a:ext cx="3537600" cy="1080000"/>
          </a:xfrm>
          <a:prstGeom prst="curvedConnector3">
            <a:avLst>
              <a:gd name="adj1" fmla="val 76231"/>
            </a:avLst>
          </a:prstGeom>
          <a:noFill/>
          <a:ln w="9525" cap="flat" cmpd="sng">
            <a:solidFill>
              <a:srgbClr val="4BA173"/>
            </a:solidFill>
            <a:prstDash val="dash"/>
            <a:round/>
            <a:headEnd type="none" w="med" len="med"/>
            <a:tailEnd type="triangle" w="med" len="med"/>
          </a:ln>
        </p:spPr>
      </p:cxnSp>
    </p:spTree>
    <p:extLst>
      <p:ext uri="{BB962C8B-B14F-4D97-AF65-F5344CB8AC3E}">
        <p14:creationId xmlns:p14="http://schemas.microsoft.com/office/powerpoint/2010/main" val="393738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7"/>
          <p:cNvSpPr/>
          <p:nvPr/>
        </p:nvSpPr>
        <p:spPr>
          <a:xfrm>
            <a:off x="96567" y="2376548"/>
            <a:ext cx="1220400" cy="79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Nonhuman Reads</a:t>
            </a:r>
            <a:endParaRPr sz="1333"/>
          </a:p>
        </p:txBody>
      </p:sp>
      <p:sp>
        <p:nvSpPr>
          <p:cNvPr id="259" name="Google Shape;259;p27"/>
          <p:cNvSpPr/>
          <p:nvPr/>
        </p:nvSpPr>
        <p:spPr>
          <a:xfrm>
            <a:off x="2952467" y="4095213"/>
            <a:ext cx="1220400" cy="9344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Kraken, MetaPhlAn, KrakenHLL</a:t>
            </a:r>
            <a:endParaRPr sz="1333"/>
          </a:p>
        </p:txBody>
      </p:sp>
      <p:sp>
        <p:nvSpPr>
          <p:cNvPr id="260" name="Google Shape;260;p27"/>
          <p:cNvSpPr/>
          <p:nvPr/>
        </p:nvSpPr>
        <p:spPr>
          <a:xfrm>
            <a:off x="5313667" y="4308000"/>
            <a:ext cx="18820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467"/>
              <a:t>Taxonomy</a:t>
            </a:r>
            <a:endParaRPr sz="1467"/>
          </a:p>
        </p:txBody>
      </p:sp>
      <p:cxnSp>
        <p:nvCxnSpPr>
          <p:cNvPr id="261" name="Google Shape;261;p27"/>
          <p:cNvCxnSpPr>
            <a:stCxn id="259" idx="3"/>
            <a:endCxn id="260" idx="2"/>
          </p:cNvCxnSpPr>
          <p:nvPr/>
        </p:nvCxnSpPr>
        <p:spPr>
          <a:xfrm>
            <a:off x="4172867" y="4562413"/>
            <a:ext cx="1140800" cy="0"/>
          </a:xfrm>
          <a:prstGeom prst="straightConnector1">
            <a:avLst/>
          </a:prstGeom>
          <a:noFill/>
          <a:ln w="9525" cap="flat" cmpd="sng">
            <a:solidFill>
              <a:srgbClr val="4BA173"/>
            </a:solidFill>
            <a:prstDash val="solid"/>
            <a:round/>
            <a:headEnd type="none" w="med" len="med"/>
            <a:tailEnd type="triangle" w="med" len="med"/>
          </a:ln>
        </p:spPr>
      </p:cxnSp>
      <p:sp>
        <p:nvSpPr>
          <p:cNvPr id="262" name="Google Shape;262;p27"/>
          <p:cNvSpPr/>
          <p:nvPr/>
        </p:nvSpPr>
        <p:spPr>
          <a:xfrm>
            <a:off x="2952467" y="3214600"/>
            <a:ext cx="1220400" cy="5904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MEGARes, CARD</a:t>
            </a:r>
            <a:endParaRPr sz="1333"/>
          </a:p>
        </p:txBody>
      </p:sp>
      <p:sp>
        <p:nvSpPr>
          <p:cNvPr id="263" name="Google Shape;263;p27"/>
          <p:cNvSpPr/>
          <p:nvPr/>
        </p:nvSpPr>
        <p:spPr>
          <a:xfrm>
            <a:off x="5341000" y="2924200"/>
            <a:ext cx="1854800" cy="11712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200"/>
              <a:t>Antibiotic Resistance, genes, drug classes, mechanisms</a:t>
            </a:r>
            <a:endParaRPr sz="1200"/>
          </a:p>
        </p:txBody>
      </p:sp>
      <p:cxnSp>
        <p:nvCxnSpPr>
          <p:cNvPr id="264" name="Google Shape;264;p27"/>
          <p:cNvCxnSpPr>
            <a:stCxn id="262" idx="3"/>
            <a:endCxn id="263" idx="2"/>
          </p:cNvCxnSpPr>
          <p:nvPr/>
        </p:nvCxnSpPr>
        <p:spPr>
          <a:xfrm>
            <a:off x="4172867" y="3509800"/>
            <a:ext cx="1168000" cy="0"/>
          </a:xfrm>
          <a:prstGeom prst="straightConnector1">
            <a:avLst/>
          </a:prstGeom>
          <a:noFill/>
          <a:ln w="9525" cap="flat" cmpd="sng">
            <a:solidFill>
              <a:srgbClr val="4BA173"/>
            </a:solidFill>
            <a:prstDash val="solid"/>
            <a:round/>
            <a:headEnd type="none" w="med" len="med"/>
            <a:tailEnd type="triangle" w="med" len="med"/>
          </a:ln>
        </p:spPr>
      </p:cxnSp>
      <p:sp>
        <p:nvSpPr>
          <p:cNvPr id="265" name="Google Shape;265;p27"/>
          <p:cNvSpPr/>
          <p:nvPr/>
        </p:nvSpPr>
        <p:spPr>
          <a:xfrm>
            <a:off x="2952700" y="2337167"/>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HUMANn2</a:t>
            </a:r>
            <a:endParaRPr sz="1333"/>
          </a:p>
        </p:txBody>
      </p:sp>
      <p:sp>
        <p:nvSpPr>
          <p:cNvPr id="266" name="Google Shape;266;p27"/>
          <p:cNvSpPr/>
          <p:nvPr/>
        </p:nvSpPr>
        <p:spPr>
          <a:xfrm>
            <a:off x="5341000" y="2192600"/>
            <a:ext cx="1854800" cy="6476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467"/>
              <a:t>Functional Profiling</a:t>
            </a:r>
            <a:endParaRPr sz="1467"/>
          </a:p>
        </p:txBody>
      </p:sp>
      <p:cxnSp>
        <p:nvCxnSpPr>
          <p:cNvPr id="267" name="Google Shape;267;p27"/>
          <p:cNvCxnSpPr>
            <a:stCxn id="265" idx="3"/>
            <a:endCxn id="266" idx="2"/>
          </p:cNvCxnSpPr>
          <p:nvPr/>
        </p:nvCxnSpPr>
        <p:spPr>
          <a:xfrm rot="10800000" flipH="1">
            <a:off x="4173100" y="2516367"/>
            <a:ext cx="1168000" cy="4400"/>
          </a:xfrm>
          <a:prstGeom prst="straightConnector1">
            <a:avLst/>
          </a:prstGeom>
          <a:noFill/>
          <a:ln w="9525" cap="flat" cmpd="sng">
            <a:solidFill>
              <a:srgbClr val="4BA173"/>
            </a:solidFill>
            <a:prstDash val="solid"/>
            <a:round/>
            <a:headEnd type="none" w="med" len="med"/>
            <a:tailEnd type="triangle" w="med" len="med"/>
          </a:ln>
        </p:spPr>
      </p:cxnSp>
      <p:sp>
        <p:nvSpPr>
          <p:cNvPr id="268" name="Google Shape;268;p27"/>
          <p:cNvSpPr/>
          <p:nvPr/>
        </p:nvSpPr>
        <p:spPr>
          <a:xfrm>
            <a:off x="2952533" y="1418967"/>
            <a:ext cx="1220400" cy="45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Microbe Census</a:t>
            </a:r>
            <a:endParaRPr sz="1333"/>
          </a:p>
        </p:txBody>
      </p:sp>
      <p:sp>
        <p:nvSpPr>
          <p:cNvPr id="269" name="Google Shape;269;p27"/>
          <p:cNvSpPr/>
          <p:nvPr/>
        </p:nvSpPr>
        <p:spPr>
          <a:xfrm>
            <a:off x="5341100" y="1309567"/>
            <a:ext cx="1854800" cy="6760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Average Genome Size</a:t>
            </a:r>
            <a:endParaRPr sz="1333"/>
          </a:p>
        </p:txBody>
      </p:sp>
      <p:cxnSp>
        <p:nvCxnSpPr>
          <p:cNvPr id="270" name="Google Shape;270;p27"/>
          <p:cNvCxnSpPr>
            <a:stCxn id="268" idx="3"/>
            <a:endCxn id="269" idx="2"/>
          </p:cNvCxnSpPr>
          <p:nvPr/>
        </p:nvCxnSpPr>
        <p:spPr>
          <a:xfrm>
            <a:off x="4172933" y="1647567"/>
            <a:ext cx="1168000" cy="0"/>
          </a:xfrm>
          <a:prstGeom prst="straightConnector1">
            <a:avLst/>
          </a:prstGeom>
          <a:noFill/>
          <a:ln w="9525" cap="flat" cmpd="sng">
            <a:solidFill>
              <a:srgbClr val="4BA173"/>
            </a:solidFill>
            <a:prstDash val="solid"/>
            <a:round/>
            <a:headEnd type="none" w="med" len="med"/>
            <a:tailEnd type="triangle" w="med" len="med"/>
          </a:ln>
        </p:spPr>
      </p:cxnSp>
      <p:sp>
        <p:nvSpPr>
          <p:cNvPr id="271" name="Google Shape;271;p27"/>
          <p:cNvSpPr/>
          <p:nvPr/>
        </p:nvSpPr>
        <p:spPr>
          <a:xfrm>
            <a:off x="10029067" y="4978300"/>
            <a:ext cx="19040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Body Site Similarity</a:t>
            </a:r>
            <a:endParaRPr sz="1333"/>
          </a:p>
        </p:txBody>
      </p:sp>
      <p:sp>
        <p:nvSpPr>
          <p:cNvPr id="272" name="Google Shape;272;p27"/>
          <p:cNvSpPr/>
          <p:nvPr/>
        </p:nvSpPr>
        <p:spPr>
          <a:xfrm>
            <a:off x="8274068" y="5073900"/>
            <a:ext cx="12600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HMP</a:t>
            </a:r>
            <a:r>
              <a:rPr lang="en" sz="1600"/>
              <a:t> </a:t>
            </a:r>
            <a:endParaRPr sz="1600"/>
          </a:p>
        </p:txBody>
      </p:sp>
      <p:sp>
        <p:nvSpPr>
          <p:cNvPr id="273" name="Google Shape;273;p27"/>
          <p:cNvSpPr/>
          <p:nvPr/>
        </p:nvSpPr>
        <p:spPr>
          <a:xfrm>
            <a:off x="8313483" y="2318867"/>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Custom </a:t>
            </a:r>
            <a:endParaRPr sz="1600"/>
          </a:p>
        </p:txBody>
      </p:sp>
      <p:sp>
        <p:nvSpPr>
          <p:cNvPr id="274" name="Google Shape;274;p27"/>
          <p:cNvSpPr/>
          <p:nvPr/>
        </p:nvSpPr>
        <p:spPr>
          <a:xfrm>
            <a:off x="10029067" y="2086833"/>
            <a:ext cx="1904000" cy="800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Normalized Functional Profiling</a:t>
            </a:r>
            <a:endParaRPr sz="1333"/>
          </a:p>
        </p:txBody>
      </p:sp>
      <p:sp>
        <p:nvSpPr>
          <p:cNvPr id="275" name="Google Shape;275;p27"/>
          <p:cNvSpPr/>
          <p:nvPr/>
        </p:nvSpPr>
        <p:spPr>
          <a:xfrm>
            <a:off x="8274084" y="5757300"/>
            <a:ext cx="12600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Custom </a:t>
            </a:r>
            <a:endParaRPr sz="1600"/>
          </a:p>
        </p:txBody>
      </p:sp>
      <p:sp>
        <p:nvSpPr>
          <p:cNvPr id="276" name="Google Shape;276;p27"/>
          <p:cNvSpPr/>
          <p:nvPr/>
        </p:nvSpPr>
        <p:spPr>
          <a:xfrm>
            <a:off x="10029081" y="5607729"/>
            <a:ext cx="1904000" cy="6760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Read Classification Proportions</a:t>
            </a:r>
            <a:endParaRPr sz="1333"/>
          </a:p>
        </p:txBody>
      </p:sp>
      <p:cxnSp>
        <p:nvCxnSpPr>
          <p:cNvPr id="277" name="Google Shape;277;p27"/>
          <p:cNvCxnSpPr>
            <a:stCxn id="266" idx="6"/>
            <a:endCxn id="273" idx="1"/>
          </p:cNvCxnSpPr>
          <p:nvPr/>
        </p:nvCxnSpPr>
        <p:spPr>
          <a:xfrm rot="10800000" flipH="1">
            <a:off x="7195800" y="2502400"/>
            <a:ext cx="1117600" cy="14000"/>
          </a:xfrm>
          <a:prstGeom prst="straightConnector1">
            <a:avLst/>
          </a:prstGeom>
          <a:noFill/>
          <a:ln w="9525" cap="flat" cmpd="sng">
            <a:solidFill>
              <a:srgbClr val="4BA173"/>
            </a:solidFill>
            <a:prstDash val="solid"/>
            <a:round/>
            <a:headEnd type="none" w="med" len="med"/>
            <a:tailEnd type="triangle" w="med" len="med"/>
          </a:ln>
        </p:spPr>
      </p:cxnSp>
      <p:cxnSp>
        <p:nvCxnSpPr>
          <p:cNvPr id="278" name="Google Shape;278;p27"/>
          <p:cNvCxnSpPr>
            <a:stCxn id="273" idx="3"/>
            <a:endCxn id="274" idx="2"/>
          </p:cNvCxnSpPr>
          <p:nvPr/>
        </p:nvCxnSpPr>
        <p:spPr>
          <a:xfrm rot="10800000" flipH="1">
            <a:off x="9533883" y="2487267"/>
            <a:ext cx="495200" cy="15200"/>
          </a:xfrm>
          <a:prstGeom prst="straightConnector1">
            <a:avLst/>
          </a:prstGeom>
          <a:noFill/>
          <a:ln w="9525" cap="flat" cmpd="sng">
            <a:solidFill>
              <a:srgbClr val="4BA173"/>
            </a:solidFill>
            <a:prstDash val="solid"/>
            <a:round/>
            <a:headEnd type="none" w="med" len="med"/>
            <a:tailEnd type="triangle" w="med" len="med"/>
          </a:ln>
        </p:spPr>
      </p:cxnSp>
      <p:cxnSp>
        <p:nvCxnSpPr>
          <p:cNvPr id="279" name="Google Shape;279;p27"/>
          <p:cNvCxnSpPr>
            <a:stCxn id="272" idx="3"/>
            <a:endCxn id="271" idx="2"/>
          </p:cNvCxnSpPr>
          <p:nvPr/>
        </p:nvCxnSpPr>
        <p:spPr>
          <a:xfrm rot="10800000" flipH="1">
            <a:off x="9534068" y="5232700"/>
            <a:ext cx="494800" cy="24800"/>
          </a:xfrm>
          <a:prstGeom prst="straightConnector1">
            <a:avLst/>
          </a:prstGeom>
          <a:noFill/>
          <a:ln w="9525" cap="flat" cmpd="sng">
            <a:solidFill>
              <a:srgbClr val="4BA173"/>
            </a:solidFill>
            <a:prstDash val="solid"/>
            <a:round/>
            <a:headEnd type="none" w="med" len="med"/>
            <a:tailEnd type="triangle" w="med" len="med"/>
          </a:ln>
        </p:spPr>
      </p:cxnSp>
      <p:sp>
        <p:nvSpPr>
          <p:cNvPr id="280" name="Google Shape;280;p27"/>
          <p:cNvSpPr/>
          <p:nvPr/>
        </p:nvSpPr>
        <p:spPr>
          <a:xfrm>
            <a:off x="137051" y="5736515"/>
            <a:ext cx="1220400" cy="79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Human Reads</a:t>
            </a:r>
            <a:endParaRPr sz="1333"/>
          </a:p>
        </p:txBody>
      </p:sp>
      <p:sp>
        <p:nvSpPr>
          <p:cNvPr id="281" name="Google Shape;281;p27"/>
          <p:cNvSpPr/>
          <p:nvPr/>
        </p:nvSpPr>
        <p:spPr>
          <a:xfrm>
            <a:off x="10029067" y="3658133"/>
            <a:ext cx="19040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Beta Diversity</a:t>
            </a:r>
            <a:endParaRPr sz="1333"/>
          </a:p>
        </p:txBody>
      </p:sp>
      <p:sp>
        <p:nvSpPr>
          <p:cNvPr id="282" name="Google Shape;282;p27"/>
          <p:cNvSpPr/>
          <p:nvPr/>
        </p:nvSpPr>
        <p:spPr>
          <a:xfrm>
            <a:off x="8313461" y="3731267"/>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Custom </a:t>
            </a:r>
            <a:endParaRPr sz="1600"/>
          </a:p>
        </p:txBody>
      </p:sp>
      <p:sp>
        <p:nvSpPr>
          <p:cNvPr id="283" name="Google Shape;283;p27"/>
          <p:cNvSpPr/>
          <p:nvPr/>
        </p:nvSpPr>
        <p:spPr>
          <a:xfrm>
            <a:off x="96567" y="1744000"/>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Custom</a:t>
            </a:r>
            <a:endParaRPr sz="1333"/>
          </a:p>
        </p:txBody>
      </p:sp>
      <p:sp>
        <p:nvSpPr>
          <p:cNvPr id="284" name="Google Shape;284;p27"/>
          <p:cNvSpPr/>
          <p:nvPr/>
        </p:nvSpPr>
        <p:spPr>
          <a:xfrm>
            <a:off x="137073" y="245564"/>
            <a:ext cx="1139600" cy="11152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GC %, Codon Usage, Stats</a:t>
            </a:r>
            <a:endParaRPr sz="1333"/>
          </a:p>
        </p:txBody>
      </p:sp>
      <p:cxnSp>
        <p:nvCxnSpPr>
          <p:cNvPr id="285" name="Google Shape;285;p27"/>
          <p:cNvCxnSpPr>
            <a:stCxn id="258" idx="1"/>
            <a:endCxn id="283" idx="2"/>
          </p:cNvCxnSpPr>
          <p:nvPr/>
        </p:nvCxnSpPr>
        <p:spPr>
          <a:xfrm rot="10800000">
            <a:off x="706767" y="2111348"/>
            <a:ext cx="0" cy="265200"/>
          </a:xfrm>
          <a:prstGeom prst="straightConnector1">
            <a:avLst/>
          </a:prstGeom>
          <a:noFill/>
          <a:ln w="9525" cap="flat" cmpd="sng">
            <a:solidFill>
              <a:srgbClr val="4BA173"/>
            </a:solidFill>
            <a:prstDash val="solid"/>
            <a:round/>
            <a:headEnd type="none" w="med" len="med"/>
            <a:tailEnd type="triangle" w="med" len="med"/>
          </a:ln>
        </p:spPr>
      </p:cxnSp>
      <p:cxnSp>
        <p:nvCxnSpPr>
          <p:cNvPr id="286" name="Google Shape;286;p27"/>
          <p:cNvCxnSpPr>
            <a:stCxn id="283" idx="0"/>
            <a:endCxn id="284" idx="4"/>
          </p:cNvCxnSpPr>
          <p:nvPr/>
        </p:nvCxnSpPr>
        <p:spPr>
          <a:xfrm rot="10800000">
            <a:off x="706767" y="1360800"/>
            <a:ext cx="0" cy="383200"/>
          </a:xfrm>
          <a:prstGeom prst="straightConnector1">
            <a:avLst/>
          </a:prstGeom>
          <a:noFill/>
          <a:ln w="9525" cap="flat" cmpd="sng">
            <a:solidFill>
              <a:srgbClr val="4BA173"/>
            </a:solidFill>
            <a:prstDash val="solid"/>
            <a:round/>
            <a:headEnd type="none" w="med" len="med"/>
            <a:tailEnd type="triangle" w="med" len="med"/>
          </a:ln>
        </p:spPr>
      </p:cxnSp>
      <p:cxnSp>
        <p:nvCxnSpPr>
          <p:cNvPr id="287" name="Google Shape;287;p27"/>
          <p:cNvCxnSpPr>
            <a:stCxn id="258" idx="4"/>
            <a:endCxn id="262" idx="1"/>
          </p:cNvCxnSpPr>
          <p:nvPr/>
        </p:nvCxnSpPr>
        <p:spPr>
          <a:xfrm>
            <a:off x="1316967" y="2772748"/>
            <a:ext cx="1635600" cy="737200"/>
          </a:xfrm>
          <a:prstGeom prst="straightConnector1">
            <a:avLst/>
          </a:prstGeom>
          <a:noFill/>
          <a:ln w="9525" cap="flat" cmpd="sng">
            <a:solidFill>
              <a:srgbClr val="4BA173"/>
            </a:solidFill>
            <a:prstDash val="solid"/>
            <a:round/>
            <a:headEnd type="none" w="med" len="med"/>
            <a:tailEnd type="triangle" w="med" len="med"/>
          </a:ln>
        </p:spPr>
      </p:cxnSp>
      <p:cxnSp>
        <p:nvCxnSpPr>
          <p:cNvPr id="288" name="Google Shape;288;p27"/>
          <p:cNvCxnSpPr>
            <a:stCxn id="258" idx="4"/>
            <a:endCxn id="265" idx="1"/>
          </p:cNvCxnSpPr>
          <p:nvPr/>
        </p:nvCxnSpPr>
        <p:spPr>
          <a:xfrm rot="10800000" flipH="1">
            <a:off x="1316967" y="2520748"/>
            <a:ext cx="1635600" cy="252000"/>
          </a:xfrm>
          <a:prstGeom prst="straightConnector1">
            <a:avLst/>
          </a:prstGeom>
          <a:noFill/>
          <a:ln w="9525" cap="flat" cmpd="sng">
            <a:solidFill>
              <a:srgbClr val="4BA173"/>
            </a:solidFill>
            <a:prstDash val="solid"/>
            <a:round/>
            <a:headEnd type="none" w="med" len="med"/>
            <a:tailEnd type="triangle" w="med" len="med"/>
          </a:ln>
        </p:spPr>
      </p:cxnSp>
      <p:cxnSp>
        <p:nvCxnSpPr>
          <p:cNvPr id="289" name="Google Shape;289;p27"/>
          <p:cNvCxnSpPr>
            <a:stCxn id="258" idx="4"/>
            <a:endCxn id="268" idx="1"/>
          </p:cNvCxnSpPr>
          <p:nvPr/>
        </p:nvCxnSpPr>
        <p:spPr>
          <a:xfrm rot="10800000" flipH="1">
            <a:off x="1316967" y="1647548"/>
            <a:ext cx="1635600" cy="1125200"/>
          </a:xfrm>
          <a:prstGeom prst="straightConnector1">
            <a:avLst/>
          </a:prstGeom>
          <a:noFill/>
          <a:ln w="9525" cap="flat" cmpd="sng">
            <a:solidFill>
              <a:srgbClr val="4BA173"/>
            </a:solidFill>
            <a:prstDash val="solid"/>
            <a:round/>
            <a:headEnd type="none" w="med" len="med"/>
            <a:tailEnd type="triangle" w="med" len="med"/>
          </a:ln>
        </p:spPr>
      </p:cxnSp>
      <p:cxnSp>
        <p:nvCxnSpPr>
          <p:cNvPr id="290" name="Google Shape;290;p27"/>
          <p:cNvCxnSpPr>
            <a:stCxn id="258" idx="4"/>
            <a:endCxn id="259" idx="1"/>
          </p:cNvCxnSpPr>
          <p:nvPr/>
        </p:nvCxnSpPr>
        <p:spPr>
          <a:xfrm>
            <a:off x="1316967" y="2772748"/>
            <a:ext cx="1635600" cy="1789600"/>
          </a:xfrm>
          <a:prstGeom prst="straightConnector1">
            <a:avLst/>
          </a:prstGeom>
          <a:noFill/>
          <a:ln w="9525" cap="flat" cmpd="sng">
            <a:solidFill>
              <a:srgbClr val="4BA173"/>
            </a:solidFill>
            <a:prstDash val="solid"/>
            <a:round/>
            <a:headEnd type="none" w="med" len="med"/>
            <a:tailEnd type="triangle" w="med" len="med"/>
          </a:ln>
        </p:spPr>
      </p:cxnSp>
      <p:sp>
        <p:nvSpPr>
          <p:cNvPr id="291" name="Google Shape;291;p27"/>
          <p:cNvSpPr/>
          <p:nvPr/>
        </p:nvSpPr>
        <p:spPr>
          <a:xfrm>
            <a:off x="8274080" y="4390499"/>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467"/>
              <a:t>MicrobeDB </a:t>
            </a:r>
            <a:endParaRPr sz="1467"/>
          </a:p>
        </p:txBody>
      </p:sp>
      <p:sp>
        <p:nvSpPr>
          <p:cNvPr id="292" name="Google Shape;292;p27"/>
          <p:cNvSpPr/>
          <p:nvPr/>
        </p:nvSpPr>
        <p:spPr>
          <a:xfrm>
            <a:off x="9981467" y="4308000"/>
            <a:ext cx="19040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200"/>
              <a:t>Annotations</a:t>
            </a:r>
            <a:endParaRPr sz="1200"/>
          </a:p>
        </p:txBody>
      </p:sp>
      <p:cxnSp>
        <p:nvCxnSpPr>
          <p:cNvPr id="293" name="Google Shape;293;p27"/>
          <p:cNvCxnSpPr>
            <a:stCxn id="260" idx="6"/>
            <a:endCxn id="291" idx="1"/>
          </p:cNvCxnSpPr>
          <p:nvPr/>
        </p:nvCxnSpPr>
        <p:spPr>
          <a:xfrm>
            <a:off x="7195667" y="4562400"/>
            <a:ext cx="1078400" cy="11600"/>
          </a:xfrm>
          <a:prstGeom prst="straightConnector1">
            <a:avLst/>
          </a:prstGeom>
          <a:noFill/>
          <a:ln w="9525" cap="flat" cmpd="sng">
            <a:solidFill>
              <a:srgbClr val="4BA173"/>
            </a:solidFill>
            <a:prstDash val="solid"/>
            <a:round/>
            <a:headEnd type="none" w="med" len="med"/>
            <a:tailEnd type="triangle" w="med" len="med"/>
          </a:ln>
        </p:spPr>
      </p:cxnSp>
      <p:cxnSp>
        <p:nvCxnSpPr>
          <p:cNvPr id="294" name="Google Shape;294;p27"/>
          <p:cNvCxnSpPr>
            <a:stCxn id="260" idx="6"/>
            <a:endCxn id="282" idx="1"/>
          </p:cNvCxnSpPr>
          <p:nvPr/>
        </p:nvCxnSpPr>
        <p:spPr>
          <a:xfrm rot="10800000" flipH="1">
            <a:off x="7195667" y="3914800"/>
            <a:ext cx="1117600" cy="647600"/>
          </a:xfrm>
          <a:prstGeom prst="straightConnector1">
            <a:avLst/>
          </a:prstGeom>
          <a:noFill/>
          <a:ln w="9525" cap="flat" cmpd="sng">
            <a:solidFill>
              <a:srgbClr val="4BA173"/>
            </a:solidFill>
            <a:prstDash val="solid"/>
            <a:round/>
            <a:headEnd type="none" w="med" len="med"/>
            <a:tailEnd type="triangle" w="med" len="med"/>
          </a:ln>
        </p:spPr>
      </p:cxnSp>
      <p:cxnSp>
        <p:nvCxnSpPr>
          <p:cNvPr id="295" name="Google Shape;295;p27"/>
          <p:cNvCxnSpPr>
            <a:stCxn id="282" idx="3"/>
            <a:endCxn id="281" idx="2"/>
          </p:cNvCxnSpPr>
          <p:nvPr/>
        </p:nvCxnSpPr>
        <p:spPr>
          <a:xfrm rot="10800000" flipH="1">
            <a:off x="9533861" y="3912467"/>
            <a:ext cx="495200" cy="2400"/>
          </a:xfrm>
          <a:prstGeom prst="straightConnector1">
            <a:avLst/>
          </a:prstGeom>
          <a:noFill/>
          <a:ln w="9525" cap="flat" cmpd="sng">
            <a:solidFill>
              <a:srgbClr val="4BA173"/>
            </a:solidFill>
            <a:prstDash val="solid"/>
            <a:round/>
            <a:headEnd type="none" w="med" len="med"/>
            <a:tailEnd type="triangle" w="med" len="med"/>
          </a:ln>
        </p:spPr>
      </p:cxnSp>
      <p:cxnSp>
        <p:nvCxnSpPr>
          <p:cNvPr id="296" name="Google Shape;296;p27"/>
          <p:cNvCxnSpPr>
            <a:stCxn id="291" idx="3"/>
            <a:endCxn id="292" idx="2"/>
          </p:cNvCxnSpPr>
          <p:nvPr/>
        </p:nvCxnSpPr>
        <p:spPr>
          <a:xfrm rot="10800000" flipH="1">
            <a:off x="9494480" y="4562499"/>
            <a:ext cx="486800" cy="11600"/>
          </a:xfrm>
          <a:prstGeom prst="straightConnector1">
            <a:avLst/>
          </a:prstGeom>
          <a:noFill/>
          <a:ln w="9525" cap="flat" cmpd="sng">
            <a:solidFill>
              <a:srgbClr val="4BA173"/>
            </a:solidFill>
            <a:prstDash val="solid"/>
            <a:round/>
            <a:headEnd type="none" w="med" len="med"/>
            <a:tailEnd type="triangle" w="med" len="med"/>
          </a:ln>
        </p:spPr>
      </p:cxnSp>
      <p:cxnSp>
        <p:nvCxnSpPr>
          <p:cNvPr id="297" name="Google Shape;297;p27"/>
          <p:cNvCxnSpPr>
            <a:stCxn id="260" idx="6"/>
            <a:endCxn id="272" idx="1"/>
          </p:cNvCxnSpPr>
          <p:nvPr/>
        </p:nvCxnSpPr>
        <p:spPr>
          <a:xfrm>
            <a:off x="7195667" y="4562400"/>
            <a:ext cx="1078400" cy="695200"/>
          </a:xfrm>
          <a:prstGeom prst="straightConnector1">
            <a:avLst/>
          </a:prstGeom>
          <a:noFill/>
          <a:ln w="9525" cap="flat" cmpd="sng">
            <a:solidFill>
              <a:srgbClr val="4BA173"/>
            </a:solidFill>
            <a:prstDash val="solid"/>
            <a:round/>
            <a:headEnd type="none" w="med" len="med"/>
            <a:tailEnd type="triangle" w="med" len="med"/>
          </a:ln>
        </p:spPr>
      </p:cxnSp>
      <p:sp>
        <p:nvSpPr>
          <p:cNvPr id="298" name="Google Shape;298;p27"/>
          <p:cNvSpPr/>
          <p:nvPr/>
        </p:nvSpPr>
        <p:spPr>
          <a:xfrm>
            <a:off x="8313483" y="1554000"/>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Custom </a:t>
            </a:r>
            <a:endParaRPr sz="1600"/>
          </a:p>
        </p:txBody>
      </p:sp>
      <p:cxnSp>
        <p:nvCxnSpPr>
          <p:cNvPr id="299" name="Google Shape;299;p27"/>
          <p:cNvCxnSpPr>
            <a:stCxn id="263" idx="6"/>
            <a:endCxn id="298" idx="1"/>
          </p:cNvCxnSpPr>
          <p:nvPr/>
        </p:nvCxnSpPr>
        <p:spPr>
          <a:xfrm rot="10800000" flipH="1">
            <a:off x="7195800" y="1737800"/>
            <a:ext cx="1117600" cy="1772000"/>
          </a:xfrm>
          <a:prstGeom prst="straightConnector1">
            <a:avLst/>
          </a:prstGeom>
          <a:noFill/>
          <a:ln w="9525" cap="flat" cmpd="sng">
            <a:solidFill>
              <a:srgbClr val="4BA173"/>
            </a:solidFill>
            <a:prstDash val="solid"/>
            <a:round/>
            <a:headEnd type="none" w="med" len="med"/>
            <a:tailEnd type="triangle" w="med" len="med"/>
          </a:ln>
        </p:spPr>
      </p:cxnSp>
      <p:sp>
        <p:nvSpPr>
          <p:cNvPr id="300" name="Google Shape;300;p27"/>
          <p:cNvSpPr/>
          <p:nvPr/>
        </p:nvSpPr>
        <p:spPr>
          <a:xfrm>
            <a:off x="10029067" y="1509000"/>
            <a:ext cx="1904000" cy="4572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Normalized AMRs</a:t>
            </a:r>
            <a:endParaRPr sz="1333"/>
          </a:p>
        </p:txBody>
      </p:sp>
      <p:sp>
        <p:nvSpPr>
          <p:cNvPr id="301" name="Google Shape;301;p27"/>
          <p:cNvSpPr/>
          <p:nvPr/>
        </p:nvSpPr>
        <p:spPr>
          <a:xfrm>
            <a:off x="2952567" y="5143433"/>
            <a:ext cx="1220400" cy="327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MASH</a:t>
            </a:r>
            <a:endParaRPr sz="1333"/>
          </a:p>
        </p:txBody>
      </p:sp>
      <p:cxnSp>
        <p:nvCxnSpPr>
          <p:cNvPr id="302" name="Google Shape;302;p27"/>
          <p:cNvCxnSpPr>
            <a:stCxn id="258" idx="4"/>
            <a:endCxn id="301" idx="1"/>
          </p:cNvCxnSpPr>
          <p:nvPr/>
        </p:nvCxnSpPr>
        <p:spPr>
          <a:xfrm>
            <a:off x="1316967" y="2772748"/>
            <a:ext cx="1635600" cy="2534400"/>
          </a:xfrm>
          <a:prstGeom prst="straightConnector1">
            <a:avLst/>
          </a:prstGeom>
          <a:noFill/>
          <a:ln w="9525" cap="flat" cmpd="sng">
            <a:solidFill>
              <a:srgbClr val="4BA173"/>
            </a:solidFill>
            <a:prstDash val="solid"/>
            <a:round/>
            <a:headEnd type="none" w="med" len="med"/>
            <a:tailEnd type="triangle" w="med" len="med"/>
          </a:ln>
        </p:spPr>
      </p:cxnSp>
      <p:sp>
        <p:nvSpPr>
          <p:cNvPr id="303" name="Google Shape;303;p27"/>
          <p:cNvSpPr/>
          <p:nvPr/>
        </p:nvSpPr>
        <p:spPr>
          <a:xfrm>
            <a:off x="10029267" y="3008267"/>
            <a:ext cx="19040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Alpha Diversity</a:t>
            </a:r>
            <a:endParaRPr sz="1333"/>
          </a:p>
        </p:txBody>
      </p:sp>
      <p:sp>
        <p:nvSpPr>
          <p:cNvPr id="304" name="Google Shape;304;p27"/>
          <p:cNvSpPr/>
          <p:nvPr/>
        </p:nvSpPr>
        <p:spPr>
          <a:xfrm>
            <a:off x="8313481" y="3083700"/>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Custom </a:t>
            </a:r>
            <a:endParaRPr sz="1600"/>
          </a:p>
        </p:txBody>
      </p:sp>
      <p:cxnSp>
        <p:nvCxnSpPr>
          <p:cNvPr id="305" name="Google Shape;305;p27"/>
          <p:cNvCxnSpPr>
            <a:stCxn id="304" idx="3"/>
            <a:endCxn id="303" idx="2"/>
          </p:cNvCxnSpPr>
          <p:nvPr/>
        </p:nvCxnSpPr>
        <p:spPr>
          <a:xfrm rot="10800000" flipH="1">
            <a:off x="9533881" y="3262500"/>
            <a:ext cx="495200" cy="4800"/>
          </a:xfrm>
          <a:prstGeom prst="straightConnector1">
            <a:avLst/>
          </a:prstGeom>
          <a:noFill/>
          <a:ln w="9525" cap="flat" cmpd="sng">
            <a:solidFill>
              <a:srgbClr val="4BA173"/>
            </a:solidFill>
            <a:prstDash val="solid"/>
            <a:round/>
            <a:headEnd type="none" w="med" len="med"/>
            <a:tailEnd type="triangle" w="med" len="med"/>
          </a:ln>
        </p:spPr>
      </p:cxnSp>
      <p:cxnSp>
        <p:nvCxnSpPr>
          <p:cNvPr id="306" name="Google Shape;306;p27"/>
          <p:cNvCxnSpPr>
            <a:stCxn id="260" idx="6"/>
            <a:endCxn id="304" idx="1"/>
          </p:cNvCxnSpPr>
          <p:nvPr/>
        </p:nvCxnSpPr>
        <p:spPr>
          <a:xfrm rot="10800000" flipH="1">
            <a:off x="7195667" y="3267200"/>
            <a:ext cx="1118000" cy="1295200"/>
          </a:xfrm>
          <a:prstGeom prst="straightConnector1">
            <a:avLst/>
          </a:prstGeom>
          <a:noFill/>
          <a:ln w="9525" cap="flat" cmpd="sng">
            <a:solidFill>
              <a:srgbClr val="4BA173"/>
            </a:solidFill>
            <a:prstDash val="solid"/>
            <a:round/>
            <a:headEnd type="none" w="med" len="med"/>
            <a:tailEnd type="triangle" w="med" len="med"/>
          </a:ln>
        </p:spPr>
      </p:cxnSp>
      <p:sp>
        <p:nvSpPr>
          <p:cNvPr id="307" name="Google Shape;307;p27"/>
          <p:cNvSpPr/>
          <p:nvPr/>
        </p:nvSpPr>
        <p:spPr>
          <a:xfrm>
            <a:off x="2952467" y="407200"/>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Diamond</a:t>
            </a:r>
            <a:endParaRPr sz="1333"/>
          </a:p>
        </p:txBody>
      </p:sp>
      <p:sp>
        <p:nvSpPr>
          <p:cNvPr id="308" name="Google Shape;308;p27"/>
          <p:cNvSpPr/>
          <p:nvPr/>
        </p:nvSpPr>
        <p:spPr>
          <a:xfrm>
            <a:off x="5340900" y="142400"/>
            <a:ext cx="1854800" cy="3672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933"/>
              <a:t>Methyltransferases</a:t>
            </a:r>
            <a:endParaRPr sz="933"/>
          </a:p>
        </p:txBody>
      </p:sp>
      <p:cxnSp>
        <p:nvCxnSpPr>
          <p:cNvPr id="309" name="Google Shape;309;p27"/>
          <p:cNvCxnSpPr>
            <a:stCxn id="307" idx="3"/>
            <a:endCxn id="308" idx="2"/>
          </p:cNvCxnSpPr>
          <p:nvPr/>
        </p:nvCxnSpPr>
        <p:spPr>
          <a:xfrm rot="10800000" flipH="1">
            <a:off x="4172867" y="326000"/>
            <a:ext cx="1168000" cy="264800"/>
          </a:xfrm>
          <a:prstGeom prst="straightConnector1">
            <a:avLst/>
          </a:prstGeom>
          <a:noFill/>
          <a:ln w="9525" cap="flat" cmpd="sng">
            <a:solidFill>
              <a:srgbClr val="4BA173"/>
            </a:solidFill>
            <a:prstDash val="solid"/>
            <a:round/>
            <a:headEnd type="none" w="med" len="med"/>
            <a:tailEnd type="triangle" w="med" len="med"/>
          </a:ln>
        </p:spPr>
      </p:cxnSp>
      <p:sp>
        <p:nvSpPr>
          <p:cNvPr id="310" name="Google Shape;310;p27"/>
          <p:cNvSpPr/>
          <p:nvPr/>
        </p:nvSpPr>
        <p:spPr>
          <a:xfrm>
            <a:off x="5341100" y="750767"/>
            <a:ext cx="1854800" cy="4616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200"/>
              <a:t>Virulence Factors</a:t>
            </a:r>
            <a:endParaRPr sz="1200"/>
          </a:p>
        </p:txBody>
      </p:sp>
      <p:cxnSp>
        <p:nvCxnSpPr>
          <p:cNvPr id="311" name="Google Shape;311;p27"/>
          <p:cNvCxnSpPr>
            <a:stCxn id="258" idx="4"/>
            <a:endCxn id="307" idx="1"/>
          </p:cNvCxnSpPr>
          <p:nvPr/>
        </p:nvCxnSpPr>
        <p:spPr>
          <a:xfrm rot="10800000" flipH="1">
            <a:off x="1316967" y="590748"/>
            <a:ext cx="1635600" cy="2182000"/>
          </a:xfrm>
          <a:prstGeom prst="straightConnector1">
            <a:avLst/>
          </a:prstGeom>
          <a:noFill/>
          <a:ln w="9525" cap="flat" cmpd="sng">
            <a:solidFill>
              <a:srgbClr val="4BA173"/>
            </a:solidFill>
            <a:prstDash val="solid"/>
            <a:round/>
            <a:headEnd type="none" w="med" len="med"/>
            <a:tailEnd type="triangle" w="med" len="med"/>
          </a:ln>
        </p:spPr>
      </p:cxnSp>
      <p:cxnSp>
        <p:nvCxnSpPr>
          <p:cNvPr id="312" name="Google Shape;312;p27"/>
          <p:cNvCxnSpPr>
            <a:stCxn id="307" idx="3"/>
            <a:endCxn id="310" idx="2"/>
          </p:cNvCxnSpPr>
          <p:nvPr/>
        </p:nvCxnSpPr>
        <p:spPr>
          <a:xfrm>
            <a:off x="4172867" y="590800"/>
            <a:ext cx="1168400" cy="390800"/>
          </a:xfrm>
          <a:prstGeom prst="straightConnector1">
            <a:avLst/>
          </a:prstGeom>
          <a:noFill/>
          <a:ln w="9525" cap="flat" cmpd="sng">
            <a:solidFill>
              <a:srgbClr val="4BA173"/>
            </a:solidFill>
            <a:prstDash val="solid"/>
            <a:round/>
            <a:headEnd type="none" w="med" len="med"/>
            <a:tailEnd type="triangle" w="med" len="med"/>
          </a:ln>
        </p:spPr>
      </p:cxnSp>
      <p:cxnSp>
        <p:nvCxnSpPr>
          <p:cNvPr id="313" name="Google Shape;313;p27"/>
          <p:cNvCxnSpPr>
            <a:stCxn id="298" idx="3"/>
            <a:endCxn id="300" idx="2"/>
          </p:cNvCxnSpPr>
          <p:nvPr/>
        </p:nvCxnSpPr>
        <p:spPr>
          <a:xfrm>
            <a:off x="9533883" y="1737600"/>
            <a:ext cx="495200" cy="0"/>
          </a:xfrm>
          <a:prstGeom prst="straightConnector1">
            <a:avLst/>
          </a:prstGeom>
          <a:noFill/>
          <a:ln w="9525" cap="flat" cmpd="sng">
            <a:solidFill>
              <a:srgbClr val="4BA173"/>
            </a:solidFill>
            <a:prstDash val="solid"/>
            <a:round/>
            <a:headEnd type="none" w="med" len="med"/>
            <a:tailEnd type="triangle" w="med" len="med"/>
          </a:ln>
        </p:spPr>
      </p:cxnSp>
      <p:sp>
        <p:nvSpPr>
          <p:cNvPr id="314" name="Google Shape;314;p27"/>
          <p:cNvSpPr/>
          <p:nvPr/>
        </p:nvSpPr>
        <p:spPr>
          <a:xfrm>
            <a:off x="8313477" y="398333"/>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Custom </a:t>
            </a:r>
            <a:endParaRPr sz="1600"/>
          </a:p>
        </p:txBody>
      </p:sp>
      <p:sp>
        <p:nvSpPr>
          <p:cNvPr id="315" name="Google Shape;315;p27"/>
          <p:cNvSpPr/>
          <p:nvPr/>
        </p:nvSpPr>
        <p:spPr>
          <a:xfrm>
            <a:off x="8313477" y="976167"/>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Custom </a:t>
            </a:r>
            <a:endParaRPr sz="1600"/>
          </a:p>
        </p:txBody>
      </p:sp>
      <p:sp>
        <p:nvSpPr>
          <p:cNvPr id="316" name="Google Shape;316;p27"/>
          <p:cNvSpPr/>
          <p:nvPr/>
        </p:nvSpPr>
        <p:spPr>
          <a:xfrm>
            <a:off x="9981467" y="353333"/>
            <a:ext cx="1904000" cy="4572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Normalized Methyls</a:t>
            </a:r>
            <a:endParaRPr sz="1333"/>
          </a:p>
        </p:txBody>
      </p:sp>
      <p:sp>
        <p:nvSpPr>
          <p:cNvPr id="317" name="Google Shape;317;p27"/>
          <p:cNvSpPr/>
          <p:nvPr/>
        </p:nvSpPr>
        <p:spPr>
          <a:xfrm>
            <a:off x="10029067" y="931167"/>
            <a:ext cx="1904000" cy="4572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Normalized Virulence</a:t>
            </a:r>
            <a:endParaRPr sz="1333"/>
          </a:p>
        </p:txBody>
      </p:sp>
      <p:cxnSp>
        <p:nvCxnSpPr>
          <p:cNvPr id="318" name="Google Shape;318;p27"/>
          <p:cNvCxnSpPr>
            <a:stCxn id="308" idx="6"/>
            <a:endCxn id="314" idx="1"/>
          </p:cNvCxnSpPr>
          <p:nvPr/>
        </p:nvCxnSpPr>
        <p:spPr>
          <a:xfrm>
            <a:off x="7195700" y="326000"/>
            <a:ext cx="1117600" cy="256000"/>
          </a:xfrm>
          <a:prstGeom prst="straightConnector1">
            <a:avLst/>
          </a:prstGeom>
          <a:noFill/>
          <a:ln w="9525" cap="flat" cmpd="sng">
            <a:solidFill>
              <a:srgbClr val="4BA173"/>
            </a:solidFill>
            <a:prstDash val="solid"/>
            <a:round/>
            <a:headEnd type="none" w="med" len="med"/>
            <a:tailEnd type="triangle" w="med" len="med"/>
          </a:ln>
        </p:spPr>
      </p:cxnSp>
      <p:cxnSp>
        <p:nvCxnSpPr>
          <p:cNvPr id="319" name="Google Shape;319;p27"/>
          <p:cNvCxnSpPr>
            <a:stCxn id="314" idx="3"/>
            <a:endCxn id="316" idx="2"/>
          </p:cNvCxnSpPr>
          <p:nvPr/>
        </p:nvCxnSpPr>
        <p:spPr>
          <a:xfrm>
            <a:off x="9533877" y="581933"/>
            <a:ext cx="447600" cy="0"/>
          </a:xfrm>
          <a:prstGeom prst="straightConnector1">
            <a:avLst/>
          </a:prstGeom>
          <a:noFill/>
          <a:ln w="9525" cap="flat" cmpd="sng">
            <a:solidFill>
              <a:srgbClr val="4BA173"/>
            </a:solidFill>
            <a:prstDash val="solid"/>
            <a:round/>
            <a:headEnd type="none" w="med" len="med"/>
            <a:tailEnd type="triangle" w="med" len="med"/>
          </a:ln>
        </p:spPr>
      </p:cxnSp>
      <p:cxnSp>
        <p:nvCxnSpPr>
          <p:cNvPr id="320" name="Google Shape;320;p27"/>
          <p:cNvCxnSpPr>
            <a:stCxn id="315" idx="3"/>
            <a:endCxn id="317" idx="2"/>
          </p:cNvCxnSpPr>
          <p:nvPr/>
        </p:nvCxnSpPr>
        <p:spPr>
          <a:xfrm>
            <a:off x="9533877" y="1159767"/>
            <a:ext cx="495200" cy="0"/>
          </a:xfrm>
          <a:prstGeom prst="straightConnector1">
            <a:avLst/>
          </a:prstGeom>
          <a:noFill/>
          <a:ln w="9525" cap="flat" cmpd="sng">
            <a:solidFill>
              <a:srgbClr val="4BA173"/>
            </a:solidFill>
            <a:prstDash val="solid"/>
            <a:round/>
            <a:headEnd type="none" w="med" len="med"/>
            <a:tailEnd type="triangle" w="med" len="med"/>
          </a:ln>
        </p:spPr>
      </p:cxnSp>
      <p:cxnSp>
        <p:nvCxnSpPr>
          <p:cNvPr id="321" name="Google Shape;321;p27"/>
          <p:cNvCxnSpPr>
            <a:stCxn id="269" idx="6"/>
            <a:endCxn id="273" idx="1"/>
          </p:cNvCxnSpPr>
          <p:nvPr/>
        </p:nvCxnSpPr>
        <p:spPr>
          <a:xfrm>
            <a:off x="7195900" y="1647567"/>
            <a:ext cx="1117600" cy="854800"/>
          </a:xfrm>
          <a:prstGeom prst="straightConnector1">
            <a:avLst/>
          </a:prstGeom>
          <a:noFill/>
          <a:ln w="9525" cap="flat" cmpd="sng">
            <a:solidFill>
              <a:srgbClr val="4BA173"/>
            </a:solidFill>
            <a:prstDash val="dash"/>
            <a:round/>
            <a:headEnd type="none" w="med" len="med"/>
            <a:tailEnd type="triangle" w="med" len="med"/>
          </a:ln>
        </p:spPr>
      </p:cxnSp>
      <p:cxnSp>
        <p:nvCxnSpPr>
          <p:cNvPr id="322" name="Google Shape;322;p27"/>
          <p:cNvCxnSpPr>
            <a:stCxn id="269" idx="6"/>
            <a:endCxn id="298" idx="1"/>
          </p:cNvCxnSpPr>
          <p:nvPr/>
        </p:nvCxnSpPr>
        <p:spPr>
          <a:xfrm>
            <a:off x="7195900" y="1647567"/>
            <a:ext cx="1117600" cy="90000"/>
          </a:xfrm>
          <a:prstGeom prst="straightConnector1">
            <a:avLst/>
          </a:prstGeom>
          <a:noFill/>
          <a:ln w="9525" cap="flat" cmpd="sng">
            <a:solidFill>
              <a:srgbClr val="4BA173"/>
            </a:solidFill>
            <a:prstDash val="dash"/>
            <a:round/>
            <a:headEnd type="none" w="med" len="med"/>
            <a:tailEnd type="triangle" w="med" len="med"/>
          </a:ln>
        </p:spPr>
      </p:cxnSp>
      <p:cxnSp>
        <p:nvCxnSpPr>
          <p:cNvPr id="323" name="Google Shape;323;p27"/>
          <p:cNvCxnSpPr>
            <a:stCxn id="269" idx="6"/>
            <a:endCxn id="315" idx="1"/>
          </p:cNvCxnSpPr>
          <p:nvPr/>
        </p:nvCxnSpPr>
        <p:spPr>
          <a:xfrm rot="10800000" flipH="1">
            <a:off x="7195900" y="1159967"/>
            <a:ext cx="1117600" cy="487600"/>
          </a:xfrm>
          <a:prstGeom prst="straightConnector1">
            <a:avLst/>
          </a:prstGeom>
          <a:noFill/>
          <a:ln w="9525" cap="flat" cmpd="sng">
            <a:solidFill>
              <a:srgbClr val="4BA173"/>
            </a:solidFill>
            <a:prstDash val="dash"/>
            <a:round/>
            <a:headEnd type="none" w="med" len="med"/>
            <a:tailEnd type="triangle" w="med" len="med"/>
          </a:ln>
        </p:spPr>
      </p:cxnSp>
      <p:cxnSp>
        <p:nvCxnSpPr>
          <p:cNvPr id="324" name="Google Shape;324;p27"/>
          <p:cNvCxnSpPr>
            <a:stCxn id="269" idx="6"/>
            <a:endCxn id="314" idx="1"/>
          </p:cNvCxnSpPr>
          <p:nvPr/>
        </p:nvCxnSpPr>
        <p:spPr>
          <a:xfrm rot="10800000" flipH="1">
            <a:off x="7195900" y="581967"/>
            <a:ext cx="1117600" cy="1065600"/>
          </a:xfrm>
          <a:prstGeom prst="straightConnector1">
            <a:avLst/>
          </a:prstGeom>
          <a:noFill/>
          <a:ln w="9525" cap="flat" cmpd="sng">
            <a:solidFill>
              <a:srgbClr val="4BA173"/>
            </a:solidFill>
            <a:prstDash val="dash"/>
            <a:round/>
            <a:headEnd type="none" w="med" len="med"/>
            <a:tailEnd type="triangle" w="med" len="med"/>
          </a:ln>
        </p:spPr>
      </p:cxnSp>
      <p:sp>
        <p:nvSpPr>
          <p:cNvPr id="325" name="Google Shape;325;p27"/>
          <p:cNvSpPr/>
          <p:nvPr/>
        </p:nvSpPr>
        <p:spPr>
          <a:xfrm>
            <a:off x="2952699" y="5679900"/>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Bowtie2</a:t>
            </a:r>
            <a:endParaRPr sz="1333"/>
          </a:p>
        </p:txBody>
      </p:sp>
      <p:sp>
        <p:nvSpPr>
          <p:cNvPr id="326" name="Google Shape;326;p27"/>
          <p:cNvSpPr/>
          <p:nvPr/>
        </p:nvSpPr>
        <p:spPr>
          <a:xfrm>
            <a:off x="96567" y="3685033"/>
            <a:ext cx="1220400" cy="8892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067"/>
              <a:t>Common</a:t>
            </a:r>
            <a:endParaRPr sz="1067"/>
          </a:p>
          <a:p>
            <a:pPr algn="ctr"/>
            <a:r>
              <a:rPr lang="en" sz="1067"/>
              <a:t>Macrobial Genomes</a:t>
            </a:r>
            <a:endParaRPr sz="1067"/>
          </a:p>
        </p:txBody>
      </p:sp>
      <p:cxnSp>
        <p:nvCxnSpPr>
          <p:cNvPr id="327" name="Google Shape;327;p27"/>
          <p:cNvCxnSpPr>
            <a:stCxn id="326" idx="4"/>
            <a:endCxn id="325" idx="1"/>
          </p:cNvCxnSpPr>
          <p:nvPr/>
        </p:nvCxnSpPr>
        <p:spPr>
          <a:xfrm>
            <a:off x="1316967" y="4129633"/>
            <a:ext cx="1635600" cy="1734000"/>
          </a:xfrm>
          <a:prstGeom prst="straightConnector1">
            <a:avLst/>
          </a:prstGeom>
          <a:noFill/>
          <a:ln w="9525" cap="flat" cmpd="sng">
            <a:solidFill>
              <a:srgbClr val="4BA173"/>
            </a:solidFill>
            <a:prstDash val="dash"/>
            <a:round/>
            <a:headEnd type="none" w="med" len="med"/>
            <a:tailEnd type="triangle" w="med" len="med"/>
          </a:ln>
        </p:spPr>
      </p:cxnSp>
      <p:cxnSp>
        <p:nvCxnSpPr>
          <p:cNvPr id="328" name="Google Shape;328;p27"/>
          <p:cNvCxnSpPr>
            <a:stCxn id="258" idx="4"/>
            <a:endCxn id="325" idx="1"/>
          </p:cNvCxnSpPr>
          <p:nvPr/>
        </p:nvCxnSpPr>
        <p:spPr>
          <a:xfrm>
            <a:off x="1316967" y="2772748"/>
            <a:ext cx="1635600" cy="3090800"/>
          </a:xfrm>
          <a:prstGeom prst="straightConnector1">
            <a:avLst/>
          </a:prstGeom>
          <a:noFill/>
          <a:ln w="9525" cap="flat" cmpd="sng">
            <a:solidFill>
              <a:srgbClr val="4BA173"/>
            </a:solidFill>
            <a:prstDash val="solid"/>
            <a:round/>
            <a:headEnd type="none" w="med" len="med"/>
            <a:tailEnd type="triangle" w="med" len="med"/>
          </a:ln>
        </p:spPr>
      </p:cxnSp>
      <p:sp>
        <p:nvSpPr>
          <p:cNvPr id="329" name="Google Shape;329;p27"/>
          <p:cNvSpPr/>
          <p:nvPr/>
        </p:nvSpPr>
        <p:spPr>
          <a:xfrm>
            <a:off x="137067" y="4720363"/>
            <a:ext cx="1220400" cy="8700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067"/>
              <a:t>Common</a:t>
            </a:r>
            <a:endParaRPr sz="1067"/>
          </a:p>
          <a:p>
            <a:pPr algn="ctr"/>
            <a:r>
              <a:rPr lang="en" sz="1067"/>
              <a:t>Pathogen Genomes</a:t>
            </a:r>
            <a:endParaRPr sz="1067"/>
          </a:p>
        </p:txBody>
      </p:sp>
      <p:sp>
        <p:nvSpPr>
          <p:cNvPr id="330" name="Google Shape;330;p27"/>
          <p:cNvSpPr/>
          <p:nvPr/>
        </p:nvSpPr>
        <p:spPr>
          <a:xfrm>
            <a:off x="5313667" y="5217667"/>
            <a:ext cx="1904000" cy="5904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Macrobial Abundances</a:t>
            </a:r>
            <a:endParaRPr sz="1333"/>
          </a:p>
        </p:txBody>
      </p:sp>
      <p:sp>
        <p:nvSpPr>
          <p:cNvPr id="331" name="Google Shape;331;p27"/>
          <p:cNvSpPr/>
          <p:nvPr/>
        </p:nvSpPr>
        <p:spPr>
          <a:xfrm>
            <a:off x="5313667" y="5952800"/>
            <a:ext cx="1904000" cy="7444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Pathogen Abundances</a:t>
            </a:r>
            <a:endParaRPr sz="1333"/>
          </a:p>
        </p:txBody>
      </p:sp>
      <p:cxnSp>
        <p:nvCxnSpPr>
          <p:cNvPr id="332" name="Google Shape;332;p27"/>
          <p:cNvCxnSpPr>
            <a:stCxn id="325" idx="3"/>
            <a:endCxn id="330" idx="2"/>
          </p:cNvCxnSpPr>
          <p:nvPr/>
        </p:nvCxnSpPr>
        <p:spPr>
          <a:xfrm rot="10800000" flipH="1">
            <a:off x="4173099" y="5512700"/>
            <a:ext cx="1140400" cy="350800"/>
          </a:xfrm>
          <a:prstGeom prst="straightConnector1">
            <a:avLst/>
          </a:prstGeom>
          <a:noFill/>
          <a:ln w="9525" cap="flat" cmpd="sng">
            <a:solidFill>
              <a:srgbClr val="4BA173"/>
            </a:solidFill>
            <a:prstDash val="solid"/>
            <a:round/>
            <a:headEnd type="none" w="med" len="med"/>
            <a:tailEnd type="triangle" w="med" len="med"/>
          </a:ln>
        </p:spPr>
      </p:cxnSp>
      <p:cxnSp>
        <p:nvCxnSpPr>
          <p:cNvPr id="333" name="Google Shape;333;p27"/>
          <p:cNvCxnSpPr>
            <a:stCxn id="325" idx="3"/>
            <a:endCxn id="331" idx="2"/>
          </p:cNvCxnSpPr>
          <p:nvPr/>
        </p:nvCxnSpPr>
        <p:spPr>
          <a:xfrm>
            <a:off x="4173099" y="5863500"/>
            <a:ext cx="1140400" cy="461600"/>
          </a:xfrm>
          <a:prstGeom prst="straightConnector1">
            <a:avLst/>
          </a:prstGeom>
          <a:noFill/>
          <a:ln w="9525" cap="flat" cmpd="sng">
            <a:solidFill>
              <a:srgbClr val="4BA173"/>
            </a:solidFill>
            <a:prstDash val="solid"/>
            <a:round/>
            <a:headEnd type="none" w="med" len="med"/>
            <a:tailEnd type="triangle" w="med" len="med"/>
          </a:ln>
        </p:spPr>
      </p:cxnSp>
      <p:cxnSp>
        <p:nvCxnSpPr>
          <p:cNvPr id="334" name="Google Shape;334;p27"/>
          <p:cNvCxnSpPr>
            <a:stCxn id="329" idx="4"/>
            <a:endCxn id="325" idx="1"/>
          </p:cNvCxnSpPr>
          <p:nvPr/>
        </p:nvCxnSpPr>
        <p:spPr>
          <a:xfrm>
            <a:off x="1357467" y="5155363"/>
            <a:ext cx="1595200" cy="708000"/>
          </a:xfrm>
          <a:prstGeom prst="straightConnector1">
            <a:avLst/>
          </a:prstGeom>
          <a:noFill/>
          <a:ln w="9525" cap="flat" cmpd="sng">
            <a:solidFill>
              <a:srgbClr val="4BA173"/>
            </a:solidFill>
            <a:prstDash val="dash"/>
            <a:round/>
            <a:headEnd type="none" w="med" len="med"/>
            <a:tailEnd type="triangle" w="med" len="med"/>
          </a:ln>
        </p:spPr>
      </p:cxnSp>
      <p:cxnSp>
        <p:nvCxnSpPr>
          <p:cNvPr id="335" name="Google Shape;335;p27"/>
          <p:cNvCxnSpPr>
            <a:stCxn id="280" idx="4"/>
            <a:endCxn id="325" idx="1"/>
          </p:cNvCxnSpPr>
          <p:nvPr/>
        </p:nvCxnSpPr>
        <p:spPr>
          <a:xfrm rot="10800000" flipH="1">
            <a:off x="1357451" y="5863515"/>
            <a:ext cx="1595200" cy="269200"/>
          </a:xfrm>
          <a:prstGeom prst="straightConnector1">
            <a:avLst/>
          </a:prstGeom>
          <a:noFill/>
          <a:ln w="9525" cap="flat" cmpd="sng">
            <a:solidFill>
              <a:srgbClr val="4BA173"/>
            </a:solidFill>
            <a:prstDash val="dash"/>
            <a:round/>
            <a:headEnd type="none" w="med" len="med"/>
            <a:tailEnd type="triangle" w="med" len="med"/>
          </a:ln>
        </p:spPr>
      </p:cxnSp>
      <p:cxnSp>
        <p:nvCxnSpPr>
          <p:cNvPr id="336" name="Google Shape;336;p27"/>
          <p:cNvCxnSpPr>
            <a:stCxn id="330" idx="6"/>
            <a:endCxn id="275" idx="1"/>
          </p:cNvCxnSpPr>
          <p:nvPr/>
        </p:nvCxnSpPr>
        <p:spPr>
          <a:xfrm>
            <a:off x="7217667" y="5512867"/>
            <a:ext cx="1056400" cy="428000"/>
          </a:xfrm>
          <a:prstGeom prst="straightConnector1">
            <a:avLst/>
          </a:prstGeom>
          <a:noFill/>
          <a:ln w="9525" cap="flat" cmpd="sng">
            <a:solidFill>
              <a:srgbClr val="4BA173"/>
            </a:solidFill>
            <a:prstDash val="solid"/>
            <a:round/>
            <a:headEnd type="none" w="med" len="med"/>
            <a:tailEnd type="triangle" w="med" len="med"/>
          </a:ln>
        </p:spPr>
      </p:cxnSp>
      <p:cxnSp>
        <p:nvCxnSpPr>
          <p:cNvPr id="337" name="Google Shape;337;p27"/>
          <p:cNvCxnSpPr>
            <a:stCxn id="331" idx="6"/>
            <a:endCxn id="275" idx="1"/>
          </p:cNvCxnSpPr>
          <p:nvPr/>
        </p:nvCxnSpPr>
        <p:spPr>
          <a:xfrm rot="10800000" flipH="1">
            <a:off x="7217667" y="5941000"/>
            <a:ext cx="1056400" cy="384000"/>
          </a:xfrm>
          <a:prstGeom prst="straightConnector1">
            <a:avLst/>
          </a:prstGeom>
          <a:noFill/>
          <a:ln w="9525" cap="flat" cmpd="sng">
            <a:solidFill>
              <a:srgbClr val="4BA173"/>
            </a:solidFill>
            <a:prstDash val="solid"/>
            <a:round/>
            <a:headEnd type="none" w="med" len="med"/>
            <a:tailEnd type="triangle" w="med" len="med"/>
          </a:ln>
        </p:spPr>
      </p:cxnSp>
      <p:sp>
        <p:nvSpPr>
          <p:cNvPr id="338" name="Google Shape;338;p27"/>
          <p:cNvSpPr/>
          <p:nvPr/>
        </p:nvSpPr>
        <p:spPr>
          <a:xfrm>
            <a:off x="1604167" y="213333"/>
            <a:ext cx="920000" cy="7372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Gene Sets</a:t>
            </a:r>
            <a:endParaRPr sz="1333"/>
          </a:p>
        </p:txBody>
      </p:sp>
      <p:cxnSp>
        <p:nvCxnSpPr>
          <p:cNvPr id="339" name="Google Shape;339;p27"/>
          <p:cNvCxnSpPr>
            <a:stCxn id="260" idx="6"/>
            <a:endCxn id="275" idx="1"/>
          </p:cNvCxnSpPr>
          <p:nvPr/>
        </p:nvCxnSpPr>
        <p:spPr>
          <a:xfrm>
            <a:off x="7195667" y="4562400"/>
            <a:ext cx="1078400" cy="1378400"/>
          </a:xfrm>
          <a:prstGeom prst="straightConnector1">
            <a:avLst/>
          </a:prstGeom>
          <a:noFill/>
          <a:ln w="9525" cap="flat" cmpd="sng">
            <a:solidFill>
              <a:srgbClr val="4BA173"/>
            </a:solidFill>
            <a:prstDash val="solid"/>
            <a:round/>
            <a:headEnd type="none" w="med" len="med"/>
            <a:tailEnd type="triangle" w="med" len="med"/>
          </a:ln>
        </p:spPr>
      </p:cxnSp>
      <p:cxnSp>
        <p:nvCxnSpPr>
          <p:cNvPr id="340" name="Google Shape;340;p27"/>
          <p:cNvCxnSpPr>
            <a:stCxn id="338" idx="4"/>
            <a:endCxn id="307" idx="1"/>
          </p:cNvCxnSpPr>
          <p:nvPr/>
        </p:nvCxnSpPr>
        <p:spPr>
          <a:xfrm>
            <a:off x="2524167" y="581933"/>
            <a:ext cx="428400" cy="8800"/>
          </a:xfrm>
          <a:prstGeom prst="straightConnector1">
            <a:avLst/>
          </a:prstGeom>
          <a:noFill/>
          <a:ln w="9525" cap="flat" cmpd="sng">
            <a:solidFill>
              <a:srgbClr val="4BA173"/>
            </a:solidFill>
            <a:prstDash val="solid"/>
            <a:round/>
            <a:headEnd type="none" w="med" len="med"/>
            <a:tailEnd type="triangle" w="med" len="med"/>
          </a:ln>
        </p:spPr>
      </p:cxnSp>
      <p:cxnSp>
        <p:nvCxnSpPr>
          <p:cNvPr id="341" name="Google Shape;341;p27"/>
          <p:cNvCxnSpPr>
            <a:stCxn id="301" idx="3"/>
            <a:endCxn id="282" idx="1"/>
          </p:cNvCxnSpPr>
          <p:nvPr/>
        </p:nvCxnSpPr>
        <p:spPr>
          <a:xfrm rot="10800000" flipH="1">
            <a:off x="4172967" y="3914833"/>
            <a:ext cx="4140400" cy="1392400"/>
          </a:xfrm>
          <a:prstGeom prst="curvedConnector3">
            <a:avLst>
              <a:gd name="adj1" fmla="val 80885"/>
            </a:avLst>
          </a:prstGeom>
          <a:noFill/>
          <a:ln w="9525" cap="flat" cmpd="sng">
            <a:solidFill>
              <a:srgbClr val="4BA173"/>
            </a:solidFill>
            <a:prstDash val="solid"/>
            <a:round/>
            <a:headEnd type="none" w="med" len="med"/>
            <a:tailEnd type="triangle" w="med" len="med"/>
          </a:ln>
        </p:spPr>
      </p:cxnSp>
      <p:cxnSp>
        <p:nvCxnSpPr>
          <p:cNvPr id="342" name="Google Shape;342;p27"/>
          <p:cNvCxnSpPr>
            <a:stCxn id="310" idx="6"/>
            <a:endCxn id="315" idx="1"/>
          </p:cNvCxnSpPr>
          <p:nvPr/>
        </p:nvCxnSpPr>
        <p:spPr>
          <a:xfrm>
            <a:off x="7195900" y="981567"/>
            <a:ext cx="1117600" cy="178400"/>
          </a:xfrm>
          <a:prstGeom prst="straightConnector1">
            <a:avLst/>
          </a:prstGeom>
          <a:noFill/>
          <a:ln w="9525" cap="flat" cmpd="sng">
            <a:solidFill>
              <a:srgbClr val="4BA173"/>
            </a:solidFill>
            <a:prstDash val="solid"/>
            <a:round/>
            <a:headEnd type="none" w="med" len="med"/>
            <a:tailEnd type="triangle" w="med" len="med"/>
          </a:ln>
        </p:spPr>
      </p:cxnSp>
      <p:cxnSp>
        <p:nvCxnSpPr>
          <p:cNvPr id="343" name="Google Shape;343;p27"/>
          <p:cNvCxnSpPr>
            <a:stCxn id="275" idx="3"/>
            <a:endCxn id="276" idx="2"/>
          </p:cNvCxnSpPr>
          <p:nvPr/>
        </p:nvCxnSpPr>
        <p:spPr>
          <a:xfrm>
            <a:off x="9534084" y="5940900"/>
            <a:ext cx="494800" cy="4800"/>
          </a:xfrm>
          <a:prstGeom prst="straightConnector1">
            <a:avLst/>
          </a:prstGeom>
          <a:noFill/>
          <a:ln w="9525" cap="flat" cmpd="sng">
            <a:solidFill>
              <a:srgbClr val="4BA173"/>
            </a:solidFill>
            <a:prstDash val="solid"/>
            <a:round/>
            <a:headEnd type="none" w="med" len="med"/>
            <a:tailEnd type="triangle" w="med" len="med"/>
          </a:ln>
        </p:spPr>
      </p:cxnSp>
      <p:cxnSp>
        <p:nvCxnSpPr>
          <p:cNvPr id="344" name="Google Shape;344;p27"/>
          <p:cNvCxnSpPr>
            <a:stCxn id="260" idx="6"/>
            <a:endCxn id="275" idx="1"/>
          </p:cNvCxnSpPr>
          <p:nvPr/>
        </p:nvCxnSpPr>
        <p:spPr>
          <a:xfrm>
            <a:off x="7195667" y="4562400"/>
            <a:ext cx="1078400" cy="1378400"/>
          </a:xfrm>
          <a:prstGeom prst="curvedConnector3">
            <a:avLst>
              <a:gd name="adj1" fmla="val 50001"/>
            </a:avLst>
          </a:prstGeom>
          <a:noFill/>
          <a:ln w="9525" cap="flat" cmpd="sng">
            <a:solidFill>
              <a:srgbClr val="4BA173"/>
            </a:solidFill>
            <a:prstDash val="solid"/>
            <a:round/>
            <a:headEnd type="none" w="med" len="med"/>
            <a:tailEnd type="triangle" w="med" len="med"/>
          </a:ln>
        </p:spPr>
      </p:cxnSp>
    </p:spTree>
    <p:extLst>
      <p:ext uri="{BB962C8B-B14F-4D97-AF65-F5344CB8AC3E}">
        <p14:creationId xmlns:p14="http://schemas.microsoft.com/office/powerpoint/2010/main" val="320460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Elbow Connector 13">
            <a:extLst>
              <a:ext uri="{FF2B5EF4-FFF2-40B4-BE49-F238E27FC236}">
                <a16:creationId xmlns:a16="http://schemas.microsoft.com/office/drawing/2014/main" id="{3EFD08AE-9822-3D40-BA27-523D957512A2}"/>
              </a:ext>
            </a:extLst>
          </p:cNvPr>
          <p:cNvCxnSpPr>
            <a:cxnSpLocks/>
            <a:stCxn id="10" idx="3"/>
            <a:endCxn id="19" idx="1"/>
          </p:cNvCxnSpPr>
          <p:nvPr/>
        </p:nvCxnSpPr>
        <p:spPr>
          <a:xfrm flipV="1">
            <a:off x="2260826" y="1605076"/>
            <a:ext cx="246701" cy="146697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9800B488-C8E3-5C42-BBFF-79AE39EFE763}"/>
              </a:ext>
            </a:extLst>
          </p:cNvPr>
          <p:cNvCxnSpPr>
            <a:cxnSpLocks/>
            <a:stCxn id="10" idx="3"/>
            <a:endCxn id="34" idx="1"/>
          </p:cNvCxnSpPr>
          <p:nvPr/>
        </p:nvCxnSpPr>
        <p:spPr>
          <a:xfrm>
            <a:off x="2260826" y="3072049"/>
            <a:ext cx="265035" cy="28441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E84E2BC4-6796-F24B-A9F6-11CDBF89ABA5}"/>
              </a:ext>
            </a:extLst>
          </p:cNvPr>
          <p:cNvGrpSpPr/>
          <p:nvPr/>
        </p:nvGrpSpPr>
        <p:grpSpPr>
          <a:xfrm>
            <a:off x="2507527" y="808914"/>
            <a:ext cx="2274970" cy="1592323"/>
            <a:chOff x="4156220" y="1257300"/>
            <a:chExt cx="2274970" cy="1592323"/>
          </a:xfrm>
        </p:grpSpPr>
        <p:pic>
          <p:nvPicPr>
            <p:cNvPr id="6" name="Picture 5">
              <a:extLst>
                <a:ext uri="{FF2B5EF4-FFF2-40B4-BE49-F238E27FC236}">
                  <a16:creationId xmlns:a16="http://schemas.microsoft.com/office/drawing/2014/main" id="{C7446B73-24EA-D44A-AB19-FEF6CB0B5A87}"/>
                </a:ext>
              </a:extLst>
            </p:cNvPr>
            <p:cNvPicPr>
              <a:picLocks/>
            </p:cNvPicPr>
            <p:nvPr/>
          </p:nvPicPr>
          <p:blipFill>
            <a:blip r:embed="rId3"/>
            <a:stretch>
              <a:fillRect/>
            </a:stretch>
          </p:blipFill>
          <p:spPr>
            <a:xfrm>
              <a:off x="4794423" y="1259957"/>
              <a:ext cx="911514" cy="911514"/>
            </a:xfrm>
            <a:prstGeom prst="rect">
              <a:avLst/>
            </a:prstGeom>
          </p:spPr>
        </p:pic>
        <p:sp>
          <p:nvSpPr>
            <p:cNvPr id="19" name="Rectangle 18">
              <a:extLst>
                <a:ext uri="{FF2B5EF4-FFF2-40B4-BE49-F238E27FC236}">
                  <a16:creationId xmlns:a16="http://schemas.microsoft.com/office/drawing/2014/main" id="{2BFA4F4C-80AF-6641-B32B-41E9EE72B8E9}"/>
                </a:ext>
              </a:extLst>
            </p:cNvPr>
            <p:cNvSpPr/>
            <p:nvPr/>
          </p:nvSpPr>
          <p:spPr>
            <a:xfrm>
              <a:off x="4156220" y="1257300"/>
              <a:ext cx="2274970" cy="15923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BB82BE35-89AD-AD4E-A320-4E57F7359BA3}"/>
                </a:ext>
              </a:extLst>
            </p:cNvPr>
            <p:cNvSpPr txBox="1"/>
            <p:nvPr/>
          </p:nvSpPr>
          <p:spPr>
            <a:xfrm>
              <a:off x="4162738" y="2018626"/>
              <a:ext cx="2261934" cy="830997"/>
            </a:xfrm>
            <a:prstGeom prst="rect">
              <a:avLst/>
            </a:prstGeom>
            <a:noFill/>
          </p:spPr>
          <p:txBody>
            <a:bodyPr wrap="square" rtlCol="0">
              <a:spAutoFit/>
            </a:bodyPr>
            <a:lstStyle/>
            <a:p>
              <a:pPr algn="ctr"/>
              <a:r>
                <a:rPr lang="en-US" sz="1600" dirty="0">
                  <a:latin typeface="Helvetica" pitchFamily="2" charset="0"/>
                </a:rPr>
                <a:t>Define sample groups, add metadata, and run statistical modules</a:t>
              </a:r>
            </a:p>
          </p:txBody>
        </p:sp>
      </p:grpSp>
      <p:grpSp>
        <p:nvGrpSpPr>
          <p:cNvPr id="51" name="Group 50">
            <a:extLst>
              <a:ext uri="{FF2B5EF4-FFF2-40B4-BE49-F238E27FC236}">
                <a16:creationId xmlns:a16="http://schemas.microsoft.com/office/drawing/2014/main" id="{E01A7D64-03BC-DC4C-9609-19AC725B058C}"/>
              </a:ext>
            </a:extLst>
          </p:cNvPr>
          <p:cNvGrpSpPr/>
          <p:nvPr/>
        </p:nvGrpSpPr>
        <p:grpSpPr>
          <a:xfrm>
            <a:off x="201769" y="2221842"/>
            <a:ext cx="2059057" cy="1700414"/>
            <a:chOff x="842747" y="2201311"/>
            <a:chExt cx="2072528" cy="1711539"/>
          </a:xfrm>
        </p:grpSpPr>
        <p:grpSp>
          <p:nvGrpSpPr>
            <p:cNvPr id="12" name="Group 11">
              <a:extLst>
                <a:ext uri="{FF2B5EF4-FFF2-40B4-BE49-F238E27FC236}">
                  <a16:creationId xmlns:a16="http://schemas.microsoft.com/office/drawing/2014/main" id="{F38CCC6F-08B8-7244-B651-42E149D25EC6}"/>
                </a:ext>
              </a:extLst>
            </p:cNvPr>
            <p:cNvGrpSpPr/>
            <p:nvPr/>
          </p:nvGrpSpPr>
          <p:grpSpPr>
            <a:xfrm>
              <a:off x="842747" y="2201311"/>
              <a:ext cx="2072528" cy="1711539"/>
              <a:chOff x="1155169" y="2776641"/>
              <a:chExt cx="2072528" cy="1938430"/>
            </a:xfrm>
          </p:grpSpPr>
          <p:sp>
            <p:nvSpPr>
              <p:cNvPr id="10" name="Rectangle 9">
                <a:extLst>
                  <a:ext uri="{FF2B5EF4-FFF2-40B4-BE49-F238E27FC236}">
                    <a16:creationId xmlns:a16="http://schemas.microsoft.com/office/drawing/2014/main" id="{95C11384-39F2-B540-9452-3F85EE2221A0}"/>
                  </a:ext>
                </a:extLst>
              </p:cNvPr>
              <p:cNvSpPr/>
              <p:nvPr/>
            </p:nvSpPr>
            <p:spPr>
              <a:xfrm>
                <a:off x="1155171" y="2776641"/>
                <a:ext cx="2072526" cy="193843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9DACA9DE-F104-0D4D-8FD1-5D1A1059CFC9}"/>
                  </a:ext>
                </a:extLst>
              </p:cNvPr>
              <p:cNvSpPr txBox="1"/>
              <p:nvPr/>
            </p:nvSpPr>
            <p:spPr>
              <a:xfrm>
                <a:off x="1155169" y="4014306"/>
                <a:ext cx="2072525" cy="584775"/>
              </a:xfrm>
              <a:prstGeom prst="rect">
                <a:avLst/>
              </a:prstGeom>
              <a:noFill/>
            </p:spPr>
            <p:txBody>
              <a:bodyPr wrap="square" rtlCol="0">
                <a:spAutoFit/>
              </a:bodyPr>
              <a:lstStyle/>
              <a:p>
                <a:pPr algn="ctr"/>
                <a:r>
                  <a:rPr lang="en-US" sz="1600" dirty="0">
                    <a:latin typeface="Helvetica" pitchFamily="2" charset="0"/>
                  </a:rPr>
                  <a:t>Upload samples to the hybrid database</a:t>
                </a:r>
              </a:p>
            </p:txBody>
          </p:sp>
        </p:grpSp>
        <p:grpSp>
          <p:nvGrpSpPr>
            <p:cNvPr id="38" name="Group 37">
              <a:extLst>
                <a:ext uri="{FF2B5EF4-FFF2-40B4-BE49-F238E27FC236}">
                  <a16:creationId xmlns:a16="http://schemas.microsoft.com/office/drawing/2014/main" id="{6E167E93-13F4-1A48-AF68-814B3B176425}"/>
                </a:ext>
              </a:extLst>
            </p:cNvPr>
            <p:cNvGrpSpPr/>
            <p:nvPr/>
          </p:nvGrpSpPr>
          <p:grpSpPr>
            <a:xfrm>
              <a:off x="1361302" y="2349186"/>
              <a:ext cx="1043049" cy="975358"/>
              <a:chOff x="7174199" y="2114729"/>
              <a:chExt cx="1773291" cy="1658211"/>
            </a:xfrm>
          </p:grpSpPr>
          <p:pic>
            <p:nvPicPr>
              <p:cNvPr id="1038" name="Picture 14" descr="BruceBlog: Installing PostgreSQL 9.0 on Mac OS X 10.6.8 ...">
                <a:extLst>
                  <a:ext uri="{FF2B5EF4-FFF2-40B4-BE49-F238E27FC236}">
                    <a16:creationId xmlns:a16="http://schemas.microsoft.com/office/drawing/2014/main" id="{D0E050DB-BA25-E64D-ACD9-97AAEB80A5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005" t="12078" r="20877" b="30240"/>
              <a:stretch/>
            </p:blipFill>
            <p:spPr bwMode="auto">
              <a:xfrm>
                <a:off x="7174199" y="2114729"/>
                <a:ext cx="1061548" cy="107847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8" descr="Wikibon view: Open Source NoSQL database vendors face a ...">
                <a:extLst>
                  <a:ext uri="{FF2B5EF4-FFF2-40B4-BE49-F238E27FC236}">
                    <a16:creationId xmlns:a16="http://schemas.microsoft.com/office/drawing/2014/main" id="{0489BC07-0D44-CD4C-B536-18F0D76FFA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4257" y="2759290"/>
                <a:ext cx="1123233" cy="101365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0" name="Group 49">
            <a:extLst>
              <a:ext uri="{FF2B5EF4-FFF2-40B4-BE49-F238E27FC236}">
                <a16:creationId xmlns:a16="http://schemas.microsoft.com/office/drawing/2014/main" id="{65E54DBA-097E-3546-9447-F260735A6160}"/>
              </a:ext>
            </a:extLst>
          </p:cNvPr>
          <p:cNvGrpSpPr/>
          <p:nvPr/>
        </p:nvGrpSpPr>
        <p:grpSpPr>
          <a:xfrm>
            <a:off x="2525861" y="2614438"/>
            <a:ext cx="2283140" cy="1484044"/>
            <a:chOff x="3843799" y="3546253"/>
            <a:chExt cx="2283140" cy="1484044"/>
          </a:xfrm>
        </p:grpSpPr>
        <p:grpSp>
          <p:nvGrpSpPr>
            <p:cNvPr id="32" name="Group 31">
              <a:extLst>
                <a:ext uri="{FF2B5EF4-FFF2-40B4-BE49-F238E27FC236}">
                  <a16:creationId xmlns:a16="http://schemas.microsoft.com/office/drawing/2014/main" id="{2DBA4EC3-D409-F047-BEAF-3232DB93C4E2}"/>
                </a:ext>
              </a:extLst>
            </p:cNvPr>
            <p:cNvGrpSpPr/>
            <p:nvPr/>
          </p:nvGrpSpPr>
          <p:grpSpPr>
            <a:xfrm>
              <a:off x="3843799" y="3546253"/>
              <a:ext cx="2283140" cy="1484044"/>
              <a:chOff x="4156220" y="1257300"/>
              <a:chExt cx="2283140" cy="1865929"/>
            </a:xfrm>
          </p:grpSpPr>
          <p:sp>
            <p:nvSpPr>
              <p:cNvPr id="34" name="Rectangle 33">
                <a:extLst>
                  <a:ext uri="{FF2B5EF4-FFF2-40B4-BE49-F238E27FC236}">
                    <a16:creationId xmlns:a16="http://schemas.microsoft.com/office/drawing/2014/main" id="{7D530D7B-24A3-7443-85B1-C84BC2483596}"/>
                  </a:ext>
                </a:extLst>
              </p:cNvPr>
              <p:cNvSpPr/>
              <p:nvPr/>
            </p:nvSpPr>
            <p:spPr>
              <a:xfrm>
                <a:off x="4156220" y="1257300"/>
                <a:ext cx="2274970" cy="18659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BCE21859-238F-1A43-96DA-6650279C8EF6}"/>
                  </a:ext>
                </a:extLst>
              </p:cNvPr>
              <p:cNvSpPr txBox="1"/>
              <p:nvPr/>
            </p:nvSpPr>
            <p:spPr>
              <a:xfrm>
                <a:off x="4177426" y="2148758"/>
                <a:ext cx="2261934" cy="830997"/>
              </a:xfrm>
              <a:prstGeom prst="rect">
                <a:avLst/>
              </a:prstGeom>
              <a:noFill/>
            </p:spPr>
            <p:txBody>
              <a:bodyPr wrap="square" rtlCol="0">
                <a:spAutoFit/>
              </a:bodyPr>
              <a:lstStyle/>
              <a:p>
                <a:pPr algn="ctr"/>
                <a:r>
                  <a:rPr lang="en-US" sz="1600" dirty="0">
                    <a:latin typeface="Helvetica" pitchFamily="2" charset="0"/>
                  </a:rPr>
                  <a:t>Compare samples to background, further analyses</a:t>
                </a:r>
              </a:p>
            </p:txBody>
          </p:sp>
        </p:grpSp>
        <p:pic>
          <p:nvPicPr>
            <p:cNvPr id="1041" name="Picture 17" descr="NIH Human Microbiome Project - Home">
              <a:extLst>
                <a:ext uri="{FF2B5EF4-FFF2-40B4-BE49-F238E27FC236}">
                  <a16:creationId xmlns:a16="http://schemas.microsoft.com/office/drawing/2014/main" id="{F8A37B0E-66F9-244E-8995-FE15A8BE0D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8856" y="3571095"/>
              <a:ext cx="760308" cy="760308"/>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https://microbe.directory/small.png">
              <a:extLst>
                <a:ext uri="{FF2B5EF4-FFF2-40B4-BE49-F238E27FC236}">
                  <a16:creationId xmlns:a16="http://schemas.microsoft.com/office/drawing/2014/main" id="{B4B5C884-E6EC-FC4A-8923-19706CD7829F}"/>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036308" y="3574016"/>
              <a:ext cx="760308" cy="760308"/>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47" name="Group 46">
            <a:extLst>
              <a:ext uri="{FF2B5EF4-FFF2-40B4-BE49-F238E27FC236}">
                <a16:creationId xmlns:a16="http://schemas.microsoft.com/office/drawing/2014/main" id="{F09C4534-D078-9544-960B-5CA14E3A9733}"/>
              </a:ext>
            </a:extLst>
          </p:cNvPr>
          <p:cNvGrpSpPr/>
          <p:nvPr/>
        </p:nvGrpSpPr>
        <p:grpSpPr>
          <a:xfrm>
            <a:off x="416294" y="5931691"/>
            <a:ext cx="11135626" cy="771575"/>
            <a:chOff x="1071614" y="5934195"/>
            <a:chExt cx="11135626" cy="771575"/>
          </a:xfrm>
        </p:grpSpPr>
        <p:sp>
          <p:nvSpPr>
            <p:cNvPr id="39" name="TextBox 38">
              <a:extLst>
                <a:ext uri="{FF2B5EF4-FFF2-40B4-BE49-F238E27FC236}">
                  <a16:creationId xmlns:a16="http://schemas.microsoft.com/office/drawing/2014/main" id="{B83F223C-6F48-984E-AB59-6E93A06F79BE}"/>
                </a:ext>
              </a:extLst>
            </p:cNvPr>
            <p:cNvSpPr txBox="1"/>
            <p:nvPr/>
          </p:nvSpPr>
          <p:spPr>
            <a:xfrm>
              <a:off x="1191278" y="5940031"/>
              <a:ext cx="1699260" cy="365760"/>
            </a:xfrm>
            <a:prstGeom prst="rect">
              <a:avLst/>
            </a:prstGeom>
            <a:noFill/>
          </p:spPr>
          <p:txBody>
            <a:bodyPr wrap="square" rtlCol="0">
              <a:spAutoFit/>
            </a:bodyPr>
            <a:lstStyle/>
            <a:p>
              <a:pPr algn="ctr"/>
              <a:r>
                <a:rPr lang="en-US" dirty="0">
                  <a:latin typeface="Helvetica" pitchFamily="2" charset="0"/>
                </a:rPr>
                <a:t>Storage Layer</a:t>
              </a:r>
            </a:p>
          </p:txBody>
        </p:sp>
        <p:sp>
          <p:nvSpPr>
            <p:cNvPr id="52" name="TextBox 51">
              <a:extLst>
                <a:ext uri="{FF2B5EF4-FFF2-40B4-BE49-F238E27FC236}">
                  <a16:creationId xmlns:a16="http://schemas.microsoft.com/office/drawing/2014/main" id="{24126026-E2E6-CF47-94D8-78B9C8ED606D}"/>
                </a:ext>
              </a:extLst>
            </p:cNvPr>
            <p:cNvSpPr txBox="1"/>
            <p:nvPr/>
          </p:nvSpPr>
          <p:spPr>
            <a:xfrm>
              <a:off x="3093889" y="5936457"/>
              <a:ext cx="2497969" cy="369332"/>
            </a:xfrm>
            <a:prstGeom prst="rect">
              <a:avLst/>
            </a:prstGeom>
            <a:noFill/>
          </p:spPr>
          <p:txBody>
            <a:bodyPr wrap="square" rtlCol="0">
              <a:spAutoFit/>
            </a:bodyPr>
            <a:lstStyle/>
            <a:p>
              <a:pPr algn="ctr"/>
              <a:r>
                <a:rPr lang="en-US" dirty="0">
                  <a:latin typeface="Helvetica" pitchFamily="2" charset="0"/>
                </a:rPr>
                <a:t>Middleware</a:t>
              </a:r>
            </a:p>
          </p:txBody>
        </p:sp>
        <p:sp>
          <p:nvSpPr>
            <p:cNvPr id="53" name="TextBox 52">
              <a:extLst>
                <a:ext uri="{FF2B5EF4-FFF2-40B4-BE49-F238E27FC236}">
                  <a16:creationId xmlns:a16="http://schemas.microsoft.com/office/drawing/2014/main" id="{31C14112-CED3-0C49-A6F8-79A0F0D0EAF1}"/>
                </a:ext>
              </a:extLst>
            </p:cNvPr>
            <p:cNvSpPr txBox="1"/>
            <p:nvPr/>
          </p:nvSpPr>
          <p:spPr>
            <a:xfrm>
              <a:off x="1071614" y="6336438"/>
              <a:ext cx="4520235" cy="369332"/>
            </a:xfrm>
            <a:prstGeom prst="rect">
              <a:avLst/>
            </a:prstGeom>
            <a:noFill/>
          </p:spPr>
          <p:txBody>
            <a:bodyPr wrap="square" rtlCol="0">
              <a:spAutoFit/>
            </a:bodyPr>
            <a:lstStyle/>
            <a:p>
              <a:pPr algn="ctr"/>
              <a:r>
                <a:rPr lang="en-US" dirty="0">
                  <a:latin typeface="Helvetica" pitchFamily="2" charset="0"/>
                </a:rPr>
                <a:t>Back End</a:t>
              </a:r>
            </a:p>
          </p:txBody>
        </p:sp>
        <p:sp>
          <p:nvSpPr>
            <p:cNvPr id="54" name="TextBox 53">
              <a:extLst>
                <a:ext uri="{FF2B5EF4-FFF2-40B4-BE49-F238E27FC236}">
                  <a16:creationId xmlns:a16="http://schemas.microsoft.com/office/drawing/2014/main" id="{55EA867C-4337-BB47-BC2A-8EBD09C44F35}"/>
                </a:ext>
              </a:extLst>
            </p:cNvPr>
            <p:cNvSpPr txBox="1"/>
            <p:nvPr/>
          </p:nvSpPr>
          <p:spPr>
            <a:xfrm>
              <a:off x="5591848" y="6305872"/>
              <a:ext cx="6612563" cy="369332"/>
            </a:xfrm>
            <a:prstGeom prst="rect">
              <a:avLst/>
            </a:prstGeom>
            <a:noFill/>
          </p:spPr>
          <p:txBody>
            <a:bodyPr wrap="square" rtlCol="0">
              <a:spAutoFit/>
            </a:bodyPr>
            <a:lstStyle/>
            <a:p>
              <a:pPr algn="ctr"/>
              <a:r>
                <a:rPr lang="en-US" dirty="0">
                  <a:latin typeface="Helvetica" pitchFamily="2" charset="0"/>
                </a:rPr>
                <a:t>Front End</a:t>
              </a:r>
            </a:p>
          </p:txBody>
        </p:sp>
        <p:cxnSp>
          <p:nvCxnSpPr>
            <p:cNvPr id="41" name="Straight Connector 40">
              <a:extLst>
                <a:ext uri="{FF2B5EF4-FFF2-40B4-BE49-F238E27FC236}">
                  <a16:creationId xmlns:a16="http://schemas.microsoft.com/office/drawing/2014/main" id="{81BFFF8B-D82A-9341-AC36-D748E935FFC6}"/>
                </a:ext>
              </a:extLst>
            </p:cNvPr>
            <p:cNvCxnSpPr>
              <a:cxnSpLocks/>
            </p:cNvCxnSpPr>
            <p:nvPr/>
          </p:nvCxnSpPr>
          <p:spPr>
            <a:xfrm>
              <a:off x="1074420" y="6294120"/>
              <a:ext cx="11129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2CACFA6-A9D0-A943-B275-FEF2478947F5}"/>
                </a:ext>
              </a:extLst>
            </p:cNvPr>
            <p:cNvCxnSpPr>
              <a:cxnSpLocks/>
            </p:cNvCxnSpPr>
            <p:nvPr/>
          </p:nvCxnSpPr>
          <p:spPr>
            <a:xfrm flipV="1">
              <a:off x="3148821" y="5934195"/>
              <a:ext cx="0" cy="369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7FC6C1B-A2AD-8642-92F4-1FC919C8F300}"/>
                </a:ext>
              </a:extLst>
            </p:cNvPr>
            <p:cNvCxnSpPr>
              <a:cxnSpLocks/>
            </p:cNvCxnSpPr>
            <p:nvPr/>
          </p:nvCxnSpPr>
          <p:spPr>
            <a:xfrm flipV="1">
              <a:off x="5594672" y="5943601"/>
              <a:ext cx="0" cy="719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BA5C93-CDBB-3045-BCE3-223851BC8A4C}"/>
                </a:ext>
              </a:extLst>
            </p:cNvPr>
            <p:cNvCxnSpPr>
              <a:cxnSpLocks/>
            </p:cNvCxnSpPr>
            <p:nvPr/>
          </p:nvCxnSpPr>
          <p:spPr>
            <a:xfrm flipV="1">
              <a:off x="12207240" y="5939479"/>
              <a:ext cx="0" cy="719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2FC6CFE-4AF1-6C4D-BB81-AE96C32C7AAD}"/>
                </a:ext>
              </a:extLst>
            </p:cNvPr>
            <p:cNvCxnSpPr>
              <a:cxnSpLocks/>
            </p:cNvCxnSpPr>
            <p:nvPr/>
          </p:nvCxnSpPr>
          <p:spPr>
            <a:xfrm flipV="1">
              <a:off x="1074420" y="5934195"/>
              <a:ext cx="0" cy="719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ADAB40F-E766-FB4B-8A4B-8B0BF1C74D22}"/>
                </a:ext>
              </a:extLst>
            </p:cNvPr>
            <p:cNvCxnSpPr>
              <a:cxnSpLocks/>
            </p:cNvCxnSpPr>
            <p:nvPr/>
          </p:nvCxnSpPr>
          <p:spPr>
            <a:xfrm>
              <a:off x="1074420" y="5934195"/>
              <a:ext cx="111328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BB1D3C0-E711-0846-84F5-594F7FE82D94}"/>
                </a:ext>
              </a:extLst>
            </p:cNvPr>
            <p:cNvCxnSpPr>
              <a:cxnSpLocks/>
            </p:cNvCxnSpPr>
            <p:nvPr/>
          </p:nvCxnSpPr>
          <p:spPr>
            <a:xfrm flipV="1">
              <a:off x="1075825" y="6659880"/>
              <a:ext cx="1112859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02FEB83D-D6C0-1E44-82D0-B11C45033B4C}"/>
              </a:ext>
            </a:extLst>
          </p:cNvPr>
          <p:cNvSpPr txBox="1"/>
          <p:nvPr/>
        </p:nvSpPr>
        <p:spPr>
          <a:xfrm>
            <a:off x="5037133" y="1189576"/>
            <a:ext cx="876814" cy="584775"/>
          </a:xfrm>
          <a:prstGeom prst="rect">
            <a:avLst/>
          </a:prstGeom>
          <a:noFill/>
          <a:ln w="28575">
            <a:solidFill>
              <a:schemeClr val="tx1"/>
            </a:solidFill>
          </a:ln>
        </p:spPr>
        <p:txBody>
          <a:bodyPr wrap="square" rtlCol="0">
            <a:spAutoFit/>
          </a:bodyPr>
          <a:lstStyle/>
          <a:p>
            <a:pPr algn="ctr"/>
            <a:r>
              <a:rPr lang="en-US" sz="1600" dirty="0" err="1">
                <a:latin typeface="Helvetica" pitchFamily="2" charset="0"/>
              </a:rPr>
              <a:t>ProjectReport</a:t>
            </a:r>
            <a:endParaRPr lang="en-US" sz="1600" dirty="0">
              <a:latin typeface="Helvetica" pitchFamily="2" charset="0"/>
            </a:endParaRPr>
          </a:p>
        </p:txBody>
      </p:sp>
      <p:grpSp>
        <p:nvGrpSpPr>
          <p:cNvPr id="59" name="Group 58">
            <a:extLst>
              <a:ext uri="{FF2B5EF4-FFF2-40B4-BE49-F238E27FC236}">
                <a16:creationId xmlns:a16="http://schemas.microsoft.com/office/drawing/2014/main" id="{039911D2-84CD-0D47-A17F-DBE7D777F602}"/>
              </a:ext>
            </a:extLst>
          </p:cNvPr>
          <p:cNvGrpSpPr/>
          <p:nvPr/>
        </p:nvGrpSpPr>
        <p:grpSpPr>
          <a:xfrm>
            <a:off x="5037133" y="4265863"/>
            <a:ext cx="2274970" cy="1420644"/>
            <a:chOff x="7385786" y="4004045"/>
            <a:chExt cx="2274970" cy="1420644"/>
          </a:xfrm>
        </p:grpSpPr>
        <p:pic>
          <p:nvPicPr>
            <p:cNvPr id="55" name="Picture 2" descr="https://www.metagenscope.com/static/media/expert.c80c16e0.png">
              <a:extLst>
                <a:ext uri="{FF2B5EF4-FFF2-40B4-BE49-F238E27FC236}">
                  <a16:creationId xmlns:a16="http://schemas.microsoft.com/office/drawing/2014/main" id="{6D9452ED-F110-1047-9C44-1C36999E168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13530" y="4132014"/>
              <a:ext cx="670138" cy="670138"/>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6968C406-DA76-574E-BD69-3084E5D943A4}"/>
                </a:ext>
              </a:extLst>
            </p:cNvPr>
            <p:cNvGrpSpPr/>
            <p:nvPr/>
          </p:nvGrpSpPr>
          <p:grpSpPr>
            <a:xfrm>
              <a:off x="7385786" y="4004045"/>
              <a:ext cx="2274970" cy="1420644"/>
              <a:chOff x="4156220" y="1257300"/>
              <a:chExt cx="2274970" cy="1865929"/>
            </a:xfrm>
          </p:grpSpPr>
          <p:sp>
            <p:nvSpPr>
              <p:cNvPr id="79" name="Rectangle 78">
                <a:extLst>
                  <a:ext uri="{FF2B5EF4-FFF2-40B4-BE49-F238E27FC236}">
                    <a16:creationId xmlns:a16="http://schemas.microsoft.com/office/drawing/2014/main" id="{C9974312-AB59-3545-9FB3-A298344C0F09}"/>
                  </a:ext>
                </a:extLst>
              </p:cNvPr>
              <p:cNvSpPr/>
              <p:nvPr/>
            </p:nvSpPr>
            <p:spPr>
              <a:xfrm>
                <a:off x="4156220" y="1257300"/>
                <a:ext cx="2274970" cy="18659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AB8EB156-8BA9-7041-AB2C-E1A611CEAA8E}"/>
                  </a:ext>
                </a:extLst>
              </p:cNvPr>
              <p:cNvSpPr txBox="1"/>
              <p:nvPr/>
            </p:nvSpPr>
            <p:spPr>
              <a:xfrm>
                <a:off x="4169256" y="2323009"/>
                <a:ext cx="2261934" cy="768066"/>
              </a:xfrm>
              <a:prstGeom prst="rect">
                <a:avLst/>
              </a:prstGeom>
              <a:noFill/>
            </p:spPr>
            <p:txBody>
              <a:bodyPr wrap="square" rtlCol="0">
                <a:spAutoFit/>
              </a:bodyPr>
              <a:lstStyle/>
              <a:p>
                <a:pPr algn="ctr"/>
                <a:r>
                  <a:rPr lang="en-US" sz="1600" dirty="0">
                    <a:latin typeface="Helvetica" pitchFamily="2" charset="0"/>
                  </a:rPr>
                  <a:t>Manage permissions, samples, and users</a:t>
                </a:r>
              </a:p>
            </p:txBody>
          </p:sp>
        </p:grpSp>
        <p:pic>
          <p:nvPicPr>
            <p:cNvPr id="48" name="Picture 47">
              <a:extLst>
                <a:ext uri="{FF2B5EF4-FFF2-40B4-BE49-F238E27FC236}">
                  <a16:creationId xmlns:a16="http://schemas.microsoft.com/office/drawing/2014/main" id="{A7BD97ED-A662-9844-AFC0-99E1F4B7858F}"/>
                </a:ext>
              </a:extLst>
            </p:cNvPr>
            <p:cNvPicPr>
              <a:picLocks/>
            </p:cNvPicPr>
            <p:nvPr/>
          </p:nvPicPr>
          <p:blipFill>
            <a:blip r:embed="rId10"/>
            <a:stretch>
              <a:fillRect/>
            </a:stretch>
          </p:blipFill>
          <p:spPr>
            <a:xfrm>
              <a:off x="8626051" y="4097708"/>
              <a:ext cx="792322" cy="792322"/>
            </a:xfrm>
            <a:prstGeom prst="rect">
              <a:avLst/>
            </a:prstGeom>
          </p:spPr>
        </p:pic>
      </p:grpSp>
      <p:cxnSp>
        <p:nvCxnSpPr>
          <p:cNvPr id="57" name="Elbow Connector 56">
            <a:extLst>
              <a:ext uri="{FF2B5EF4-FFF2-40B4-BE49-F238E27FC236}">
                <a16:creationId xmlns:a16="http://schemas.microsoft.com/office/drawing/2014/main" id="{45D37494-9D07-084C-BE1B-32F5FE78CD49}"/>
              </a:ext>
            </a:extLst>
          </p:cNvPr>
          <p:cNvCxnSpPr>
            <a:stCxn id="79" idx="1"/>
            <a:endCxn id="10" idx="2"/>
          </p:cNvCxnSpPr>
          <p:nvPr/>
        </p:nvCxnSpPr>
        <p:spPr>
          <a:xfrm rot="10800000">
            <a:off x="1231299" y="3922257"/>
            <a:ext cx="3805834" cy="105392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B8C2BD94-DEBE-3348-AEC1-ED1946FC593A}"/>
              </a:ext>
            </a:extLst>
          </p:cNvPr>
          <p:cNvGrpSpPr/>
          <p:nvPr/>
        </p:nvGrpSpPr>
        <p:grpSpPr>
          <a:xfrm>
            <a:off x="5047914" y="3571280"/>
            <a:ext cx="884897" cy="584775"/>
            <a:chOff x="4156220" y="2243606"/>
            <a:chExt cx="1427055" cy="649387"/>
          </a:xfrm>
        </p:grpSpPr>
        <p:sp>
          <p:nvSpPr>
            <p:cNvPr id="89" name="Rectangle 88">
              <a:extLst>
                <a:ext uri="{FF2B5EF4-FFF2-40B4-BE49-F238E27FC236}">
                  <a16:creationId xmlns:a16="http://schemas.microsoft.com/office/drawing/2014/main" id="{4100630E-2107-6E4A-8EC7-9DBF605D5031}"/>
                </a:ext>
              </a:extLst>
            </p:cNvPr>
            <p:cNvSpPr/>
            <p:nvPr/>
          </p:nvSpPr>
          <p:spPr>
            <a:xfrm>
              <a:off x="4156220" y="2243606"/>
              <a:ext cx="1414021" cy="64938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Box 89">
              <a:extLst>
                <a:ext uri="{FF2B5EF4-FFF2-40B4-BE49-F238E27FC236}">
                  <a16:creationId xmlns:a16="http://schemas.microsoft.com/office/drawing/2014/main" id="{D1282B61-A0DB-6442-9271-2D81A968D4FE}"/>
                </a:ext>
              </a:extLst>
            </p:cNvPr>
            <p:cNvSpPr txBox="1"/>
            <p:nvPr/>
          </p:nvSpPr>
          <p:spPr>
            <a:xfrm>
              <a:off x="4169255" y="2243606"/>
              <a:ext cx="1414020" cy="649387"/>
            </a:xfrm>
            <a:prstGeom prst="rect">
              <a:avLst/>
            </a:prstGeom>
            <a:noFill/>
            <a:ln w="28575">
              <a:solidFill>
                <a:schemeClr val="tx1"/>
              </a:solidFill>
            </a:ln>
          </p:spPr>
          <p:txBody>
            <a:bodyPr wrap="square" rtlCol="0">
              <a:spAutoFit/>
            </a:bodyPr>
            <a:lstStyle/>
            <a:p>
              <a:pPr algn="ctr"/>
              <a:r>
                <a:rPr lang="en-US" sz="1600" dirty="0">
                  <a:latin typeface="Helvetica" pitchFamily="2" charset="0"/>
                </a:rPr>
                <a:t>Sample Report</a:t>
              </a:r>
            </a:p>
          </p:txBody>
        </p:sp>
      </p:grpSp>
      <p:grpSp>
        <p:nvGrpSpPr>
          <p:cNvPr id="86" name="Group 85">
            <a:extLst>
              <a:ext uri="{FF2B5EF4-FFF2-40B4-BE49-F238E27FC236}">
                <a16:creationId xmlns:a16="http://schemas.microsoft.com/office/drawing/2014/main" id="{849DAF67-00F2-5B45-AD6F-50BC00FD7E2F}"/>
              </a:ext>
            </a:extLst>
          </p:cNvPr>
          <p:cNvGrpSpPr/>
          <p:nvPr/>
        </p:nvGrpSpPr>
        <p:grpSpPr>
          <a:xfrm>
            <a:off x="6652260" y="131932"/>
            <a:ext cx="2689081" cy="3659608"/>
            <a:chOff x="6931846" y="491857"/>
            <a:chExt cx="2194560" cy="2986607"/>
          </a:xfrm>
        </p:grpSpPr>
        <p:pic>
          <p:nvPicPr>
            <p:cNvPr id="81" name="Picture 80">
              <a:extLst>
                <a:ext uri="{FF2B5EF4-FFF2-40B4-BE49-F238E27FC236}">
                  <a16:creationId xmlns:a16="http://schemas.microsoft.com/office/drawing/2014/main" id="{D1DFA3E8-BEE8-084B-8E14-7E9FC7F2AC82}"/>
                </a:ext>
              </a:extLst>
            </p:cNvPr>
            <p:cNvPicPr>
              <a:picLocks noChangeAspect="1"/>
            </p:cNvPicPr>
            <p:nvPr/>
          </p:nvPicPr>
          <p:blipFill>
            <a:blip r:embed="rId11">
              <a:extLst>
                <a:ext uri="{BEBA8EAE-BF5A-486C-A8C5-ECC9F3942E4B}">
                  <a14:imgProps xmlns:a14="http://schemas.microsoft.com/office/drawing/2010/main">
                    <a14:imgLayer r:embed="rId12">
                      <a14:imgEffect>
                        <a14:sharpenSoften amount="100000"/>
                      </a14:imgEffect>
                      <a14:imgEffect>
                        <a14:colorTemperature colorTemp="5233"/>
                      </a14:imgEffect>
                      <a14:imgEffect>
                        <a14:saturation sat="286000"/>
                      </a14:imgEffect>
                      <a14:imgEffect>
                        <a14:brightnessContrast bright="1000"/>
                      </a14:imgEffect>
                    </a14:imgLayer>
                  </a14:imgProps>
                </a:ext>
              </a:extLst>
            </a:blip>
            <a:stretch>
              <a:fillRect/>
            </a:stretch>
          </p:blipFill>
          <p:spPr>
            <a:xfrm>
              <a:off x="6931846" y="491857"/>
              <a:ext cx="2194560" cy="908686"/>
            </a:xfrm>
            <a:prstGeom prst="rect">
              <a:avLst/>
            </a:prstGeom>
            <a:ln w="28575">
              <a:solidFill>
                <a:schemeClr val="tx1"/>
              </a:solidFill>
            </a:ln>
          </p:spPr>
        </p:pic>
        <p:pic>
          <p:nvPicPr>
            <p:cNvPr id="83" name="Picture 82">
              <a:extLst>
                <a:ext uri="{FF2B5EF4-FFF2-40B4-BE49-F238E27FC236}">
                  <a16:creationId xmlns:a16="http://schemas.microsoft.com/office/drawing/2014/main" id="{31997B9E-0A8D-9C40-9098-BFB7E1EC98D7}"/>
                </a:ext>
              </a:extLst>
            </p:cNvPr>
            <p:cNvPicPr>
              <a:picLocks noChangeAspect="1"/>
            </p:cNvPicPr>
            <p:nvPr/>
          </p:nvPicPr>
          <p:blipFill>
            <a:blip r:embed="rId13">
              <a:extLst>
                <a:ext uri="{BEBA8EAE-BF5A-486C-A8C5-ECC9F3942E4B}">
                  <a14:imgProps xmlns:a14="http://schemas.microsoft.com/office/drawing/2010/main">
                    <a14:imgLayer r:embed="rId14">
                      <a14:imgEffect>
                        <a14:sharpenSoften amount="100000"/>
                      </a14:imgEffect>
                      <a14:imgEffect>
                        <a14:saturation sat="218000"/>
                      </a14:imgEffect>
                    </a14:imgLayer>
                  </a14:imgProps>
                </a:ext>
              </a:extLst>
            </a:blip>
            <a:stretch>
              <a:fillRect/>
            </a:stretch>
          </p:blipFill>
          <p:spPr>
            <a:xfrm>
              <a:off x="6931846" y="1492650"/>
              <a:ext cx="2194560" cy="975360"/>
            </a:xfrm>
            <a:prstGeom prst="rect">
              <a:avLst/>
            </a:prstGeom>
            <a:ln w="28575">
              <a:solidFill>
                <a:schemeClr val="tx1"/>
              </a:solidFill>
            </a:ln>
          </p:spPr>
        </p:pic>
        <p:pic>
          <p:nvPicPr>
            <p:cNvPr id="85" name="Picture 84">
              <a:extLst>
                <a:ext uri="{FF2B5EF4-FFF2-40B4-BE49-F238E27FC236}">
                  <a16:creationId xmlns:a16="http://schemas.microsoft.com/office/drawing/2014/main" id="{834A7659-245E-D846-86AE-57A8280460BB}"/>
                </a:ext>
              </a:extLst>
            </p:cNvPr>
            <p:cNvPicPr>
              <a:picLocks noChangeAspect="1"/>
            </p:cNvPicPr>
            <p:nvPr/>
          </p:nvPicPr>
          <p:blipFill>
            <a:blip r:embed="rId15">
              <a:extLst>
                <a:ext uri="{BEBA8EAE-BF5A-486C-A8C5-ECC9F3942E4B}">
                  <a14:imgProps xmlns:a14="http://schemas.microsoft.com/office/drawing/2010/main">
                    <a14:imgLayer r:embed="rId16">
                      <a14:imgEffect>
                        <a14:sharpenSoften amount="100000"/>
                      </a14:imgEffect>
                      <a14:imgEffect>
                        <a14:saturation sat="223000"/>
                      </a14:imgEffect>
                    </a14:imgLayer>
                  </a14:imgProps>
                </a:ext>
              </a:extLst>
            </a:blip>
            <a:stretch>
              <a:fillRect/>
            </a:stretch>
          </p:blipFill>
          <p:spPr>
            <a:xfrm>
              <a:off x="6931846" y="2572826"/>
              <a:ext cx="2194560" cy="905638"/>
            </a:xfrm>
            <a:prstGeom prst="rect">
              <a:avLst/>
            </a:prstGeom>
            <a:ln w="28575">
              <a:solidFill>
                <a:schemeClr val="tx1"/>
              </a:solidFill>
            </a:ln>
          </p:spPr>
        </p:pic>
      </p:grpSp>
      <p:cxnSp>
        <p:nvCxnSpPr>
          <p:cNvPr id="91" name="Elbow Connector 90">
            <a:extLst>
              <a:ext uri="{FF2B5EF4-FFF2-40B4-BE49-F238E27FC236}">
                <a16:creationId xmlns:a16="http://schemas.microsoft.com/office/drawing/2014/main" id="{642CDE2B-BD13-494D-A4BB-DFDD22F5E562}"/>
              </a:ext>
            </a:extLst>
          </p:cNvPr>
          <p:cNvCxnSpPr>
            <a:stCxn id="72" idx="3"/>
            <a:endCxn id="85" idx="1"/>
          </p:cNvCxnSpPr>
          <p:nvPr/>
        </p:nvCxnSpPr>
        <p:spPr>
          <a:xfrm>
            <a:off x="5913947" y="1481964"/>
            <a:ext cx="738313" cy="175471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05095203-81A0-B44D-8072-32C07F3A31B4}"/>
              </a:ext>
            </a:extLst>
          </p:cNvPr>
          <p:cNvCxnSpPr>
            <a:stCxn id="72" idx="3"/>
            <a:endCxn id="83" idx="1"/>
          </p:cNvCxnSpPr>
          <p:nvPr/>
        </p:nvCxnSpPr>
        <p:spPr>
          <a:xfrm>
            <a:off x="5913947" y="1481964"/>
            <a:ext cx="738313" cy="47385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42C23103-1461-5243-9AEC-5310E701EA1C}"/>
              </a:ext>
            </a:extLst>
          </p:cNvPr>
          <p:cNvCxnSpPr>
            <a:stCxn id="72" idx="3"/>
            <a:endCxn id="81" idx="1"/>
          </p:cNvCxnSpPr>
          <p:nvPr/>
        </p:nvCxnSpPr>
        <p:spPr>
          <a:xfrm flipV="1">
            <a:off x="5913947" y="688657"/>
            <a:ext cx="738313" cy="79330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a:extLst>
              <a:ext uri="{FF2B5EF4-FFF2-40B4-BE49-F238E27FC236}">
                <a16:creationId xmlns:a16="http://schemas.microsoft.com/office/drawing/2014/main" id="{11C69391-A2AA-2E4E-BE30-0A965975DDCB}"/>
              </a:ext>
            </a:extLst>
          </p:cNvPr>
          <p:cNvCxnSpPr>
            <a:stCxn id="19" idx="3"/>
            <a:endCxn id="72" idx="1"/>
          </p:cNvCxnSpPr>
          <p:nvPr/>
        </p:nvCxnSpPr>
        <p:spPr>
          <a:xfrm flipV="1">
            <a:off x="4782497" y="1481964"/>
            <a:ext cx="254636" cy="12311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Elbow Connector 98">
            <a:extLst>
              <a:ext uri="{FF2B5EF4-FFF2-40B4-BE49-F238E27FC236}">
                <a16:creationId xmlns:a16="http://schemas.microsoft.com/office/drawing/2014/main" id="{DC8DD18D-356B-C444-8ED8-A0F40594AA73}"/>
              </a:ext>
            </a:extLst>
          </p:cNvPr>
          <p:cNvCxnSpPr>
            <a:stCxn id="34" idx="3"/>
            <a:endCxn id="90" idx="1"/>
          </p:cNvCxnSpPr>
          <p:nvPr/>
        </p:nvCxnSpPr>
        <p:spPr>
          <a:xfrm>
            <a:off x="4800831" y="3356460"/>
            <a:ext cx="255166" cy="50720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6" name="Group 105">
            <a:extLst>
              <a:ext uri="{FF2B5EF4-FFF2-40B4-BE49-F238E27FC236}">
                <a16:creationId xmlns:a16="http://schemas.microsoft.com/office/drawing/2014/main" id="{DA894CD1-6253-E54B-B0B8-474ECE781F90}"/>
              </a:ext>
            </a:extLst>
          </p:cNvPr>
          <p:cNvGrpSpPr/>
          <p:nvPr/>
        </p:nvGrpSpPr>
        <p:grpSpPr>
          <a:xfrm>
            <a:off x="9782481" y="973749"/>
            <a:ext cx="2252322" cy="4574295"/>
            <a:chOff x="9701203" y="247114"/>
            <a:chExt cx="1173506" cy="2383302"/>
          </a:xfrm>
        </p:grpSpPr>
        <p:pic>
          <p:nvPicPr>
            <p:cNvPr id="101" name="Picture 100">
              <a:extLst>
                <a:ext uri="{FF2B5EF4-FFF2-40B4-BE49-F238E27FC236}">
                  <a16:creationId xmlns:a16="http://schemas.microsoft.com/office/drawing/2014/main" id="{FDB10ECD-9BF1-844C-9584-3C3B55FB18F6}"/>
                </a:ext>
              </a:extLst>
            </p:cNvPr>
            <p:cNvPicPr>
              <a:picLocks noChangeAspect="1"/>
            </p:cNvPicPr>
            <p:nvPr/>
          </p:nvPicPr>
          <p:blipFill>
            <a:blip r:embed="rId17"/>
            <a:stretch>
              <a:fillRect/>
            </a:stretch>
          </p:blipFill>
          <p:spPr>
            <a:xfrm>
              <a:off x="9705883" y="247114"/>
              <a:ext cx="1165752" cy="914400"/>
            </a:xfrm>
            <a:prstGeom prst="rect">
              <a:avLst/>
            </a:prstGeom>
            <a:ln w="28575">
              <a:solidFill>
                <a:schemeClr val="tx1"/>
              </a:solidFill>
            </a:ln>
          </p:spPr>
        </p:pic>
        <p:pic>
          <p:nvPicPr>
            <p:cNvPr id="103" name="Picture 102">
              <a:extLst>
                <a:ext uri="{FF2B5EF4-FFF2-40B4-BE49-F238E27FC236}">
                  <a16:creationId xmlns:a16="http://schemas.microsoft.com/office/drawing/2014/main" id="{32D266B5-507E-0E44-BA6A-E0F6D154B159}"/>
                </a:ext>
              </a:extLst>
            </p:cNvPr>
            <p:cNvPicPr>
              <a:picLocks noChangeAspect="1"/>
            </p:cNvPicPr>
            <p:nvPr/>
          </p:nvPicPr>
          <p:blipFill>
            <a:blip r:embed="rId18"/>
            <a:stretch>
              <a:fillRect/>
            </a:stretch>
          </p:blipFill>
          <p:spPr>
            <a:xfrm>
              <a:off x="9704277" y="1230977"/>
              <a:ext cx="1170432" cy="864723"/>
            </a:xfrm>
            <a:prstGeom prst="rect">
              <a:avLst/>
            </a:prstGeom>
            <a:ln w="28575">
              <a:solidFill>
                <a:schemeClr val="tx1"/>
              </a:solidFill>
            </a:ln>
          </p:spPr>
        </p:pic>
        <p:pic>
          <p:nvPicPr>
            <p:cNvPr id="105" name="Picture 104">
              <a:extLst>
                <a:ext uri="{FF2B5EF4-FFF2-40B4-BE49-F238E27FC236}">
                  <a16:creationId xmlns:a16="http://schemas.microsoft.com/office/drawing/2014/main" id="{B1396D50-24A4-B042-81B1-B94D5DDE5966}"/>
                </a:ext>
              </a:extLst>
            </p:cNvPr>
            <p:cNvPicPr>
              <a:picLocks noChangeAspect="1"/>
            </p:cNvPicPr>
            <p:nvPr/>
          </p:nvPicPr>
          <p:blipFill>
            <a:blip r:embed="rId19"/>
            <a:stretch>
              <a:fillRect/>
            </a:stretch>
          </p:blipFill>
          <p:spPr>
            <a:xfrm>
              <a:off x="9701203" y="2158557"/>
              <a:ext cx="1170432" cy="471859"/>
            </a:xfrm>
            <a:prstGeom prst="rect">
              <a:avLst/>
            </a:prstGeom>
            <a:ln w="28575">
              <a:solidFill>
                <a:schemeClr val="tx1"/>
              </a:solidFill>
            </a:ln>
          </p:spPr>
        </p:pic>
      </p:grpSp>
      <p:cxnSp>
        <p:nvCxnSpPr>
          <p:cNvPr id="108" name="Elbow Connector 107">
            <a:extLst>
              <a:ext uri="{FF2B5EF4-FFF2-40B4-BE49-F238E27FC236}">
                <a16:creationId xmlns:a16="http://schemas.microsoft.com/office/drawing/2014/main" id="{11D4E02E-26B6-304D-8D99-99C59B3D6D17}"/>
              </a:ext>
            </a:extLst>
          </p:cNvPr>
          <p:cNvCxnSpPr>
            <a:stCxn id="90" idx="3"/>
            <a:endCxn id="105" idx="1"/>
          </p:cNvCxnSpPr>
          <p:nvPr/>
        </p:nvCxnSpPr>
        <p:spPr>
          <a:xfrm>
            <a:off x="5932811" y="3863668"/>
            <a:ext cx="3849670" cy="1231555"/>
          </a:xfrm>
          <a:prstGeom prst="bentConnector3">
            <a:avLst>
              <a:gd name="adj1" fmla="val 9414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210037A4-8B3E-7340-A8A4-5A18A83E5AC1}"/>
              </a:ext>
            </a:extLst>
          </p:cNvPr>
          <p:cNvCxnSpPr>
            <a:stCxn id="90" idx="3"/>
            <a:endCxn id="103" idx="1"/>
          </p:cNvCxnSpPr>
          <p:nvPr/>
        </p:nvCxnSpPr>
        <p:spPr>
          <a:xfrm flipV="1">
            <a:off x="5932811" y="3691923"/>
            <a:ext cx="3855571" cy="171745"/>
          </a:xfrm>
          <a:prstGeom prst="bentConnector3">
            <a:avLst>
              <a:gd name="adj1" fmla="val 940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CE6AACF6-1A70-9045-950A-E271A39CF94C}"/>
              </a:ext>
            </a:extLst>
          </p:cNvPr>
          <p:cNvCxnSpPr>
            <a:stCxn id="90" idx="3"/>
            <a:endCxn id="101" idx="1"/>
          </p:cNvCxnSpPr>
          <p:nvPr/>
        </p:nvCxnSpPr>
        <p:spPr>
          <a:xfrm flipV="1">
            <a:off x="5932811" y="1851258"/>
            <a:ext cx="3858652" cy="2012410"/>
          </a:xfrm>
          <a:prstGeom prst="bentConnector3">
            <a:avLst>
              <a:gd name="adj1" fmla="val 940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BFE8FC1-9958-424E-9ED0-CE683F45CD7B}"/>
              </a:ext>
            </a:extLst>
          </p:cNvPr>
          <p:cNvSpPr txBox="1"/>
          <p:nvPr/>
        </p:nvSpPr>
        <p:spPr>
          <a:xfrm>
            <a:off x="193601" y="2245106"/>
            <a:ext cx="262358" cy="369332"/>
          </a:xfrm>
          <a:prstGeom prst="rect">
            <a:avLst/>
          </a:prstGeom>
          <a:noFill/>
        </p:spPr>
        <p:txBody>
          <a:bodyPr wrap="square" rtlCol="0">
            <a:spAutoFit/>
          </a:bodyPr>
          <a:lstStyle/>
          <a:p>
            <a:r>
              <a:rPr lang="en-US" dirty="0">
                <a:latin typeface="Helvetica" pitchFamily="2" charset="0"/>
              </a:rPr>
              <a:t>A</a:t>
            </a:r>
          </a:p>
        </p:txBody>
      </p:sp>
      <p:sp>
        <p:nvSpPr>
          <p:cNvPr id="62" name="TextBox 61">
            <a:extLst>
              <a:ext uri="{FF2B5EF4-FFF2-40B4-BE49-F238E27FC236}">
                <a16:creationId xmlns:a16="http://schemas.microsoft.com/office/drawing/2014/main" id="{3F3B466B-17DC-9343-A41C-AFC4FBED1E5C}"/>
              </a:ext>
            </a:extLst>
          </p:cNvPr>
          <p:cNvSpPr txBox="1"/>
          <p:nvPr/>
        </p:nvSpPr>
        <p:spPr>
          <a:xfrm>
            <a:off x="2488663" y="822273"/>
            <a:ext cx="262358" cy="369332"/>
          </a:xfrm>
          <a:prstGeom prst="rect">
            <a:avLst/>
          </a:prstGeom>
          <a:noFill/>
        </p:spPr>
        <p:txBody>
          <a:bodyPr wrap="square" rtlCol="0">
            <a:spAutoFit/>
          </a:bodyPr>
          <a:lstStyle/>
          <a:p>
            <a:r>
              <a:rPr lang="en-US" dirty="0">
                <a:latin typeface="Helvetica" pitchFamily="2" charset="0"/>
              </a:rPr>
              <a:t>B</a:t>
            </a:r>
          </a:p>
        </p:txBody>
      </p:sp>
      <p:sp>
        <p:nvSpPr>
          <p:cNvPr id="63" name="TextBox 62">
            <a:extLst>
              <a:ext uri="{FF2B5EF4-FFF2-40B4-BE49-F238E27FC236}">
                <a16:creationId xmlns:a16="http://schemas.microsoft.com/office/drawing/2014/main" id="{AEAFE485-C5FC-0C40-9018-0FA329582612}"/>
              </a:ext>
            </a:extLst>
          </p:cNvPr>
          <p:cNvSpPr txBox="1"/>
          <p:nvPr/>
        </p:nvSpPr>
        <p:spPr>
          <a:xfrm>
            <a:off x="2517105" y="2626049"/>
            <a:ext cx="262358" cy="369332"/>
          </a:xfrm>
          <a:prstGeom prst="rect">
            <a:avLst/>
          </a:prstGeom>
          <a:noFill/>
        </p:spPr>
        <p:txBody>
          <a:bodyPr wrap="square" rtlCol="0">
            <a:spAutoFit/>
          </a:bodyPr>
          <a:lstStyle/>
          <a:p>
            <a:r>
              <a:rPr lang="en-US" dirty="0">
                <a:latin typeface="Helvetica" pitchFamily="2" charset="0"/>
              </a:rPr>
              <a:t>C</a:t>
            </a:r>
          </a:p>
        </p:txBody>
      </p:sp>
      <p:sp>
        <p:nvSpPr>
          <p:cNvPr id="68" name="TextBox 67">
            <a:extLst>
              <a:ext uri="{FF2B5EF4-FFF2-40B4-BE49-F238E27FC236}">
                <a16:creationId xmlns:a16="http://schemas.microsoft.com/office/drawing/2014/main" id="{E121D5CF-40B3-C042-B2D3-1DE21627A0A3}"/>
              </a:ext>
            </a:extLst>
          </p:cNvPr>
          <p:cNvSpPr txBox="1"/>
          <p:nvPr/>
        </p:nvSpPr>
        <p:spPr>
          <a:xfrm>
            <a:off x="5017158" y="4264475"/>
            <a:ext cx="262358" cy="369332"/>
          </a:xfrm>
          <a:prstGeom prst="rect">
            <a:avLst/>
          </a:prstGeom>
          <a:noFill/>
        </p:spPr>
        <p:txBody>
          <a:bodyPr wrap="square" rtlCol="0">
            <a:spAutoFit/>
          </a:bodyPr>
          <a:lstStyle/>
          <a:p>
            <a:r>
              <a:rPr lang="en-US" dirty="0">
                <a:latin typeface="Helvetica" pitchFamily="2" charset="0"/>
              </a:rPr>
              <a:t>D</a:t>
            </a:r>
          </a:p>
        </p:txBody>
      </p:sp>
      <p:sp>
        <p:nvSpPr>
          <p:cNvPr id="69" name="TextBox 68">
            <a:extLst>
              <a:ext uri="{FF2B5EF4-FFF2-40B4-BE49-F238E27FC236}">
                <a16:creationId xmlns:a16="http://schemas.microsoft.com/office/drawing/2014/main" id="{0D21465B-F023-6549-86F1-F45C79897E49}"/>
              </a:ext>
            </a:extLst>
          </p:cNvPr>
          <p:cNvSpPr txBox="1"/>
          <p:nvPr/>
        </p:nvSpPr>
        <p:spPr>
          <a:xfrm>
            <a:off x="6191656" y="146069"/>
            <a:ext cx="262358" cy="369332"/>
          </a:xfrm>
          <a:prstGeom prst="rect">
            <a:avLst/>
          </a:prstGeom>
          <a:noFill/>
        </p:spPr>
        <p:txBody>
          <a:bodyPr wrap="square" rtlCol="0">
            <a:spAutoFit/>
          </a:bodyPr>
          <a:lstStyle/>
          <a:p>
            <a:r>
              <a:rPr lang="en-US" dirty="0">
                <a:latin typeface="Helvetica" pitchFamily="2" charset="0"/>
              </a:rPr>
              <a:t>E</a:t>
            </a:r>
          </a:p>
        </p:txBody>
      </p:sp>
      <p:sp>
        <p:nvSpPr>
          <p:cNvPr id="70" name="TextBox 69">
            <a:extLst>
              <a:ext uri="{FF2B5EF4-FFF2-40B4-BE49-F238E27FC236}">
                <a16:creationId xmlns:a16="http://schemas.microsoft.com/office/drawing/2014/main" id="{9E3A9322-2398-B340-9007-0B8C8AD168F3}"/>
              </a:ext>
            </a:extLst>
          </p:cNvPr>
          <p:cNvSpPr txBox="1"/>
          <p:nvPr/>
        </p:nvSpPr>
        <p:spPr>
          <a:xfrm>
            <a:off x="9440979" y="969320"/>
            <a:ext cx="262358" cy="369332"/>
          </a:xfrm>
          <a:prstGeom prst="rect">
            <a:avLst/>
          </a:prstGeom>
          <a:noFill/>
        </p:spPr>
        <p:txBody>
          <a:bodyPr wrap="square" rtlCol="0">
            <a:spAutoFit/>
          </a:bodyPr>
          <a:lstStyle/>
          <a:p>
            <a:r>
              <a:rPr lang="en-US" dirty="0">
                <a:latin typeface="Helvetica" pitchFamily="2" charset="0"/>
              </a:rPr>
              <a:t>F</a:t>
            </a:r>
          </a:p>
        </p:txBody>
      </p:sp>
    </p:spTree>
    <p:extLst>
      <p:ext uri="{BB962C8B-B14F-4D97-AF65-F5344CB8AC3E}">
        <p14:creationId xmlns:p14="http://schemas.microsoft.com/office/powerpoint/2010/main" val="317313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8CF6-71FD-4848-8B03-5E82F4FF3D92}"/>
              </a:ext>
            </a:extLst>
          </p:cNvPr>
          <p:cNvSpPr>
            <a:spLocks noGrp="1"/>
          </p:cNvSpPr>
          <p:nvPr>
            <p:ph type="title"/>
          </p:nvPr>
        </p:nvSpPr>
        <p:spPr/>
        <p:txBody>
          <a:bodyPr/>
          <a:lstStyle/>
          <a:p>
            <a:r>
              <a:rPr lang="en-US" dirty="0"/>
              <a:t>CAP2</a:t>
            </a:r>
          </a:p>
        </p:txBody>
      </p:sp>
      <p:sp>
        <p:nvSpPr>
          <p:cNvPr id="3" name="Text Placeholder 2">
            <a:extLst>
              <a:ext uri="{FF2B5EF4-FFF2-40B4-BE49-F238E27FC236}">
                <a16:creationId xmlns:a16="http://schemas.microsoft.com/office/drawing/2014/main" id="{9DAAFDE6-6D70-834F-9BD1-3882BB3EF0E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7288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37EA-5980-3A46-A2B4-8F28F406E184}"/>
              </a:ext>
            </a:extLst>
          </p:cNvPr>
          <p:cNvSpPr>
            <a:spLocks noGrp="1"/>
          </p:cNvSpPr>
          <p:nvPr>
            <p:ph type="title"/>
          </p:nvPr>
        </p:nvSpPr>
        <p:spPr/>
        <p:txBody>
          <a:bodyPr>
            <a:normAutofit fontScale="90000"/>
          </a:bodyPr>
          <a:lstStyle/>
          <a:p>
            <a:r>
              <a:rPr lang="en-US" dirty="0"/>
              <a:t>Data Coherence and Standardization</a:t>
            </a:r>
          </a:p>
        </p:txBody>
      </p:sp>
      <p:sp>
        <p:nvSpPr>
          <p:cNvPr id="3" name="Text Placeholder 2">
            <a:extLst>
              <a:ext uri="{FF2B5EF4-FFF2-40B4-BE49-F238E27FC236}">
                <a16:creationId xmlns:a16="http://schemas.microsoft.com/office/drawing/2014/main" id="{BAA4C61C-1B8E-0A41-881B-4280D930F889}"/>
              </a:ext>
            </a:extLst>
          </p:cNvPr>
          <p:cNvSpPr>
            <a:spLocks noGrp="1"/>
          </p:cNvSpPr>
          <p:nvPr>
            <p:ph type="body" idx="1"/>
          </p:nvPr>
        </p:nvSpPr>
        <p:spPr/>
        <p:txBody>
          <a:bodyPr/>
          <a:lstStyle/>
          <a:p>
            <a:r>
              <a:rPr lang="en-US" dirty="0"/>
              <a:t>Output consistent data in major file formats (JSON, CSV, BAM, </a:t>
            </a:r>
            <a:r>
              <a:rPr lang="en-US" dirty="0" err="1"/>
              <a:t>etc</a:t>
            </a:r>
            <a:r>
              <a:rPr lang="en-US" dirty="0"/>
              <a:t>)</a:t>
            </a:r>
          </a:p>
          <a:p>
            <a:r>
              <a:rPr lang="en-US" dirty="0"/>
              <a:t>Data pipelines should be check-summed in addition to human versions</a:t>
            </a:r>
          </a:p>
          <a:p>
            <a:r>
              <a:rPr lang="en-US" dirty="0"/>
              <a:t>Databases should be versioned (</a:t>
            </a:r>
            <a:r>
              <a:rPr lang="en-US" dirty="0" err="1"/>
              <a:t>CalVer</a:t>
            </a:r>
            <a:r>
              <a:rPr lang="en-US" dirty="0"/>
              <a:t> is preferable to </a:t>
            </a:r>
            <a:r>
              <a:rPr lang="en-US" dirty="0" err="1"/>
              <a:t>SemVer</a:t>
            </a:r>
            <a:r>
              <a:rPr lang="en-US" dirty="0"/>
              <a:t> here)</a:t>
            </a:r>
          </a:p>
          <a:p>
            <a:r>
              <a:rPr lang="en-US" dirty="0"/>
              <a:t>Some data is inherently </a:t>
            </a:r>
            <a:r>
              <a:rPr lang="en-US" i="1" dirty="0"/>
              <a:t>dynamic</a:t>
            </a:r>
            <a:endParaRPr lang="en-US" dirty="0"/>
          </a:p>
          <a:p>
            <a:pPr lvl="1"/>
            <a:r>
              <a:rPr lang="en-US" dirty="0"/>
              <a:t>Changes quickly, even within a project (e.g. MAGs)</a:t>
            </a:r>
          </a:p>
          <a:p>
            <a:pPr lvl="1"/>
            <a:r>
              <a:rPr lang="en-US" dirty="0"/>
              <a:t>Analyses on </a:t>
            </a:r>
            <a:r>
              <a:rPr lang="en-US" i="1" dirty="0"/>
              <a:t>dynamic</a:t>
            </a:r>
            <a:r>
              <a:rPr lang="en-US" dirty="0"/>
              <a:t> data make all downstream analyses </a:t>
            </a:r>
            <a:r>
              <a:rPr lang="en-US" i="1" dirty="0"/>
              <a:t>dynamic</a:t>
            </a:r>
            <a:endParaRPr lang="en-US" dirty="0"/>
          </a:p>
          <a:p>
            <a:pPr lvl="1"/>
            <a:r>
              <a:rPr lang="en-US" dirty="0"/>
              <a:t>Analyses should be </a:t>
            </a:r>
            <a:r>
              <a:rPr lang="en-US" i="1" dirty="0"/>
              <a:t>updateable</a:t>
            </a:r>
            <a:r>
              <a:rPr lang="en-US" dirty="0"/>
              <a:t> (or very fast)</a:t>
            </a:r>
          </a:p>
          <a:p>
            <a:pPr lvl="1"/>
            <a:r>
              <a:rPr lang="en-US" dirty="0"/>
              <a:t>Question: How to aggregate </a:t>
            </a:r>
            <a:r>
              <a:rPr lang="en-US" i="1" dirty="0"/>
              <a:t>dynamic</a:t>
            </a:r>
            <a:r>
              <a:rPr lang="en-US" dirty="0"/>
              <a:t> data across labs (e.g. MAGs, ML models)</a:t>
            </a:r>
          </a:p>
          <a:p>
            <a:endParaRPr lang="en-US" dirty="0"/>
          </a:p>
          <a:p>
            <a:pPr lvl="1"/>
            <a:endParaRPr lang="en-US" dirty="0"/>
          </a:p>
          <a:p>
            <a:pPr lvl="1"/>
            <a:endParaRPr lang="en-US" dirty="0"/>
          </a:p>
        </p:txBody>
      </p:sp>
    </p:spTree>
    <p:extLst>
      <p:ext uri="{BB962C8B-B14F-4D97-AF65-F5344CB8AC3E}">
        <p14:creationId xmlns:p14="http://schemas.microsoft.com/office/powerpoint/2010/main" val="743651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4FFFF-6392-5C41-BB33-E695BC78750A}"/>
              </a:ext>
            </a:extLst>
          </p:cNvPr>
          <p:cNvSpPr>
            <a:spLocks noGrp="1"/>
          </p:cNvSpPr>
          <p:nvPr>
            <p:ph type="title"/>
          </p:nvPr>
        </p:nvSpPr>
        <p:spPr/>
        <p:txBody>
          <a:bodyPr>
            <a:normAutofit fontScale="90000"/>
          </a:bodyPr>
          <a:lstStyle/>
          <a:p>
            <a:r>
              <a:rPr lang="en-US" dirty="0"/>
              <a:t>Changes and New Goals</a:t>
            </a:r>
          </a:p>
        </p:txBody>
      </p:sp>
      <p:sp>
        <p:nvSpPr>
          <p:cNvPr id="3" name="Text Placeholder 2">
            <a:extLst>
              <a:ext uri="{FF2B5EF4-FFF2-40B4-BE49-F238E27FC236}">
                <a16:creationId xmlns:a16="http://schemas.microsoft.com/office/drawing/2014/main" id="{2D7AE8FA-4FD3-704E-9EFB-4D6AA1A1A2D2}"/>
              </a:ext>
            </a:extLst>
          </p:cNvPr>
          <p:cNvSpPr>
            <a:spLocks noGrp="1"/>
          </p:cNvSpPr>
          <p:nvPr>
            <p:ph type="body" idx="1"/>
          </p:nvPr>
        </p:nvSpPr>
        <p:spPr/>
        <p:txBody>
          <a:bodyPr>
            <a:normAutofit fontScale="92500" lnSpcReduction="10000"/>
          </a:bodyPr>
          <a:lstStyle/>
          <a:p>
            <a:pPr>
              <a:lnSpc>
                <a:spcPct val="110000"/>
              </a:lnSpc>
            </a:pPr>
            <a:r>
              <a:rPr lang="en-US" sz="3200" dirty="0"/>
              <a:t>More cohesive analysis framework</a:t>
            </a:r>
          </a:p>
          <a:p>
            <a:pPr lvl="1">
              <a:lnSpc>
                <a:spcPct val="110000"/>
              </a:lnSpc>
            </a:pPr>
            <a:r>
              <a:rPr lang="en-US" sz="2600" dirty="0"/>
              <a:t>Core Pipeline that can be run faster on commodity machines</a:t>
            </a:r>
          </a:p>
          <a:p>
            <a:pPr lvl="1">
              <a:lnSpc>
                <a:spcPct val="110000"/>
              </a:lnSpc>
            </a:pPr>
            <a:r>
              <a:rPr lang="en-US" sz="2600" dirty="0"/>
              <a:t>Coherent tools to log/access standardized analyses</a:t>
            </a:r>
          </a:p>
          <a:p>
            <a:pPr lvl="1">
              <a:lnSpc>
                <a:spcPct val="110000"/>
              </a:lnSpc>
            </a:pPr>
            <a:r>
              <a:rPr lang="en-US" sz="2600" dirty="0"/>
              <a:t>Better automated visualization</a:t>
            </a:r>
          </a:p>
          <a:p>
            <a:pPr marL="795847" lvl="1" indent="0">
              <a:lnSpc>
                <a:spcPct val="110000"/>
              </a:lnSpc>
              <a:buNone/>
            </a:pPr>
            <a:endParaRPr lang="en-US" sz="2600" dirty="0"/>
          </a:p>
          <a:p>
            <a:pPr>
              <a:lnSpc>
                <a:spcPct val="110000"/>
              </a:lnSpc>
            </a:pPr>
            <a:r>
              <a:rPr lang="en-US" sz="3200" dirty="0"/>
              <a:t>Better strain identification</a:t>
            </a:r>
          </a:p>
          <a:p>
            <a:pPr marL="152396" indent="0">
              <a:lnSpc>
                <a:spcPct val="110000"/>
              </a:lnSpc>
              <a:buNone/>
            </a:pPr>
            <a:endParaRPr lang="en-US" sz="3200" dirty="0"/>
          </a:p>
          <a:p>
            <a:pPr>
              <a:lnSpc>
                <a:spcPct val="110000"/>
              </a:lnSpc>
            </a:pPr>
            <a:r>
              <a:rPr lang="en-US" sz="3200" dirty="0"/>
              <a:t>More database agnostic analyses</a:t>
            </a:r>
          </a:p>
          <a:p>
            <a:pPr marL="152396" indent="0">
              <a:lnSpc>
                <a:spcPct val="200000"/>
              </a:lnSpc>
              <a:buNone/>
            </a:pPr>
            <a:endParaRPr lang="en-US" sz="3000" dirty="0"/>
          </a:p>
          <a:p>
            <a:pPr>
              <a:lnSpc>
                <a:spcPct val="200000"/>
              </a:lnSpc>
            </a:pPr>
            <a:endParaRPr lang="en-US" sz="3000" dirty="0"/>
          </a:p>
          <a:p>
            <a:pPr>
              <a:lnSpc>
                <a:spcPct val="200000"/>
              </a:lnSpc>
            </a:pPr>
            <a:endParaRPr lang="en-US" sz="3000" dirty="0"/>
          </a:p>
          <a:p>
            <a:endParaRPr lang="en-US" dirty="0"/>
          </a:p>
        </p:txBody>
      </p:sp>
    </p:spTree>
    <p:extLst>
      <p:ext uri="{BB962C8B-B14F-4D97-AF65-F5344CB8AC3E}">
        <p14:creationId xmlns:p14="http://schemas.microsoft.com/office/powerpoint/2010/main" val="210394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7BB4-D869-0942-BED2-ACDA169B693C}"/>
              </a:ext>
            </a:extLst>
          </p:cNvPr>
          <p:cNvSpPr>
            <a:spLocks noGrp="1"/>
          </p:cNvSpPr>
          <p:nvPr>
            <p:ph type="title"/>
          </p:nvPr>
        </p:nvSpPr>
        <p:spPr/>
        <p:txBody>
          <a:bodyPr>
            <a:normAutofit fontScale="90000"/>
          </a:bodyPr>
          <a:lstStyle/>
          <a:p>
            <a:r>
              <a:rPr lang="en-US" dirty="0"/>
              <a:t>Specific Changes and Goals</a:t>
            </a:r>
          </a:p>
        </p:txBody>
      </p:sp>
      <p:sp>
        <p:nvSpPr>
          <p:cNvPr id="3" name="Text Placeholder 2">
            <a:extLst>
              <a:ext uri="{FF2B5EF4-FFF2-40B4-BE49-F238E27FC236}">
                <a16:creationId xmlns:a16="http://schemas.microsoft.com/office/drawing/2014/main" id="{6A5B0591-E1B9-7D4F-A18F-7411FC2521A2}"/>
              </a:ext>
            </a:extLst>
          </p:cNvPr>
          <p:cNvSpPr>
            <a:spLocks noGrp="1"/>
          </p:cNvSpPr>
          <p:nvPr>
            <p:ph type="body" idx="1"/>
          </p:nvPr>
        </p:nvSpPr>
        <p:spPr/>
        <p:txBody>
          <a:bodyPr>
            <a:normAutofit fontScale="55000" lnSpcReduction="20000"/>
          </a:bodyPr>
          <a:lstStyle/>
          <a:p>
            <a:pPr marL="152396" indent="0">
              <a:lnSpc>
                <a:spcPct val="110000"/>
              </a:lnSpc>
              <a:buNone/>
            </a:pPr>
            <a:r>
              <a:rPr lang="en-US" dirty="0"/>
              <a:t>Incorporate database construction into pipeline</a:t>
            </a:r>
          </a:p>
          <a:p>
            <a:pPr>
              <a:lnSpc>
                <a:spcPct val="110000"/>
              </a:lnSpc>
            </a:pPr>
            <a:r>
              <a:rPr lang="en-US" dirty="0"/>
              <a:t>Some databases are endpoints (e.g. contig search index)</a:t>
            </a:r>
          </a:p>
          <a:p>
            <a:pPr>
              <a:lnSpc>
                <a:spcPct val="110000"/>
              </a:lnSpc>
            </a:pPr>
            <a:r>
              <a:rPr lang="en-US" dirty="0"/>
              <a:t>DBs rebuilt regularly and versioned</a:t>
            </a:r>
          </a:p>
          <a:p>
            <a:pPr marL="152396" indent="0">
              <a:lnSpc>
                <a:spcPct val="110000"/>
              </a:lnSpc>
              <a:buNone/>
            </a:pPr>
            <a:endParaRPr lang="en-US" dirty="0"/>
          </a:p>
          <a:p>
            <a:pPr marL="152396" indent="0">
              <a:lnSpc>
                <a:spcPct val="110000"/>
              </a:lnSpc>
              <a:buNone/>
            </a:pPr>
            <a:r>
              <a:rPr lang="en-US" dirty="0"/>
              <a:t>Much more stringent QC Pipeline</a:t>
            </a:r>
          </a:p>
          <a:p>
            <a:pPr marL="152396" indent="0">
              <a:lnSpc>
                <a:spcPct val="110000"/>
              </a:lnSpc>
              <a:buNone/>
            </a:pPr>
            <a:endParaRPr lang="en-US" dirty="0"/>
          </a:p>
          <a:p>
            <a:pPr marL="152396" indent="0">
              <a:lnSpc>
                <a:spcPct val="110000"/>
              </a:lnSpc>
              <a:buNone/>
            </a:pPr>
            <a:r>
              <a:rPr lang="en-US" dirty="0"/>
              <a:t>New Framework: Luigi</a:t>
            </a:r>
          </a:p>
          <a:p>
            <a:pPr>
              <a:lnSpc>
                <a:spcPct val="120000"/>
              </a:lnSpc>
            </a:pPr>
            <a:r>
              <a:rPr lang="en-US" dirty="0"/>
              <a:t>Pure python</a:t>
            </a:r>
          </a:p>
          <a:p>
            <a:pPr>
              <a:lnSpc>
                <a:spcPct val="120000"/>
              </a:lnSpc>
            </a:pPr>
            <a:r>
              <a:rPr lang="en-US" dirty="0"/>
              <a:t>Enables per-module unit testing</a:t>
            </a:r>
          </a:p>
          <a:p>
            <a:pPr>
              <a:lnSpc>
                <a:spcPct val="120000"/>
              </a:lnSpc>
            </a:pPr>
            <a:r>
              <a:rPr lang="en-US" dirty="0"/>
              <a:t>Future pipelines can import modules</a:t>
            </a:r>
          </a:p>
          <a:p>
            <a:pPr marL="152396" indent="0">
              <a:lnSpc>
                <a:spcPct val="110000"/>
              </a:lnSpc>
              <a:buNone/>
            </a:pPr>
            <a:endParaRPr lang="en-US" dirty="0"/>
          </a:p>
          <a:p>
            <a:pPr marL="152396" indent="0">
              <a:lnSpc>
                <a:spcPct val="110000"/>
              </a:lnSpc>
              <a:buNone/>
            </a:pPr>
            <a:r>
              <a:rPr lang="en-US" dirty="0"/>
              <a:t>Tighter integration with analysis frameworks</a:t>
            </a:r>
          </a:p>
          <a:p>
            <a:pPr>
              <a:lnSpc>
                <a:spcPct val="110000"/>
              </a:lnSpc>
            </a:pPr>
            <a:r>
              <a:rPr lang="en-US" dirty="0" err="1"/>
              <a:t>CAPalyzer</a:t>
            </a:r>
            <a:endParaRPr lang="en-US" dirty="0"/>
          </a:p>
          <a:p>
            <a:pPr>
              <a:lnSpc>
                <a:spcPct val="110000"/>
              </a:lnSpc>
            </a:pPr>
            <a:r>
              <a:rPr lang="en-US" dirty="0" err="1"/>
              <a:t>MetaGenScope</a:t>
            </a:r>
            <a:endParaRPr lang="en-US" dirty="0"/>
          </a:p>
          <a:p>
            <a:pPr marL="152396" indent="0">
              <a:lnSpc>
                <a:spcPct val="110000"/>
              </a:lnSpc>
              <a:buNone/>
            </a:pPr>
            <a:endParaRPr lang="en-US" dirty="0"/>
          </a:p>
          <a:p>
            <a:pPr marL="152396" indent="0">
              <a:lnSpc>
                <a:spcPct val="110000"/>
              </a:lnSpc>
              <a:buNone/>
            </a:pPr>
            <a:r>
              <a:rPr lang="en-US" dirty="0" err="1"/>
              <a:t>Cloudable</a:t>
            </a:r>
            <a:endParaRPr lang="en-US" dirty="0"/>
          </a:p>
          <a:p>
            <a:pPr>
              <a:lnSpc>
                <a:spcPct val="110000"/>
              </a:lnSpc>
            </a:pPr>
            <a:r>
              <a:rPr lang="en-US" dirty="0"/>
              <a:t>Use less than 128GB of RAM total</a:t>
            </a:r>
          </a:p>
          <a:p>
            <a:pPr>
              <a:lnSpc>
                <a:spcPct val="110000"/>
              </a:lnSpc>
            </a:pPr>
            <a:r>
              <a:rPr lang="en-US" dirty="0"/>
              <a:t>Write results to S3+SQL-DB</a:t>
            </a:r>
          </a:p>
          <a:p>
            <a:pPr>
              <a:lnSpc>
                <a:spcPct val="110000"/>
              </a:lnSpc>
            </a:pPr>
            <a:r>
              <a:rPr lang="en-US" dirty="0" err="1"/>
              <a:t>Containerizable</a:t>
            </a:r>
            <a:endParaRPr lang="en-US" dirty="0"/>
          </a:p>
          <a:p>
            <a:pPr>
              <a:lnSpc>
                <a:spcPct val="110000"/>
              </a:lnSpc>
            </a:pPr>
            <a:endParaRPr lang="en-US" dirty="0"/>
          </a:p>
        </p:txBody>
      </p:sp>
    </p:spTree>
    <p:extLst>
      <p:ext uri="{BB962C8B-B14F-4D97-AF65-F5344CB8AC3E}">
        <p14:creationId xmlns:p14="http://schemas.microsoft.com/office/powerpoint/2010/main" val="362415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4309</TotalTime>
  <Words>863</Words>
  <Application>Microsoft Macintosh PowerPoint</Application>
  <PresentationFormat>Widescreen</PresentationFormat>
  <Paragraphs>286</Paragraphs>
  <Slides>26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Helvetica</vt:lpstr>
      <vt:lpstr>Office Theme</vt:lpstr>
      <vt:lpstr>CAP2 MGS3</vt:lpstr>
      <vt:lpstr>Current</vt:lpstr>
      <vt:lpstr>PowerPoint Presentation</vt:lpstr>
      <vt:lpstr>PowerPoint Presentation</vt:lpstr>
      <vt:lpstr>PowerPoint Presentation</vt:lpstr>
      <vt:lpstr>CAP2</vt:lpstr>
      <vt:lpstr>Data Coherence and Standardization</vt:lpstr>
      <vt:lpstr>Changes and New Goals</vt:lpstr>
      <vt:lpstr>Specific Changes and Goals</vt:lpstr>
      <vt:lpstr>PowerPoint Presentation</vt:lpstr>
      <vt:lpstr>PowerPoint Presentation</vt:lpstr>
      <vt:lpstr>PowerPoint Presentation</vt:lpstr>
      <vt:lpstr>PowerPoint Presentation</vt:lpstr>
      <vt:lpstr>CAPalyzer Package</vt:lpstr>
      <vt:lpstr>MGS3</vt:lpstr>
      <vt:lpstr>MetaGenScope</vt:lpstr>
      <vt:lpstr>MetaGenScope- New Features</vt:lpstr>
      <vt:lpstr>MetaGenScope- New Features</vt:lpstr>
      <vt:lpstr>PowerPoint Presentation</vt:lpstr>
      <vt:lpstr>PowerPoint Presentation</vt:lpstr>
      <vt:lpstr>PowerPoint Presentation</vt:lpstr>
      <vt:lpstr>PowerPoint Presentation</vt:lpstr>
      <vt:lpstr>PowerPoint Presentation</vt:lpstr>
      <vt:lpstr>Pipeline Evaluation</vt:lpstr>
      <vt:lpstr>Computational Standardization and Controls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CAP2 MGS3</dc:title>
  <dc:creator>David Danko</dc:creator>
  <cp:lastModifiedBy>David Danko</cp:lastModifiedBy>
  <cp:revision>18</cp:revision>
  <dcterms:created xsi:type="dcterms:W3CDTF">2019-10-23T17:30:47Z</dcterms:created>
  <dcterms:modified xsi:type="dcterms:W3CDTF">2019-11-11T15:06:52Z</dcterms:modified>
</cp:coreProperties>
</file>