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81" r:id="rId6"/>
    <p:sldId id="260" r:id="rId7"/>
    <p:sldId id="282" r:id="rId8"/>
    <p:sldId id="283" r:id="rId9"/>
    <p:sldId id="262" r:id="rId10"/>
    <p:sldId id="284" r:id="rId11"/>
    <p:sldId id="261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259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B7"/>
    <a:srgbClr val="039ABD"/>
    <a:srgbClr val="C2F1FE"/>
    <a:srgbClr val="02576C"/>
    <a:srgbClr val="FDBB63"/>
    <a:srgbClr val="D9D7D6"/>
    <a:srgbClr val="6C6B71"/>
    <a:srgbClr val="F5DDBD"/>
    <a:srgbClr val="2E849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6CC40-3DC8-4135-9C43-10E01ABD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31D1BE-48E1-4632-8BED-11B0071C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43EE3-54C6-4E98-84BE-4273446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8C102-21CB-46B8-A941-6EABFB16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1E70D-0D11-47F3-B6BB-3D796C65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ACD47-25E0-47A2-8DC4-7586D6E9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B4EC17-0867-40CB-985A-D563501CC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B0F20-FF77-4784-8CAF-B6344326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AF78-BCD1-4FD6-8FB3-3850DBD9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D8ACC-397A-46BA-BEDF-B37BD1A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B038DF-F9DC-4A97-AF7F-B31EFDFAA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1F930-DAA9-47FE-921F-33C4191CD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B3DAF-BB4F-4CF2-91F5-14F9E3A7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4121A-6F6C-4BD0-AFB2-20FF2B63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63673-21E1-4CCA-BFA4-D20BB204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4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7370E-3E90-455A-8474-91E433A8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9A8AA-80F6-40BD-81AF-A59CCD3C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41563-E576-4CB3-90BB-AC612A77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2B73C-2D7E-4593-8D89-5E42953B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6C035-3640-449E-B86D-E92EFA77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0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2613-99E8-463E-AE32-4D6E34CA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9A5DC-B7CA-46D1-B830-EF004ABD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9ADF8-0EC6-448B-A163-B4F38EC9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8925E-5BB0-4224-84BC-A28CDD7D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AC82B-7EF0-4A94-ABD0-795BCDC9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BBCBA-2239-48DE-BF29-783E5F43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5B2A9-43FB-4FB5-A683-0AE505AB5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56BA3-1D2B-4F44-8D73-A38936A94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4AD19-F5F6-497F-A4BB-3ED6C9E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D075D-437E-4887-8380-75D310AC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0A8A3-DDFE-44C6-A25E-2C33FCC7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2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B4D13-3552-4854-A8FA-4E16928C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7DCBD-DC71-4142-8BCC-2D7B11A6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ED62F-DF36-48AA-BA96-840F0BB7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C7526B-9713-446F-A117-17E2F1C6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0773B-9A81-408C-9928-4ECEF300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D3D292-859B-4030-B8A0-368C7E36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1FF3BC-559F-4917-93B1-DFAE5099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C888E0-EB81-47F2-BDC6-1D8C267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2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FA5F1-AD26-41C3-8D2B-C82864F4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EE67F5-B8D0-47ED-99D0-3C17E650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2BE80-F327-4437-B8AA-278C9411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1738F-5B98-4F85-A7A2-BF45D3B7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2516C-8712-4367-A7C0-C4A2000A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B2C9E-E5C1-47C3-BC9A-77C01FD1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45D94F-A532-4E17-A58D-7F549B79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6169D-D0ED-40F3-8F0C-339A099FA430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07D48-B175-4627-B13F-2B1D42F6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0A2B2-9C04-43C7-8935-4B3BC023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D1692-04F4-48B0-A631-731A6D15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3BC75-346C-42B4-B7F8-0616AA3D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99AC8-1CE6-4F36-A7D8-4DD1C90F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60830-19B7-4C46-9096-B2981B22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6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C75C-43E3-439A-B073-5BD82C4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73701-9315-4E58-9D6D-48682990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5B6E6-41F0-4AA4-9DAC-24B3F801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F92B7-FA82-4883-A2F7-10C41B37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5F1E2-5695-48AD-B9D6-8CECD93D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0E2E8-8221-4CC1-8A31-07A30A73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8C61F-C343-4940-9701-CE789132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92F13-8BCD-4224-8BC4-E665407A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04FFA-8AEA-42AD-BB3B-CB3AFF5D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5284-18F9-4968-BC8B-3D7C9AED7E57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BAAFE-3A8C-4CF4-AD37-182FD7816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71AFE-D340-435C-9123-BC14E8E9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3EF762-759F-44DF-847E-B9B4C609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30749-8F18-4410-8EFB-5E5342F70C2B}"/>
              </a:ext>
            </a:extLst>
          </p:cNvPr>
          <p:cNvSpPr txBox="1"/>
          <p:nvPr/>
        </p:nvSpPr>
        <p:spPr>
          <a:xfrm>
            <a:off x="1369209" y="996875"/>
            <a:ext cx="765946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b="1">
                <a:latin typeface="+mj-ea"/>
                <a:ea typeface="+mj-ea"/>
              </a:rPr>
              <a:t>운영체제 스터디</a:t>
            </a:r>
            <a:endParaRPr lang="ko-KR" altLang="en-US" sz="8800" b="1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FCDA29-88B9-493F-9A9E-0693420C764B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9E2503-A569-BCE9-3829-1D1F4722467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35" y="3651902"/>
            <a:ext cx="2898144" cy="28981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B86FAE-85B0-A5CF-133F-F55490519810}"/>
              </a:ext>
            </a:extLst>
          </p:cNvPr>
          <p:cNvSpPr txBox="1"/>
          <p:nvPr/>
        </p:nvSpPr>
        <p:spPr>
          <a:xfrm>
            <a:off x="5684869" y="2339777"/>
            <a:ext cx="4341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+mj-ea"/>
                <a:ea typeface="+mj-ea"/>
              </a:rPr>
              <a:t>Ch.2 </a:t>
            </a:r>
            <a:r>
              <a:rPr lang="ko-KR" altLang="en-US" sz="4000" b="1" dirty="0">
                <a:latin typeface="+mj-ea"/>
                <a:ea typeface="+mj-ea"/>
              </a:rPr>
              <a:t>운영체제 구조</a:t>
            </a:r>
          </a:p>
        </p:txBody>
      </p:sp>
    </p:spTree>
    <p:extLst>
      <p:ext uri="{BB962C8B-B14F-4D97-AF65-F5344CB8AC3E}">
        <p14:creationId xmlns:p14="http://schemas.microsoft.com/office/powerpoint/2010/main" val="1058691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4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2750149" y="2844800"/>
            <a:ext cx="53469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chemeClr val="bg2">
                    <a:lumMod val="10000"/>
                  </a:schemeClr>
                </a:solidFill>
              </a:rPr>
              <a:t>시스템 콜</a:t>
            </a:r>
            <a:endParaRPr lang="ko-KR" altLang="en-US" sz="3600" b="1" spc="-3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628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시스템 콜이란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2050" name="Picture 2" descr="운영체제의 구조 - System call 에 대하여">
            <a:extLst>
              <a:ext uri="{FF2B5EF4-FFF2-40B4-BE49-F238E27FC236}">
                <a16:creationId xmlns:a16="http://schemas.microsoft.com/office/drawing/2014/main" id="{D0CC5292-8A7E-C5B2-AE52-BBB60C675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89" y="2283813"/>
            <a:ext cx="5292820" cy="328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76DCD1C-E2B5-0CE3-F178-3220A37CD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225" y="2105929"/>
            <a:ext cx="491490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913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시스템 콜과 </a:t>
            </a:r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API, RTE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85F057F-E37B-8664-F950-B6D8F8999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47" y="3576357"/>
            <a:ext cx="1314550" cy="13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4D47049-2BDB-C7CF-3BDF-00CB2F7B9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40" y="2114450"/>
            <a:ext cx="1314550" cy="13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DBDC146-DFE3-D72A-6BEB-304A73763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010" y="4901380"/>
            <a:ext cx="1425389" cy="142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B4E97B1-A48D-EC7D-32A9-528A7E1FF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55183">
            <a:off x="1473717" y="2672102"/>
            <a:ext cx="1430860" cy="143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1251FA17-90AB-C91A-E75B-EAB98211C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55183">
            <a:off x="3224110" y="4133994"/>
            <a:ext cx="1430860" cy="143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968BAE-4B8C-EB73-F7D3-D4B238DFA932}"/>
              </a:ext>
            </a:extLst>
          </p:cNvPr>
          <p:cNvSpPr txBox="1"/>
          <p:nvPr/>
        </p:nvSpPr>
        <p:spPr>
          <a:xfrm>
            <a:off x="1664563" y="2432508"/>
            <a:ext cx="28966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spc="-150" dirty="0">
                <a:latin typeface="+mn-ea"/>
              </a:rPr>
              <a:t>API </a:t>
            </a:r>
            <a:r>
              <a:rPr lang="ko-KR" altLang="en-US" sz="2800" b="1" spc="-150" dirty="0">
                <a:latin typeface="+mn-ea"/>
              </a:rPr>
              <a:t>호출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70EEC3-A389-4BC0-172D-83DAF3B6523B}"/>
              </a:ext>
            </a:extLst>
          </p:cNvPr>
          <p:cNvSpPr txBox="1"/>
          <p:nvPr/>
        </p:nvSpPr>
        <p:spPr>
          <a:xfrm>
            <a:off x="5244354" y="2022117"/>
            <a:ext cx="684243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spc="-150" dirty="0">
                <a:latin typeface="+mj-ea"/>
                <a:ea typeface="+mj-ea"/>
              </a:rPr>
              <a:t>운영체제 인터페이스에 대한 자세한 내용은 </a:t>
            </a:r>
            <a:endParaRPr lang="en-US" altLang="ko-KR" sz="3200" b="1" spc="-150" dirty="0">
              <a:latin typeface="+mj-ea"/>
              <a:ea typeface="+mj-ea"/>
            </a:endParaRPr>
          </a:p>
          <a:p>
            <a:pPr algn="ctr"/>
            <a:r>
              <a:rPr lang="en-US" altLang="ko-KR" sz="3200" b="1" spc="-150" dirty="0">
                <a:latin typeface="+mj-ea"/>
                <a:ea typeface="+mj-ea"/>
              </a:rPr>
              <a:t>API</a:t>
            </a:r>
            <a:r>
              <a:rPr lang="ko-KR" altLang="en-US" sz="3200" b="1" spc="-150" dirty="0">
                <a:latin typeface="+mj-ea"/>
                <a:ea typeface="+mj-ea"/>
              </a:rPr>
              <a:t>에 의해 프로그래머로부터 숨겨지고 </a:t>
            </a:r>
            <a:r>
              <a:rPr lang="en-US" altLang="ko-KR" sz="3200" b="1" spc="-150" dirty="0">
                <a:latin typeface="+mj-ea"/>
                <a:ea typeface="+mj-ea"/>
              </a:rPr>
              <a:t>RTE</a:t>
            </a:r>
            <a:r>
              <a:rPr lang="ko-KR" altLang="en-US" sz="3200" b="1" spc="-150" dirty="0">
                <a:latin typeface="+mj-ea"/>
                <a:ea typeface="+mj-ea"/>
              </a:rPr>
              <a:t>에 의해 관리된다</a:t>
            </a:r>
            <a:r>
              <a:rPr lang="en-US" altLang="ko-KR" sz="2800" b="1" spc="-150" dirty="0">
                <a:latin typeface="+mn-ea"/>
              </a:rPr>
              <a:t>.</a:t>
            </a:r>
            <a:endParaRPr lang="ko-KR" altLang="en-US" sz="2800" b="1" spc="-15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7C6CD2-BBD8-E5B3-2647-D5D329EA8BDA}"/>
              </a:ext>
            </a:extLst>
          </p:cNvPr>
          <p:cNvSpPr txBox="1"/>
          <p:nvPr/>
        </p:nvSpPr>
        <p:spPr>
          <a:xfrm>
            <a:off x="4213410" y="4136929"/>
            <a:ext cx="28966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spc="-150" dirty="0">
                <a:latin typeface="+mn-ea"/>
              </a:rPr>
              <a:t>RTE(</a:t>
            </a:r>
            <a:r>
              <a:rPr lang="ko-KR" altLang="en-US" sz="2800" b="1" spc="-150" dirty="0">
                <a:latin typeface="+mn-ea"/>
              </a:rPr>
              <a:t>실행시간 환경</a:t>
            </a:r>
            <a:r>
              <a:rPr lang="en-US" altLang="ko-KR" sz="2800" b="1" spc="-150" dirty="0">
                <a:latin typeface="+mn-ea"/>
              </a:rPr>
              <a:t>)</a:t>
            </a:r>
            <a:endParaRPr lang="ko-KR" altLang="en-US" sz="2800" b="1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6344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>
            <a:extLst>
              <a:ext uri="{FF2B5EF4-FFF2-40B4-BE49-F238E27FC236}">
                <a16:creationId xmlns:a16="http://schemas.microsoft.com/office/drawing/2014/main" id="{BFBFEA99-28A1-3B20-5B2C-BA1000D53DF6}"/>
              </a:ext>
            </a:extLst>
          </p:cNvPr>
          <p:cNvSpPr/>
          <p:nvPr/>
        </p:nvSpPr>
        <p:spPr>
          <a:xfrm>
            <a:off x="2359721" y="3990499"/>
            <a:ext cx="2399575" cy="24158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349623" y="115543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009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시스템 콜의 유형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0F3AAF-42C4-FAC0-34DB-C9B57403FF16}"/>
              </a:ext>
            </a:extLst>
          </p:cNvPr>
          <p:cNvSpPr/>
          <p:nvPr/>
        </p:nvSpPr>
        <p:spPr>
          <a:xfrm>
            <a:off x="7490403" y="4012336"/>
            <a:ext cx="2399575" cy="24158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18A4775-5431-44DE-79D5-957E7788B236}"/>
              </a:ext>
            </a:extLst>
          </p:cNvPr>
          <p:cNvSpPr/>
          <p:nvPr/>
        </p:nvSpPr>
        <p:spPr>
          <a:xfrm>
            <a:off x="4895461" y="1531486"/>
            <a:ext cx="2399575" cy="24158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61DD355-C2F6-186D-5BC9-04291105965B}"/>
              </a:ext>
            </a:extLst>
          </p:cNvPr>
          <p:cNvSpPr/>
          <p:nvPr/>
        </p:nvSpPr>
        <p:spPr>
          <a:xfrm>
            <a:off x="1958442" y="1301983"/>
            <a:ext cx="3185308" cy="3206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05BEF-3F3B-8E3D-CD6A-0E8957C81DC1}"/>
              </a:ext>
            </a:extLst>
          </p:cNvPr>
          <p:cNvSpPr txBox="1"/>
          <p:nvPr/>
        </p:nvSpPr>
        <p:spPr>
          <a:xfrm>
            <a:off x="2802629" y="2645640"/>
            <a:ext cx="14863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spc="-150" dirty="0">
                <a:solidFill>
                  <a:schemeClr val="bg1"/>
                </a:solidFill>
                <a:latin typeface="+mn-ea"/>
              </a:rPr>
              <a:t>파일 조작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33832E-D7CD-CE8C-2B94-4A16AA716F25}"/>
              </a:ext>
            </a:extLst>
          </p:cNvPr>
          <p:cNvSpPr txBox="1"/>
          <p:nvPr/>
        </p:nvSpPr>
        <p:spPr>
          <a:xfrm>
            <a:off x="7961325" y="4799880"/>
            <a:ext cx="1457729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spc="-150" dirty="0">
                <a:latin typeface="+mn-ea"/>
              </a:rPr>
              <a:t>프로세스 제어</a:t>
            </a:r>
          </a:p>
        </p:txBody>
      </p:sp>
      <p:pic>
        <p:nvPicPr>
          <p:cNvPr id="18" name="그래픽 17" descr="실행">
            <a:extLst>
              <a:ext uri="{FF2B5EF4-FFF2-40B4-BE49-F238E27FC236}">
                <a16:creationId xmlns:a16="http://schemas.microsoft.com/office/drawing/2014/main" id="{81CC0998-B776-D56D-2C1C-989AFB7ED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4910" y="2418594"/>
            <a:ext cx="1605001" cy="1605001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BFA7DF13-50B3-E0A6-1F0B-145D01BCC226}"/>
              </a:ext>
            </a:extLst>
          </p:cNvPr>
          <p:cNvSpPr/>
          <p:nvPr/>
        </p:nvSpPr>
        <p:spPr>
          <a:xfrm>
            <a:off x="7023541" y="1277426"/>
            <a:ext cx="3185308" cy="3206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CB2CB9-A016-EA80-1BF4-6DC0D9BC2DE0}"/>
              </a:ext>
            </a:extLst>
          </p:cNvPr>
          <p:cNvSpPr txBox="1"/>
          <p:nvPr/>
        </p:nvSpPr>
        <p:spPr>
          <a:xfrm>
            <a:off x="5394627" y="2403639"/>
            <a:ext cx="14863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spc="-150" dirty="0">
                <a:latin typeface="+mn-ea"/>
              </a:rPr>
              <a:t>장치관리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227C7B-95AC-3D48-7188-19D377E37DD7}"/>
              </a:ext>
            </a:extLst>
          </p:cNvPr>
          <p:cNvSpPr txBox="1"/>
          <p:nvPr/>
        </p:nvSpPr>
        <p:spPr>
          <a:xfrm>
            <a:off x="7910721" y="2619272"/>
            <a:ext cx="15083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spc="-150" dirty="0">
                <a:solidFill>
                  <a:schemeClr val="bg1"/>
                </a:solidFill>
                <a:latin typeface="+mn-ea"/>
              </a:rPr>
              <a:t>정보 유지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A350FE-15CD-B64A-9616-077CD5F49D45}"/>
              </a:ext>
            </a:extLst>
          </p:cNvPr>
          <p:cNvSpPr txBox="1"/>
          <p:nvPr/>
        </p:nvSpPr>
        <p:spPr>
          <a:xfrm>
            <a:off x="2695449" y="4958651"/>
            <a:ext cx="170992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spc="-150" dirty="0">
                <a:latin typeface="+mn-ea"/>
              </a:rPr>
              <a:t>보호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EEF91D8-F409-5B3F-1371-AB81ADB78786}"/>
              </a:ext>
            </a:extLst>
          </p:cNvPr>
          <p:cNvSpPr/>
          <p:nvPr/>
        </p:nvSpPr>
        <p:spPr>
          <a:xfrm>
            <a:off x="4507447" y="3581259"/>
            <a:ext cx="3185308" cy="3206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2A6A21-70C4-11AB-190E-DE48A5CC669C}"/>
              </a:ext>
            </a:extLst>
          </p:cNvPr>
          <p:cNvSpPr txBox="1"/>
          <p:nvPr/>
        </p:nvSpPr>
        <p:spPr>
          <a:xfrm>
            <a:off x="5394627" y="4923105"/>
            <a:ext cx="141577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spc="-150" dirty="0">
                <a:solidFill>
                  <a:schemeClr val="bg1"/>
                </a:solidFill>
                <a:latin typeface="+mn-ea"/>
              </a:rPr>
              <a:t>통신</a:t>
            </a:r>
          </a:p>
        </p:txBody>
      </p:sp>
    </p:spTree>
    <p:extLst>
      <p:ext uri="{BB962C8B-B14F-4D97-AF65-F5344CB8AC3E}">
        <p14:creationId xmlns:p14="http://schemas.microsoft.com/office/powerpoint/2010/main" val="2746086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5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3944470" y="2844800"/>
            <a:ext cx="45182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spc="-300">
                <a:solidFill>
                  <a:schemeClr val="bg2">
                    <a:lumMod val="10000"/>
                  </a:schemeClr>
                </a:solidFill>
              </a:rPr>
              <a:t>시스템 서비스</a:t>
            </a:r>
            <a:endParaRPr lang="ko-KR" altLang="en-US" sz="3600" b="1" spc="-3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>
            <a:extLst>
              <a:ext uri="{FF2B5EF4-FFF2-40B4-BE49-F238E27FC236}">
                <a16:creationId xmlns:a16="http://schemas.microsoft.com/office/drawing/2014/main" id="{BFBFEA99-28A1-3B20-5B2C-BA1000D53DF6}"/>
              </a:ext>
            </a:extLst>
          </p:cNvPr>
          <p:cNvSpPr/>
          <p:nvPr/>
        </p:nvSpPr>
        <p:spPr>
          <a:xfrm>
            <a:off x="1428080" y="3984697"/>
            <a:ext cx="2399575" cy="24158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349623" y="115543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시스템 서비스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5,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0F3AAF-42C4-FAC0-34DB-C9B57403FF16}"/>
              </a:ext>
            </a:extLst>
          </p:cNvPr>
          <p:cNvSpPr/>
          <p:nvPr/>
        </p:nvSpPr>
        <p:spPr>
          <a:xfrm>
            <a:off x="8908840" y="3956838"/>
            <a:ext cx="2399575" cy="24158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18A4775-5431-44DE-79D5-957E7788B236}"/>
              </a:ext>
            </a:extLst>
          </p:cNvPr>
          <p:cNvSpPr/>
          <p:nvPr/>
        </p:nvSpPr>
        <p:spPr>
          <a:xfrm>
            <a:off x="4895461" y="1531486"/>
            <a:ext cx="2399575" cy="24158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61DD355-C2F6-186D-5BC9-04291105965B}"/>
              </a:ext>
            </a:extLst>
          </p:cNvPr>
          <p:cNvSpPr/>
          <p:nvPr/>
        </p:nvSpPr>
        <p:spPr>
          <a:xfrm>
            <a:off x="1958442" y="1301983"/>
            <a:ext cx="3185308" cy="3206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05BEF-3F3B-8E3D-CD6A-0E8957C81DC1}"/>
              </a:ext>
            </a:extLst>
          </p:cNvPr>
          <p:cNvSpPr txBox="1"/>
          <p:nvPr/>
        </p:nvSpPr>
        <p:spPr>
          <a:xfrm>
            <a:off x="2802629" y="2645640"/>
            <a:ext cx="14863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spc="-150" dirty="0">
                <a:solidFill>
                  <a:schemeClr val="bg1"/>
                </a:solidFill>
                <a:latin typeface="+mn-ea"/>
              </a:rPr>
              <a:t>파일 관리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33832E-D7CD-CE8C-2B94-4A16AA716F25}"/>
              </a:ext>
            </a:extLst>
          </p:cNvPr>
          <p:cNvSpPr txBox="1"/>
          <p:nvPr/>
        </p:nvSpPr>
        <p:spPr>
          <a:xfrm>
            <a:off x="9347875" y="4737406"/>
            <a:ext cx="1745438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spc="-150">
                <a:latin typeface="+mn-ea"/>
              </a:rPr>
              <a:t>백그라운드 서비스</a:t>
            </a:r>
            <a:endParaRPr lang="ko-KR" altLang="en-US" sz="2800" spc="-150" dirty="0">
              <a:latin typeface="+mn-ea"/>
            </a:endParaRPr>
          </a:p>
        </p:txBody>
      </p:sp>
      <p:pic>
        <p:nvPicPr>
          <p:cNvPr id="18" name="그래픽 17" descr="실행">
            <a:extLst>
              <a:ext uri="{FF2B5EF4-FFF2-40B4-BE49-F238E27FC236}">
                <a16:creationId xmlns:a16="http://schemas.microsoft.com/office/drawing/2014/main" id="{81CC0998-B776-D56D-2C1C-989AFB7ED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4910" y="2418594"/>
            <a:ext cx="1605001" cy="1605001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BFA7DF13-50B3-E0A6-1F0B-145D01BCC226}"/>
              </a:ext>
            </a:extLst>
          </p:cNvPr>
          <p:cNvSpPr/>
          <p:nvPr/>
        </p:nvSpPr>
        <p:spPr>
          <a:xfrm>
            <a:off x="7023541" y="1277426"/>
            <a:ext cx="3185308" cy="3206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CB2CB9-A016-EA80-1BF4-6DC0D9BC2DE0}"/>
              </a:ext>
            </a:extLst>
          </p:cNvPr>
          <p:cNvSpPr txBox="1"/>
          <p:nvPr/>
        </p:nvSpPr>
        <p:spPr>
          <a:xfrm>
            <a:off x="5394627" y="2403639"/>
            <a:ext cx="14863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spc="-150" dirty="0">
                <a:latin typeface="+mn-ea"/>
              </a:rPr>
              <a:t>상태 정보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227C7B-95AC-3D48-7188-19D377E37DD7}"/>
              </a:ext>
            </a:extLst>
          </p:cNvPr>
          <p:cNvSpPr txBox="1"/>
          <p:nvPr/>
        </p:nvSpPr>
        <p:spPr>
          <a:xfrm>
            <a:off x="7814053" y="2619272"/>
            <a:ext cx="16050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spc="-150" dirty="0">
                <a:solidFill>
                  <a:schemeClr val="bg1"/>
                </a:solidFill>
                <a:latin typeface="+mn-ea"/>
              </a:rPr>
              <a:t>파일 변경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A350FE-15CD-B64A-9616-077CD5F49D45}"/>
              </a:ext>
            </a:extLst>
          </p:cNvPr>
          <p:cNvSpPr txBox="1"/>
          <p:nvPr/>
        </p:nvSpPr>
        <p:spPr>
          <a:xfrm>
            <a:off x="1763808" y="4737406"/>
            <a:ext cx="1709929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spc="-150" dirty="0">
                <a:latin typeface="+mn-ea"/>
              </a:rPr>
              <a:t>프로그래밍 언어 지원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EEF91D8-F409-5B3F-1371-AB81ADB78786}"/>
              </a:ext>
            </a:extLst>
          </p:cNvPr>
          <p:cNvSpPr/>
          <p:nvPr/>
        </p:nvSpPr>
        <p:spPr>
          <a:xfrm>
            <a:off x="3575806" y="3575457"/>
            <a:ext cx="3185308" cy="3206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2A6A21-70C4-11AB-190E-DE48A5CC669C}"/>
              </a:ext>
            </a:extLst>
          </p:cNvPr>
          <p:cNvSpPr txBox="1"/>
          <p:nvPr/>
        </p:nvSpPr>
        <p:spPr>
          <a:xfrm>
            <a:off x="4383729" y="4701859"/>
            <a:ext cx="1559756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spc="-150" dirty="0">
                <a:solidFill>
                  <a:schemeClr val="bg1"/>
                </a:solidFill>
                <a:latin typeface="+mn-ea"/>
              </a:rPr>
              <a:t>프로그램 적재</a:t>
            </a:r>
            <a:r>
              <a:rPr lang="en-US" altLang="ko-KR" sz="2800" spc="-150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2800" spc="-150" dirty="0">
                <a:solidFill>
                  <a:schemeClr val="bg1"/>
                </a:solidFill>
                <a:latin typeface="+mn-ea"/>
              </a:rPr>
              <a:t>수행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88730EF-2A2E-F2B7-3D3E-8D2603D5558E}"/>
              </a:ext>
            </a:extLst>
          </p:cNvPr>
          <p:cNvSpPr/>
          <p:nvPr/>
        </p:nvSpPr>
        <p:spPr>
          <a:xfrm>
            <a:off x="6262897" y="3617979"/>
            <a:ext cx="3185308" cy="3206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958252-28BF-D57E-8993-393427415377}"/>
              </a:ext>
            </a:extLst>
          </p:cNvPr>
          <p:cNvSpPr txBox="1"/>
          <p:nvPr/>
        </p:nvSpPr>
        <p:spPr>
          <a:xfrm>
            <a:off x="7088944" y="4931012"/>
            <a:ext cx="16050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spc="-150" dirty="0">
                <a:solidFill>
                  <a:schemeClr val="bg1"/>
                </a:solidFill>
                <a:latin typeface="+mn-ea"/>
              </a:rPr>
              <a:t>통신</a:t>
            </a:r>
          </a:p>
        </p:txBody>
      </p:sp>
    </p:spTree>
    <p:extLst>
      <p:ext uri="{BB962C8B-B14F-4D97-AF65-F5344CB8AC3E}">
        <p14:creationId xmlns:p14="http://schemas.microsoft.com/office/powerpoint/2010/main" val="2791657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6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3944470" y="2844800"/>
            <a:ext cx="45182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spc="-300" dirty="0" err="1">
                <a:solidFill>
                  <a:schemeClr val="bg2">
                    <a:lumMod val="10000"/>
                  </a:schemeClr>
                </a:solidFill>
              </a:rPr>
              <a:t>링커와</a:t>
            </a:r>
            <a:r>
              <a:rPr lang="ko-KR" altLang="en-US" sz="6000" b="1" spc="-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6000" b="1" spc="-300" dirty="0" err="1">
                <a:solidFill>
                  <a:schemeClr val="bg2">
                    <a:lumMod val="10000"/>
                  </a:schemeClr>
                </a:solidFill>
              </a:rPr>
              <a:t>로더</a:t>
            </a:r>
            <a:endParaRPr lang="ko-KR" altLang="en-US" sz="3600" b="1" spc="-3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840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  <a:latin typeface="+mn-ea"/>
              </a:rPr>
              <a:t>링커와</a:t>
            </a:r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3600" spc="-300" dirty="0" err="1">
                <a:solidFill>
                  <a:schemeClr val="bg1"/>
                </a:solidFill>
                <a:latin typeface="+mn-ea"/>
              </a:rPr>
              <a:t>로더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6,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4098" name="Picture 2" descr="링커와 로더 : 네이버 블로그">
            <a:extLst>
              <a:ext uri="{FF2B5EF4-FFF2-40B4-BE49-F238E27FC236}">
                <a16:creationId xmlns:a16="http://schemas.microsoft.com/office/drawing/2014/main" id="{20F7B089-7A50-4928-4044-C884712F7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484" y="2237253"/>
            <a:ext cx="9357027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857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7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3791472" y="1829138"/>
            <a:ext cx="7404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chemeClr val="bg2">
                    <a:lumMod val="10000"/>
                  </a:schemeClr>
                </a:solidFill>
              </a:rPr>
              <a:t>응용 프로그램이 </a:t>
            </a:r>
            <a:endParaRPr lang="en-US" altLang="ko-KR" sz="6000" b="1" spc="-30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6000" b="1" spc="-300" dirty="0">
                <a:solidFill>
                  <a:schemeClr val="bg2">
                    <a:lumMod val="10000"/>
                  </a:schemeClr>
                </a:solidFill>
              </a:rPr>
              <a:t>운영체제마다 다른 이유</a:t>
            </a:r>
            <a:endParaRPr lang="ko-KR" altLang="en-US" sz="3600" b="1" spc="-3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06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8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3742878" y="2752467"/>
            <a:ext cx="7404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spc="-300">
                <a:solidFill>
                  <a:schemeClr val="bg2">
                    <a:lumMod val="10000"/>
                  </a:schemeClr>
                </a:solidFill>
              </a:rPr>
              <a:t>운영체제 설계 및 구현</a:t>
            </a:r>
            <a:endParaRPr lang="ko-KR" altLang="en-US" sz="3600" b="1" spc="-3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719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5803E7-3B03-49DF-B5F9-6049921AABC9}"/>
              </a:ext>
            </a:extLst>
          </p:cNvPr>
          <p:cNvCxnSpPr/>
          <p:nvPr/>
        </p:nvCxnSpPr>
        <p:spPr>
          <a:xfrm>
            <a:off x="856623" y="1023171"/>
            <a:ext cx="1130808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6A35B-CC85-4426-B13F-ED23AB6EC147}"/>
              </a:ext>
            </a:extLst>
          </p:cNvPr>
          <p:cNvSpPr txBox="1"/>
          <p:nvPr/>
        </p:nvSpPr>
        <p:spPr>
          <a:xfrm>
            <a:off x="856623" y="333488"/>
            <a:ext cx="1820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</a:rPr>
              <a:t>Contents.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1ED4328-07C5-4785-A581-EABD1EBA0E54}"/>
              </a:ext>
            </a:extLst>
          </p:cNvPr>
          <p:cNvGrpSpPr/>
          <p:nvPr/>
        </p:nvGrpSpPr>
        <p:grpSpPr>
          <a:xfrm>
            <a:off x="856623" y="1291713"/>
            <a:ext cx="1403710" cy="523220"/>
            <a:chOff x="856623" y="2936557"/>
            <a:chExt cx="1403710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1FC572-723F-4B25-9A45-0BC6BED1A0C6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1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B4DCA3-A481-4D37-A89E-D0CA184D86B1}"/>
                </a:ext>
              </a:extLst>
            </p:cNvPr>
            <p:cNvSpPr txBox="1"/>
            <p:nvPr/>
          </p:nvSpPr>
          <p:spPr>
            <a:xfrm>
              <a:off x="1498586" y="2936557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개요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1B5C8F-8FB8-C2BC-DE74-4B28D484CF6F}"/>
              </a:ext>
            </a:extLst>
          </p:cNvPr>
          <p:cNvGrpSpPr/>
          <p:nvPr/>
        </p:nvGrpSpPr>
        <p:grpSpPr>
          <a:xfrm>
            <a:off x="856623" y="2028466"/>
            <a:ext cx="2907327" cy="523220"/>
            <a:chOff x="856623" y="2936557"/>
            <a:chExt cx="2907327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89B071C-C0F2-514E-D828-7A8411C2CF65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2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BF1184A-113F-94D1-0529-78FBA9F56CB6}"/>
                </a:ext>
              </a:extLst>
            </p:cNvPr>
            <p:cNvSpPr txBox="1"/>
            <p:nvPr/>
          </p:nvSpPr>
          <p:spPr>
            <a:xfrm>
              <a:off x="1498586" y="2936557"/>
              <a:ext cx="22653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운영체제 서비스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DB7ACC1-25A7-879F-6B3D-AF55A01F85F7}"/>
              </a:ext>
            </a:extLst>
          </p:cNvPr>
          <p:cNvGrpSpPr/>
          <p:nvPr/>
        </p:nvGrpSpPr>
        <p:grpSpPr>
          <a:xfrm>
            <a:off x="856623" y="2829105"/>
            <a:ext cx="4699484" cy="523220"/>
            <a:chOff x="856623" y="2936557"/>
            <a:chExt cx="4699484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966768-D0F7-9AB1-CF2F-0C2A9DFC4206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3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DDDBB8-26B6-F56B-DBA1-D51ABAB2C9F7}"/>
                </a:ext>
              </a:extLst>
            </p:cNvPr>
            <p:cNvSpPr txBox="1"/>
            <p:nvPr/>
          </p:nvSpPr>
          <p:spPr>
            <a:xfrm>
              <a:off x="1498586" y="2936557"/>
              <a:ext cx="40575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사용자와 운영체제 인터페이스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B70650D-F618-BA60-4DB4-583D2CFDA342}"/>
              </a:ext>
            </a:extLst>
          </p:cNvPr>
          <p:cNvGrpSpPr/>
          <p:nvPr/>
        </p:nvGrpSpPr>
        <p:grpSpPr>
          <a:xfrm>
            <a:off x="856623" y="3528950"/>
            <a:ext cx="2041705" cy="523220"/>
            <a:chOff x="856623" y="2936557"/>
            <a:chExt cx="2041705" cy="52322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DE7DB6-9BA6-9D83-AF7F-F3CC0DBD9EB3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4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C0573F0-8667-9C4A-B2F9-189447E413A1}"/>
                </a:ext>
              </a:extLst>
            </p:cNvPr>
            <p:cNvSpPr txBox="1"/>
            <p:nvPr/>
          </p:nvSpPr>
          <p:spPr>
            <a:xfrm>
              <a:off x="1498586" y="2936557"/>
              <a:ext cx="13997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시스템 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27C6AC2-A7B7-5083-035B-5B6B90BA63D6}"/>
              </a:ext>
            </a:extLst>
          </p:cNvPr>
          <p:cNvGrpSpPr/>
          <p:nvPr/>
        </p:nvGrpSpPr>
        <p:grpSpPr>
          <a:xfrm>
            <a:off x="856623" y="4318372"/>
            <a:ext cx="2679700" cy="523220"/>
            <a:chOff x="856623" y="2936557"/>
            <a:chExt cx="2679700" cy="5232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59ED623-5C2C-260F-B7A5-F2FB50AB25AE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5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A973F3-634C-0AC4-994D-A6620D2FA22C}"/>
                </a:ext>
              </a:extLst>
            </p:cNvPr>
            <p:cNvSpPr txBox="1"/>
            <p:nvPr/>
          </p:nvSpPr>
          <p:spPr>
            <a:xfrm>
              <a:off x="1498586" y="2936557"/>
              <a:ext cx="20377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시스템 서비스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4F30D6E-6085-DABD-A3BD-33E2AC34FC6C}"/>
              </a:ext>
            </a:extLst>
          </p:cNvPr>
          <p:cNvGrpSpPr/>
          <p:nvPr/>
        </p:nvGrpSpPr>
        <p:grpSpPr>
          <a:xfrm>
            <a:off x="856623" y="5095342"/>
            <a:ext cx="2330246" cy="523220"/>
            <a:chOff x="856623" y="2936557"/>
            <a:chExt cx="2330246" cy="52322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9BC9DA7-839A-74BF-A0CB-B39C02794FF4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6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3A1649-F511-E64E-9793-4375431466A2}"/>
                </a:ext>
              </a:extLst>
            </p:cNvPr>
            <p:cNvSpPr txBox="1"/>
            <p:nvPr/>
          </p:nvSpPr>
          <p:spPr>
            <a:xfrm>
              <a:off x="1498586" y="2936557"/>
              <a:ext cx="16882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err="1"/>
                <a:t>링커와</a:t>
              </a:r>
              <a:r>
                <a:rPr lang="ko-KR" altLang="en-US" sz="2800" spc="-300" dirty="0"/>
                <a:t> </a:t>
              </a:r>
              <a:r>
                <a:rPr lang="ko-KR" altLang="en-US" sz="2800" spc="-300" dirty="0" err="1"/>
                <a:t>로더</a:t>
              </a:r>
              <a:endParaRPr lang="ko-KR" altLang="en-US" sz="2800" spc="-3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A9A0190-5C4B-2469-30D7-5F4AF1C7CC50}"/>
              </a:ext>
            </a:extLst>
          </p:cNvPr>
          <p:cNvGrpSpPr/>
          <p:nvPr/>
        </p:nvGrpSpPr>
        <p:grpSpPr>
          <a:xfrm>
            <a:off x="6916984" y="1260935"/>
            <a:ext cx="4183317" cy="523220"/>
            <a:chOff x="856623" y="2936557"/>
            <a:chExt cx="4183317" cy="52322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6BDD2E5-A0B0-7698-872A-18DFE45DFF18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7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4D8516D-E47A-64C0-F25F-D5A13F3DCD99}"/>
                </a:ext>
              </a:extLst>
            </p:cNvPr>
            <p:cNvSpPr txBox="1"/>
            <p:nvPr/>
          </p:nvSpPr>
          <p:spPr>
            <a:xfrm>
              <a:off x="1498586" y="2936557"/>
              <a:ext cx="35413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응용 프로그램이 다른 이유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DDD5C04-B431-652F-2DA1-CAF474476F48}"/>
              </a:ext>
            </a:extLst>
          </p:cNvPr>
          <p:cNvGrpSpPr/>
          <p:nvPr/>
        </p:nvGrpSpPr>
        <p:grpSpPr>
          <a:xfrm>
            <a:off x="6916984" y="1921508"/>
            <a:ext cx="3606236" cy="523220"/>
            <a:chOff x="856623" y="2936557"/>
            <a:chExt cx="3606236" cy="52322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6ABB49D-6D93-CC98-714A-81D3C6B0D620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8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5846710-4654-6FA7-3514-6886F9246B61}"/>
                </a:ext>
              </a:extLst>
            </p:cNvPr>
            <p:cNvSpPr txBox="1"/>
            <p:nvPr/>
          </p:nvSpPr>
          <p:spPr>
            <a:xfrm>
              <a:off x="1498586" y="2936557"/>
              <a:ext cx="29642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운영체제 설계 및 구현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6804FAF-56F3-B9CA-08FB-2BFB9A10F782}"/>
              </a:ext>
            </a:extLst>
          </p:cNvPr>
          <p:cNvGrpSpPr/>
          <p:nvPr/>
        </p:nvGrpSpPr>
        <p:grpSpPr>
          <a:xfrm>
            <a:off x="6916984" y="2731827"/>
            <a:ext cx="2618786" cy="523220"/>
            <a:chOff x="856623" y="2936557"/>
            <a:chExt cx="2618786" cy="52322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393BDB5-0321-556C-5ED8-5BCCF978D53F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9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F472229-806C-45EF-A33E-16D12ADFF9D1}"/>
                </a:ext>
              </a:extLst>
            </p:cNvPr>
            <p:cNvSpPr txBox="1"/>
            <p:nvPr/>
          </p:nvSpPr>
          <p:spPr>
            <a:xfrm>
              <a:off x="1498586" y="2936557"/>
              <a:ext cx="19768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운영체제 구조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C132956-75F3-2A73-33D1-2A46D9FD1DD0}"/>
              </a:ext>
            </a:extLst>
          </p:cNvPr>
          <p:cNvGrpSpPr/>
          <p:nvPr/>
        </p:nvGrpSpPr>
        <p:grpSpPr>
          <a:xfrm>
            <a:off x="6933623" y="4271135"/>
            <a:ext cx="2907327" cy="523220"/>
            <a:chOff x="856623" y="2936557"/>
            <a:chExt cx="2907327" cy="52322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AEA8938-416D-41B9-C1E2-8420244CA8FC}"/>
                </a:ext>
              </a:extLst>
            </p:cNvPr>
            <p:cNvSpPr txBox="1"/>
            <p:nvPr/>
          </p:nvSpPr>
          <p:spPr>
            <a:xfrm>
              <a:off x="856623" y="2967335"/>
              <a:ext cx="5341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11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18CA408-C602-788D-AAF2-5BA5244B81BD}"/>
                </a:ext>
              </a:extLst>
            </p:cNvPr>
            <p:cNvSpPr txBox="1"/>
            <p:nvPr/>
          </p:nvSpPr>
          <p:spPr>
            <a:xfrm>
              <a:off x="1498586" y="2936557"/>
              <a:ext cx="22653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운영체제 디버깅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94798D1-E703-3E7D-AF27-CFA2BB2B8A4C}"/>
              </a:ext>
            </a:extLst>
          </p:cNvPr>
          <p:cNvGrpSpPr/>
          <p:nvPr/>
        </p:nvGrpSpPr>
        <p:grpSpPr>
          <a:xfrm>
            <a:off x="6883018" y="3528950"/>
            <a:ext cx="3545322" cy="523220"/>
            <a:chOff x="856623" y="2936557"/>
            <a:chExt cx="3545322" cy="52322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CAB76CB-7CC0-C0EA-F061-316AFF70AA12}"/>
                </a:ext>
              </a:extLst>
            </p:cNvPr>
            <p:cNvSpPr txBox="1"/>
            <p:nvPr/>
          </p:nvSpPr>
          <p:spPr>
            <a:xfrm>
              <a:off x="856623" y="2967335"/>
              <a:ext cx="5341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10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D232641-CD67-4262-FC3B-0E57876FDC4C}"/>
                </a:ext>
              </a:extLst>
            </p:cNvPr>
            <p:cNvSpPr txBox="1"/>
            <p:nvPr/>
          </p:nvSpPr>
          <p:spPr>
            <a:xfrm>
              <a:off x="1498586" y="2936557"/>
              <a:ext cx="29033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운영체제 빌딩과 부팅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1F3A7F5-66CE-719D-051A-2B221ECD214A}"/>
              </a:ext>
            </a:extLst>
          </p:cNvPr>
          <p:cNvGrpSpPr/>
          <p:nvPr/>
        </p:nvGrpSpPr>
        <p:grpSpPr>
          <a:xfrm>
            <a:off x="6933623" y="5033005"/>
            <a:ext cx="1980791" cy="523220"/>
            <a:chOff x="856623" y="2936557"/>
            <a:chExt cx="1980791" cy="523220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29CDE2D-CF6C-A635-51D3-C10D61741670}"/>
                </a:ext>
              </a:extLst>
            </p:cNvPr>
            <p:cNvSpPr txBox="1"/>
            <p:nvPr/>
          </p:nvSpPr>
          <p:spPr>
            <a:xfrm>
              <a:off x="856623" y="2967335"/>
              <a:ext cx="5341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12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C7242D1-A747-0A37-12C9-4B6DE470BC6D}"/>
                </a:ext>
              </a:extLst>
            </p:cNvPr>
            <p:cNvSpPr txBox="1"/>
            <p:nvPr/>
          </p:nvSpPr>
          <p:spPr>
            <a:xfrm>
              <a:off x="1498586" y="2936557"/>
              <a:ext cx="13388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연습문제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507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849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운영체제 설계 및 구현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8,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D98E6C-03D0-4BCF-BF77-515B8F696D15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95DACB-9843-4BE5-A827-5FCBF1101D3A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2945222" y="2243014"/>
            <a:ext cx="1883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설계 목표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7D0B0D-8933-488F-A7F0-982D21F50D3B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656E6F-925E-42AC-8A6F-E98DC2CCBD3A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75D945-426B-414C-A927-DFA5612F43F9}"/>
              </a:ext>
            </a:extLst>
          </p:cNvPr>
          <p:cNvSpPr txBox="1"/>
          <p:nvPr/>
        </p:nvSpPr>
        <p:spPr>
          <a:xfrm>
            <a:off x="1624422" y="3501162"/>
            <a:ext cx="47641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155BBD-1397-423A-BBD3-209ADF3B1733}"/>
              </a:ext>
            </a:extLst>
          </p:cNvPr>
          <p:cNvSpPr txBox="1"/>
          <p:nvPr/>
        </p:nvSpPr>
        <p:spPr>
          <a:xfrm>
            <a:off x="2945222" y="3541252"/>
            <a:ext cx="22846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기법과 정책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050828-A95E-4D18-8D9F-D407D5C04C5A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EB11E5-CAE3-472D-B4A8-0A35BCC9CFF3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1624422" y="48206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B86BB7-97C3-4380-A109-15020C8DFA5A}"/>
              </a:ext>
            </a:extLst>
          </p:cNvPr>
          <p:cNvSpPr txBox="1"/>
          <p:nvPr/>
        </p:nvSpPr>
        <p:spPr>
          <a:xfrm>
            <a:off x="2945222" y="4860753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98628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9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3742878" y="2752467"/>
            <a:ext cx="7404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chemeClr val="bg2">
                    <a:lumMod val="10000"/>
                  </a:schemeClr>
                </a:solidFill>
              </a:rPr>
              <a:t>운영체제 구조</a:t>
            </a:r>
            <a:endParaRPr lang="ko-KR" altLang="en-US" sz="3600" b="1" spc="-3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404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운영체제 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8,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7170" name="Picture 2" descr="전통의 소프트웨어 아키텍처 모델 - 모놀리식(Monolithic) 아키텍처">
            <a:extLst>
              <a:ext uri="{FF2B5EF4-FFF2-40B4-BE49-F238E27FC236}">
                <a16:creationId xmlns:a16="http://schemas.microsoft.com/office/drawing/2014/main" id="{B605864B-9DAD-EAD9-2551-BE23947CC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07" y="1551454"/>
            <a:ext cx="3406587" cy="393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운영체제 구조">
            <a:extLst>
              <a:ext uri="{FF2B5EF4-FFF2-40B4-BE49-F238E27FC236}">
                <a16:creationId xmlns:a16="http://schemas.microsoft.com/office/drawing/2014/main" id="{B2025A93-E2F2-9A13-F0F3-E7AB02C53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912" y="1660986"/>
            <a:ext cx="3940548" cy="393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FB44F7-7F07-29E6-5CB0-DECD9A147E67}"/>
              </a:ext>
            </a:extLst>
          </p:cNvPr>
          <p:cNvSpPr txBox="1"/>
          <p:nvPr/>
        </p:nvSpPr>
        <p:spPr>
          <a:xfrm>
            <a:off x="1892993" y="5795399"/>
            <a:ext cx="28966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b="1" spc="-150">
                <a:latin typeface="+mn-ea"/>
              </a:rPr>
              <a:t>모놀리식</a:t>
            </a:r>
            <a:endParaRPr lang="ko-KR" altLang="en-US" sz="2800" b="1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C62257-A7D2-F5E1-E700-542FBADD13A6}"/>
              </a:ext>
            </a:extLst>
          </p:cNvPr>
          <p:cNvSpPr txBox="1"/>
          <p:nvPr/>
        </p:nvSpPr>
        <p:spPr>
          <a:xfrm>
            <a:off x="7211880" y="5795399"/>
            <a:ext cx="28966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b="1" spc="-150" dirty="0" err="1">
                <a:latin typeface="+mn-ea"/>
              </a:rPr>
              <a:t>계층식</a:t>
            </a:r>
            <a:endParaRPr lang="ko-KR" altLang="en-US" sz="2800" b="1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4073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운영체제 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8,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FB44F7-7F07-29E6-5CB0-DECD9A147E67}"/>
              </a:ext>
            </a:extLst>
          </p:cNvPr>
          <p:cNvSpPr txBox="1"/>
          <p:nvPr/>
        </p:nvSpPr>
        <p:spPr>
          <a:xfrm>
            <a:off x="1892993" y="5795399"/>
            <a:ext cx="28966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b="1" spc="-150" dirty="0">
                <a:latin typeface="+mn-ea"/>
              </a:rPr>
              <a:t>단일 커널</a:t>
            </a:r>
            <a:r>
              <a:rPr lang="en-US" altLang="ko-KR" sz="2800" b="1" spc="-150" dirty="0">
                <a:latin typeface="+mn-ea"/>
              </a:rPr>
              <a:t>(</a:t>
            </a:r>
            <a:r>
              <a:rPr lang="ko-KR" altLang="en-US" sz="2800" b="1" spc="-150" dirty="0" err="1">
                <a:latin typeface="+mn-ea"/>
              </a:rPr>
              <a:t>모놀리식</a:t>
            </a:r>
            <a:r>
              <a:rPr lang="en-US" altLang="ko-KR" sz="2800" b="1" spc="-150" dirty="0">
                <a:latin typeface="+mn-ea"/>
              </a:rPr>
              <a:t>)</a:t>
            </a:r>
            <a:endParaRPr lang="ko-KR" altLang="en-US" sz="2800" b="1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C62257-A7D2-F5E1-E700-542FBADD13A6}"/>
              </a:ext>
            </a:extLst>
          </p:cNvPr>
          <p:cNvSpPr txBox="1"/>
          <p:nvPr/>
        </p:nvSpPr>
        <p:spPr>
          <a:xfrm>
            <a:off x="7211880" y="5795399"/>
            <a:ext cx="28966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b="1" spc="-150" dirty="0">
                <a:latin typeface="+mn-ea"/>
              </a:rPr>
              <a:t>마이크로 커널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0C30400-D2E1-C415-24ED-4F1236C78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875" y="1988484"/>
            <a:ext cx="39433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C9BA34B8-431E-79A3-406C-CCF98B7A5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485" y="1801858"/>
            <a:ext cx="46196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793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운영체제 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8,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9220" name="Picture 4" descr="Lecture 4 Debugging Technique &amp; LKM - ppt download">
            <a:extLst>
              <a:ext uri="{FF2B5EF4-FFF2-40B4-BE49-F238E27FC236}">
                <a16:creationId xmlns:a16="http://schemas.microsoft.com/office/drawing/2014/main" id="{F2B3A4E4-11C8-847C-86CF-42FE66DD9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185" y="1142082"/>
            <a:ext cx="7235625" cy="542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953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운영체제 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8,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676184A-5957-FCD1-F467-BD18CD873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71" y="2172105"/>
            <a:ext cx="3707824" cy="370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288ADB26-7679-3EA3-C3C6-C4272FA63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635" y="2008080"/>
            <a:ext cx="3707824" cy="370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9E5F067C-9AC9-3263-9286-EF753D7A3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30" y="2008080"/>
            <a:ext cx="3428999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558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448806" y="2844800"/>
            <a:ext cx="24995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10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3742878" y="2752467"/>
            <a:ext cx="7404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chemeClr val="bg2">
                    <a:lumMod val="10000"/>
                  </a:schemeClr>
                </a:solidFill>
              </a:rPr>
              <a:t>운영체제 빌딩과 부팅</a:t>
            </a:r>
            <a:endParaRPr lang="ko-KR" altLang="en-US" sz="3600" b="1" spc="-3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848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849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운영체제 설계 및 구현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8,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D98E6C-03D0-4BCF-BF77-515B8F696D15}"/>
              </a:ext>
            </a:extLst>
          </p:cNvPr>
          <p:cNvSpPr/>
          <p:nvPr/>
        </p:nvSpPr>
        <p:spPr>
          <a:xfrm>
            <a:off x="1134993" y="2729264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95DACB-9843-4BE5-A827-5FCBF1101D3A}"/>
              </a:ext>
            </a:extLst>
          </p:cNvPr>
          <p:cNvSpPr/>
          <p:nvPr/>
        </p:nvSpPr>
        <p:spPr>
          <a:xfrm>
            <a:off x="2544693" y="2729264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470353" y="2916141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2801787" y="2924332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운영체제 생성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7D0B0D-8933-488F-A7F0-982D21F50D3B}"/>
              </a:ext>
            </a:extLst>
          </p:cNvPr>
          <p:cNvSpPr/>
          <p:nvPr/>
        </p:nvSpPr>
        <p:spPr>
          <a:xfrm>
            <a:off x="1134993" y="4048765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656E6F-925E-42AC-8A6F-E98DC2CCBD3A}"/>
              </a:ext>
            </a:extLst>
          </p:cNvPr>
          <p:cNvSpPr/>
          <p:nvPr/>
        </p:nvSpPr>
        <p:spPr>
          <a:xfrm>
            <a:off x="2544693" y="4048765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75D945-426B-414C-A927-DFA5612F43F9}"/>
              </a:ext>
            </a:extLst>
          </p:cNvPr>
          <p:cNvSpPr txBox="1"/>
          <p:nvPr/>
        </p:nvSpPr>
        <p:spPr>
          <a:xfrm>
            <a:off x="1480987" y="4182480"/>
            <a:ext cx="47641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155BBD-1397-423A-BBD3-209ADF3B1733}"/>
              </a:ext>
            </a:extLst>
          </p:cNvPr>
          <p:cNvSpPr txBox="1"/>
          <p:nvPr/>
        </p:nvSpPr>
        <p:spPr>
          <a:xfrm>
            <a:off x="2801787" y="4222570"/>
            <a:ext cx="22846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시스템 부트</a:t>
            </a:r>
          </a:p>
        </p:txBody>
      </p:sp>
    </p:spTree>
    <p:extLst>
      <p:ext uri="{BB962C8B-B14F-4D97-AF65-F5344CB8AC3E}">
        <p14:creationId xmlns:p14="http://schemas.microsoft.com/office/powerpoint/2010/main" val="974363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448806" y="2844800"/>
            <a:ext cx="24995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11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3742878" y="2752467"/>
            <a:ext cx="7404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chemeClr val="bg2">
                    <a:lumMod val="10000"/>
                  </a:schemeClr>
                </a:solidFill>
              </a:rPr>
              <a:t>운영체제 디버깅</a:t>
            </a:r>
            <a:endParaRPr lang="ko-KR" altLang="en-US" sz="3600" b="1" spc="-3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885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849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운영체제 설계 및 구현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8,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D98E6C-03D0-4BCF-BF77-515B8F696D15}"/>
              </a:ext>
            </a:extLst>
          </p:cNvPr>
          <p:cNvSpPr/>
          <p:nvPr/>
        </p:nvSpPr>
        <p:spPr>
          <a:xfrm>
            <a:off x="1170851" y="1617640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95DACB-9843-4BE5-A827-5FCBF1101D3A}"/>
              </a:ext>
            </a:extLst>
          </p:cNvPr>
          <p:cNvSpPr/>
          <p:nvPr/>
        </p:nvSpPr>
        <p:spPr>
          <a:xfrm>
            <a:off x="2580551" y="1617640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506211" y="1804517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2837645" y="1812708"/>
            <a:ext cx="1883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장애 분석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7D0B0D-8933-488F-A7F0-982D21F50D3B}"/>
              </a:ext>
            </a:extLst>
          </p:cNvPr>
          <p:cNvSpPr/>
          <p:nvPr/>
        </p:nvSpPr>
        <p:spPr>
          <a:xfrm>
            <a:off x="1170851" y="2937141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656E6F-925E-42AC-8A6F-E98DC2CCBD3A}"/>
              </a:ext>
            </a:extLst>
          </p:cNvPr>
          <p:cNvSpPr/>
          <p:nvPr/>
        </p:nvSpPr>
        <p:spPr>
          <a:xfrm>
            <a:off x="2580551" y="2937141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75D945-426B-414C-A927-DFA5612F43F9}"/>
              </a:ext>
            </a:extLst>
          </p:cNvPr>
          <p:cNvSpPr txBox="1"/>
          <p:nvPr/>
        </p:nvSpPr>
        <p:spPr>
          <a:xfrm>
            <a:off x="1516845" y="3070856"/>
            <a:ext cx="47641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155BBD-1397-423A-BBD3-209ADF3B1733}"/>
              </a:ext>
            </a:extLst>
          </p:cNvPr>
          <p:cNvSpPr txBox="1"/>
          <p:nvPr/>
        </p:nvSpPr>
        <p:spPr>
          <a:xfrm>
            <a:off x="2837645" y="3110946"/>
            <a:ext cx="327846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성능 관찰 및 조정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050828-A95E-4D18-8D9F-D407D5C04C5A}"/>
              </a:ext>
            </a:extLst>
          </p:cNvPr>
          <p:cNvSpPr/>
          <p:nvPr/>
        </p:nvSpPr>
        <p:spPr>
          <a:xfrm>
            <a:off x="1170851" y="4256642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EB11E5-CAE3-472D-B4A8-0A35BCC9CFF3}"/>
              </a:ext>
            </a:extLst>
          </p:cNvPr>
          <p:cNvSpPr/>
          <p:nvPr/>
        </p:nvSpPr>
        <p:spPr>
          <a:xfrm>
            <a:off x="2580551" y="4256642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1516845" y="4390357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B86BB7-97C3-4380-A109-15020C8DFA5A}"/>
              </a:ext>
            </a:extLst>
          </p:cNvPr>
          <p:cNvSpPr txBox="1"/>
          <p:nvPr/>
        </p:nvSpPr>
        <p:spPr>
          <a:xfrm>
            <a:off x="2837645" y="4430447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추적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241C3D-9C81-D7CA-8791-33F8B9FFB5D6}"/>
              </a:ext>
            </a:extLst>
          </p:cNvPr>
          <p:cNvSpPr/>
          <p:nvPr/>
        </p:nvSpPr>
        <p:spPr>
          <a:xfrm>
            <a:off x="1192178" y="5538151"/>
            <a:ext cx="1168400" cy="10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C70DD7-A303-B880-E156-281E94C5692B}"/>
              </a:ext>
            </a:extLst>
          </p:cNvPr>
          <p:cNvSpPr/>
          <p:nvPr/>
        </p:nvSpPr>
        <p:spPr>
          <a:xfrm>
            <a:off x="2601878" y="5538151"/>
            <a:ext cx="8242300" cy="10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9F96C2-B608-2677-0557-451CA8056BAA}"/>
              </a:ext>
            </a:extLst>
          </p:cNvPr>
          <p:cNvSpPr txBox="1"/>
          <p:nvPr/>
        </p:nvSpPr>
        <p:spPr>
          <a:xfrm>
            <a:off x="1538172" y="5671866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4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CD6B2E-D67A-CC11-DE82-709DA0F30239}"/>
              </a:ext>
            </a:extLst>
          </p:cNvPr>
          <p:cNvSpPr txBox="1"/>
          <p:nvPr/>
        </p:nvSpPr>
        <p:spPr>
          <a:xfrm>
            <a:off x="2858972" y="5711956"/>
            <a:ext cx="1013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BCC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62209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1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3958395" y="2752467"/>
            <a:ext cx="3324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chemeClr val="bg2">
                    <a:lumMod val="10000"/>
                  </a:schemeClr>
                </a:solidFill>
              </a:rPr>
              <a:t>개요</a:t>
            </a:r>
            <a:endParaRPr lang="ko-KR" altLang="en-US" sz="3600" b="1" spc="-3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05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448806" y="2844800"/>
            <a:ext cx="24995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12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3742878" y="2752467"/>
            <a:ext cx="7404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chemeClr val="bg2">
                    <a:lumMod val="10000"/>
                  </a:schemeClr>
                </a:solidFill>
              </a:rPr>
              <a:t>퀴즈</a:t>
            </a:r>
            <a:endParaRPr lang="ko-KR" altLang="en-US" sz="3600" b="1" spc="-3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979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849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운영체제 설계 및 구현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8,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7A564E-83D1-C87A-D460-C038FACECDAD}"/>
              </a:ext>
            </a:extLst>
          </p:cNvPr>
          <p:cNvSpPr txBox="1"/>
          <p:nvPr/>
        </p:nvSpPr>
        <p:spPr>
          <a:xfrm>
            <a:off x="3767418" y="3526722"/>
            <a:ext cx="4381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https://engineeringcode.tistory.com/139</a:t>
            </a:r>
          </a:p>
        </p:txBody>
      </p:sp>
    </p:spTree>
    <p:extLst>
      <p:ext uri="{BB962C8B-B14F-4D97-AF65-F5344CB8AC3E}">
        <p14:creationId xmlns:p14="http://schemas.microsoft.com/office/powerpoint/2010/main" val="2151858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937124" y="3097252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2490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5452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운영체제를 살펴보기 위한  관점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D98E6C-03D0-4BCF-BF77-515B8F696D15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95DACB-9843-4BE5-A827-5FCBF1101D3A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2945222" y="2243014"/>
            <a:ext cx="5186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운영체제가 제공하는 서비스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7D0B0D-8933-488F-A7F0-982D21F50D3B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656E6F-925E-42AC-8A6F-E98DC2CCBD3A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75D945-426B-414C-A927-DFA5612F43F9}"/>
              </a:ext>
            </a:extLst>
          </p:cNvPr>
          <p:cNvSpPr txBox="1"/>
          <p:nvPr/>
        </p:nvSpPr>
        <p:spPr>
          <a:xfrm>
            <a:off x="1624422" y="3501162"/>
            <a:ext cx="47641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155BBD-1397-423A-BBD3-209ADF3B1733}"/>
              </a:ext>
            </a:extLst>
          </p:cNvPr>
          <p:cNvSpPr txBox="1"/>
          <p:nvPr/>
        </p:nvSpPr>
        <p:spPr>
          <a:xfrm>
            <a:off x="2945222" y="3541252"/>
            <a:ext cx="598753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운영체제가 제공하는 인터페이스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050828-A95E-4D18-8D9F-D407D5C04C5A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EB11E5-CAE3-472D-B4A8-0A35BCC9CFF3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1624422" y="48206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B86BB7-97C3-4380-A109-15020C8DFA5A}"/>
              </a:ext>
            </a:extLst>
          </p:cNvPr>
          <p:cNvSpPr txBox="1"/>
          <p:nvPr/>
        </p:nvSpPr>
        <p:spPr>
          <a:xfrm>
            <a:off x="2945222" y="4860753"/>
            <a:ext cx="5779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시스템의 구성 요소와 상호 연결</a:t>
            </a:r>
          </a:p>
        </p:txBody>
      </p:sp>
    </p:spTree>
    <p:extLst>
      <p:ext uri="{BB962C8B-B14F-4D97-AF65-F5344CB8AC3E}">
        <p14:creationId xmlns:p14="http://schemas.microsoft.com/office/powerpoint/2010/main" val="279904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2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3958395" y="2752467"/>
            <a:ext cx="53469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spc="-300">
                <a:solidFill>
                  <a:schemeClr val="bg2">
                    <a:lumMod val="10000"/>
                  </a:schemeClr>
                </a:solidFill>
              </a:rPr>
              <a:t>운영체제 서비스</a:t>
            </a:r>
            <a:endParaRPr lang="ko-KR" altLang="en-US" sz="3600" b="1" spc="-3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463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932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운영체제 서비스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94A153E-3471-4040-AC92-D413C85C9054}"/>
              </a:ext>
            </a:extLst>
          </p:cNvPr>
          <p:cNvSpPr/>
          <p:nvPr/>
        </p:nvSpPr>
        <p:spPr>
          <a:xfrm>
            <a:off x="297315" y="2480519"/>
            <a:ext cx="2714625" cy="27146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A71BA55-1B30-4E52-9339-F968457ABBED}"/>
              </a:ext>
            </a:extLst>
          </p:cNvPr>
          <p:cNvSpPr/>
          <p:nvPr/>
        </p:nvSpPr>
        <p:spPr>
          <a:xfrm>
            <a:off x="6001782" y="2494916"/>
            <a:ext cx="2714625" cy="27146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B939F42-2F82-4901-9336-2145B4C3A0C3}"/>
              </a:ext>
            </a:extLst>
          </p:cNvPr>
          <p:cNvSpPr/>
          <p:nvPr/>
        </p:nvSpPr>
        <p:spPr>
          <a:xfrm>
            <a:off x="2706440" y="1925556"/>
            <a:ext cx="3603520" cy="3603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6A3FFD-E2CF-4179-80BE-93679A4F402C}"/>
              </a:ext>
            </a:extLst>
          </p:cNvPr>
          <p:cNvSpPr txBox="1"/>
          <p:nvPr/>
        </p:nvSpPr>
        <p:spPr>
          <a:xfrm>
            <a:off x="3457271" y="3489092"/>
            <a:ext cx="210185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-150" dirty="0">
                <a:solidFill>
                  <a:schemeClr val="bg1"/>
                </a:solidFill>
                <a:latin typeface="+mn-ea"/>
              </a:rPr>
              <a:t>프로그램 수행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15FDD-452D-4DBF-89D7-44BC38628B74}"/>
              </a:ext>
            </a:extLst>
          </p:cNvPr>
          <p:cNvSpPr txBox="1"/>
          <p:nvPr/>
        </p:nvSpPr>
        <p:spPr>
          <a:xfrm>
            <a:off x="792852" y="3360777"/>
            <a:ext cx="1723549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-150" dirty="0">
                <a:latin typeface="+mn-ea"/>
              </a:rPr>
              <a:t>사용자 </a:t>
            </a:r>
            <a:endParaRPr lang="en-US" altLang="ko-KR" sz="2800" spc="-150" dirty="0">
              <a:latin typeface="+mn-ea"/>
            </a:endParaRPr>
          </a:p>
          <a:p>
            <a:pPr algn="ctr"/>
            <a:r>
              <a:rPr lang="ko-KR" altLang="en-US" sz="2800" spc="-150" dirty="0">
                <a:latin typeface="+mn-ea"/>
              </a:rPr>
              <a:t>인터페이스</a:t>
            </a:r>
          </a:p>
        </p:txBody>
      </p:sp>
      <p:pic>
        <p:nvPicPr>
          <p:cNvPr id="14" name="그래픽 13" descr="실행">
            <a:extLst>
              <a:ext uri="{FF2B5EF4-FFF2-40B4-BE49-F238E27FC236}">
                <a16:creationId xmlns:a16="http://schemas.microsoft.com/office/drawing/2014/main" id="{C50D8E0E-184B-429E-B25D-CA724FDA0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33653" y="3514771"/>
            <a:ext cx="1605001" cy="1605001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F1109613-3154-28E6-A83C-00E1DAF2DA74}"/>
              </a:ext>
            </a:extLst>
          </p:cNvPr>
          <p:cNvSpPr/>
          <p:nvPr/>
        </p:nvSpPr>
        <p:spPr>
          <a:xfrm>
            <a:off x="8431009" y="1916287"/>
            <a:ext cx="3603520" cy="3603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AFB756-FCF5-D779-8B1C-F4D172541BA9}"/>
              </a:ext>
            </a:extLst>
          </p:cNvPr>
          <p:cNvSpPr txBox="1"/>
          <p:nvPr/>
        </p:nvSpPr>
        <p:spPr>
          <a:xfrm>
            <a:off x="6811861" y="3325525"/>
            <a:ext cx="1107996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-150" dirty="0">
                <a:latin typeface="+mn-ea"/>
              </a:rPr>
              <a:t>입출력</a:t>
            </a:r>
            <a:endParaRPr lang="en-US" altLang="ko-KR" sz="2800" spc="-150" dirty="0">
              <a:latin typeface="+mn-ea"/>
            </a:endParaRPr>
          </a:p>
          <a:p>
            <a:pPr algn="ctr"/>
            <a:r>
              <a:rPr lang="ko-KR" altLang="en-US" sz="2800" spc="-150" dirty="0">
                <a:latin typeface="+mn-ea"/>
              </a:rPr>
              <a:t>연산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056F65-C478-EC0D-4B24-7BE6F362EDD2}"/>
              </a:ext>
            </a:extLst>
          </p:cNvPr>
          <p:cNvSpPr txBox="1"/>
          <p:nvPr/>
        </p:nvSpPr>
        <p:spPr>
          <a:xfrm>
            <a:off x="9038406" y="3489092"/>
            <a:ext cx="248016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-150" dirty="0">
                <a:solidFill>
                  <a:schemeClr val="bg1"/>
                </a:solidFill>
                <a:latin typeface="+mn-ea"/>
              </a:rPr>
              <a:t>파일 시스템 조작</a:t>
            </a:r>
          </a:p>
        </p:txBody>
      </p:sp>
    </p:spTree>
    <p:extLst>
      <p:ext uri="{BB962C8B-B14F-4D97-AF65-F5344CB8AC3E}">
        <p14:creationId xmlns:p14="http://schemas.microsoft.com/office/powerpoint/2010/main" val="4112279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9B507A22-B27E-3EC7-2ADD-44A6A335F8F3}"/>
              </a:ext>
            </a:extLst>
          </p:cNvPr>
          <p:cNvSpPr/>
          <p:nvPr/>
        </p:nvSpPr>
        <p:spPr>
          <a:xfrm>
            <a:off x="9696612" y="2779294"/>
            <a:ext cx="2399575" cy="24158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CD7A2C-4117-B4E1-C5E9-F2810961A443}"/>
              </a:ext>
            </a:extLst>
          </p:cNvPr>
          <p:cNvSpPr txBox="1"/>
          <p:nvPr/>
        </p:nvSpPr>
        <p:spPr>
          <a:xfrm>
            <a:off x="10100791" y="3714410"/>
            <a:ext cx="170992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spc="-150" dirty="0">
                <a:latin typeface="+mn-ea"/>
              </a:rPr>
              <a:t>보호</a:t>
            </a:r>
            <a:r>
              <a:rPr lang="en-US" altLang="ko-KR" sz="2800" spc="-150" dirty="0">
                <a:latin typeface="+mn-ea"/>
              </a:rPr>
              <a:t>/</a:t>
            </a:r>
            <a:r>
              <a:rPr lang="ko-KR" altLang="en-US" sz="2800" spc="-150" dirty="0">
                <a:latin typeface="+mn-ea"/>
              </a:rPr>
              <a:t>보안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932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운영체제 서비스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94A153E-3471-4040-AC92-D413C85C9054}"/>
              </a:ext>
            </a:extLst>
          </p:cNvPr>
          <p:cNvSpPr/>
          <p:nvPr/>
        </p:nvSpPr>
        <p:spPr>
          <a:xfrm>
            <a:off x="66174" y="2779294"/>
            <a:ext cx="2399575" cy="24158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A71BA55-1B30-4E52-9339-F968457ABBED}"/>
              </a:ext>
            </a:extLst>
          </p:cNvPr>
          <p:cNvSpPr/>
          <p:nvPr/>
        </p:nvSpPr>
        <p:spPr>
          <a:xfrm>
            <a:off x="4735144" y="2804387"/>
            <a:ext cx="2399575" cy="24158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B939F42-2F82-4901-9336-2145B4C3A0C3}"/>
              </a:ext>
            </a:extLst>
          </p:cNvPr>
          <p:cNvSpPr/>
          <p:nvPr/>
        </p:nvSpPr>
        <p:spPr>
          <a:xfrm>
            <a:off x="1806044" y="2398160"/>
            <a:ext cx="3185308" cy="3206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6A3FFD-E2CF-4179-80BE-93679A4F402C}"/>
              </a:ext>
            </a:extLst>
          </p:cNvPr>
          <p:cNvSpPr txBox="1"/>
          <p:nvPr/>
        </p:nvSpPr>
        <p:spPr>
          <a:xfrm>
            <a:off x="2639357" y="3684656"/>
            <a:ext cx="14863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spc="-150" dirty="0">
                <a:solidFill>
                  <a:schemeClr val="bg1"/>
                </a:solidFill>
                <a:latin typeface="+mn-ea"/>
              </a:rPr>
              <a:t>오류 탐지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15FDD-452D-4DBF-89D7-44BC38628B74}"/>
              </a:ext>
            </a:extLst>
          </p:cNvPr>
          <p:cNvSpPr txBox="1"/>
          <p:nvPr/>
        </p:nvSpPr>
        <p:spPr>
          <a:xfrm>
            <a:off x="865851" y="3654740"/>
            <a:ext cx="8002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spc="-150" dirty="0">
                <a:latin typeface="+mn-ea"/>
              </a:rPr>
              <a:t>통신</a:t>
            </a:r>
          </a:p>
        </p:txBody>
      </p:sp>
      <p:pic>
        <p:nvPicPr>
          <p:cNvPr id="14" name="그래픽 13" descr="실행">
            <a:extLst>
              <a:ext uri="{FF2B5EF4-FFF2-40B4-BE49-F238E27FC236}">
                <a16:creationId xmlns:a16="http://schemas.microsoft.com/office/drawing/2014/main" id="{C50D8E0E-184B-429E-B25D-CA724FDA0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2512" y="3514771"/>
            <a:ext cx="1605001" cy="1605001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F1109613-3154-28E6-A83C-00E1DAF2DA74}"/>
              </a:ext>
            </a:extLst>
          </p:cNvPr>
          <p:cNvSpPr/>
          <p:nvPr/>
        </p:nvSpPr>
        <p:spPr>
          <a:xfrm>
            <a:off x="6871143" y="2373603"/>
            <a:ext cx="3185308" cy="3206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AFB756-FCF5-D779-8B1C-F4D172541BA9}"/>
              </a:ext>
            </a:extLst>
          </p:cNvPr>
          <p:cNvSpPr txBox="1"/>
          <p:nvPr/>
        </p:nvSpPr>
        <p:spPr>
          <a:xfrm>
            <a:off x="5264845" y="3715449"/>
            <a:ext cx="14863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spc="-150" dirty="0">
                <a:latin typeface="+mn-ea"/>
              </a:rPr>
              <a:t>자원 할당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056F65-C478-EC0D-4B24-7BE6F362EDD2}"/>
              </a:ext>
            </a:extLst>
          </p:cNvPr>
          <p:cNvSpPr txBox="1"/>
          <p:nvPr/>
        </p:nvSpPr>
        <p:spPr>
          <a:xfrm>
            <a:off x="7758323" y="3715449"/>
            <a:ext cx="141577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spc="-150" dirty="0">
                <a:solidFill>
                  <a:schemeClr val="bg1"/>
                </a:solidFill>
                <a:latin typeface="+mn-ea"/>
              </a:rPr>
              <a:t>기록작성</a:t>
            </a:r>
          </a:p>
        </p:txBody>
      </p:sp>
    </p:spTree>
    <p:extLst>
      <p:ext uri="{BB962C8B-B14F-4D97-AF65-F5344CB8AC3E}">
        <p14:creationId xmlns:p14="http://schemas.microsoft.com/office/powerpoint/2010/main" val="3930971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3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3940466" y="1936688"/>
            <a:ext cx="57055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chemeClr val="bg2">
                    <a:lumMod val="10000"/>
                  </a:schemeClr>
                </a:solidFill>
              </a:rPr>
              <a:t>사용자와 운영체제 인터페이스</a:t>
            </a:r>
            <a:endParaRPr lang="ko-KR" altLang="en-US" sz="3600" b="1" spc="-3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271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인터프리터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ommand Line Interface 이란?">
            <a:extLst>
              <a:ext uri="{FF2B5EF4-FFF2-40B4-BE49-F238E27FC236}">
                <a16:creationId xmlns:a16="http://schemas.microsoft.com/office/drawing/2014/main" id="{A28AD1E7-CE72-B8FC-2706-9885E0D87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79" y="2586039"/>
            <a:ext cx="5459508" cy="243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0EE4B32-23AF-B79B-5765-4AFD93F96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077" y="2586039"/>
            <a:ext cx="2385167" cy="238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164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2010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76C"/>
      </a:accent1>
      <a:accent2>
        <a:srgbClr val="FDBB63"/>
      </a:accent2>
      <a:accent3>
        <a:srgbClr val="2E849F"/>
      </a:accent3>
      <a:accent4>
        <a:srgbClr val="F5DDBD"/>
      </a:accent4>
      <a:accent5>
        <a:srgbClr val="D9D7D6"/>
      </a:accent5>
      <a:accent6>
        <a:srgbClr val="6C6B71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402</Words>
  <Application>Microsoft Office PowerPoint</Application>
  <PresentationFormat>와이드스크린</PresentationFormat>
  <Paragraphs>157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나눔스퀘어 Bold</vt:lpstr>
      <vt:lpstr>나눔스퀘어 Light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류건</cp:lastModifiedBy>
  <cp:revision>9</cp:revision>
  <dcterms:created xsi:type="dcterms:W3CDTF">2020-10-04T10:36:58Z</dcterms:created>
  <dcterms:modified xsi:type="dcterms:W3CDTF">2023-02-04T13:18:05Z</dcterms:modified>
</cp:coreProperties>
</file>