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4" r:id="rId3"/>
    <p:sldId id="260" r:id="rId4"/>
    <p:sldId id="259" r:id="rId5"/>
    <p:sldId id="267" r:id="rId6"/>
    <p:sldId id="275" r:id="rId7"/>
    <p:sldId id="276" r:id="rId8"/>
    <p:sldId id="268" r:id="rId9"/>
    <p:sldId id="270" r:id="rId10"/>
    <p:sldId id="271" r:id="rId11"/>
    <p:sldId id="273"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F2F2"/>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69" autoAdjust="0"/>
    <p:restoredTop sz="94660"/>
  </p:normalViewPr>
  <p:slideViewPr>
    <p:cSldViewPr snapToGrid="0">
      <p:cViewPr varScale="1">
        <p:scale>
          <a:sx n="88" d="100"/>
          <a:sy n="88" d="100"/>
        </p:scale>
        <p:origin x="5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CA8B4-345D-456F-8598-4C33B97217B6}" type="datetimeFigureOut">
              <a:rPr lang="zh-CN" altLang="en-US" smtClean="0"/>
              <a:t>2021/8/1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B512-0601-4887-A1E3-64DE4BEEEE0B}" type="slidenum">
              <a:rPr lang="zh-CN" altLang="en-US" smtClean="0"/>
              <a:t>‹#›</a:t>
            </a:fld>
            <a:endParaRPr lang="zh-CN" altLang="en-US"/>
          </a:p>
        </p:txBody>
      </p:sp>
    </p:spTree>
    <p:extLst>
      <p:ext uri="{BB962C8B-B14F-4D97-AF65-F5344CB8AC3E}">
        <p14:creationId xmlns:p14="http://schemas.microsoft.com/office/powerpoint/2010/main" val="2331367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29D36-3EC1-4668-A6BC-1AB7D4A28D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3B0C424-3501-4CD5-94BE-1008799BF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0EE4E4-A8B2-4FDA-B82D-FDB6EC2D45C9}"/>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37942BF3-A840-4330-90E2-5D2BD9D52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B7603-980F-4F02-8D75-D47ACD008554}"/>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302496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79196-BDD4-4651-B85A-7937A951C05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27B213-C98F-4350-80A5-687E7D9883F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F5FF0A-001C-4FD0-A2E0-73C4191446FF}"/>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20A8E6D0-7DF8-4E30-9C2E-E9A49BBDAA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D3F7BB-4896-4515-860A-AFB59A0DEC72}"/>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330683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85248A-CB50-4BC8-A49E-DB16118631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D54FCC-7A33-4696-8025-6B851043FF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C12C27-E9F6-46D6-B3E6-A7EF5DD528D6}"/>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1FF0FDF0-75D6-4E30-812A-DD7E6E7511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51C503-9A21-4A99-9526-2F7C49677DCF}"/>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220849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1FE2E-BEF8-464B-A73C-3AF3AB4C12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3CED61-037C-4B4A-8304-94DD4862D8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C2FC1C-A421-4A3A-B14E-7879F20E883F}"/>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6C3EE9BE-056F-4445-973F-253780CBDF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BED9B-ED0F-41A6-8D78-BAB28F38E0DB}"/>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137902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E93D4-4B42-4D67-A806-2F5FBA727A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A571B5-C33D-45FA-8DFF-C0556F243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5963B7-F833-4B37-95C7-523BC5B2700C}"/>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950E46DD-33CF-4B6B-91FA-AB56865EC2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DB4906-057D-464F-A072-53BFDEC0255E}"/>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319476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9B136-E26F-4967-B768-1E9D2323F4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EE0A60-F13B-4D60-9C81-4B4EBCD164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83D718-D630-4BE6-B4A3-7576AA3560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7E2E19A-1147-4F0E-BAAF-4C724C048901}"/>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6" name="页脚占位符 5">
            <a:extLst>
              <a:ext uri="{FF2B5EF4-FFF2-40B4-BE49-F238E27FC236}">
                <a16:creationId xmlns:a16="http://schemas.microsoft.com/office/drawing/2014/main" id="{447BE3BA-426E-4A3A-BE95-D7F45531B8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A74035-54B4-4092-9BC8-28766528C94C}"/>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258474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A3E35-589B-4536-B010-20F35E35E5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DE75FC-E2C2-4F14-B86C-E8A8A5ADF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229104-BA58-4FD0-A7E1-2EE7B8A65AA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B1270F-ED0F-44EE-B61A-69DF421DA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D26202-81F9-489E-BA60-C2A494C4CB9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9DD0A6-2DC6-4E44-836E-DEA94966C4E0}"/>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8" name="页脚占位符 7">
            <a:extLst>
              <a:ext uri="{FF2B5EF4-FFF2-40B4-BE49-F238E27FC236}">
                <a16:creationId xmlns:a16="http://schemas.microsoft.com/office/drawing/2014/main" id="{295EB3B0-6C84-4530-BB0E-8BB2BF2269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B02AC8-2154-4203-B7D8-88F8F5D7550D}"/>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187417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EDFED-D7B9-4112-BD31-0B84857967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F25AA7-A151-4597-AD75-608042A92996}"/>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4" name="页脚占位符 3">
            <a:extLst>
              <a:ext uri="{FF2B5EF4-FFF2-40B4-BE49-F238E27FC236}">
                <a16:creationId xmlns:a16="http://schemas.microsoft.com/office/drawing/2014/main" id="{1AD12166-5DA9-4DE5-8FC8-980836BD16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C0F0EF-C10B-4305-BBE1-C871CC4F513D}"/>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196839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9D7933-31A5-42A3-A619-73BC51C9BD64}"/>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3" name="页脚占位符 2">
            <a:extLst>
              <a:ext uri="{FF2B5EF4-FFF2-40B4-BE49-F238E27FC236}">
                <a16:creationId xmlns:a16="http://schemas.microsoft.com/office/drawing/2014/main" id="{3C7CB2C0-039A-4690-8F02-30D631F159A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439254-BB20-4EC9-99A0-180A2EA7A6AB}"/>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420133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79B8D-5A32-4BB7-96EF-96928EBE80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26C5C0-156F-42C0-BF00-62FFA6067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EEB1AE2-DA59-47E3-9B61-28CDFE058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2222DF-60D5-42C6-B622-CEB27342AF56}"/>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6" name="页脚占位符 5">
            <a:extLst>
              <a:ext uri="{FF2B5EF4-FFF2-40B4-BE49-F238E27FC236}">
                <a16:creationId xmlns:a16="http://schemas.microsoft.com/office/drawing/2014/main" id="{8A535703-ED12-4B02-817D-AE01AFC94B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B5FB7A-8E01-440A-9B64-8927D3017876}"/>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282065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BE209-F1C2-4D9D-BEC6-C8CA5DFADB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AFA049-FB7A-40B0-BEBF-FAE951CD1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066827-36C5-437F-8367-4E7119A53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916FFC-E08B-4833-A0B1-10A787453FFC}"/>
              </a:ext>
            </a:extLst>
          </p:cNvPr>
          <p:cNvSpPr>
            <a:spLocks noGrp="1"/>
          </p:cNvSpPr>
          <p:nvPr>
            <p:ph type="dt" sz="half" idx="10"/>
          </p:nvPr>
        </p:nvSpPr>
        <p:spPr/>
        <p:txBody>
          <a:bodyPr/>
          <a:lstStyle/>
          <a:p>
            <a:fld id="{E8FEF493-6BF1-4158-8684-DFA2D35530A2}" type="datetimeFigureOut">
              <a:rPr lang="zh-CN" altLang="en-US" smtClean="0"/>
              <a:t>2021/8/1</a:t>
            </a:fld>
            <a:endParaRPr lang="zh-CN" altLang="en-US"/>
          </a:p>
        </p:txBody>
      </p:sp>
      <p:sp>
        <p:nvSpPr>
          <p:cNvPr id="6" name="页脚占位符 5">
            <a:extLst>
              <a:ext uri="{FF2B5EF4-FFF2-40B4-BE49-F238E27FC236}">
                <a16:creationId xmlns:a16="http://schemas.microsoft.com/office/drawing/2014/main" id="{DA37E3EC-5F91-4A31-95CE-DE67135ED4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81BCD5-7140-4F97-B786-0B291351905A}"/>
              </a:ext>
            </a:extLst>
          </p:cNvPr>
          <p:cNvSpPr>
            <a:spLocks noGrp="1"/>
          </p:cNvSpPr>
          <p:nvPr>
            <p:ph type="sldNum" sz="quarter" idx="12"/>
          </p:nvPr>
        </p:nvSpPr>
        <p:spPr/>
        <p:txBody>
          <a:body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329578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0B96D2-024E-4ACC-809E-37707685C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98EC2C-BF73-4C62-99FA-8CB84F418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986B5F-CEDC-46EF-95AA-6BA8BA6BF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EF493-6BF1-4158-8684-DFA2D35530A2}"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156C23AA-4B03-4D69-A0A5-201D520C77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BAB7E77-9945-4A8B-98EF-02A6A6B7B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4DF3-B20C-4827-B184-7AA0CC784026}" type="slidenum">
              <a:rPr lang="zh-CN" altLang="en-US" smtClean="0"/>
              <a:t>‹#›</a:t>
            </a:fld>
            <a:endParaRPr lang="zh-CN" altLang="en-US"/>
          </a:p>
        </p:txBody>
      </p:sp>
    </p:spTree>
    <p:extLst>
      <p:ext uri="{BB962C8B-B14F-4D97-AF65-F5344CB8AC3E}">
        <p14:creationId xmlns:p14="http://schemas.microsoft.com/office/powerpoint/2010/main" val="304261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sv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23.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hyperlink" Target="https://github.com/Metaficate/metaficate.github.io" TargetMode="External"/><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10" name="テキスト プレースホルダー 5">
            <a:extLst>
              <a:ext uri="{FF2B5EF4-FFF2-40B4-BE49-F238E27FC236}">
                <a16:creationId xmlns:a16="http://schemas.microsoft.com/office/drawing/2014/main" id="{4C5AA756-7E0E-4A67-B88A-44B391B00519}"/>
              </a:ext>
            </a:extLst>
          </p:cNvPr>
          <p:cNvSpPr txBox="1">
            <a:spLocks/>
          </p:cNvSpPr>
          <p:nvPr/>
        </p:nvSpPr>
        <p:spPr>
          <a:xfrm>
            <a:off x="970757" y="5359747"/>
            <a:ext cx="16344898" cy="575841"/>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a:t>POWERPOINT TEMPLATE</a:t>
            </a:r>
            <a:endParaRPr kumimoji="1" lang="ja-JP" altLang="en-US" dirty="0"/>
          </a:p>
        </p:txBody>
      </p:sp>
      <p:grpSp>
        <p:nvGrpSpPr>
          <p:cNvPr id="4" name="组合 3">
            <a:extLst>
              <a:ext uri="{FF2B5EF4-FFF2-40B4-BE49-F238E27FC236}">
                <a16:creationId xmlns:a16="http://schemas.microsoft.com/office/drawing/2014/main" id="{46AFC224-71AE-460D-816F-4010CADED7CE}"/>
              </a:ext>
            </a:extLst>
          </p:cNvPr>
          <p:cNvGrpSpPr/>
          <p:nvPr/>
        </p:nvGrpSpPr>
        <p:grpSpPr>
          <a:xfrm>
            <a:off x="2457143" y="0"/>
            <a:ext cx="7032297" cy="6858000"/>
            <a:chOff x="2748000" y="589280"/>
            <a:chExt cx="6191808" cy="5833990"/>
          </a:xfrm>
        </p:grpSpPr>
        <p:pic>
          <p:nvPicPr>
            <p:cNvPr id="5" name="图片 4">
              <a:extLst>
                <a:ext uri="{FF2B5EF4-FFF2-40B4-BE49-F238E27FC236}">
                  <a16:creationId xmlns:a16="http://schemas.microsoft.com/office/drawing/2014/main" id="{F50A4A46-D74D-4C7B-BFA5-701912BF7244}"/>
                </a:ext>
              </a:extLst>
            </p:cNvPr>
            <p:cNvPicPr>
              <a:picLocks noChangeAspect="1"/>
            </p:cNvPicPr>
            <p:nvPr/>
          </p:nvPicPr>
          <p:blipFill>
            <a:blip r:embed="rId2"/>
            <a:stretch>
              <a:fillRect/>
            </a:stretch>
          </p:blipFill>
          <p:spPr>
            <a:xfrm>
              <a:off x="2748000" y="589280"/>
              <a:ext cx="6191808" cy="3841905"/>
            </a:xfrm>
            <a:prstGeom prst="rect">
              <a:avLst/>
            </a:prstGeom>
          </p:spPr>
        </p:pic>
        <p:pic>
          <p:nvPicPr>
            <p:cNvPr id="3" name="图片 2">
              <a:extLst>
                <a:ext uri="{FF2B5EF4-FFF2-40B4-BE49-F238E27FC236}">
                  <a16:creationId xmlns:a16="http://schemas.microsoft.com/office/drawing/2014/main" id="{63D24479-6452-4983-8887-3DCC39A3D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000" y="4431185"/>
              <a:ext cx="6191808" cy="1992085"/>
            </a:xfrm>
            <a:prstGeom prst="rect">
              <a:avLst/>
            </a:prstGeom>
          </p:spPr>
        </p:pic>
      </p:grpSp>
    </p:spTree>
    <p:extLst>
      <p:ext uri="{BB962C8B-B14F-4D97-AF65-F5344CB8AC3E}">
        <p14:creationId xmlns:p14="http://schemas.microsoft.com/office/powerpoint/2010/main" val="413799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Future</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a:extLst>
              <a:ext uri="{FF2B5EF4-FFF2-40B4-BE49-F238E27FC236}">
                <a16:creationId xmlns:a16="http://schemas.microsoft.com/office/drawing/2014/main" id="{BE80686A-DDE6-47F2-89CC-07B5233C1B2C}"/>
              </a:ext>
            </a:extLst>
          </p:cNvPr>
          <p:cNvCxnSpPr>
            <a:cxnSpLocks/>
          </p:cNvCxnSpPr>
          <p:nvPr/>
        </p:nvCxnSpPr>
        <p:spPr>
          <a:xfrm>
            <a:off x="6083644" y="0"/>
            <a:ext cx="12356" cy="6858000"/>
          </a:xfrm>
          <a:prstGeom prst="line">
            <a:avLst/>
          </a:prstGeom>
          <a:ln w="41275">
            <a:solidFill>
              <a:srgbClr val="38F2F2"/>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0D1FB8A-229D-4BBE-AE5B-120258D6913D}"/>
              </a:ext>
            </a:extLst>
          </p:cNvPr>
          <p:cNvSpPr/>
          <p:nvPr/>
        </p:nvSpPr>
        <p:spPr>
          <a:xfrm>
            <a:off x="5912766" y="474588"/>
            <a:ext cx="341756" cy="341756"/>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BE5D7C1-3F21-46DF-A155-0B7BED60B053}"/>
              </a:ext>
            </a:extLst>
          </p:cNvPr>
          <p:cNvSpPr/>
          <p:nvPr/>
        </p:nvSpPr>
        <p:spPr>
          <a:xfrm>
            <a:off x="5906987" y="1619135"/>
            <a:ext cx="341756" cy="341756"/>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95E6930-7A4F-456D-97FC-4FB19734C926}"/>
              </a:ext>
            </a:extLst>
          </p:cNvPr>
          <p:cNvSpPr/>
          <p:nvPr/>
        </p:nvSpPr>
        <p:spPr>
          <a:xfrm>
            <a:off x="5925122" y="5815969"/>
            <a:ext cx="341756" cy="341756"/>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Google Shape;316;p19">
            <a:extLst>
              <a:ext uri="{FF2B5EF4-FFF2-40B4-BE49-F238E27FC236}">
                <a16:creationId xmlns:a16="http://schemas.microsoft.com/office/drawing/2014/main" id="{3CC3692C-E855-4952-92F3-4D02C12C00D6}"/>
              </a:ext>
            </a:extLst>
          </p:cNvPr>
          <p:cNvSpPr txBox="1">
            <a:spLocks/>
          </p:cNvSpPr>
          <p:nvPr/>
        </p:nvSpPr>
        <p:spPr>
          <a:xfrm>
            <a:off x="6330869" y="401243"/>
            <a:ext cx="5492947" cy="66665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81000">
              <a:spcBef>
                <a:spcPts val="0"/>
              </a:spcBef>
              <a:buSzPts val="2400"/>
              <a:buFont typeface="Arial" panose="020B0604020202020204" pitchFamily="34" charset="0"/>
              <a:buAutoNum type="arabicPeriod"/>
            </a:pPr>
            <a:r>
              <a:rPr lang="zh-CN" altLang="en-US" sz="2400" dirty="0">
                <a:latin typeface="-apple-system"/>
              </a:rPr>
              <a:t>完善产品，增加 </a:t>
            </a:r>
            <a:r>
              <a:rPr lang="en-US" altLang="zh-CN" sz="2400" dirty="0" err="1">
                <a:latin typeface="-apple-system"/>
              </a:rPr>
              <a:t>Metaficate</a:t>
            </a:r>
            <a:r>
              <a:rPr lang="en-US" altLang="zh-CN" sz="2400" dirty="0">
                <a:latin typeface="-apple-system"/>
              </a:rPr>
              <a:t> </a:t>
            </a:r>
            <a:r>
              <a:rPr lang="zh-CN" altLang="en-US" sz="2400" dirty="0">
                <a:latin typeface="-apple-system"/>
              </a:rPr>
              <a:t>的 </a:t>
            </a:r>
            <a:r>
              <a:rPr lang="en-US" altLang="zh-CN" sz="2400" dirty="0">
                <a:latin typeface="-apple-system"/>
              </a:rPr>
              <a:t>DID </a:t>
            </a:r>
            <a:r>
              <a:rPr lang="zh-CN" altLang="en-US" sz="2400" dirty="0">
                <a:latin typeface="-apple-system"/>
              </a:rPr>
              <a:t>属性，并提高合约安全性和用户体验</a:t>
            </a:r>
            <a:endParaRPr lang="en-US" sz="2400" dirty="0">
              <a:latin typeface="-apple-system"/>
            </a:endParaRPr>
          </a:p>
          <a:p>
            <a:pPr marL="457200" indent="0">
              <a:spcBef>
                <a:spcPts val="1600"/>
              </a:spcBef>
              <a:spcAft>
                <a:spcPts val="1600"/>
              </a:spcAft>
              <a:buFont typeface="Arial" panose="020B0604020202020204" pitchFamily="34" charset="0"/>
              <a:buNone/>
            </a:pPr>
            <a:endParaRPr lang="en-US" sz="2400" dirty="0">
              <a:latin typeface="-apple-system"/>
            </a:endParaRPr>
          </a:p>
        </p:txBody>
      </p:sp>
      <p:sp>
        <p:nvSpPr>
          <p:cNvPr id="17" name="文本框 16">
            <a:extLst>
              <a:ext uri="{FF2B5EF4-FFF2-40B4-BE49-F238E27FC236}">
                <a16:creationId xmlns:a16="http://schemas.microsoft.com/office/drawing/2014/main" id="{2E8AE80B-4E46-46D2-A1D5-1F5AA8BFFB9E}"/>
              </a:ext>
            </a:extLst>
          </p:cNvPr>
          <p:cNvSpPr txBox="1"/>
          <p:nvPr/>
        </p:nvSpPr>
        <p:spPr>
          <a:xfrm>
            <a:off x="395553" y="1505565"/>
            <a:ext cx="8767118" cy="461665"/>
          </a:xfrm>
          <a:prstGeom prst="rect">
            <a:avLst/>
          </a:prstGeom>
          <a:noFill/>
        </p:spPr>
        <p:txBody>
          <a:bodyPr wrap="square">
            <a:spAutoFit/>
          </a:bodyPr>
          <a:lstStyle/>
          <a:p>
            <a:pPr marL="76200">
              <a:spcBef>
                <a:spcPts val="0"/>
              </a:spcBef>
              <a:buSzPts val="2400"/>
            </a:pPr>
            <a:r>
              <a:rPr lang="en-US" altLang="zh-CN" sz="2400" dirty="0">
                <a:latin typeface="-apple-system"/>
              </a:rPr>
              <a:t>2. </a:t>
            </a:r>
            <a:r>
              <a:rPr lang="zh-CN" altLang="en-US" sz="2400" dirty="0">
                <a:latin typeface="-apple-system"/>
              </a:rPr>
              <a:t>支持更多的以太坊 </a:t>
            </a:r>
            <a:r>
              <a:rPr lang="en-US" altLang="zh-CN" sz="2400" dirty="0">
                <a:latin typeface="-apple-system"/>
              </a:rPr>
              <a:t>Layer 2 </a:t>
            </a:r>
            <a:r>
              <a:rPr lang="zh-CN" altLang="en-US" sz="2400" dirty="0">
                <a:latin typeface="-apple-system"/>
              </a:rPr>
              <a:t>解决方案</a:t>
            </a:r>
            <a:endParaRPr lang="en-US" altLang="zh-CN" sz="2400" dirty="0">
              <a:latin typeface="-apple-system"/>
            </a:endParaRPr>
          </a:p>
        </p:txBody>
      </p:sp>
      <p:sp>
        <p:nvSpPr>
          <p:cNvPr id="18" name="Google Shape;316;p19">
            <a:extLst>
              <a:ext uri="{FF2B5EF4-FFF2-40B4-BE49-F238E27FC236}">
                <a16:creationId xmlns:a16="http://schemas.microsoft.com/office/drawing/2014/main" id="{C7727698-0C6C-468E-97B4-F33685BDC9A4}"/>
              </a:ext>
            </a:extLst>
          </p:cNvPr>
          <p:cNvSpPr txBox="1">
            <a:spLocks/>
          </p:cNvSpPr>
          <p:nvPr/>
        </p:nvSpPr>
        <p:spPr>
          <a:xfrm>
            <a:off x="6483110" y="4465390"/>
            <a:ext cx="4304299" cy="66665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0" indent="0">
              <a:spcBef>
                <a:spcPts val="0"/>
              </a:spcBef>
              <a:buSzPts val="2400"/>
              <a:buNone/>
            </a:pPr>
            <a:r>
              <a:rPr lang="en-US" sz="2400" dirty="0">
                <a:latin typeface="-apple-system"/>
              </a:rPr>
              <a:t>5. </a:t>
            </a:r>
            <a:r>
              <a:rPr lang="zh-CN" altLang="en-US" sz="2400" dirty="0">
                <a:latin typeface="-apple-system"/>
              </a:rPr>
              <a:t>增加其他公链？</a:t>
            </a:r>
            <a:endParaRPr lang="en-US" sz="2400" dirty="0">
              <a:latin typeface="-apple-system"/>
            </a:endParaRPr>
          </a:p>
          <a:p>
            <a:pPr marL="0" indent="0">
              <a:spcBef>
                <a:spcPts val="1600"/>
              </a:spcBef>
              <a:buFont typeface="Arial" panose="020B0604020202020204" pitchFamily="34" charset="0"/>
              <a:buNone/>
            </a:pPr>
            <a:endParaRPr lang="en-US" sz="2400" dirty="0">
              <a:latin typeface="-apple-system"/>
            </a:endParaRPr>
          </a:p>
          <a:p>
            <a:pPr marL="457200" indent="0">
              <a:spcBef>
                <a:spcPts val="1600"/>
              </a:spcBef>
              <a:spcAft>
                <a:spcPts val="1600"/>
              </a:spcAft>
              <a:buFont typeface="Arial" panose="020B0604020202020204" pitchFamily="34" charset="0"/>
              <a:buNone/>
            </a:pPr>
            <a:endParaRPr lang="en-US" sz="2400" dirty="0">
              <a:latin typeface="-apple-system"/>
            </a:endParaRPr>
          </a:p>
        </p:txBody>
      </p:sp>
      <p:pic>
        <p:nvPicPr>
          <p:cNvPr id="2052" name="Picture 4" descr="Thinking Face on Apple iOS 14.6">
            <a:extLst>
              <a:ext uri="{FF2B5EF4-FFF2-40B4-BE49-F238E27FC236}">
                <a16:creationId xmlns:a16="http://schemas.microsoft.com/office/drawing/2014/main" id="{7F7AE199-6F66-4141-9939-D828BEBDC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6805" y="4591429"/>
            <a:ext cx="393591" cy="393591"/>
          </a:xfrm>
          <a:prstGeom prst="rect">
            <a:avLst/>
          </a:prstGeom>
          <a:noFill/>
          <a:extLst>
            <a:ext uri="{909E8E84-426E-40DD-AFC4-6F175D3DCCD1}">
              <a14:hiddenFill xmlns:a14="http://schemas.microsoft.com/office/drawing/2010/main">
                <a:solidFill>
                  <a:srgbClr val="FFFFFF"/>
                </a:solidFill>
              </a14:hiddenFill>
            </a:ext>
          </a:extLst>
        </p:spPr>
      </p:pic>
      <p:pic>
        <p:nvPicPr>
          <p:cNvPr id="24" name="图形 23">
            <a:extLst>
              <a:ext uri="{FF2B5EF4-FFF2-40B4-BE49-F238E27FC236}">
                <a16:creationId xmlns:a16="http://schemas.microsoft.com/office/drawing/2014/main" id="{B2529202-CF54-453B-A7F0-389FB8E563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6033" y="3924776"/>
            <a:ext cx="666653" cy="666653"/>
          </a:xfrm>
          <a:prstGeom prst="rect">
            <a:avLst/>
          </a:prstGeom>
        </p:spPr>
      </p:pic>
      <p:pic>
        <p:nvPicPr>
          <p:cNvPr id="32" name="图形 31">
            <a:extLst>
              <a:ext uri="{FF2B5EF4-FFF2-40B4-BE49-F238E27FC236}">
                <a16:creationId xmlns:a16="http://schemas.microsoft.com/office/drawing/2014/main" id="{23F5E261-04C8-45B8-98E4-E3C61FA388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4462" y="995464"/>
            <a:ext cx="438734" cy="438734"/>
          </a:xfrm>
          <a:prstGeom prst="rect">
            <a:avLst/>
          </a:prstGeom>
        </p:spPr>
      </p:pic>
      <p:pic>
        <p:nvPicPr>
          <p:cNvPr id="4" name="图片 3">
            <a:extLst>
              <a:ext uri="{FF2B5EF4-FFF2-40B4-BE49-F238E27FC236}">
                <a16:creationId xmlns:a16="http://schemas.microsoft.com/office/drawing/2014/main" id="{AB391E61-BD89-4DA1-B932-FEE2E4FB79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5702" y="3705968"/>
            <a:ext cx="562620" cy="639526"/>
          </a:xfrm>
          <a:prstGeom prst="rect">
            <a:avLst/>
          </a:prstGeom>
        </p:spPr>
      </p:pic>
      <p:sp>
        <p:nvSpPr>
          <p:cNvPr id="33" name="椭圆 32">
            <a:extLst>
              <a:ext uri="{FF2B5EF4-FFF2-40B4-BE49-F238E27FC236}">
                <a16:creationId xmlns:a16="http://schemas.microsoft.com/office/drawing/2014/main" id="{931C2A29-80A1-49F8-8972-4C0D422F1F37}"/>
              </a:ext>
            </a:extLst>
          </p:cNvPr>
          <p:cNvSpPr/>
          <p:nvPr/>
        </p:nvSpPr>
        <p:spPr>
          <a:xfrm>
            <a:off x="5918944" y="2591469"/>
            <a:ext cx="341756" cy="341756"/>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15A02D53-3CD6-4BD8-B1F8-7185A5D95D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6998" y="874435"/>
            <a:ext cx="622627" cy="680792"/>
          </a:xfrm>
          <a:prstGeom prst="rect">
            <a:avLst/>
          </a:prstGeom>
        </p:spPr>
      </p:pic>
      <p:sp>
        <p:nvSpPr>
          <p:cNvPr id="36" name="Google Shape;316;p19">
            <a:extLst>
              <a:ext uri="{FF2B5EF4-FFF2-40B4-BE49-F238E27FC236}">
                <a16:creationId xmlns:a16="http://schemas.microsoft.com/office/drawing/2014/main" id="{82D6127F-046E-4DCF-92AA-85E9E9FE47B0}"/>
              </a:ext>
            </a:extLst>
          </p:cNvPr>
          <p:cNvSpPr txBox="1">
            <a:spLocks/>
          </p:cNvSpPr>
          <p:nvPr/>
        </p:nvSpPr>
        <p:spPr>
          <a:xfrm>
            <a:off x="6330869" y="2307088"/>
            <a:ext cx="5407219" cy="66665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0" indent="0">
              <a:spcBef>
                <a:spcPts val="0"/>
              </a:spcBef>
              <a:buSzPts val="2400"/>
              <a:buNone/>
            </a:pPr>
            <a:r>
              <a:rPr lang="en-US" sz="2400" dirty="0">
                <a:latin typeface="-apple-system"/>
              </a:rPr>
              <a:t>3. </a:t>
            </a:r>
            <a:r>
              <a:rPr lang="zh-CN" altLang="en-US" sz="2400" dirty="0">
                <a:latin typeface="-apple-system"/>
              </a:rPr>
              <a:t>为部分地区用户增加合规的法币支付接口</a:t>
            </a:r>
            <a:endParaRPr lang="en-US" sz="2400" dirty="0">
              <a:latin typeface="-apple-system"/>
            </a:endParaRPr>
          </a:p>
        </p:txBody>
      </p:sp>
      <p:sp>
        <p:nvSpPr>
          <p:cNvPr id="37" name="椭圆 36">
            <a:extLst>
              <a:ext uri="{FF2B5EF4-FFF2-40B4-BE49-F238E27FC236}">
                <a16:creationId xmlns:a16="http://schemas.microsoft.com/office/drawing/2014/main" id="{6781C2EE-A222-4615-8F8F-E0704A5CE8CE}"/>
              </a:ext>
            </a:extLst>
          </p:cNvPr>
          <p:cNvSpPr/>
          <p:nvPr/>
        </p:nvSpPr>
        <p:spPr>
          <a:xfrm>
            <a:off x="5906987" y="3583020"/>
            <a:ext cx="341756" cy="341756"/>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89DF751A-0108-41EE-8FDA-342597BC9BE8}"/>
              </a:ext>
            </a:extLst>
          </p:cNvPr>
          <p:cNvSpPr txBox="1"/>
          <p:nvPr/>
        </p:nvSpPr>
        <p:spPr>
          <a:xfrm>
            <a:off x="1661738" y="3338399"/>
            <a:ext cx="4086727" cy="1200329"/>
          </a:xfrm>
          <a:prstGeom prst="rect">
            <a:avLst/>
          </a:prstGeom>
          <a:noFill/>
        </p:spPr>
        <p:txBody>
          <a:bodyPr wrap="square">
            <a:spAutoFit/>
          </a:bodyPr>
          <a:lstStyle/>
          <a:p>
            <a:pPr marL="76200">
              <a:spcBef>
                <a:spcPts val="0"/>
              </a:spcBef>
              <a:buSzPts val="2400"/>
            </a:pPr>
            <a:r>
              <a:rPr lang="en-US" altLang="zh-CN" sz="2400" dirty="0">
                <a:latin typeface="-apple-system"/>
              </a:rPr>
              <a:t>4 </a:t>
            </a:r>
            <a:r>
              <a:rPr lang="zh-CN" altLang="en-US" sz="2400" dirty="0">
                <a:latin typeface="-apple-system"/>
              </a:rPr>
              <a:t>撰写一些 </a:t>
            </a:r>
            <a:r>
              <a:rPr lang="en-US" altLang="zh-CN" sz="2400" dirty="0" err="1">
                <a:latin typeface="-apple-system"/>
              </a:rPr>
              <a:t>Metaficate</a:t>
            </a:r>
            <a:r>
              <a:rPr lang="en-US" altLang="zh-CN" sz="2400" dirty="0">
                <a:latin typeface="-apple-system"/>
              </a:rPr>
              <a:t> </a:t>
            </a:r>
            <a:r>
              <a:rPr lang="zh-CN" altLang="en-US" sz="2400" dirty="0">
                <a:latin typeface="-apple-system"/>
              </a:rPr>
              <a:t>相关的工具使用指南，帮助合作项目理解 </a:t>
            </a:r>
            <a:r>
              <a:rPr lang="en-US" altLang="zh-CN" sz="2400" dirty="0">
                <a:latin typeface="-apple-system"/>
              </a:rPr>
              <a:t>NFT </a:t>
            </a:r>
            <a:r>
              <a:rPr lang="zh-CN" altLang="en-US" sz="2400" dirty="0">
                <a:latin typeface="-apple-system"/>
              </a:rPr>
              <a:t>使用场景</a:t>
            </a:r>
            <a:endParaRPr lang="en-US" altLang="zh-CN" sz="2400" dirty="0">
              <a:latin typeface="-apple-system"/>
            </a:endParaRPr>
          </a:p>
        </p:txBody>
      </p:sp>
      <p:sp>
        <p:nvSpPr>
          <p:cNvPr id="39" name="椭圆 38">
            <a:extLst>
              <a:ext uri="{FF2B5EF4-FFF2-40B4-BE49-F238E27FC236}">
                <a16:creationId xmlns:a16="http://schemas.microsoft.com/office/drawing/2014/main" id="{D8166FB9-FB23-401F-B209-9634948DB525}"/>
              </a:ext>
            </a:extLst>
          </p:cNvPr>
          <p:cNvSpPr/>
          <p:nvPr/>
        </p:nvSpPr>
        <p:spPr>
          <a:xfrm>
            <a:off x="5918944" y="4574571"/>
            <a:ext cx="341756" cy="341756"/>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Google Shape;316;p19">
            <a:extLst>
              <a:ext uri="{FF2B5EF4-FFF2-40B4-BE49-F238E27FC236}">
                <a16:creationId xmlns:a16="http://schemas.microsoft.com/office/drawing/2014/main" id="{BC7C02BB-906F-4819-AEC1-3DBD6D069CF9}"/>
              </a:ext>
            </a:extLst>
          </p:cNvPr>
          <p:cNvSpPr txBox="1">
            <a:spLocks/>
          </p:cNvSpPr>
          <p:nvPr/>
        </p:nvSpPr>
        <p:spPr>
          <a:xfrm>
            <a:off x="1524823" y="5650238"/>
            <a:ext cx="4408152" cy="66665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200" indent="0" algn="r">
              <a:spcBef>
                <a:spcPts val="0"/>
              </a:spcBef>
              <a:buSzPts val="2400"/>
              <a:buNone/>
            </a:pPr>
            <a:r>
              <a:rPr lang="en-US" sz="2400" dirty="0">
                <a:latin typeface="-apple-system"/>
              </a:rPr>
              <a:t>6. </a:t>
            </a:r>
            <a:r>
              <a:rPr lang="zh-CN" altLang="en-US" sz="2400" dirty="0">
                <a:latin typeface="-apple-system"/>
              </a:rPr>
              <a:t>为更多 </a:t>
            </a:r>
            <a:r>
              <a:rPr lang="en-US" altLang="zh-CN" sz="2400" dirty="0">
                <a:latin typeface="-apple-system"/>
              </a:rPr>
              <a:t>web 3 </a:t>
            </a:r>
            <a:r>
              <a:rPr lang="zh-CN" altLang="en-US" sz="2400" dirty="0">
                <a:latin typeface="-apple-system"/>
              </a:rPr>
              <a:t>项目和社区</a:t>
            </a:r>
            <a:endParaRPr lang="en-US" altLang="zh-CN" sz="2400" dirty="0">
              <a:latin typeface="-apple-system"/>
            </a:endParaRPr>
          </a:p>
          <a:p>
            <a:pPr marL="76200" indent="0" algn="r">
              <a:spcBef>
                <a:spcPts val="0"/>
              </a:spcBef>
              <a:buSzPts val="2400"/>
              <a:buNone/>
            </a:pPr>
            <a:r>
              <a:rPr lang="zh-CN" altLang="en-US" sz="2400" dirty="0">
                <a:latin typeface="-apple-system"/>
              </a:rPr>
              <a:t>创建专属的 </a:t>
            </a:r>
            <a:r>
              <a:rPr lang="en-US" sz="2400" dirty="0" err="1">
                <a:latin typeface="-apple-system"/>
              </a:rPr>
              <a:t>Metaficate</a:t>
            </a:r>
            <a:r>
              <a:rPr lang="en-US" sz="2400" dirty="0">
                <a:latin typeface="-apple-system"/>
              </a:rPr>
              <a:t> NFT</a:t>
            </a:r>
          </a:p>
        </p:txBody>
      </p:sp>
      <p:pic>
        <p:nvPicPr>
          <p:cNvPr id="8" name="图片 7">
            <a:extLst>
              <a:ext uri="{FF2B5EF4-FFF2-40B4-BE49-F238E27FC236}">
                <a16:creationId xmlns:a16="http://schemas.microsoft.com/office/drawing/2014/main" id="{9B08C415-2C2C-4E5C-8451-1AE498B2B4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80867" y="2587556"/>
            <a:ext cx="995464" cy="995464"/>
          </a:xfrm>
          <a:prstGeom prst="rect">
            <a:avLst/>
          </a:prstGeom>
        </p:spPr>
      </p:pic>
      <p:pic>
        <p:nvPicPr>
          <p:cNvPr id="13" name="图片 12">
            <a:extLst>
              <a:ext uri="{FF2B5EF4-FFF2-40B4-BE49-F238E27FC236}">
                <a16:creationId xmlns:a16="http://schemas.microsoft.com/office/drawing/2014/main" id="{57536ED4-E33B-4DF2-9534-002FAB6E4F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53206" y="1842160"/>
            <a:ext cx="532858" cy="532858"/>
          </a:xfrm>
          <a:prstGeom prst="rect">
            <a:avLst/>
          </a:prstGeom>
        </p:spPr>
      </p:pic>
    </p:spTree>
    <p:extLst>
      <p:ext uri="{BB962C8B-B14F-4D97-AF65-F5344CB8AC3E}">
        <p14:creationId xmlns:p14="http://schemas.microsoft.com/office/powerpoint/2010/main" val="197515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C</a:t>
            </a:r>
            <a:r>
              <a:rPr lang="en-US" altLang="zh-CN" dirty="0"/>
              <a:t>heck it out live</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Google Shape;304;p17">
            <a:extLst>
              <a:ext uri="{FF2B5EF4-FFF2-40B4-BE49-F238E27FC236}">
                <a16:creationId xmlns:a16="http://schemas.microsoft.com/office/drawing/2014/main" id="{8AEAFFD8-F644-4783-879A-8ED383223EE8}"/>
              </a:ext>
            </a:extLst>
          </p:cNvPr>
          <p:cNvSpPr txBox="1"/>
          <p:nvPr/>
        </p:nvSpPr>
        <p:spPr>
          <a:xfrm>
            <a:off x="1701800" y="3163350"/>
            <a:ext cx="8788400"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latin typeface="-apple-system"/>
                <a:ea typeface="Nunito"/>
                <a:cs typeface="Nunito"/>
                <a:sym typeface="Nunito"/>
              </a:rPr>
              <a:t>https://metaficate.com</a:t>
            </a:r>
            <a:endParaRPr sz="4000" dirty="0">
              <a:solidFill>
                <a:srgbClr val="38F2F2"/>
              </a:solidFill>
              <a:latin typeface="-apple-system"/>
              <a:ea typeface="Nunito"/>
              <a:cs typeface="Nunito"/>
              <a:sym typeface="Nunito"/>
            </a:endParaRPr>
          </a:p>
        </p:txBody>
      </p:sp>
    </p:spTree>
    <p:extLst>
      <p:ext uri="{BB962C8B-B14F-4D97-AF65-F5344CB8AC3E}">
        <p14:creationId xmlns:p14="http://schemas.microsoft.com/office/powerpoint/2010/main" val="333167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Google Shape;304;p17">
            <a:extLst>
              <a:ext uri="{FF2B5EF4-FFF2-40B4-BE49-F238E27FC236}">
                <a16:creationId xmlns:a16="http://schemas.microsoft.com/office/drawing/2014/main" id="{80D4E16C-EC85-407B-A7B9-F16D157AB408}"/>
              </a:ext>
            </a:extLst>
          </p:cNvPr>
          <p:cNvSpPr txBox="1"/>
          <p:nvPr/>
        </p:nvSpPr>
        <p:spPr>
          <a:xfrm>
            <a:off x="3844888" y="957062"/>
            <a:ext cx="4014543"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4900" b="1" dirty="0">
                <a:latin typeface="-apple-system"/>
                <a:ea typeface="Nunito"/>
                <a:cs typeface="Nunito"/>
                <a:sym typeface="Nunito"/>
              </a:rPr>
              <a:t>感谢聆听</a:t>
            </a:r>
            <a:r>
              <a:rPr lang="en-US" altLang="zh-CN" sz="4900" b="1" dirty="0">
                <a:latin typeface="-apple-system"/>
                <a:ea typeface="Nunito"/>
                <a:cs typeface="Nunito"/>
                <a:sym typeface="Nunito"/>
              </a:rPr>
              <a:t>!</a:t>
            </a:r>
            <a:endParaRPr sz="4900" b="1" dirty="0">
              <a:latin typeface="-apple-system"/>
              <a:ea typeface="Nunito"/>
              <a:cs typeface="Nunito"/>
              <a:sym typeface="Nunito"/>
            </a:endParaRPr>
          </a:p>
        </p:txBody>
      </p:sp>
      <p:sp>
        <p:nvSpPr>
          <p:cNvPr id="6" name="Google Shape;304;p17">
            <a:extLst>
              <a:ext uri="{FF2B5EF4-FFF2-40B4-BE49-F238E27FC236}">
                <a16:creationId xmlns:a16="http://schemas.microsoft.com/office/drawing/2014/main" id="{7F3A3CDA-8AF9-432A-BB18-E53BA7947AC9}"/>
              </a:ext>
            </a:extLst>
          </p:cNvPr>
          <p:cNvSpPr txBox="1"/>
          <p:nvPr/>
        </p:nvSpPr>
        <p:spPr>
          <a:xfrm>
            <a:off x="1457959" y="2419186"/>
            <a:ext cx="8788400"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2000" dirty="0">
                <a:latin typeface="-apple-system"/>
                <a:ea typeface="Nunito"/>
                <a:cs typeface="Nunito"/>
                <a:sym typeface="Nunito"/>
              </a:rPr>
              <a:t>感谢所有在黑客松过程中提供过帮助和支持的朋友们！</a:t>
            </a:r>
            <a:endParaRPr sz="2000" dirty="0">
              <a:latin typeface="-apple-system"/>
              <a:ea typeface="Nunito"/>
              <a:cs typeface="Nunito"/>
              <a:sym typeface="Nunito"/>
            </a:endParaRPr>
          </a:p>
        </p:txBody>
      </p:sp>
      <p:pic>
        <p:nvPicPr>
          <p:cNvPr id="4" name="图片 3">
            <a:extLst>
              <a:ext uri="{FF2B5EF4-FFF2-40B4-BE49-F238E27FC236}">
                <a16:creationId xmlns:a16="http://schemas.microsoft.com/office/drawing/2014/main" id="{FCF15225-8FF7-40BB-B7BC-041F13610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825" y="3300078"/>
            <a:ext cx="1853974" cy="538798"/>
          </a:xfrm>
          <a:prstGeom prst="rect">
            <a:avLst/>
          </a:prstGeom>
        </p:spPr>
      </p:pic>
      <p:pic>
        <p:nvPicPr>
          <p:cNvPr id="9" name="图片 8">
            <a:extLst>
              <a:ext uri="{FF2B5EF4-FFF2-40B4-BE49-F238E27FC236}">
                <a16:creationId xmlns:a16="http://schemas.microsoft.com/office/drawing/2014/main" id="{18B18CFC-2A37-4476-BFF1-9A2C40807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31" y="3157643"/>
            <a:ext cx="2423372" cy="685860"/>
          </a:xfrm>
          <a:prstGeom prst="rect">
            <a:avLst/>
          </a:prstGeom>
        </p:spPr>
      </p:pic>
      <p:pic>
        <p:nvPicPr>
          <p:cNvPr id="13" name="Picture 4" descr="What is Polygon? How to Buy Polygon (MATIC) Crypto • Benzinga Crypto">
            <a:extLst>
              <a:ext uri="{FF2B5EF4-FFF2-40B4-BE49-F238E27FC236}">
                <a16:creationId xmlns:a16="http://schemas.microsoft.com/office/drawing/2014/main" id="{AA93F819-57E8-4697-85BB-0E034E106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04" y="4089212"/>
            <a:ext cx="542996" cy="5429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Graph - Reciprocal Ventures - Venture Capital for the Fintech Industry">
            <a:extLst>
              <a:ext uri="{FF2B5EF4-FFF2-40B4-BE49-F238E27FC236}">
                <a16:creationId xmlns:a16="http://schemas.microsoft.com/office/drawing/2014/main" id="{8E23D1F0-3483-4C27-B312-80AB64D93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8590" y="3910562"/>
            <a:ext cx="1460437" cy="836100"/>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4;p17">
            <a:extLst>
              <a:ext uri="{FF2B5EF4-FFF2-40B4-BE49-F238E27FC236}">
                <a16:creationId xmlns:a16="http://schemas.microsoft.com/office/drawing/2014/main" id="{58D5961A-CEAE-49B4-91CA-98DF0F6CC32C}"/>
              </a:ext>
            </a:extLst>
          </p:cNvPr>
          <p:cNvSpPr txBox="1"/>
          <p:nvPr/>
        </p:nvSpPr>
        <p:spPr>
          <a:xfrm>
            <a:off x="-514350" y="4879692"/>
            <a:ext cx="3865880"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600" dirty="0">
                <a:latin typeface="-apple-system"/>
                <a:ea typeface="Nunito"/>
                <a:cs typeface="Nunito"/>
                <a:sym typeface="Nunito"/>
              </a:rPr>
              <a:t>很棒的现场指导</a:t>
            </a:r>
          </a:p>
          <a:p>
            <a:pPr marL="0" lvl="0" indent="0" algn="ctr" rtl="0">
              <a:spcBef>
                <a:spcPts val="0"/>
              </a:spcBef>
              <a:spcAft>
                <a:spcPts val="0"/>
              </a:spcAft>
              <a:buNone/>
            </a:pPr>
            <a:r>
              <a:rPr lang="zh-CN" altLang="en-US" sz="1600" dirty="0">
                <a:latin typeface="-apple-system"/>
                <a:ea typeface="Nunito"/>
                <a:cs typeface="Nunito"/>
                <a:sym typeface="Nunito"/>
              </a:rPr>
              <a:t>线上技术答疑</a:t>
            </a:r>
            <a:br>
              <a:rPr lang="en-US" altLang="zh-CN" sz="1600" dirty="0">
                <a:latin typeface="-apple-system"/>
                <a:ea typeface="Nunito"/>
                <a:cs typeface="Nunito"/>
                <a:sym typeface="Nunito"/>
              </a:rPr>
            </a:br>
            <a:r>
              <a:rPr lang="zh-CN" altLang="en-US" sz="1600" dirty="0">
                <a:latin typeface="-apple-system"/>
                <a:ea typeface="Nunito"/>
                <a:cs typeface="Nunito"/>
                <a:sym typeface="Nunito"/>
              </a:rPr>
              <a:t>关键时间点提醒</a:t>
            </a:r>
            <a:br>
              <a:rPr lang="en-US" altLang="zh-CN" sz="1600" dirty="0">
                <a:latin typeface="-apple-system"/>
                <a:ea typeface="Nunito"/>
                <a:cs typeface="Nunito"/>
                <a:sym typeface="Nunito"/>
              </a:rPr>
            </a:br>
            <a:endParaRPr lang="zh-CN" altLang="en-US" sz="1600" dirty="0">
              <a:latin typeface="-apple-system"/>
              <a:ea typeface="Nunito"/>
              <a:cs typeface="Nunito"/>
              <a:sym typeface="Nunito"/>
            </a:endParaRPr>
          </a:p>
        </p:txBody>
      </p:sp>
      <p:sp>
        <p:nvSpPr>
          <p:cNvPr id="16" name="Google Shape;304;p17">
            <a:extLst>
              <a:ext uri="{FF2B5EF4-FFF2-40B4-BE49-F238E27FC236}">
                <a16:creationId xmlns:a16="http://schemas.microsoft.com/office/drawing/2014/main" id="{10D161B4-86C0-4CB7-9B5A-85F2C50C4D10}"/>
              </a:ext>
            </a:extLst>
          </p:cNvPr>
          <p:cNvSpPr txBox="1"/>
          <p:nvPr/>
        </p:nvSpPr>
        <p:spPr>
          <a:xfrm>
            <a:off x="3555555" y="3959917"/>
            <a:ext cx="2131060"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1600" dirty="0">
                <a:latin typeface="-apple-system"/>
                <a:ea typeface="Nunito"/>
                <a:cs typeface="Nunito"/>
                <a:sym typeface="Nunito"/>
              </a:rPr>
              <a:t>7</a:t>
            </a:r>
            <a:r>
              <a:rPr lang="zh-CN" altLang="en-US" sz="1600" dirty="0">
                <a:latin typeface="-apple-system"/>
                <a:ea typeface="Nunito"/>
                <a:cs typeface="Nunito"/>
                <a:sym typeface="Nunito"/>
              </a:rPr>
              <a:t>月</a:t>
            </a:r>
            <a:r>
              <a:rPr lang="en-US" altLang="zh-CN" sz="1600" dirty="0">
                <a:latin typeface="-apple-system"/>
                <a:ea typeface="Nunito"/>
                <a:cs typeface="Nunito"/>
                <a:sym typeface="Nunito"/>
              </a:rPr>
              <a:t>29</a:t>
            </a:r>
            <a:r>
              <a:rPr lang="zh-CN" altLang="en-US" sz="1600" dirty="0">
                <a:latin typeface="-apple-system"/>
                <a:ea typeface="Nunito"/>
                <a:cs typeface="Nunito"/>
                <a:sym typeface="Nunito"/>
              </a:rPr>
              <a:t>日凌晨抵达上海，借用了办公场地，在这里通宵想了一个晚上的 </a:t>
            </a:r>
            <a:r>
              <a:rPr lang="en-US" altLang="zh-CN" sz="1600" dirty="0">
                <a:latin typeface="-apple-system"/>
                <a:ea typeface="Nunito"/>
                <a:cs typeface="Nunito"/>
                <a:sym typeface="Nunito"/>
              </a:rPr>
              <a:t>ideas</a:t>
            </a:r>
            <a:endParaRPr lang="zh-CN" altLang="en-US" sz="1600" dirty="0">
              <a:latin typeface="-apple-system"/>
              <a:ea typeface="Nunito"/>
              <a:cs typeface="Nunito"/>
              <a:sym typeface="Nunito"/>
            </a:endParaRPr>
          </a:p>
        </p:txBody>
      </p:sp>
      <p:pic>
        <p:nvPicPr>
          <p:cNvPr id="14" name="图片 13">
            <a:extLst>
              <a:ext uri="{FF2B5EF4-FFF2-40B4-BE49-F238E27FC236}">
                <a16:creationId xmlns:a16="http://schemas.microsoft.com/office/drawing/2014/main" id="{BE97267B-C1CD-43F9-AAD9-EB0737BEE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5422" y="3270999"/>
            <a:ext cx="1537193" cy="836100"/>
          </a:xfrm>
          <a:prstGeom prst="rect">
            <a:avLst/>
          </a:prstGeom>
        </p:spPr>
      </p:pic>
      <p:pic>
        <p:nvPicPr>
          <p:cNvPr id="18" name="图片 17">
            <a:extLst>
              <a:ext uri="{FF2B5EF4-FFF2-40B4-BE49-F238E27FC236}">
                <a16:creationId xmlns:a16="http://schemas.microsoft.com/office/drawing/2014/main" id="{7A5BEB30-9363-4405-8F51-E923498FBE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4856" y="3364033"/>
            <a:ext cx="920805" cy="1102761"/>
          </a:xfrm>
          <a:prstGeom prst="rect">
            <a:avLst/>
          </a:prstGeom>
        </p:spPr>
      </p:pic>
      <p:pic>
        <p:nvPicPr>
          <p:cNvPr id="20" name="图片 19">
            <a:extLst>
              <a:ext uri="{FF2B5EF4-FFF2-40B4-BE49-F238E27FC236}">
                <a16:creationId xmlns:a16="http://schemas.microsoft.com/office/drawing/2014/main" id="{5D966848-BB82-4BFA-8659-B946E751A6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2276" y="4176020"/>
            <a:ext cx="1600339" cy="403895"/>
          </a:xfrm>
          <a:prstGeom prst="rect">
            <a:avLst/>
          </a:prstGeom>
        </p:spPr>
      </p:pic>
      <p:sp>
        <p:nvSpPr>
          <p:cNvPr id="24" name="Google Shape;304;p17">
            <a:extLst>
              <a:ext uri="{FF2B5EF4-FFF2-40B4-BE49-F238E27FC236}">
                <a16:creationId xmlns:a16="http://schemas.microsoft.com/office/drawing/2014/main" id="{EA0A1B1E-3EA5-4085-9BB8-A14A0D000EB3}"/>
              </a:ext>
            </a:extLst>
          </p:cNvPr>
          <p:cNvSpPr txBox="1"/>
          <p:nvPr/>
        </p:nvSpPr>
        <p:spPr>
          <a:xfrm>
            <a:off x="6108558" y="4840501"/>
            <a:ext cx="2900680"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600" dirty="0">
                <a:latin typeface="-apple-system"/>
                <a:ea typeface="Nunito"/>
                <a:cs typeface="Nunito"/>
                <a:sym typeface="Nunito"/>
              </a:rPr>
              <a:t>来自这些机构和项目的研究员和开发者朋友主动给我们提供了一些建议</a:t>
            </a:r>
          </a:p>
        </p:txBody>
      </p:sp>
      <p:pic>
        <p:nvPicPr>
          <p:cNvPr id="22" name="图片 21">
            <a:extLst>
              <a:ext uri="{FF2B5EF4-FFF2-40B4-BE49-F238E27FC236}">
                <a16:creationId xmlns:a16="http://schemas.microsoft.com/office/drawing/2014/main" id="{FEB2894F-72A1-416D-86BC-3F5A124A6992}"/>
              </a:ext>
            </a:extLst>
          </p:cNvPr>
          <p:cNvPicPr>
            <a:picLocks noChangeAspect="1"/>
          </p:cNvPicPr>
          <p:nvPr/>
        </p:nvPicPr>
        <p:blipFill>
          <a:blip r:embed="rId9"/>
          <a:stretch>
            <a:fillRect/>
          </a:stretch>
        </p:blipFill>
        <p:spPr>
          <a:xfrm>
            <a:off x="9726569" y="3373694"/>
            <a:ext cx="2143913" cy="1214831"/>
          </a:xfrm>
          <a:prstGeom prst="rect">
            <a:avLst/>
          </a:prstGeom>
        </p:spPr>
      </p:pic>
      <p:sp>
        <p:nvSpPr>
          <p:cNvPr id="26" name="Google Shape;304;p17">
            <a:extLst>
              <a:ext uri="{FF2B5EF4-FFF2-40B4-BE49-F238E27FC236}">
                <a16:creationId xmlns:a16="http://schemas.microsoft.com/office/drawing/2014/main" id="{3897A3A6-8983-46B2-9137-5E6A39428634}"/>
              </a:ext>
            </a:extLst>
          </p:cNvPr>
          <p:cNvSpPr txBox="1"/>
          <p:nvPr/>
        </p:nvSpPr>
        <p:spPr>
          <a:xfrm>
            <a:off x="9166718" y="4831175"/>
            <a:ext cx="2900680"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600" dirty="0">
                <a:latin typeface="-apple-system"/>
                <a:ea typeface="Nunito"/>
                <a:cs typeface="Nunito"/>
                <a:sym typeface="Nunito"/>
              </a:rPr>
              <a:t>三天时间，从零开始</a:t>
            </a:r>
            <a:endParaRPr lang="en-US" altLang="zh-CN" sz="1600" dirty="0">
              <a:latin typeface="-apple-system"/>
              <a:ea typeface="Nunito"/>
              <a:cs typeface="Nunito"/>
              <a:sym typeface="Nunito"/>
            </a:endParaRPr>
          </a:p>
          <a:p>
            <a:pPr marL="0" lvl="0" indent="0" algn="ctr" rtl="0">
              <a:spcBef>
                <a:spcPts val="0"/>
              </a:spcBef>
              <a:spcAft>
                <a:spcPts val="0"/>
              </a:spcAft>
              <a:buNone/>
            </a:pPr>
            <a:r>
              <a:rPr lang="zh-CN" altLang="en-US" sz="1600" dirty="0">
                <a:latin typeface="-apple-system"/>
                <a:ea typeface="Nunito"/>
                <a:cs typeface="Nunito"/>
                <a:sym typeface="Nunito"/>
              </a:rPr>
              <a:t>感谢我们的肝鼎力支持！</a:t>
            </a:r>
          </a:p>
        </p:txBody>
      </p:sp>
      <p:sp>
        <p:nvSpPr>
          <p:cNvPr id="27" name="Google Shape;304;p17">
            <a:extLst>
              <a:ext uri="{FF2B5EF4-FFF2-40B4-BE49-F238E27FC236}">
                <a16:creationId xmlns:a16="http://schemas.microsoft.com/office/drawing/2014/main" id="{5D19AD4B-8223-4E05-BF49-80CCF99B4686}"/>
              </a:ext>
            </a:extLst>
          </p:cNvPr>
          <p:cNvSpPr txBox="1"/>
          <p:nvPr/>
        </p:nvSpPr>
        <p:spPr>
          <a:xfrm>
            <a:off x="4536695" y="6118348"/>
            <a:ext cx="3968563"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600" dirty="0">
                <a:latin typeface="-apple-system"/>
                <a:ea typeface="Nunito"/>
                <a:cs typeface="Nunito"/>
                <a:sym typeface="Nunito"/>
              </a:rPr>
              <a:t>还有 所有协助测试的朋友！</a:t>
            </a:r>
          </a:p>
        </p:txBody>
      </p:sp>
      <p:pic>
        <p:nvPicPr>
          <p:cNvPr id="30" name="图片 29">
            <a:extLst>
              <a:ext uri="{FF2B5EF4-FFF2-40B4-BE49-F238E27FC236}">
                <a16:creationId xmlns:a16="http://schemas.microsoft.com/office/drawing/2014/main" id="{D39F535E-AA65-4330-9309-9930409CBB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1674" y="5249186"/>
            <a:ext cx="1537193" cy="404214"/>
          </a:xfrm>
          <a:prstGeom prst="rect">
            <a:avLst/>
          </a:prstGeom>
        </p:spPr>
      </p:pic>
      <p:sp>
        <p:nvSpPr>
          <p:cNvPr id="32" name="Google Shape;304;p17">
            <a:extLst>
              <a:ext uri="{FF2B5EF4-FFF2-40B4-BE49-F238E27FC236}">
                <a16:creationId xmlns:a16="http://schemas.microsoft.com/office/drawing/2014/main" id="{A22ABAF3-7271-400B-AE2B-53AD519FFDCF}"/>
              </a:ext>
            </a:extLst>
          </p:cNvPr>
          <p:cNvSpPr txBox="1"/>
          <p:nvPr/>
        </p:nvSpPr>
        <p:spPr>
          <a:xfrm>
            <a:off x="1445988" y="5655814"/>
            <a:ext cx="3968563" cy="4180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600" dirty="0">
                <a:latin typeface="-apple-system"/>
                <a:ea typeface="Nunito"/>
                <a:cs typeface="Nunito"/>
                <a:sym typeface="Nunito"/>
              </a:rPr>
              <a:t>谢谢你的开源作品</a:t>
            </a:r>
            <a:endParaRPr lang="en-US" altLang="zh-CN" sz="1600" dirty="0">
              <a:latin typeface="-apple-system"/>
              <a:ea typeface="Nunito"/>
              <a:cs typeface="Nunito"/>
              <a:sym typeface="Nunito"/>
            </a:endParaRPr>
          </a:p>
          <a:p>
            <a:pPr marL="0" lvl="0" indent="0" algn="ctr" rtl="0">
              <a:spcBef>
                <a:spcPts val="0"/>
              </a:spcBef>
              <a:spcAft>
                <a:spcPts val="0"/>
              </a:spcAft>
              <a:buNone/>
            </a:pPr>
            <a:r>
              <a:rPr lang="zh-CN" altLang="en-US" sz="1600" dirty="0">
                <a:latin typeface="-apple-system"/>
                <a:ea typeface="Nunito"/>
                <a:cs typeface="Nunito"/>
                <a:sym typeface="Nunito"/>
              </a:rPr>
              <a:t>（用在 </a:t>
            </a:r>
            <a:r>
              <a:rPr lang="en-US" altLang="zh-CN" sz="1600" dirty="0">
                <a:latin typeface="-apple-system"/>
                <a:ea typeface="Nunito"/>
                <a:cs typeface="Nunito"/>
                <a:sym typeface="Nunito"/>
              </a:rPr>
              <a:t>PPT </a:t>
            </a:r>
            <a:r>
              <a:rPr lang="zh-CN" altLang="en-US" sz="1600" dirty="0">
                <a:latin typeface="-apple-system"/>
                <a:ea typeface="Nunito"/>
                <a:cs typeface="Nunito"/>
                <a:sym typeface="Nunito"/>
              </a:rPr>
              <a:t>封面的图）</a:t>
            </a:r>
          </a:p>
        </p:txBody>
      </p:sp>
    </p:spTree>
    <p:extLst>
      <p:ext uri="{BB962C8B-B14F-4D97-AF65-F5344CB8AC3E}">
        <p14:creationId xmlns:p14="http://schemas.microsoft.com/office/powerpoint/2010/main" val="164454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6;p14">
            <a:extLst>
              <a:ext uri="{FF2B5EF4-FFF2-40B4-BE49-F238E27FC236}">
                <a16:creationId xmlns:a16="http://schemas.microsoft.com/office/drawing/2014/main" id="{19D72FC2-7718-42FD-A5A7-2465A3557971}"/>
              </a:ext>
            </a:extLst>
          </p:cNvPr>
          <p:cNvSpPr txBox="1"/>
          <p:nvPr/>
        </p:nvSpPr>
        <p:spPr>
          <a:xfrm>
            <a:off x="1120687" y="3916266"/>
            <a:ext cx="2427200" cy="755600"/>
          </a:xfrm>
          <a:prstGeom prst="rect">
            <a:avLst/>
          </a:prstGeom>
          <a:noFill/>
          <a:ln>
            <a:noFill/>
          </a:ln>
        </p:spPr>
        <p:txBody>
          <a:bodyPr spcFirstLastPara="1" wrap="square" lIns="121900" tIns="121900" rIns="121900" bIns="121900" anchor="t" anchorCtr="0">
            <a:noAutofit/>
          </a:bodyPr>
          <a:lstStyle/>
          <a:p>
            <a:pPr algn="ctr"/>
            <a:r>
              <a:rPr lang="en-US" sz="2400" b="1" dirty="0">
                <a:latin typeface="Comic Sans MS" panose="030F0702030302020204" pitchFamily="66" charset="0"/>
                <a:ea typeface="Nunito"/>
                <a:cs typeface="Nunito"/>
                <a:sym typeface="Nunito"/>
              </a:rPr>
              <a:t>Erica</a:t>
            </a:r>
            <a:endParaRPr sz="2400" b="1" dirty="0">
              <a:latin typeface="Comic Sans MS" panose="030F0702030302020204" pitchFamily="66" charset="0"/>
              <a:ea typeface="Nunito"/>
              <a:cs typeface="Nunito"/>
              <a:sym typeface="Nunito"/>
            </a:endParaRPr>
          </a:p>
          <a:p>
            <a:pPr algn="ctr"/>
            <a:r>
              <a:rPr lang="en" sz="1600" dirty="0">
                <a:latin typeface="Comic Sans MS" panose="030F0702030302020204" pitchFamily="66" charset="0"/>
                <a:ea typeface="Nunito"/>
                <a:cs typeface="Nunito"/>
                <a:sym typeface="Nunito"/>
              </a:rPr>
              <a:t>Researcher &amp; Designer</a:t>
            </a:r>
          </a:p>
        </p:txBody>
      </p:sp>
      <p:sp>
        <p:nvSpPr>
          <p:cNvPr id="7" name="Google Shape;287;p14">
            <a:extLst>
              <a:ext uri="{FF2B5EF4-FFF2-40B4-BE49-F238E27FC236}">
                <a16:creationId xmlns:a16="http://schemas.microsoft.com/office/drawing/2014/main" id="{1EEDDBB4-9E04-4D69-9A9C-43652760B5C5}"/>
              </a:ext>
            </a:extLst>
          </p:cNvPr>
          <p:cNvSpPr txBox="1"/>
          <p:nvPr/>
        </p:nvSpPr>
        <p:spPr>
          <a:xfrm>
            <a:off x="3608343" y="3916234"/>
            <a:ext cx="2427200" cy="755600"/>
          </a:xfrm>
          <a:prstGeom prst="rect">
            <a:avLst/>
          </a:prstGeom>
          <a:noFill/>
          <a:ln>
            <a:noFill/>
          </a:ln>
        </p:spPr>
        <p:txBody>
          <a:bodyPr spcFirstLastPara="1" wrap="square" lIns="121900" tIns="121900" rIns="121900" bIns="121900" anchor="t" anchorCtr="0">
            <a:noAutofit/>
          </a:bodyPr>
          <a:lstStyle/>
          <a:p>
            <a:pPr algn="ctr"/>
            <a:r>
              <a:rPr lang="en" sz="2400" b="1" dirty="0">
                <a:latin typeface="Comic Sans MS" panose="030F0702030302020204" pitchFamily="66" charset="0"/>
                <a:ea typeface="Nunito"/>
                <a:cs typeface="Nunito"/>
                <a:sym typeface="Nunito"/>
              </a:rPr>
              <a:t>M</a:t>
            </a:r>
            <a:r>
              <a:rPr lang="en-US" altLang="zh-CN" sz="2400" b="1" dirty="0" err="1">
                <a:latin typeface="Comic Sans MS" panose="030F0702030302020204" pitchFamily="66" charset="0"/>
                <a:ea typeface="Nunito"/>
                <a:cs typeface="Nunito"/>
                <a:sym typeface="Nunito"/>
              </a:rPr>
              <a:t>inato</a:t>
            </a:r>
            <a:endParaRPr sz="2400" b="1" dirty="0">
              <a:latin typeface="Comic Sans MS" panose="030F0702030302020204" pitchFamily="66" charset="0"/>
              <a:ea typeface="Nunito"/>
              <a:cs typeface="Nunito"/>
              <a:sym typeface="Nunito"/>
            </a:endParaRPr>
          </a:p>
          <a:p>
            <a:pPr algn="ctr"/>
            <a:r>
              <a:rPr lang="en" sz="1600" dirty="0">
                <a:latin typeface="Comic Sans MS" panose="030F0702030302020204" pitchFamily="66" charset="0"/>
                <a:ea typeface="Nunito"/>
                <a:cs typeface="Nunito"/>
                <a:sym typeface="Nunito"/>
              </a:rPr>
              <a:t>Backend</a:t>
            </a:r>
            <a:endParaRPr dirty="0">
              <a:latin typeface="Comic Sans MS" panose="030F0702030302020204" pitchFamily="66" charset="0"/>
              <a:ea typeface="Nunito"/>
              <a:cs typeface="Nunito"/>
              <a:sym typeface="Nunito"/>
            </a:endParaRPr>
          </a:p>
        </p:txBody>
      </p:sp>
      <p:sp>
        <p:nvSpPr>
          <p:cNvPr id="8" name="Google Shape;287;p14">
            <a:extLst>
              <a:ext uri="{FF2B5EF4-FFF2-40B4-BE49-F238E27FC236}">
                <a16:creationId xmlns:a16="http://schemas.microsoft.com/office/drawing/2014/main" id="{9B2CB910-7E65-4015-B3D9-DC15D5541F51}"/>
              </a:ext>
            </a:extLst>
          </p:cNvPr>
          <p:cNvSpPr txBox="1"/>
          <p:nvPr/>
        </p:nvSpPr>
        <p:spPr>
          <a:xfrm>
            <a:off x="8544563" y="3915376"/>
            <a:ext cx="2427200" cy="755600"/>
          </a:xfrm>
          <a:prstGeom prst="rect">
            <a:avLst/>
          </a:prstGeom>
          <a:noFill/>
          <a:ln>
            <a:noFill/>
          </a:ln>
        </p:spPr>
        <p:txBody>
          <a:bodyPr spcFirstLastPara="1" wrap="square" lIns="121900" tIns="121900" rIns="121900" bIns="121900" anchor="t" anchorCtr="0">
            <a:noAutofit/>
          </a:bodyPr>
          <a:lstStyle/>
          <a:p>
            <a:pPr algn="ctr"/>
            <a:r>
              <a:rPr lang="en-US" sz="2400" b="1" dirty="0" err="1">
                <a:latin typeface="Comic Sans MS" panose="030F0702030302020204" pitchFamily="66" charset="0"/>
                <a:ea typeface="Nunito"/>
                <a:cs typeface="Calibri" panose="020F0502020204030204" pitchFamily="34" charset="0"/>
                <a:sym typeface="Nunito"/>
              </a:rPr>
              <a:t>Zheming</a:t>
            </a:r>
            <a:endParaRPr sz="2400" b="1" dirty="0">
              <a:latin typeface="Comic Sans MS" panose="030F0702030302020204" pitchFamily="66" charset="0"/>
              <a:ea typeface="Nunito"/>
              <a:cs typeface="Calibri" panose="020F0502020204030204" pitchFamily="34" charset="0"/>
              <a:sym typeface="Nunito"/>
            </a:endParaRPr>
          </a:p>
          <a:p>
            <a:pPr algn="ctr"/>
            <a:r>
              <a:rPr lang="en" sz="1600" dirty="0">
                <a:latin typeface="Comic Sans MS" panose="030F0702030302020204" pitchFamily="66" charset="0"/>
                <a:ea typeface="Nunito"/>
                <a:cs typeface="Calibri" panose="020F0502020204030204" pitchFamily="34" charset="0"/>
                <a:sym typeface="Nunito"/>
              </a:rPr>
              <a:t>Frontend</a:t>
            </a:r>
            <a:endParaRPr sz="1600" dirty="0">
              <a:latin typeface="Comic Sans MS" panose="030F0702030302020204" pitchFamily="66" charset="0"/>
              <a:ea typeface="Nunito"/>
              <a:cs typeface="Calibri" panose="020F0502020204030204" pitchFamily="34" charset="0"/>
              <a:sym typeface="Nunito"/>
            </a:endParaRPr>
          </a:p>
        </p:txBody>
      </p:sp>
      <p:sp>
        <p:nvSpPr>
          <p:cNvPr id="9" name="Google Shape;287;p14">
            <a:extLst>
              <a:ext uri="{FF2B5EF4-FFF2-40B4-BE49-F238E27FC236}">
                <a16:creationId xmlns:a16="http://schemas.microsoft.com/office/drawing/2014/main" id="{1C5E5810-E227-47DD-9121-D8EE957CCA29}"/>
              </a:ext>
            </a:extLst>
          </p:cNvPr>
          <p:cNvSpPr txBox="1"/>
          <p:nvPr/>
        </p:nvSpPr>
        <p:spPr>
          <a:xfrm>
            <a:off x="5883562" y="3921879"/>
            <a:ext cx="2856411" cy="755600"/>
          </a:xfrm>
          <a:prstGeom prst="rect">
            <a:avLst/>
          </a:prstGeom>
          <a:noFill/>
          <a:ln>
            <a:noFill/>
          </a:ln>
        </p:spPr>
        <p:txBody>
          <a:bodyPr spcFirstLastPara="1" wrap="square" lIns="121900" tIns="121900" rIns="121900" bIns="121900" anchor="t" anchorCtr="0">
            <a:noAutofit/>
          </a:bodyPr>
          <a:lstStyle/>
          <a:p>
            <a:pPr algn="ctr"/>
            <a:r>
              <a:rPr lang="en-US" sz="2400" b="1" dirty="0" err="1">
                <a:latin typeface="Comic Sans MS" panose="030F0702030302020204" pitchFamily="66" charset="0"/>
                <a:ea typeface="Nunito"/>
                <a:cs typeface="Nunito"/>
                <a:sym typeface="Nunito"/>
              </a:rPr>
              <a:t>Zijian</a:t>
            </a:r>
            <a:endParaRPr lang="en-US" sz="2400" b="1" dirty="0">
              <a:latin typeface="Comic Sans MS" panose="030F0702030302020204" pitchFamily="66" charset="0"/>
              <a:ea typeface="Nunito"/>
              <a:cs typeface="Nunito"/>
              <a:sym typeface="Nunito"/>
            </a:endParaRPr>
          </a:p>
          <a:p>
            <a:pPr algn="ctr"/>
            <a:r>
              <a:rPr lang="en-US" sz="1600" dirty="0">
                <a:latin typeface="Comic Sans MS" panose="030F0702030302020204" pitchFamily="66" charset="0"/>
                <a:ea typeface="Nunito"/>
                <a:cs typeface="Nunito"/>
                <a:sym typeface="Nunito"/>
              </a:rPr>
              <a:t>Smart Contract</a:t>
            </a:r>
            <a:endParaRPr sz="1600" dirty="0">
              <a:latin typeface="Comic Sans MS" panose="030F0702030302020204" pitchFamily="66" charset="0"/>
              <a:ea typeface="Nunito"/>
              <a:cs typeface="Nunito"/>
              <a:sym typeface="Nunito"/>
            </a:endParaRPr>
          </a:p>
        </p:txBody>
      </p:sp>
      <p:pic>
        <p:nvPicPr>
          <p:cNvPr id="10" name="Picture 2">
            <a:extLst>
              <a:ext uri="{FF2B5EF4-FFF2-40B4-BE49-F238E27FC236}">
                <a16:creationId xmlns:a16="http://schemas.microsoft.com/office/drawing/2014/main" id="{60BEFDE0-EEFA-4F46-8041-C89F066E7183}"/>
              </a:ext>
            </a:extLst>
          </p:cNvPr>
          <p:cNvPicPr>
            <a:picLocks noChangeAspect="1" noChangeArrowheads="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809506" y="2579200"/>
            <a:ext cx="1197428" cy="1269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91835E8B-2AF8-4FA2-BBF8-4F66664A78C6}"/>
              </a:ext>
            </a:extLst>
          </p:cNvPr>
          <p:cNvPicPr>
            <a:picLocks noChangeAspect="1" noChangeArrowheads="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auto">
          <a:xfrm>
            <a:off x="4260196" y="2579200"/>
            <a:ext cx="1197428"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F2FA771D-E4B7-4255-9A5E-12275DB5C704}"/>
              </a:ext>
            </a:extLst>
          </p:cNvPr>
          <p:cNvPicPr>
            <a:picLocks noChangeAspect="1" noChangeArrowheads="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bwMode="auto">
          <a:xfrm>
            <a:off x="6710886" y="2579200"/>
            <a:ext cx="1197428"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05A5F71F-AD76-48DB-AEBF-F3CAABEE0D75}"/>
              </a:ext>
            </a:extLst>
          </p:cNvPr>
          <p:cNvPicPr>
            <a:picLocks noChangeAspect="1" noChangeArrowheads="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bwMode="auto">
          <a:xfrm>
            <a:off x="9159449" y="2579199"/>
            <a:ext cx="1197428" cy="1270000"/>
          </a:xfrm>
          <a:prstGeom prst="rect">
            <a:avLst/>
          </a:prstGeom>
          <a:noFill/>
          <a:extLst>
            <a:ext uri="{909E8E84-426E-40DD-AFC4-6F175D3DCCD1}">
              <a14:hiddenFill xmlns:a14="http://schemas.microsoft.com/office/drawing/2010/main">
                <a:solidFill>
                  <a:srgbClr val="FFFFFF"/>
                </a:solidFill>
              </a14:hiddenFill>
            </a:ext>
          </a:extLst>
        </p:spPr>
      </p:pic>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Our M</a:t>
            </a:r>
            <a:r>
              <a:rPr lang="en-US" altLang="zh-CN" dirty="0"/>
              <a:t>emb</a:t>
            </a:r>
            <a:r>
              <a:rPr lang="en-US" altLang="zh-CN" dirty="0">
                <a:solidFill>
                  <a:srgbClr val="38F2F2"/>
                </a:solidFill>
              </a:rPr>
              <a:t>e</a:t>
            </a:r>
            <a:r>
              <a:rPr lang="en-US" altLang="zh-CN" dirty="0"/>
              <a:t>rs</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形 30">
            <a:extLst>
              <a:ext uri="{FF2B5EF4-FFF2-40B4-BE49-F238E27FC236}">
                <a16:creationId xmlns:a16="http://schemas.microsoft.com/office/drawing/2014/main" id="{07A4D088-C70A-4D32-8DE0-598570C083C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60570" y="2083900"/>
            <a:ext cx="495300" cy="495300"/>
          </a:xfrm>
          <a:prstGeom prst="rect">
            <a:avLst/>
          </a:prstGeom>
        </p:spPr>
      </p:pic>
      <p:pic>
        <p:nvPicPr>
          <p:cNvPr id="33" name="图形 32">
            <a:extLst>
              <a:ext uri="{FF2B5EF4-FFF2-40B4-BE49-F238E27FC236}">
                <a16:creationId xmlns:a16="http://schemas.microsoft.com/office/drawing/2014/main" id="{A1E24720-4E8C-47A6-A574-4CD3BEAC30A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10510" y="2083900"/>
            <a:ext cx="496800" cy="496800"/>
          </a:xfrm>
          <a:prstGeom prst="rect">
            <a:avLst/>
          </a:prstGeom>
        </p:spPr>
      </p:pic>
      <p:pic>
        <p:nvPicPr>
          <p:cNvPr id="35" name="图形 34">
            <a:extLst>
              <a:ext uri="{FF2B5EF4-FFF2-40B4-BE49-F238E27FC236}">
                <a16:creationId xmlns:a16="http://schemas.microsoft.com/office/drawing/2014/main" id="{CE7C7B50-5F57-403E-8DC5-44A1E052AA1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61200" y="2083150"/>
            <a:ext cx="496800" cy="496800"/>
          </a:xfrm>
          <a:prstGeom prst="rect">
            <a:avLst/>
          </a:prstGeom>
        </p:spPr>
      </p:pic>
      <p:pic>
        <p:nvPicPr>
          <p:cNvPr id="37" name="图形 36">
            <a:extLst>
              <a:ext uri="{FF2B5EF4-FFF2-40B4-BE49-F238E27FC236}">
                <a16:creationId xmlns:a16="http://schemas.microsoft.com/office/drawing/2014/main" id="{1C642D5E-3B22-46BD-BD97-DA1298F53DF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60570" y="4778105"/>
            <a:ext cx="342900" cy="342900"/>
          </a:xfrm>
          <a:prstGeom prst="rect">
            <a:avLst/>
          </a:prstGeom>
        </p:spPr>
      </p:pic>
      <p:pic>
        <p:nvPicPr>
          <p:cNvPr id="38" name="图形 37">
            <a:extLst>
              <a:ext uri="{FF2B5EF4-FFF2-40B4-BE49-F238E27FC236}">
                <a16:creationId xmlns:a16="http://schemas.microsoft.com/office/drawing/2014/main" id="{64E2109B-8C77-4E15-B978-6A4F9D6F90A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38150" y="4774539"/>
            <a:ext cx="342900" cy="342900"/>
          </a:xfrm>
          <a:prstGeom prst="rect">
            <a:avLst/>
          </a:prstGeom>
        </p:spPr>
      </p:pic>
      <p:pic>
        <p:nvPicPr>
          <p:cNvPr id="39" name="图形 38">
            <a:extLst>
              <a:ext uri="{FF2B5EF4-FFF2-40B4-BE49-F238E27FC236}">
                <a16:creationId xmlns:a16="http://schemas.microsoft.com/office/drawing/2014/main" id="{FFA7EF62-B537-4672-9EFF-30CAFE6BB36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586713" y="4774539"/>
            <a:ext cx="342900" cy="342900"/>
          </a:xfrm>
          <a:prstGeom prst="rect">
            <a:avLst/>
          </a:prstGeom>
        </p:spPr>
      </p:pic>
      <p:pic>
        <p:nvPicPr>
          <p:cNvPr id="41" name="图形 40">
            <a:extLst>
              <a:ext uri="{FF2B5EF4-FFF2-40B4-BE49-F238E27FC236}">
                <a16:creationId xmlns:a16="http://schemas.microsoft.com/office/drawing/2014/main" id="{5952FE00-B218-419B-84AB-3FB0E027022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518598" y="2083150"/>
            <a:ext cx="496800" cy="496800"/>
          </a:xfrm>
          <a:prstGeom prst="rect">
            <a:avLst/>
          </a:prstGeom>
        </p:spPr>
      </p:pic>
      <p:pic>
        <p:nvPicPr>
          <p:cNvPr id="43" name="图片 42">
            <a:extLst>
              <a:ext uri="{FF2B5EF4-FFF2-40B4-BE49-F238E27FC236}">
                <a16:creationId xmlns:a16="http://schemas.microsoft.com/office/drawing/2014/main" id="{FD80748C-92D6-4CD9-BB56-2DFFD547216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687460" y="4774539"/>
            <a:ext cx="342900" cy="342900"/>
          </a:xfrm>
          <a:prstGeom prst="rect">
            <a:avLst/>
          </a:prstGeom>
        </p:spPr>
      </p:pic>
    </p:spTree>
    <p:extLst>
      <p:ext uri="{BB962C8B-B14F-4D97-AF65-F5344CB8AC3E}">
        <p14:creationId xmlns:p14="http://schemas.microsoft.com/office/powerpoint/2010/main" val="31678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What We B</a:t>
            </a:r>
            <a:r>
              <a:rPr lang="en-US" altLang="ja-JP" dirty="0">
                <a:solidFill>
                  <a:srgbClr val="38F2F2"/>
                </a:solidFill>
              </a:rPr>
              <a:t>u</a:t>
            </a:r>
            <a:r>
              <a:rPr lang="en-US" altLang="ja-JP" dirty="0"/>
              <a:t>ilt</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Google Shape;293;p15">
            <a:extLst>
              <a:ext uri="{FF2B5EF4-FFF2-40B4-BE49-F238E27FC236}">
                <a16:creationId xmlns:a16="http://schemas.microsoft.com/office/drawing/2014/main" id="{8034E751-79CE-47EA-A7B1-D82D7484F67D}"/>
              </a:ext>
            </a:extLst>
          </p:cNvPr>
          <p:cNvSpPr txBox="1">
            <a:spLocks/>
          </p:cNvSpPr>
          <p:nvPr/>
        </p:nvSpPr>
        <p:spPr>
          <a:xfrm>
            <a:off x="349623" y="2308391"/>
            <a:ext cx="10827759" cy="3388800"/>
          </a:xfrm>
          <a:prstGeom prst="rect">
            <a:avLst/>
          </a:prstGeom>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Aft>
                <a:spcPts val="2133"/>
              </a:spcAft>
              <a:buFont typeface="Arial" panose="020B0604020202020204" pitchFamily="34" charset="0"/>
              <a:buNone/>
            </a:pPr>
            <a:r>
              <a:rPr lang="en-US" altLang="zh-CN" sz="4800" dirty="0">
                <a:solidFill>
                  <a:srgbClr val="37352F"/>
                </a:solidFill>
                <a:latin typeface="-apple-system"/>
              </a:rPr>
              <a:t>The first </a:t>
            </a:r>
            <a:r>
              <a:rPr lang="en-US" altLang="zh-CN" sz="4800" dirty="0">
                <a:solidFill>
                  <a:srgbClr val="38F2F2"/>
                </a:solidFill>
                <a:latin typeface="-apple-system"/>
              </a:rPr>
              <a:t>on-chain</a:t>
            </a:r>
            <a:r>
              <a:rPr lang="en-US" altLang="zh-CN" sz="4800" dirty="0">
                <a:solidFill>
                  <a:srgbClr val="37352F"/>
                </a:solidFill>
                <a:latin typeface="-apple-system"/>
              </a:rPr>
              <a:t> certificate NFT system built for the metaverse</a:t>
            </a:r>
          </a:p>
          <a:p>
            <a:pPr indent="0" algn="ctr">
              <a:spcAft>
                <a:spcPts val="2133"/>
              </a:spcAft>
              <a:buFont typeface="Arial" panose="020B0604020202020204" pitchFamily="34" charset="0"/>
              <a:buNone/>
            </a:pPr>
            <a:r>
              <a:rPr lang="zh-CN" altLang="en-US" sz="2400" b="1" i="0" dirty="0">
                <a:effectLst/>
              </a:rPr>
              <a:t>首个为元宇宙建立的链上证书 </a:t>
            </a:r>
            <a:r>
              <a:rPr lang="en-US" altLang="zh-CN" sz="2400" b="1" i="0" dirty="0">
                <a:effectLst/>
              </a:rPr>
              <a:t>NFT </a:t>
            </a:r>
            <a:r>
              <a:rPr lang="zh-CN" altLang="en-US" sz="2400" b="1" i="0" dirty="0">
                <a:effectLst/>
              </a:rPr>
              <a:t>系统</a:t>
            </a:r>
            <a:endParaRPr lang="en-US" altLang="zh-CN" sz="2400" b="1" i="0" dirty="0">
              <a:effectLst/>
            </a:endParaRPr>
          </a:p>
          <a:p>
            <a:pPr indent="0" algn="ctr">
              <a:spcAft>
                <a:spcPts val="2133"/>
              </a:spcAft>
              <a:buFont typeface="Arial" panose="020B0604020202020204" pitchFamily="34" charset="0"/>
              <a:buNone/>
            </a:pPr>
            <a:br>
              <a:rPr lang="en-US" sz="3333" dirty="0"/>
            </a:br>
            <a:r>
              <a:rPr lang="en-US" sz="2400" dirty="0">
                <a:solidFill>
                  <a:srgbClr val="B7B7B7"/>
                </a:solidFill>
              </a:rPr>
              <a:t>(In this hackathon, we focus on </a:t>
            </a:r>
            <a:r>
              <a:rPr lang="en-US" altLang="zh-CN" sz="2400" dirty="0" err="1">
                <a:solidFill>
                  <a:srgbClr val="38F2F2"/>
                </a:solidFill>
              </a:rPr>
              <a:t>Chainlink</a:t>
            </a:r>
            <a:r>
              <a:rPr lang="en-US" altLang="zh-CN" sz="2400" dirty="0">
                <a:solidFill>
                  <a:srgbClr val="B7B7B7"/>
                </a:solidFill>
              </a:rPr>
              <a:t>, </a:t>
            </a:r>
            <a:r>
              <a:rPr lang="en-US" sz="2400" dirty="0">
                <a:solidFill>
                  <a:srgbClr val="38F2F2"/>
                </a:solidFill>
              </a:rPr>
              <a:t>Polygon</a:t>
            </a:r>
            <a:r>
              <a:rPr lang="en-US" sz="2400" dirty="0">
                <a:solidFill>
                  <a:srgbClr val="B7B7B7"/>
                </a:solidFill>
              </a:rPr>
              <a:t> and </a:t>
            </a:r>
            <a:r>
              <a:rPr lang="en-US" sz="2400" dirty="0">
                <a:solidFill>
                  <a:srgbClr val="38F2F2"/>
                </a:solidFill>
              </a:rPr>
              <a:t>T</a:t>
            </a:r>
            <a:r>
              <a:rPr lang="en-US" altLang="zh-CN" sz="2400" dirty="0">
                <a:solidFill>
                  <a:srgbClr val="38F2F2"/>
                </a:solidFill>
              </a:rPr>
              <a:t>he Graph</a:t>
            </a:r>
            <a:r>
              <a:rPr lang="en-US" sz="2400" dirty="0">
                <a:solidFill>
                  <a:srgbClr val="B7B7B7"/>
                </a:solidFill>
              </a:rPr>
              <a:t>)</a:t>
            </a:r>
          </a:p>
        </p:txBody>
      </p:sp>
    </p:spTree>
    <p:extLst>
      <p:ext uri="{BB962C8B-B14F-4D97-AF65-F5344CB8AC3E}">
        <p14:creationId xmlns:p14="http://schemas.microsoft.com/office/powerpoint/2010/main" val="147068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86;p14">
            <a:extLst>
              <a:ext uri="{FF2B5EF4-FFF2-40B4-BE49-F238E27FC236}">
                <a16:creationId xmlns:a16="http://schemas.microsoft.com/office/drawing/2014/main" id="{19D72FC2-7718-42FD-A5A7-2465A3557971}"/>
              </a:ext>
            </a:extLst>
          </p:cNvPr>
          <p:cNvSpPr txBox="1"/>
          <p:nvPr/>
        </p:nvSpPr>
        <p:spPr>
          <a:xfrm>
            <a:off x="4419346" y="2859719"/>
            <a:ext cx="3198031" cy="755600"/>
          </a:xfrm>
          <a:prstGeom prst="rect">
            <a:avLst/>
          </a:prstGeom>
          <a:noFill/>
          <a:ln>
            <a:noFill/>
          </a:ln>
        </p:spPr>
        <p:txBody>
          <a:bodyPr spcFirstLastPara="1" wrap="square" lIns="121900" tIns="121900" rIns="121900" bIns="121900" anchor="t" anchorCtr="0">
            <a:noAutofit/>
          </a:bodyPr>
          <a:lstStyle/>
          <a:p>
            <a:pPr algn="ctr"/>
            <a:r>
              <a:rPr lang="en-US" sz="3600" b="1" dirty="0" err="1">
                <a:latin typeface="Comic Sans MS" panose="030F0702030302020204" pitchFamily="66" charset="0"/>
                <a:ea typeface="Nunito"/>
                <a:cs typeface="Nunito"/>
                <a:sym typeface="Nunito"/>
              </a:rPr>
              <a:t>M</a:t>
            </a:r>
            <a:r>
              <a:rPr lang="en-US" altLang="zh-CN" sz="3600" b="1" dirty="0" err="1">
                <a:latin typeface="Comic Sans MS" panose="030F0702030302020204" pitchFamily="66" charset="0"/>
                <a:ea typeface="Nunito"/>
                <a:cs typeface="Nunito"/>
                <a:sym typeface="Nunito"/>
              </a:rPr>
              <a:t>etaficate</a:t>
            </a:r>
            <a:endParaRPr sz="3600" b="1" dirty="0">
              <a:latin typeface="Comic Sans MS" panose="030F0702030302020204" pitchFamily="66" charset="0"/>
              <a:ea typeface="Nunito"/>
              <a:cs typeface="Nunito"/>
              <a:sym typeface="Nunito"/>
            </a:endParaRPr>
          </a:p>
        </p:txBody>
      </p:sp>
      <p:sp>
        <p:nvSpPr>
          <p:cNvPr id="7" name="Google Shape;287;p14">
            <a:extLst>
              <a:ext uri="{FF2B5EF4-FFF2-40B4-BE49-F238E27FC236}">
                <a16:creationId xmlns:a16="http://schemas.microsoft.com/office/drawing/2014/main" id="{1EEDDBB4-9E04-4D69-9A9C-43652760B5C5}"/>
              </a:ext>
            </a:extLst>
          </p:cNvPr>
          <p:cNvSpPr txBox="1"/>
          <p:nvPr/>
        </p:nvSpPr>
        <p:spPr>
          <a:xfrm>
            <a:off x="1123627" y="1735790"/>
            <a:ext cx="2427200" cy="755600"/>
          </a:xfrm>
          <a:prstGeom prst="rect">
            <a:avLst/>
          </a:prstGeom>
          <a:noFill/>
          <a:ln>
            <a:noFill/>
          </a:ln>
        </p:spPr>
        <p:txBody>
          <a:bodyPr spcFirstLastPara="1" wrap="square" lIns="121900" tIns="121900" rIns="121900" bIns="121900" anchor="t" anchorCtr="0">
            <a:noAutofit/>
          </a:bodyPr>
          <a:lstStyle/>
          <a:p>
            <a:pPr algn="ctr"/>
            <a:r>
              <a:rPr lang="en-US" sz="2400" b="1" dirty="0">
                <a:latin typeface="Comic Sans MS" panose="030F0702030302020204" pitchFamily="66" charset="0"/>
                <a:ea typeface="Nunito"/>
                <a:cs typeface="Nunito"/>
                <a:sym typeface="Nunito"/>
              </a:rPr>
              <a:t>M</a:t>
            </a:r>
            <a:r>
              <a:rPr lang="en-US" altLang="zh-CN" sz="2400" b="1" dirty="0">
                <a:latin typeface="Comic Sans MS" panose="030F0702030302020204" pitchFamily="66" charset="0"/>
                <a:ea typeface="Nunito"/>
                <a:cs typeface="Nunito"/>
                <a:sym typeface="Nunito"/>
              </a:rPr>
              <a:t>eta</a:t>
            </a:r>
            <a:endParaRPr sz="2400" b="1" dirty="0">
              <a:latin typeface="Comic Sans MS" panose="030F0702030302020204" pitchFamily="66" charset="0"/>
              <a:ea typeface="Nunito"/>
              <a:cs typeface="Nunito"/>
              <a:sym typeface="Nunito"/>
            </a:endParaRPr>
          </a:p>
          <a:p>
            <a:pPr algn="ctr"/>
            <a:r>
              <a:rPr lang="zh-CN" altLang="zh-CN" sz="1800" dirty="0">
                <a:effectLst/>
                <a:ea typeface="等线" panose="02010600030101010101" pitchFamily="2" charset="-122"/>
                <a:cs typeface="Times New Roman" panose="02020603050405020304" pitchFamily="18" charset="0"/>
              </a:rPr>
              <a:t>元</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链上自证</a:t>
            </a:r>
            <a:endParaRPr lang="en-US" dirty="0">
              <a:latin typeface="Comic Sans MS" panose="030F0702030302020204" pitchFamily="66" charset="0"/>
              <a:ea typeface="Nunito"/>
              <a:cs typeface="Nunito"/>
              <a:sym typeface="Nunito"/>
            </a:endParaRPr>
          </a:p>
        </p:txBody>
      </p:sp>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Project N</a:t>
            </a:r>
            <a:r>
              <a:rPr lang="en-US" altLang="ja-JP" dirty="0">
                <a:solidFill>
                  <a:srgbClr val="38F2F2"/>
                </a:solidFill>
              </a:rPr>
              <a:t>a</a:t>
            </a:r>
            <a:r>
              <a:rPr lang="en-US" altLang="ja-JP" dirty="0"/>
              <a:t>m</a:t>
            </a:r>
            <a:r>
              <a:rPr lang="en-US" altLang="zh-CN" dirty="0"/>
              <a:t>e</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Google Shape;287;p14">
            <a:extLst>
              <a:ext uri="{FF2B5EF4-FFF2-40B4-BE49-F238E27FC236}">
                <a16:creationId xmlns:a16="http://schemas.microsoft.com/office/drawing/2014/main" id="{90CC12D6-2F65-462C-8303-8D7483D15EDD}"/>
              </a:ext>
            </a:extLst>
          </p:cNvPr>
          <p:cNvSpPr txBox="1"/>
          <p:nvPr/>
        </p:nvSpPr>
        <p:spPr>
          <a:xfrm>
            <a:off x="762403" y="4629235"/>
            <a:ext cx="3582844" cy="755600"/>
          </a:xfrm>
          <a:prstGeom prst="rect">
            <a:avLst/>
          </a:prstGeom>
          <a:noFill/>
          <a:ln>
            <a:noFill/>
          </a:ln>
        </p:spPr>
        <p:txBody>
          <a:bodyPr spcFirstLastPara="1" wrap="square" lIns="121900" tIns="121900" rIns="121900" bIns="121900" anchor="t" anchorCtr="0">
            <a:noAutofit/>
          </a:bodyPr>
          <a:lstStyle/>
          <a:p>
            <a:pPr algn="ctr"/>
            <a:r>
              <a:rPr lang="en-US" sz="2400" b="1" dirty="0">
                <a:latin typeface="Comic Sans MS" panose="030F0702030302020204" pitchFamily="66" charset="0"/>
                <a:ea typeface="Nunito"/>
                <a:cs typeface="Nunito"/>
                <a:sym typeface="Nunito"/>
              </a:rPr>
              <a:t>M</a:t>
            </a:r>
            <a:r>
              <a:rPr lang="en-US" altLang="zh-CN" sz="2400" b="1" dirty="0">
                <a:latin typeface="Comic Sans MS" panose="030F0702030302020204" pitchFamily="66" charset="0"/>
                <a:ea typeface="Nunito"/>
                <a:cs typeface="Nunito"/>
                <a:sym typeface="Nunito"/>
              </a:rPr>
              <a:t>etaverse</a:t>
            </a:r>
            <a:endParaRPr sz="2400" b="1" dirty="0">
              <a:latin typeface="Comic Sans MS" panose="030F0702030302020204" pitchFamily="66" charset="0"/>
              <a:ea typeface="Nunito"/>
              <a:cs typeface="Nunito"/>
              <a:sym typeface="Nunito"/>
            </a:endParaRPr>
          </a:p>
          <a:p>
            <a:pPr algn="ctr"/>
            <a:r>
              <a:rPr lang="zh-CN" altLang="zh-CN" sz="1800" dirty="0">
                <a:effectLst/>
                <a:ea typeface="等线" panose="02010600030101010101" pitchFamily="2" charset="-122"/>
                <a:cs typeface="Times New Roman" panose="02020603050405020304" pitchFamily="18" charset="0"/>
              </a:rPr>
              <a:t>元宇宙</a:t>
            </a:r>
            <a:endParaRPr lang="en-US" altLang="zh-CN" dirty="0">
              <a:ea typeface="等线" panose="02010600030101010101" pitchFamily="2" charset="-122"/>
              <a:cs typeface="Times New Roman" panose="02020603050405020304" pitchFamily="18" charset="0"/>
            </a:endParaRPr>
          </a:p>
          <a:p>
            <a:pPr algn="ctr"/>
            <a:r>
              <a:rPr lang="zh-CN" altLang="zh-CN" sz="1800" dirty="0">
                <a:effectLst/>
                <a:ea typeface="等线" panose="02010600030101010101" pitchFamily="2" charset="-122"/>
                <a:cs typeface="Times New Roman" panose="02020603050405020304" pitchFamily="18" charset="0"/>
              </a:rPr>
              <a:t>链</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没有华丽外衣的元宇宙底层</a:t>
            </a:r>
            <a:endParaRPr lang="en-US" dirty="0">
              <a:latin typeface="Comic Sans MS" panose="030F0702030302020204" pitchFamily="66" charset="0"/>
              <a:ea typeface="Nunito"/>
              <a:cs typeface="Nunito"/>
              <a:sym typeface="Nunito"/>
            </a:endParaRPr>
          </a:p>
        </p:txBody>
      </p:sp>
      <p:sp>
        <p:nvSpPr>
          <p:cNvPr id="21" name="Google Shape;287;p14">
            <a:extLst>
              <a:ext uri="{FF2B5EF4-FFF2-40B4-BE49-F238E27FC236}">
                <a16:creationId xmlns:a16="http://schemas.microsoft.com/office/drawing/2014/main" id="{161F66F4-ABCF-4433-98F6-0D529EE3049A}"/>
              </a:ext>
            </a:extLst>
          </p:cNvPr>
          <p:cNvSpPr txBox="1"/>
          <p:nvPr/>
        </p:nvSpPr>
        <p:spPr>
          <a:xfrm>
            <a:off x="8511575" y="1735790"/>
            <a:ext cx="3047619" cy="755600"/>
          </a:xfrm>
          <a:prstGeom prst="rect">
            <a:avLst/>
          </a:prstGeom>
          <a:noFill/>
          <a:ln>
            <a:noFill/>
          </a:ln>
        </p:spPr>
        <p:txBody>
          <a:bodyPr spcFirstLastPara="1" wrap="square" lIns="121900" tIns="121900" rIns="121900" bIns="121900" anchor="t" anchorCtr="0">
            <a:noAutofit/>
          </a:bodyPr>
          <a:lstStyle/>
          <a:p>
            <a:pPr algn="ctr"/>
            <a:r>
              <a:rPr lang="en-US" sz="2400" b="1" dirty="0" err="1">
                <a:latin typeface="Comic Sans MS" panose="030F0702030302020204" pitchFamily="66" charset="0"/>
                <a:ea typeface="Nunito"/>
                <a:cs typeface="Nunito"/>
                <a:sym typeface="Nunito"/>
              </a:rPr>
              <a:t>ficate</a:t>
            </a:r>
            <a:endParaRPr lang="en-US" sz="2400" b="1" dirty="0">
              <a:latin typeface="Comic Sans MS" panose="030F0702030302020204" pitchFamily="66" charset="0"/>
              <a:ea typeface="Nunito"/>
              <a:cs typeface="Nunito"/>
              <a:sym typeface="Nunito"/>
            </a:endParaRPr>
          </a:p>
          <a:p>
            <a:pPr algn="ctr"/>
            <a:r>
              <a:rPr lang="en-US" dirty="0">
                <a:ea typeface="等线" panose="02010600030101010101" pitchFamily="2" charset="-122"/>
                <a:cs typeface="Times New Roman" panose="02020603050405020304" pitchFamily="18" charset="0"/>
                <a:sym typeface="Nunito"/>
              </a:rPr>
              <a:t>plural of </a:t>
            </a:r>
            <a:r>
              <a:rPr lang="en-US" dirty="0" err="1">
                <a:ea typeface="等线" panose="02010600030101010101" pitchFamily="2" charset="-122"/>
                <a:cs typeface="Times New Roman" panose="02020603050405020304" pitchFamily="18" charset="0"/>
                <a:sym typeface="Nunito"/>
              </a:rPr>
              <a:t>ficata</a:t>
            </a:r>
            <a:endParaRPr lang="en-US" dirty="0">
              <a:ea typeface="等线" panose="02010600030101010101" pitchFamily="2" charset="-122"/>
              <a:cs typeface="Times New Roman" panose="02020603050405020304" pitchFamily="18" charset="0"/>
              <a:sym typeface="Nunito"/>
            </a:endParaRPr>
          </a:p>
          <a:p>
            <a:pPr algn="ctr"/>
            <a:r>
              <a:rPr lang="en-US" dirty="0">
                <a:ea typeface="等线" panose="02010600030101010101" pitchFamily="2" charset="-122"/>
                <a:cs typeface="Times New Roman" panose="02020603050405020304" pitchFamily="18" charset="0"/>
                <a:sym typeface="Nunito"/>
              </a:rPr>
              <a:t>means cool things in Italian</a:t>
            </a:r>
          </a:p>
        </p:txBody>
      </p:sp>
      <p:sp>
        <p:nvSpPr>
          <p:cNvPr id="22" name="Google Shape;287;p14">
            <a:extLst>
              <a:ext uri="{FF2B5EF4-FFF2-40B4-BE49-F238E27FC236}">
                <a16:creationId xmlns:a16="http://schemas.microsoft.com/office/drawing/2014/main" id="{4C067E9F-98B1-4DA4-9A75-D4CEAEE1D11E}"/>
              </a:ext>
            </a:extLst>
          </p:cNvPr>
          <p:cNvSpPr txBox="1"/>
          <p:nvPr/>
        </p:nvSpPr>
        <p:spPr>
          <a:xfrm>
            <a:off x="8641173" y="4821177"/>
            <a:ext cx="2788424" cy="755600"/>
          </a:xfrm>
          <a:prstGeom prst="rect">
            <a:avLst/>
          </a:prstGeom>
          <a:noFill/>
          <a:ln>
            <a:noFill/>
          </a:ln>
        </p:spPr>
        <p:txBody>
          <a:bodyPr spcFirstLastPara="1" wrap="square" lIns="121900" tIns="121900" rIns="121900" bIns="121900" anchor="t" anchorCtr="0">
            <a:noAutofit/>
          </a:bodyPr>
          <a:lstStyle/>
          <a:p>
            <a:pPr algn="ctr"/>
            <a:r>
              <a:rPr lang="en-US" sz="2400" b="1" dirty="0">
                <a:latin typeface="Comic Sans MS" panose="030F0702030302020204" pitchFamily="66" charset="0"/>
                <a:ea typeface="Nunito"/>
                <a:cs typeface="Nunito"/>
                <a:sym typeface="Nunito"/>
              </a:rPr>
              <a:t> certificate</a:t>
            </a:r>
            <a:endParaRPr sz="2400" b="1" dirty="0">
              <a:latin typeface="Comic Sans MS" panose="030F0702030302020204" pitchFamily="66" charset="0"/>
              <a:ea typeface="Nunito"/>
              <a:cs typeface="Nunito"/>
              <a:sym typeface="Nunito"/>
            </a:endParaRPr>
          </a:p>
          <a:p>
            <a:pPr algn="ctr"/>
            <a:r>
              <a:rPr lang="zh-CN" altLang="en-US" dirty="0">
                <a:ea typeface="等线" panose="02010600030101010101" pitchFamily="2" charset="-122"/>
                <a:cs typeface="Times New Roman" panose="02020603050405020304" pitchFamily="18" charset="0"/>
                <a:sym typeface="Nunito"/>
              </a:rPr>
              <a:t>证明、认证、结业证书</a:t>
            </a:r>
            <a:endParaRPr lang="en-US" dirty="0">
              <a:ea typeface="等线" panose="02010600030101010101" pitchFamily="2" charset="-122"/>
              <a:cs typeface="Times New Roman" panose="02020603050405020304" pitchFamily="18" charset="0"/>
              <a:sym typeface="Nunito"/>
            </a:endParaRPr>
          </a:p>
        </p:txBody>
      </p:sp>
      <p:sp>
        <p:nvSpPr>
          <p:cNvPr id="24" name="Google Shape;286;p14">
            <a:extLst>
              <a:ext uri="{FF2B5EF4-FFF2-40B4-BE49-F238E27FC236}">
                <a16:creationId xmlns:a16="http://schemas.microsoft.com/office/drawing/2014/main" id="{5BA12EE5-4A21-4DC4-9BF2-082FEA8DE24A}"/>
              </a:ext>
            </a:extLst>
          </p:cNvPr>
          <p:cNvSpPr txBox="1"/>
          <p:nvPr/>
        </p:nvSpPr>
        <p:spPr>
          <a:xfrm>
            <a:off x="4496984" y="3615319"/>
            <a:ext cx="3198031" cy="755600"/>
          </a:xfrm>
          <a:prstGeom prst="rect">
            <a:avLst/>
          </a:prstGeom>
          <a:noFill/>
          <a:ln>
            <a:noFill/>
          </a:ln>
        </p:spPr>
        <p:txBody>
          <a:bodyPr spcFirstLastPara="1" wrap="square" lIns="121900" tIns="121900" rIns="121900" bIns="121900" anchor="t" anchorCtr="0">
            <a:noAutofit/>
          </a:bodyPr>
          <a:lstStyle/>
          <a:p>
            <a:pPr algn="ctr"/>
            <a:r>
              <a:rPr lang="zh-CN" altLang="en-US" sz="3600" b="1" dirty="0">
                <a:latin typeface="Comic Sans MS" panose="030F0702030302020204" pitchFamily="66" charset="0"/>
                <a:ea typeface="Nunito"/>
                <a:cs typeface="Nunito"/>
                <a:sym typeface="Nunito"/>
              </a:rPr>
              <a:t>元证</a:t>
            </a:r>
            <a:endParaRPr sz="3600" b="1" dirty="0">
              <a:latin typeface="Comic Sans MS" panose="030F0702030302020204" pitchFamily="66" charset="0"/>
              <a:ea typeface="Nunito"/>
              <a:cs typeface="Nunito"/>
              <a:sym typeface="Nunito"/>
            </a:endParaRPr>
          </a:p>
        </p:txBody>
      </p:sp>
      <p:sp>
        <p:nvSpPr>
          <p:cNvPr id="10" name="Google Shape;286;p14">
            <a:extLst>
              <a:ext uri="{FF2B5EF4-FFF2-40B4-BE49-F238E27FC236}">
                <a16:creationId xmlns:a16="http://schemas.microsoft.com/office/drawing/2014/main" id="{0CB18954-52CD-439D-8D68-9245FD1ABEB0}"/>
              </a:ext>
            </a:extLst>
          </p:cNvPr>
          <p:cNvSpPr txBox="1"/>
          <p:nvPr/>
        </p:nvSpPr>
        <p:spPr>
          <a:xfrm>
            <a:off x="5313544" y="3993119"/>
            <a:ext cx="3198031" cy="755600"/>
          </a:xfrm>
          <a:prstGeom prst="rect">
            <a:avLst/>
          </a:prstGeom>
          <a:noFill/>
          <a:ln>
            <a:noFill/>
          </a:ln>
        </p:spPr>
        <p:txBody>
          <a:bodyPr spcFirstLastPara="1" wrap="square" lIns="121900" tIns="121900" rIns="121900" bIns="121900" anchor="t" anchorCtr="0">
            <a:noAutofit/>
          </a:bodyPr>
          <a:lstStyle/>
          <a:p>
            <a:pPr algn="ctr"/>
            <a:r>
              <a:rPr lang="zh-CN" altLang="en-US" sz="1200" dirty="0">
                <a:latin typeface="Comic Sans MS" panose="030F0702030302020204" pitchFamily="66" charset="0"/>
                <a:ea typeface="Nunito"/>
                <a:cs typeface="Nunito"/>
                <a:sym typeface="Nunito"/>
              </a:rPr>
              <a:t>暂定名</a:t>
            </a:r>
            <a:endParaRPr sz="1200" dirty="0">
              <a:latin typeface="Comic Sans MS" panose="030F0702030302020204" pitchFamily="66" charset="0"/>
              <a:ea typeface="Nunito"/>
              <a:cs typeface="Nunito"/>
              <a:sym typeface="Nunito"/>
            </a:endParaRPr>
          </a:p>
        </p:txBody>
      </p:sp>
    </p:spTree>
    <p:extLst>
      <p:ext uri="{BB962C8B-B14F-4D97-AF65-F5344CB8AC3E}">
        <p14:creationId xmlns:p14="http://schemas.microsoft.com/office/powerpoint/2010/main" val="340679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How It W</a:t>
            </a:r>
            <a:r>
              <a:rPr lang="en-US" altLang="ja-JP" dirty="0">
                <a:solidFill>
                  <a:srgbClr val="38F2F2"/>
                </a:solidFill>
              </a:rPr>
              <a:t>o</a:t>
            </a:r>
            <a:r>
              <a:rPr lang="en-US" altLang="ja-JP" dirty="0"/>
              <a:t>rks</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Google Shape;299;p16">
            <a:extLst>
              <a:ext uri="{FF2B5EF4-FFF2-40B4-BE49-F238E27FC236}">
                <a16:creationId xmlns:a16="http://schemas.microsoft.com/office/drawing/2014/main" id="{D39A3086-B689-4EEB-9B3E-7B6431E0F4A7}"/>
              </a:ext>
            </a:extLst>
          </p:cNvPr>
          <p:cNvSpPr txBox="1">
            <a:spLocks/>
          </p:cNvSpPr>
          <p:nvPr/>
        </p:nvSpPr>
        <p:spPr>
          <a:xfrm>
            <a:off x="553699" y="1323863"/>
            <a:ext cx="10243720" cy="1445622"/>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74121">
              <a:lnSpc>
                <a:spcPct val="115000"/>
              </a:lnSpc>
              <a:buSzPts val="2000"/>
            </a:pPr>
            <a:r>
              <a:rPr lang="zh-CN" altLang="en-US" sz="2667" b="1" dirty="0"/>
              <a:t>更加可靠和低成本的去中心化存储</a:t>
            </a:r>
            <a:r>
              <a:rPr lang="en-US" altLang="zh-CN" sz="2667" b="1" dirty="0"/>
              <a:t>+</a:t>
            </a:r>
            <a:r>
              <a:rPr lang="zh-CN" altLang="en-US" sz="2667" b="1" dirty="0"/>
              <a:t> 链上生成艺术：</a:t>
            </a:r>
            <a:endParaRPr lang="en-US" altLang="zh-CN" sz="2667" b="1" dirty="0"/>
          </a:p>
          <a:p>
            <a:pPr marL="0" indent="0">
              <a:lnSpc>
                <a:spcPct val="115000"/>
              </a:lnSpc>
              <a:buSzPts val="2000"/>
              <a:buNone/>
            </a:pPr>
            <a:r>
              <a:rPr lang="en-US" altLang="zh-CN" sz="2667" dirty="0"/>
              <a:t>NFT</a:t>
            </a:r>
            <a:r>
              <a:rPr lang="en-US" altLang="zh-CN" sz="2667" b="1" dirty="0"/>
              <a:t> </a:t>
            </a:r>
            <a:r>
              <a:rPr lang="zh-CN" altLang="en-US" sz="2667" dirty="0"/>
              <a:t>元数据和生成艺术代码均存储在 </a:t>
            </a:r>
            <a:r>
              <a:rPr lang="en-US" altLang="zh-CN" sz="2667" dirty="0">
                <a:solidFill>
                  <a:srgbClr val="38F2F2"/>
                </a:solidFill>
              </a:rPr>
              <a:t>Polygon</a:t>
            </a:r>
            <a:r>
              <a:rPr lang="en-US" altLang="zh-CN" sz="2667" dirty="0"/>
              <a:t> </a:t>
            </a:r>
            <a:r>
              <a:rPr lang="zh-CN" altLang="en-US" sz="2667" dirty="0"/>
              <a:t>链上，最大发挥区块链的去信任作用和 </a:t>
            </a:r>
            <a:r>
              <a:rPr lang="en-US" altLang="zh-CN" sz="2667" dirty="0"/>
              <a:t>Layer 2 </a:t>
            </a:r>
            <a:r>
              <a:rPr lang="zh-CN" altLang="en-US" sz="2667" dirty="0"/>
              <a:t>的相对低成本优势。</a:t>
            </a:r>
            <a:endParaRPr lang="en-US" altLang="zh-CN" sz="2667" dirty="0"/>
          </a:p>
        </p:txBody>
      </p:sp>
      <p:pic>
        <p:nvPicPr>
          <p:cNvPr id="1026" name="Picture 2" descr="The Gas Price Too Damn High - Dominustheus Art | OpenSea">
            <a:extLst>
              <a:ext uri="{FF2B5EF4-FFF2-40B4-BE49-F238E27FC236}">
                <a16:creationId xmlns:a16="http://schemas.microsoft.com/office/drawing/2014/main" id="{D3E7DE90-8773-447F-BCE4-2E4CC21E9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261" y="3469960"/>
            <a:ext cx="3526648" cy="2968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Polygon? How to Buy Polygon (MATIC) Crypto • Benzinga Crypto">
            <a:extLst>
              <a:ext uri="{FF2B5EF4-FFF2-40B4-BE49-F238E27FC236}">
                <a16:creationId xmlns:a16="http://schemas.microsoft.com/office/drawing/2014/main" id="{C064A3F2-8C10-4BCD-8229-34F95DFB9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004" y="302053"/>
            <a:ext cx="1589476" cy="158947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500A1252-45FC-47E4-BD33-5B59C3599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699" y="3498715"/>
            <a:ext cx="6375704" cy="2968261"/>
          </a:xfrm>
          <a:prstGeom prst="rect">
            <a:avLst/>
          </a:prstGeom>
        </p:spPr>
      </p:pic>
    </p:spTree>
    <p:extLst>
      <p:ext uri="{BB962C8B-B14F-4D97-AF65-F5344CB8AC3E}">
        <p14:creationId xmlns:p14="http://schemas.microsoft.com/office/powerpoint/2010/main" val="52165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How It W</a:t>
            </a:r>
            <a:r>
              <a:rPr lang="en-US" altLang="ja-JP" dirty="0">
                <a:solidFill>
                  <a:srgbClr val="38F2F2"/>
                </a:solidFill>
              </a:rPr>
              <a:t>o</a:t>
            </a:r>
            <a:r>
              <a:rPr lang="en-US" altLang="ja-JP" dirty="0"/>
              <a:t>rks</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Google Shape;299;p16">
            <a:extLst>
              <a:ext uri="{FF2B5EF4-FFF2-40B4-BE49-F238E27FC236}">
                <a16:creationId xmlns:a16="http://schemas.microsoft.com/office/drawing/2014/main" id="{D39A3086-B689-4EEB-9B3E-7B6431E0F4A7}"/>
              </a:ext>
            </a:extLst>
          </p:cNvPr>
          <p:cNvSpPr txBox="1">
            <a:spLocks/>
          </p:cNvSpPr>
          <p:nvPr/>
        </p:nvSpPr>
        <p:spPr>
          <a:xfrm>
            <a:off x="553699" y="1306287"/>
            <a:ext cx="10243720" cy="4909328"/>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74121">
              <a:lnSpc>
                <a:spcPct val="115000"/>
              </a:lnSpc>
              <a:buSzPts val="2000"/>
            </a:pPr>
            <a:r>
              <a:rPr lang="zh-CN" altLang="en-US" sz="2667" b="1" dirty="0"/>
              <a:t>无法篡改、永不丢失的原生 </a:t>
            </a:r>
            <a:r>
              <a:rPr lang="en-US" altLang="zh-CN" sz="2667" b="1" dirty="0"/>
              <a:t>NFT</a:t>
            </a:r>
            <a:r>
              <a:rPr lang="zh-CN" altLang="en-US" sz="2667" b="1" dirty="0"/>
              <a:t>，无须中心化背书的链上证书</a:t>
            </a:r>
            <a:r>
              <a:rPr lang="zh-CN" altLang="en-US" sz="2667" dirty="0"/>
              <a:t>：</a:t>
            </a:r>
            <a:endParaRPr lang="en-US" altLang="zh-CN" sz="2667" dirty="0"/>
          </a:p>
          <a:p>
            <a:pPr marL="0" indent="0">
              <a:lnSpc>
                <a:spcPct val="115000"/>
              </a:lnSpc>
              <a:buSzPts val="2000"/>
              <a:buNone/>
            </a:pPr>
            <a:r>
              <a:rPr lang="zh-CN" altLang="en-US" sz="2667" dirty="0"/>
              <a:t>结合 </a:t>
            </a:r>
            <a:r>
              <a:rPr lang="en-US" altLang="zh-CN" sz="2667" dirty="0" err="1">
                <a:solidFill>
                  <a:srgbClr val="38F2F2"/>
                </a:solidFill>
              </a:rPr>
              <a:t>Chainlink</a:t>
            </a:r>
            <a:r>
              <a:rPr lang="en-US" altLang="zh-CN" sz="2667" dirty="0">
                <a:solidFill>
                  <a:srgbClr val="38F2F2"/>
                </a:solidFill>
              </a:rPr>
              <a:t> </a:t>
            </a:r>
            <a:r>
              <a:rPr lang="zh-CN" altLang="en-US" sz="2667" dirty="0"/>
              <a:t>和 </a:t>
            </a:r>
            <a:r>
              <a:rPr lang="en-US" altLang="zh-CN" sz="2667" dirty="0">
                <a:solidFill>
                  <a:srgbClr val="38F2F2"/>
                </a:solidFill>
              </a:rPr>
              <a:t>The Graph</a:t>
            </a:r>
            <a:r>
              <a:rPr lang="zh-CN" altLang="en-US" sz="2667" dirty="0"/>
              <a:t>，在生成 </a:t>
            </a:r>
            <a:r>
              <a:rPr lang="en-US" altLang="zh-CN" sz="2667" dirty="0"/>
              <a:t>NFT </a:t>
            </a:r>
            <a:r>
              <a:rPr lang="zh-CN" altLang="en-US" sz="2667" dirty="0"/>
              <a:t>时调用外部 </a:t>
            </a:r>
            <a:r>
              <a:rPr lang="en-US" altLang="zh-CN" sz="2667" dirty="0"/>
              <a:t>API </a:t>
            </a:r>
            <a:r>
              <a:rPr lang="zh-CN" altLang="en-US" sz="2667" dirty="0"/>
              <a:t>查询链上数据，让领取人地址和他对应的链上行为实时存储于某个 </a:t>
            </a:r>
            <a:r>
              <a:rPr lang="en-US" altLang="zh-CN" sz="2667" dirty="0"/>
              <a:t>Layer 2 </a:t>
            </a:r>
            <a:r>
              <a:rPr lang="zh-CN" altLang="en-US" sz="2667" dirty="0"/>
              <a:t>网络，同时以可视化的形式，显示在 </a:t>
            </a:r>
            <a:r>
              <a:rPr lang="en-US" altLang="zh-CN" sz="2667" dirty="0"/>
              <a:t>NFT </a:t>
            </a:r>
            <a:r>
              <a:rPr lang="zh-CN" altLang="en-US" sz="2667" dirty="0"/>
              <a:t>图形中，</a:t>
            </a:r>
            <a:r>
              <a:rPr lang="en-US" altLang="zh-CN" sz="2667" dirty="0"/>
              <a:t>NFT </a:t>
            </a:r>
            <a:r>
              <a:rPr lang="zh-CN" altLang="en-US" sz="2667" dirty="0"/>
              <a:t>图片几乎永远不会消失，或者被人为篡改。</a:t>
            </a:r>
          </a:p>
        </p:txBody>
      </p:sp>
      <p:pic>
        <p:nvPicPr>
          <p:cNvPr id="2050" name="Picture 2" descr="独家：ETH.TOWN 以太镇Beta版时程表- 知乎">
            <a:extLst>
              <a:ext uri="{FF2B5EF4-FFF2-40B4-BE49-F238E27FC236}">
                <a16:creationId xmlns:a16="http://schemas.microsoft.com/office/drawing/2014/main" id="{8B704C5B-2949-4A2C-9E5F-828350BE7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390" y="4104512"/>
            <a:ext cx="3076030" cy="18884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我人没了表情包好玩吗-我人没了表情包怎么玩-用户评论">
            <a:extLst>
              <a:ext uri="{FF2B5EF4-FFF2-40B4-BE49-F238E27FC236}">
                <a16:creationId xmlns:a16="http://schemas.microsoft.com/office/drawing/2014/main" id="{1849C3D3-4F78-4668-821E-5AA445D58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1640" y="4104512"/>
            <a:ext cx="1351992" cy="189278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F02EA0C-B90C-4DAE-8DD2-BDADFCE93F81}"/>
              </a:ext>
            </a:extLst>
          </p:cNvPr>
          <p:cNvSpPr txBox="1"/>
          <p:nvPr/>
        </p:nvSpPr>
        <p:spPr>
          <a:xfrm>
            <a:off x="553699" y="4787126"/>
            <a:ext cx="4851008" cy="523220"/>
          </a:xfrm>
          <a:prstGeom prst="rect">
            <a:avLst/>
          </a:prstGeom>
          <a:noFill/>
        </p:spPr>
        <p:txBody>
          <a:bodyPr wrap="none" rtlCol="0">
            <a:spAutoFit/>
          </a:bodyPr>
          <a:lstStyle/>
          <a:p>
            <a:r>
              <a:rPr lang="zh-CN" altLang="en-US" sz="2800" dirty="0"/>
              <a:t>反例：人间蒸发的以太镇 </a:t>
            </a:r>
            <a:r>
              <a:rPr lang="en-US" altLang="zh-CN" sz="2800" dirty="0"/>
              <a:t>NFT</a:t>
            </a:r>
            <a:endParaRPr lang="zh-CN" altLang="en-US" sz="2800" dirty="0"/>
          </a:p>
        </p:txBody>
      </p:sp>
      <p:sp>
        <p:nvSpPr>
          <p:cNvPr id="9" name="文本框 8">
            <a:extLst>
              <a:ext uri="{FF2B5EF4-FFF2-40B4-BE49-F238E27FC236}">
                <a16:creationId xmlns:a16="http://schemas.microsoft.com/office/drawing/2014/main" id="{BCFADF2D-AEC0-4E79-85AC-E8680B2B667E}"/>
              </a:ext>
            </a:extLst>
          </p:cNvPr>
          <p:cNvSpPr txBox="1"/>
          <p:nvPr/>
        </p:nvSpPr>
        <p:spPr>
          <a:xfrm>
            <a:off x="4953730" y="6167795"/>
            <a:ext cx="7056740" cy="307777"/>
          </a:xfrm>
          <a:prstGeom prst="rect">
            <a:avLst/>
          </a:prstGeom>
          <a:noFill/>
        </p:spPr>
        <p:txBody>
          <a:bodyPr wrap="none" rtlCol="0">
            <a:spAutoFit/>
          </a:bodyPr>
          <a:lstStyle/>
          <a:p>
            <a:r>
              <a:rPr lang="zh-CN" altLang="en-US" sz="1400" dirty="0"/>
              <a:t>随着项目方放弃项目运营，用户花重金买的 </a:t>
            </a:r>
            <a:r>
              <a:rPr lang="en-US" altLang="zh-CN" sz="1400" dirty="0"/>
              <a:t>NFT</a:t>
            </a:r>
            <a:r>
              <a:rPr lang="zh-CN" altLang="en-US" sz="1400" dirty="0"/>
              <a:t> 图片全部丢失，成为一串冷冰冰的字符</a:t>
            </a:r>
          </a:p>
        </p:txBody>
      </p:sp>
    </p:spTree>
    <p:extLst>
      <p:ext uri="{BB962C8B-B14F-4D97-AF65-F5344CB8AC3E}">
        <p14:creationId xmlns:p14="http://schemas.microsoft.com/office/powerpoint/2010/main" val="220176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How It W</a:t>
            </a:r>
            <a:r>
              <a:rPr lang="en-US" altLang="ja-JP" dirty="0">
                <a:solidFill>
                  <a:srgbClr val="38F2F2"/>
                </a:solidFill>
              </a:rPr>
              <a:t>o</a:t>
            </a:r>
            <a:r>
              <a:rPr lang="en-US" altLang="ja-JP" dirty="0"/>
              <a:t>rks</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Google Shape;299;p16">
            <a:extLst>
              <a:ext uri="{FF2B5EF4-FFF2-40B4-BE49-F238E27FC236}">
                <a16:creationId xmlns:a16="http://schemas.microsoft.com/office/drawing/2014/main" id="{D39A3086-B689-4EEB-9B3E-7B6431E0F4A7}"/>
              </a:ext>
            </a:extLst>
          </p:cNvPr>
          <p:cNvSpPr txBox="1">
            <a:spLocks/>
          </p:cNvSpPr>
          <p:nvPr/>
        </p:nvSpPr>
        <p:spPr>
          <a:xfrm>
            <a:off x="621885" y="1428207"/>
            <a:ext cx="10243720" cy="4909328"/>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74121">
              <a:lnSpc>
                <a:spcPct val="115000"/>
              </a:lnSpc>
              <a:buSzPts val="2000"/>
            </a:pPr>
            <a:r>
              <a:rPr lang="zh-CN" altLang="en-US" sz="2667" b="1" dirty="0"/>
              <a:t>链接 </a:t>
            </a:r>
            <a:r>
              <a:rPr lang="en-US" altLang="zh-CN" sz="2667" b="1" dirty="0" err="1"/>
              <a:t>MetaMask</a:t>
            </a:r>
            <a:r>
              <a:rPr lang="en-US" altLang="zh-CN" sz="2667" b="1" dirty="0"/>
              <a:t> </a:t>
            </a:r>
            <a:r>
              <a:rPr lang="zh-CN" altLang="en-US" sz="2667" b="1" dirty="0"/>
              <a:t>并领取 </a:t>
            </a:r>
            <a:r>
              <a:rPr lang="en-US" altLang="zh-CN" sz="2667" b="1" dirty="0"/>
              <a:t>NFT</a:t>
            </a:r>
            <a:r>
              <a:rPr lang="zh-CN" altLang="en-US" sz="2667" b="1" dirty="0"/>
              <a:t>：</a:t>
            </a:r>
            <a:endParaRPr lang="en-US" altLang="zh-CN" sz="2667" b="1" dirty="0"/>
          </a:p>
          <a:p>
            <a:pPr marL="0" indent="0">
              <a:lnSpc>
                <a:spcPct val="115000"/>
              </a:lnSpc>
              <a:buSzPts val="2000"/>
              <a:buNone/>
            </a:pPr>
            <a:r>
              <a:rPr lang="zh-CN" altLang="en-US" sz="2667" dirty="0"/>
              <a:t>用户连接他们的 </a:t>
            </a:r>
            <a:r>
              <a:rPr lang="en-US" altLang="zh-CN" sz="2667" dirty="0" err="1">
                <a:solidFill>
                  <a:srgbClr val="38F2F2"/>
                </a:solidFill>
              </a:rPr>
              <a:t>MetaMask</a:t>
            </a:r>
            <a:r>
              <a:rPr lang="en-US" altLang="zh-CN" sz="2667" dirty="0"/>
              <a:t> </a:t>
            </a:r>
            <a:r>
              <a:rPr lang="zh-CN" altLang="en-US" sz="2667" dirty="0"/>
              <a:t>并点击 </a:t>
            </a:r>
            <a:r>
              <a:rPr lang="en-US" altLang="zh-CN" sz="2667" dirty="0"/>
              <a:t>Claim </a:t>
            </a:r>
            <a:r>
              <a:rPr lang="zh-CN" altLang="en-US" sz="2667" dirty="0"/>
              <a:t>按钮，网站将指导符合条件的用户成功收到他们的</a:t>
            </a:r>
            <a:r>
              <a:rPr lang="en-US" altLang="zh-CN" sz="2667" dirty="0"/>
              <a:t>NFT</a:t>
            </a:r>
            <a:r>
              <a:rPr lang="zh-CN" altLang="en-US" sz="2667" dirty="0"/>
              <a:t>，链上确认成功后，网页快速跳转展示页面，让用户立刻看到领到的生成 </a:t>
            </a:r>
            <a:r>
              <a:rPr lang="en-US" altLang="zh-CN" sz="2667" dirty="0"/>
              <a:t>NFT </a:t>
            </a:r>
            <a:r>
              <a:rPr lang="zh-CN" altLang="en-US" sz="2667" dirty="0"/>
              <a:t>长什么样，点击按钮可直接跳转 </a:t>
            </a:r>
            <a:r>
              <a:rPr lang="en-US" altLang="zh-CN" sz="2667" dirty="0" err="1">
                <a:solidFill>
                  <a:srgbClr val="38F2F2"/>
                </a:solidFill>
              </a:rPr>
              <a:t>OpenSea</a:t>
            </a:r>
            <a:r>
              <a:rPr lang="en-US" altLang="zh-CN" sz="2667" dirty="0"/>
              <a:t> </a:t>
            </a:r>
            <a:r>
              <a:rPr lang="zh-CN" altLang="en-US" sz="2667" dirty="0"/>
              <a:t>的交易页面。</a:t>
            </a:r>
            <a:endParaRPr lang="en-US" sz="2667" dirty="0"/>
          </a:p>
        </p:txBody>
      </p:sp>
    </p:spTree>
    <p:extLst>
      <p:ext uri="{BB962C8B-B14F-4D97-AF65-F5344CB8AC3E}">
        <p14:creationId xmlns:p14="http://schemas.microsoft.com/office/powerpoint/2010/main" val="27404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Google Shape;287;p14">
            <a:extLst>
              <a:ext uri="{FF2B5EF4-FFF2-40B4-BE49-F238E27FC236}">
                <a16:creationId xmlns:a16="http://schemas.microsoft.com/office/drawing/2014/main" id="{299AAA23-DFA7-43E7-83FB-3E96B70A6B80}"/>
              </a:ext>
            </a:extLst>
          </p:cNvPr>
          <p:cNvSpPr txBox="1"/>
          <p:nvPr/>
        </p:nvSpPr>
        <p:spPr>
          <a:xfrm>
            <a:off x="4527554" y="2973398"/>
            <a:ext cx="3582844" cy="755600"/>
          </a:xfrm>
          <a:prstGeom prst="rect">
            <a:avLst/>
          </a:prstGeom>
          <a:noFill/>
          <a:ln>
            <a:noFill/>
          </a:ln>
        </p:spPr>
        <p:txBody>
          <a:bodyPr spcFirstLastPara="1" wrap="square" lIns="121900" tIns="121900" rIns="121900" bIns="121900" anchor="t" anchorCtr="0">
            <a:noAutofit/>
          </a:bodyPr>
          <a:lstStyle/>
          <a:p>
            <a:pPr algn="ctr"/>
            <a:r>
              <a:rPr lang="en-US" sz="5400" dirty="0">
                <a:solidFill>
                  <a:srgbClr val="38F2F2"/>
                </a:solidFill>
                <a:latin typeface="Comic Sans MS" panose="030F0702030302020204" pitchFamily="66" charset="0"/>
                <a:ea typeface="Nunito"/>
                <a:cs typeface="Nunito"/>
                <a:sym typeface="Nunito"/>
              </a:rPr>
              <a:t>DEMO</a:t>
            </a:r>
          </a:p>
        </p:txBody>
      </p:sp>
      <p:pic>
        <p:nvPicPr>
          <p:cNvPr id="3" name="图片 2">
            <a:extLst>
              <a:ext uri="{FF2B5EF4-FFF2-40B4-BE49-F238E27FC236}">
                <a16:creationId xmlns:a16="http://schemas.microsoft.com/office/drawing/2014/main" id="{DD5CEBA6-ED23-4C00-8754-3EF56178E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51" y="2870186"/>
            <a:ext cx="1721515" cy="2152653"/>
          </a:xfrm>
          <a:prstGeom prst="rect">
            <a:avLst/>
          </a:prstGeom>
        </p:spPr>
      </p:pic>
      <p:pic>
        <p:nvPicPr>
          <p:cNvPr id="7" name="图片 6">
            <a:extLst>
              <a:ext uri="{FF2B5EF4-FFF2-40B4-BE49-F238E27FC236}">
                <a16:creationId xmlns:a16="http://schemas.microsoft.com/office/drawing/2014/main" id="{6EEDA5EB-AD03-4A7F-94F3-BF703F3DC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118" y="3946512"/>
            <a:ext cx="1721515" cy="2152653"/>
          </a:xfrm>
          <a:prstGeom prst="rect">
            <a:avLst/>
          </a:prstGeom>
        </p:spPr>
      </p:pic>
      <p:pic>
        <p:nvPicPr>
          <p:cNvPr id="9" name="图片 8">
            <a:extLst>
              <a:ext uri="{FF2B5EF4-FFF2-40B4-BE49-F238E27FC236}">
                <a16:creationId xmlns:a16="http://schemas.microsoft.com/office/drawing/2014/main" id="{C4438274-4EB5-46FE-AF19-E2889DA1B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9418" y="-716011"/>
            <a:ext cx="1721515" cy="2152653"/>
          </a:xfrm>
          <a:prstGeom prst="rect">
            <a:avLst/>
          </a:prstGeom>
        </p:spPr>
      </p:pic>
      <p:pic>
        <p:nvPicPr>
          <p:cNvPr id="11" name="图片 10">
            <a:extLst>
              <a:ext uri="{FF2B5EF4-FFF2-40B4-BE49-F238E27FC236}">
                <a16:creationId xmlns:a16="http://schemas.microsoft.com/office/drawing/2014/main" id="{310DDA5D-BAB1-4E31-A4F9-EFFA0DA214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9244" y="7684"/>
            <a:ext cx="1721515" cy="2152653"/>
          </a:xfrm>
          <a:prstGeom prst="rect">
            <a:avLst/>
          </a:prstGeom>
        </p:spPr>
      </p:pic>
      <p:pic>
        <p:nvPicPr>
          <p:cNvPr id="13" name="图片 12">
            <a:extLst>
              <a:ext uri="{FF2B5EF4-FFF2-40B4-BE49-F238E27FC236}">
                <a16:creationId xmlns:a16="http://schemas.microsoft.com/office/drawing/2014/main" id="{6D680619-C997-491F-A8F6-B851C72585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9466" y="3098946"/>
            <a:ext cx="1721515" cy="2152653"/>
          </a:xfrm>
          <a:prstGeom prst="rect">
            <a:avLst/>
          </a:prstGeom>
        </p:spPr>
      </p:pic>
      <p:pic>
        <p:nvPicPr>
          <p:cNvPr id="15" name="图片 14">
            <a:extLst>
              <a:ext uri="{FF2B5EF4-FFF2-40B4-BE49-F238E27FC236}">
                <a16:creationId xmlns:a16="http://schemas.microsoft.com/office/drawing/2014/main" id="{3F360D76-A5CA-4FEF-AE57-2324DD31D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3542" y="5555366"/>
            <a:ext cx="1721515" cy="2152653"/>
          </a:xfrm>
          <a:prstGeom prst="rect">
            <a:avLst/>
          </a:prstGeom>
        </p:spPr>
      </p:pic>
      <p:pic>
        <p:nvPicPr>
          <p:cNvPr id="17" name="图片 16">
            <a:extLst>
              <a:ext uri="{FF2B5EF4-FFF2-40B4-BE49-F238E27FC236}">
                <a16:creationId xmlns:a16="http://schemas.microsoft.com/office/drawing/2014/main" id="{8F576DD6-5DF3-4483-BFC3-30019B4A51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50175" y="5349166"/>
            <a:ext cx="1721515" cy="2152653"/>
          </a:xfrm>
          <a:prstGeom prst="rect">
            <a:avLst/>
          </a:prstGeom>
        </p:spPr>
      </p:pic>
      <p:pic>
        <p:nvPicPr>
          <p:cNvPr id="19" name="图片 18">
            <a:extLst>
              <a:ext uri="{FF2B5EF4-FFF2-40B4-BE49-F238E27FC236}">
                <a16:creationId xmlns:a16="http://schemas.microsoft.com/office/drawing/2014/main" id="{B56E7724-6BEC-4285-8727-23AF745B93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044" y="5610096"/>
            <a:ext cx="1721515" cy="2152653"/>
          </a:xfrm>
          <a:prstGeom prst="rect">
            <a:avLst/>
          </a:prstGeom>
        </p:spPr>
      </p:pic>
      <p:pic>
        <p:nvPicPr>
          <p:cNvPr id="21" name="图片 20">
            <a:extLst>
              <a:ext uri="{FF2B5EF4-FFF2-40B4-BE49-F238E27FC236}">
                <a16:creationId xmlns:a16="http://schemas.microsoft.com/office/drawing/2014/main" id="{BAB334AB-1FB0-4CC2-8417-A5B41D5BAC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57254" y="1576345"/>
            <a:ext cx="1721515" cy="2152653"/>
          </a:xfrm>
          <a:prstGeom prst="rect">
            <a:avLst/>
          </a:prstGeom>
        </p:spPr>
      </p:pic>
      <p:pic>
        <p:nvPicPr>
          <p:cNvPr id="26" name="图片 25">
            <a:extLst>
              <a:ext uri="{FF2B5EF4-FFF2-40B4-BE49-F238E27FC236}">
                <a16:creationId xmlns:a16="http://schemas.microsoft.com/office/drawing/2014/main" id="{B94D0D06-FAEB-4CC2-8B06-80C6770468A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07234" y="5857873"/>
            <a:ext cx="1721515" cy="2152653"/>
          </a:xfrm>
          <a:prstGeom prst="rect">
            <a:avLst/>
          </a:prstGeom>
        </p:spPr>
      </p:pic>
      <p:pic>
        <p:nvPicPr>
          <p:cNvPr id="28" name="图片 27">
            <a:extLst>
              <a:ext uri="{FF2B5EF4-FFF2-40B4-BE49-F238E27FC236}">
                <a16:creationId xmlns:a16="http://schemas.microsoft.com/office/drawing/2014/main" id="{64ED3E9B-208D-4988-94BA-01FDFC8A13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40429" y="-576308"/>
            <a:ext cx="1721515" cy="2152653"/>
          </a:xfrm>
          <a:prstGeom prst="rect">
            <a:avLst/>
          </a:prstGeom>
        </p:spPr>
      </p:pic>
      <p:pic>
        <p:nvPicPr>
          <p:cNvPr id="30" name="图片 29">
            <a:extLst>
              <a:ext uri="{FF2B5EF4-FFF2-40B4-BE49-F238E27FC236}">
                <a16:creationId xmlns:a16="http://schemas.microsoft.com/office/drawing/2014/main" id="{CAE2A174-5913-4F2D-B380-3CCE5BE93F6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73790" y="946293"/>
            <a:ext cx="1721515" cy="2152653"/>
          </a:xfrm>
          <a:prstGeom prst="rect">
            <a:avLst/>
          </a:prstGeom>
        </p:spPr>
      </p:pic>
      <p:pic>
        <p:nvPicPr>
          <p:cNvPr id="32" name="图片 31">
            <a:extLst>
              <a:ext uri="{FF2B5EF4-FFF2-40B4-BE49-F238E27FC236}">
                <a16:creationId xmlns:a16="http://schemas.microsoft.com/office/drawing/2014/main" id="{7F2AC994-FC4B-4F4E-8DA5-6B6FD56D753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3869" y="-691517"/>
            <a:ext cx="1721515" cy="2152653"/>
          </a:xfrm>
          <a:prstGeom prst="rect">
            <a:avLst/>
          </a:prstGeom>
        </p:spPr>
      </p:pic>
      <p:sp>
        <p:nvSpPr>
          <p:cNvPr id="2" name="文本框 1">
            <a:extLst>
              <a:ext uri="{FF2B5EF4-FFF2-40B4-BE49-F238E27FC236}">
                <a16:creationId xmlns:a16="http://schemas.microsoft.com/office/drawing/2014/main" id="{1FC99C84-A80E-4D72-9D78-5A567772AF3E}"/>
              </a:ext>
            </a:extLst>
          </p:cNvPr>
          <p:cNvSpPr txBox="1"/>
          <p:nvPr/>
        </p:nvSpPr>
        <p:spPr>
          <a:xfrm>
            <a:off x="4730081" y="4919204"/>
            <a:ext cx="2731838" cy="369332"/>
          </a:xfrm>
          <a:prstGeom prst="rect">
            <a:avLst/>
          </a:prstGeom>
          <a:noFill/>
        </p:spPr>
        <p:txBody>
          <a:bodyPr wrap="none" rtlCol="0">
            <a:spAutoFit/>
          </a:bodyPr>
          <a:lstStyle/>
          <a:p>
            <a:r>
              <a:rPr lang="zh-CN" altLang="en-US" dirty="0"/>
              <a:t>具体技术实现见：</a:t>
            </a:r>
            <a:r>
              <a:rPr lang="en-US" altLang="zh-CN" dirty="0">
                <a:hlinkClick r:id="rId15"/>
              </a:rPr>
              <a:t>GitHub</a:t>
            </a:r>
            <a:endParaRPr lang="zh-CN" altLang="en-US" dirty="0"/>
          </a:p>
        </p:txBody>
      </p:sp>
    </p:spTree>
    <p:extLst>
      <p:ext uri="{BB962C8B-B14F-4D97-AF65-F5344CB8AC3E}">
        <p14:creationId xmlns:p14="http://schemas.microsoft.com/office/powerpoint/2010/main" val="65090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9">
            <a:extLst>
              <a:ext uri="{FF2B5EF4-FFF2-40B4-BE49-F238E27FC236}">
                <a16:creationId xmlns:a16="http://schemas.microsoft.com/office/drawing/2014/main" id="{DB8BBA2D-9263-4FFD-8D2A-D38DC7C1A4DB}"/>
              </a:ext>
            </a:extLst>
          </p:cNvPr>
          <p:cNvSpPr txBox="1">
            <a:spLocks/>
          </p:cNvSpPr>
          <p:nvPr/>
        </p:nvSpPr>
        <p:spPr>
          <a:xfrm>
            <a:off x="553699" y="419778"/>
            <a:ext cx="16457772" cy="123408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t>How It’s M</a:t>
            </a:r>
            <a:r>
              <a:rPr lang="en-US" altLang="ja-JP" dirty="0">
                <a:solidFill>
                  <a:srgbClr val="38F2F2"/>
                </a:solidFill>
              </a:rPr>
              <a:t>a</a:t>
            </a:r>
            <a:r>
              <a:rPr lang="en-US" altLang="ja-JP" dirty="0"/>
              <a:t>de – The Graph Curator </a:t>
            </a:r>
            <a:r>
              <a:rPr lang="en-US" altLang="ja-JP" dirty="0" err="1"/>
              <a:t>Metaficate</a:t>
            </a:r>
            <a:endParaRPr kumimoji="1" lang="ja-JP" altLang="en-US" dirty="0"/>
          </a:p>
        </p:txBody>
      </p:sp>
      <p:sp>
        <p:nvSpPr>
          <p:cNvPr id="23" name="椭圆 22">
            <a:extLst>
              <a:ext uri="{FF2B5EF4-FFF2-40B4-BE49-F238E27FC236}">
                <a16:creationId xmlns:a16="http://schemas.microsoft.com/office/drawing/2014/main" id="{DFB1D517-0559-42E9-8930-252E5F64D8D7}"/>
              </a:ext>
            </a:extLst>
          </p:cNvPr>
          <p:cNvSpPr/>
          <p:nvPr/>
        </p:nvSpPr>
        <p:spPr>
          <a:xfrm>
            <a:off x="-514350" y="186131"/>
            <a:ext cx="1028700" cy="1028700"/>
          </a:xfrm>
          <a:prstGeom prst="ellipse">
            <a:avLst/>
          </a:prstGeom>
          <a:solidFill>
            <a:srgbClr val="38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Google Shape;299;p16">
            <a:extLst>
              <a:ext uri="{FF2B5EF4-FFF2-40B4-BE49-F238E27FC236}">
                <a16:creationId xmlns:a16="http://schemas.microsoft.com/office/drawing/2014/main" id="{D39A3086-B689-4EEB-9B3E-7B6431E0F4A7}"/>
              </a:ext>
            </a:extLst>
          </p:cNvPr>
          <p:cNvSpPr txBox="1">
            <a:spLocks/>
          </p:cNvSpPr>
          <p:nvPr/>
        </p:nvSpPr>
        <p:spPr>
          <a:xfrm>
            <a:off x="511523" y="1506240"/>
            <a:ext cx="11126778" cy="4348049"/>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74121">
              <a:lnSpc>
                <a:spcPct val="115000"/>
              </a:lnSpc>
              <a:buSzPts val="2000"/>
            </a:pPr>
            <a:r>
              <a:rPr lang="zh-CN" altLang="en-US" sz="2400" dirty="0"/>
              <a:t>使用 </a:t>
            </a:r>
            <a:r>
              <a:rPr lang="en-US" altLang="zh-CN" sz="2400" dirty="0">
                <a:solidFill>
                  <a:srgbClr val="38F2F2"/>
                </a:solidFill>
              </a:rPr>
              <a:t>The Graph </a:t>
            </a:r>
            <a:r>
              <a:rPr lang="zh-CN" altLang="en-US" sz="2400" dirty="0"/>
              <a:t>作为主要的数据源，以获得合格用户的地址和与这些地址相对应的链上数据。技术实现上，依赖于多个 </a:t>
            </a:r>
            <a:r>
              <a:rPr lang="en-US" altLang="zh-CN" sz="2400" dirty="0"/>
              <a:t>Subgraph</a:t>
            </a:r>
            <a:r>
              <a:rPr lang="zh-CN" altLang="en-US" sz="2400" dirty="0"/>
              <a:t>。</a:t>
            </a:r>
          </a:p>
          <a:p>
            <a:pPr indent="-474121">
              <a:lnSpc>
                <a:spcPct val="115000"/>
              </a:lnSpc>
              <a:buSzPts val="2000"/>
            </a:pPr>
            <a:endParaRPr lang="zh-CN" altLang="en-US" sz="2400" dirty="0"/>
          </a:p>
          <a:p>
            <a:pPr indent="-474121">
              <a:lnSpc>
                <a:spcPct val="115000"/>
              </a:lnSpc>
              <a:buSzPts val="2000"/>
            </a:pPr>
            <a:r>
              <a:rPr lang="zh-CN" altLang="en-US" sz="2400" dirty="0"/>
              <a:t>使用 </a:t>
            </a:r>
            <a:r>
              <a:rPr lang="en-US" altLang="zh-CN" sz="2400" dirty="0" err="1">
                <a:solidFill>
                  <a:srgbClr val="38F2F2"/>
                </a:solidFill>
              </a:rPr>
              <a:t>Chainlink</a:t>
            </a:r>
            <a:r>
              <a:rPr lang="en-US" altLang="zh-CN" sz="2400" dirty="0"/>
              <a:t> </a:t>
            </a:r>
            <a:r>
              <a:rPr lang="zh-CN" altLang="en-US" sz="2400" dirty="0"/>
              <a:t>，让合约能够调用外部 </a:t>
            </a:r>
            <a:r>
              <a:rPr lang="en-US" altLang="zh-CN" sz="2400" dirty="0"/>
              <a:t>API</a:t>
            </a:r>
            <a:r>
              <a:rPr lang="zh-CN" altLang="en-US" sz="2400" dirty="0"/>
              <a:t>。通过使用这个外部 </a:t>
            </a:r>
            <a:r>
              <a:rPr lang="en-US" altLang="zh-CN" sz="2400" dirty="0"/>
              <a:t>API </a:t>
            </a:r>
            <a:r>
              <a:rPr lang="zh-CN" altLang="en-US" sz="2400" dirty="0"/>
              <a:t>，查询 </a:t>
            </a:r>
            <a:r>
              <a:rPr lang="en-US" altLang="zh-CN" sz="2400" dirty="0"/>
              <a:t>Subgraph</a:t>
            </a:r>
            <a:r>
              <a:rPr lang="zh-CN" altLang="en-US" sz="2400" dirty="0"/>
              <a:t>，以获得地址的 </a:t>
            </a:r>
            <a:r>
              <a:rPr lang="en-US" altLang="zh-CN" sz="2400" dirty="0"/>
              <a:t>curator </a:t>
            </a:r>
            <a:r>
              <a:rPr lang="zh-CN" altLang="en-US" sz="2400" dirty="0"/>
              <a:t>的相关信息。</a:t>
            </a:r>
          </a:p>
          <a:p>
            <a:pPr marL="0" indent="0">
              <a:lnSpc>
                <a:spcPct val="115000"/>
              </a:lnSpc>
              <a:buSzPts val="2000"/>
              <a:buNone/>
            </a:pPr>
            <a:endParaRPr lang="zh-CN" altLang="en-US" sz="2400" dirty="0"/>
          </a:p>
          <a:p>
            <a:pPr indent="-474121">
              <a:lnSpc>
                <a:spcPct val="115000"/>
              </a:lnSpc>
              <a:buSzPts val="2000"/>
            </a:pPr>
            <a:r>
              <a:rPr lang="en-US" altLang="zh-CN" sz="2400" dirty="0"/>
              <a:t>NFT </a:t>
            </a:r>
            <a:r>
              <a:rPr lang="zh-CN" altLang="en-US" sz="2400" dirty="0"/>
              <a:t>元数据和图形生成代码存储在 </a:t>
            </a:r>
            <a:r>
              <a:rPr lang="en-US" altLang="zh-CN" sz="2400" dirty="0">
                <a:solidFill>
                  <a:srgbClr val="38F2F2"/>
                </a:solidFill>
              </a:rPr>
              <a:t>Polygon</a:t>
            </a:r>
            <a:r>
              <a:rPr lang="en-US" altLang="zh-CN" sz="2400" dirty="0"/>
              <a:t> </a:t>
            </a:r>
            <a:r>
              <a:rPr lang="zh-CN" altLang="en-US" sz="2400" dirty="0"/>
              <a:t>链上。当用户在 </a:t>
            </a:r>
            <a:r>
              <a:rPr lang="en-US" altLang="zh-CN" sz="2400" dirty="0"/>
              <a:t>Polygon </a:t>
            </a:r>
            <a:r>
              <a:rPr lang="zh-CN" altLang="en-US" sz="2400" dirty="0"/>
              <a:t>上</a:t>
            </a:r>
            <a:r>
              <a:rPr lang="en-US" altLang="zh-CN" sz="2400" dirty="0"/>
              <a:t> claim NFT </a:t>
            </a:r>
            <a:r>
              <a:rPr lang="zh-CN" altLang="en-US" sz="2400" dirty="0"/>
              <a:t>时，合约代码中的数据将随机地自动生成一个唯一的</a:t>
            </a:r>
            <a:r>
              <a:rPr lang="en-US" altLang="zh-CN" sz="2400" dirty="0"/>
              <a:t>NFT</a:t>
            </a:r>
            <a:r>
              <a:rPr lang="zh-CN" altLang="en-US" sz="2400" dirty="0"/>
              <a:t>。</a:t>
            </a:r>
          </a:p>
        </p:txBody>
      </p:sp>
    </p:spTree>
    <p:extLst>
      <p:ext uri="{BB962C8B-B14F-4D97-AF65-F5344CB8AC3E}">
        <p14:creationId xmlns:p14="http://schemas.microsoft.com/office/powerpoint/2010/main" val="19943129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636</Words>
  <Application>Microsoft Office PowerPoint</Application>
  <PresentationFormat>宽屏</PresentationFormat>
  <Paragraphs>68</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-apple-system</vt:lpstr>
      <vt:lpstr>等线</vt:lpstr>
      <vt:lpstr>等线 Light</vt:lpstr>
      <vt:lpstr>Arial</vt:lpstr>
      <vt:lpstr>Comic Sans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 Erica</dc:creator>
  <cp:lastModifiedBy>ZHENG Erica</cp:lastModifiedBy>
  <cp:revision>29</cp:revision>
  <dcterms:created xsi:type="dcterms:W3CDTF">2021-07-04T01:55:49Z</dcterms:created>
  <dcterms:modified xsi:type="dcterms:W3CDTF">2021-07-31T23:39:37Z</dcterms:modified>
</cp:coreProperties>
</file>