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60" r:id="rId4"/>
    <p:sldId id="259" r:id="rId5"/>
    <p:sldId id="267" r:id="rId6"/>
    <p:sldId id="268" r:id="rId7"/>
    <p:sldId id="270" r:id="rId8"/>
    <p:sldId id="271" r:id="rId9"/>
    <p:sldId id="273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2F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CA8B4-345D-456F-8598-4C33B97217B6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B512-0601-4887-A1E3-64DE4BEEE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9D36-3EC1-4668-A6BC-1AB7D4A28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0C424-3501-4CD5-94BE-1008799B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EE4E4-A8B2-4FDA-B82D-FDB6EC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42BF3-A840-4330-90E2-5D2BD9D5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B7603-980F-4F02-8D75-D47ACD00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79196-BDD4-4651-B85A-7937A951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7B213-C98F-4350-80A5-687E7D98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5FF0A-001C-4FD0-A2E0-73C4191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8E6D0-7DF8-4E30-9C2E-E9A49BBD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3F7BB-4896-4515-860A-AFB59A0D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85248A-CB50-4BC8-A49E-DB1611863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54FCC-7A33-4696-8025-6B851043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12C27-E9F6-46D6-B3E6-A7EF5DD5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0FDF0-75D6-4E30-812A-DD7E6E75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1C503-9A21-4A99-9526-2F7C4967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FE2E-BEF8-464B-A73C-3AF3AB4C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CED61-037C-4B4A-8304-94DD4862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2FC1C-A421-4A3A-B14E-7879F20E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E9BE-056F-4445-973F-253780CB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BED9B-ED0F-41A6-8D78-BAB28F3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E93D4-4B42-4D67-A806-2F5FBA72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571B5-C33D-45FA-8DFF-C0556F24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963B7-F833-4B37-95C7-523BC5B2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E46DD-33CF-4B6B-91FA-AB56865E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B4906-057D-464F-A072-53BFDEC0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6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9B136-E26F-4967-B768-1E9D2323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0A60-F13B-4D60-9C81-4B4EBCD16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83D718-D630-4BE6-B4A3-7576AA356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2E19A-1147-4F0E-BAAF-4C724C04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BE3BA-426E-4A3A-BE95-D7F4553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74035-54B4-4092-9BC8-2876652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A3E35-589B-4536-B010-20F35E35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E75FC-E2C2-4F14-B86C-E8A8A5AD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29104-BA58-4FD0-A7E1-2EE7B8A65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B1270F-ED0F-44EE-B61A-69DF421DA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D26202-81F9-489E-BA60-C2A494C4C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D0A6-2DC6-4E44-836E-DEA94966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5EB3B0-6C84-4530-BB0E-8BB2BF22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B02AC8-2154-4203-B7D8-88F8F5D7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EDFED-D7B9-4112-BD31-0B848579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25AA7-A151-4597-AD75-608042A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12166-5DA9-4DE5-8FC8-980836BD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0F0EF-C10B-4305-BBE1-C871CC4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9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D7933-31A5-42A3-A619-73BC51C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CB2C0-039A-4690-8F02-30D631F1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39254-BB20-4EC9-99A0-180A2EA7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3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9B8D-5A32-4BB7-96EF-96928EBE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6C5C0-156F-42C0-BF00-62FFA606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B1AE2-DA59-47E3-9B61-28CDFE05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222DF-60D5-42C6-B622-CEB27342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35703-ED12-4B02-817D-AE01AFC9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5FB7A-8E01-440A-9B64-8927D301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5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BE209-F1C2-4D9D-BEC6-C8CA5DF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AFA049-FB7A-40B0-BEBF-FAE951CD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66827-36C5-437F-8367-4E7119A53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916FFC-E08B-4833-A0B1-10A78745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7E3EC-5F91-4A31-95CE-DE67135E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1BCD5-7140-4F97-B786-0B29135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8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0B96D2-024E-4ACC-809E-37707685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8EC2C-BF73-4C62-99FA-8CB84F41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86B5F-CEDC-46EF-95AA-6BA8BA6B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F493-6BF1-4158-8684-DFA2D35530A2}" type="datetimeFigureOut">
              <a:rPr lang="zh-CN" altLang="en-US" smtClean="0"/>
              <a:t>2021/7/31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C23AA-4B03-4D69-A0A5-201D520C7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B7E77-9945-4A8B-98EF-02A6A6B7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4DF3-B20C-4827-B184-7AA0CC784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hyperlink" Target="https://github.com/Metaficate/metaficate.github.io" TargetMode="Externa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4C5AA756-7E0E-4A67-B88A-44B391B00519}"/>
              </a:ext>
            </a:extLst>
          </p:cNvPr>
          <p:cNvSpPr txBox="1">
            <a:spLocks/>
          </p:cNvSpPr>
          <p:nvPr/>
        </p:nvSpPr>
        <p:spPr>
          <a:xfrm>
            <a:off x="970757" y="5359747"/>
            <a:ext cx="16344898" cy="57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POWERPOINT TEMPLATE</a:t>
            </a:r>
            <a:endParaRPr kumimoji="1" lang="ja-JP" altLang="en-US" dirty="0"/>
          </a:p>
        </p:txBody>
      </p: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DB6967A0-B18D-4357-8E62-8A51B2CFD287}"/>
              </a:ext>
            </a:extLst>
          </p:cNvPr>
          <p:cNvSpPr txBox="1">
            <a:spLocks/>
          </p:cNvSpPr>
          <p:nvPr/>
        </p:nvSpPr>
        <p:spPr>
          <a:xfrm>
            <a:off x="466252" y="5743641"/>
            <a:ext cx="10897544" cy="38389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Layer 2 Hackathon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0A4A46-D74D-4C7B-BFA5-701912BF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20" y="1194910"/>
            <a:ext cx="6191808" cy="38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304;p17">
            <a:extLst>
              <a:ext uri="{FF2B5EF4-FFF2-40B4-BE49-F238E27FC236}">
                <a16:creationId xmlns:a16="http://schemas.microsoft.com/office/drawing/2014/main" id="{80D4E16C-EC85-407B-A7B9-F16D157AB408}"/>
              </a:ext>
            </a:extLst>
          </p:cNvPr>
          <p:cNvSpPr txBox="1"/>
          <p:nvPr/>
        </p:nvSpPr>
        <p:spPr>
          <a:xfrm>
            <a:off x="4088728" y="3010950"/>
            <a:ext cx="4014543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latin typeface="-apple-system"/>
                <a:ea typeface="Nunito"/>
                <a:cs typeface="Nunito"/>
                <a:sym typeface="Nunito"/>
              </a:rPr>
              <a:t>T</a:t>
            </a:r>
            <a:r>
              <a:rPr lang="en-US" altLang="zh-CN" sz="4900" b="1" dirty="0">
                <a:latin typeface="-apple-system"/>
                <a:ea typeface="Nunito"/>
                <a:cs typeface="Nunito"/>
                <a:sym typeface="Nunito"/>
              </a:rPr>
              <a:t>hank </a:t>
            </a:r>
            <a:r>
              <a:rPr lang="en-US" altLang="zh-CN" sz="4900" b="1" dirty="0">
                <a:solidFill>
                  <a:srgbClr val="38F2F2"/>
                </a:solidFill>
                <a:latin typeface="-apple-system"/>
                <a:ea typeface="Nunito"/>
                <a:cs typeface="Nunito"/>
                <a:sym typeface="Nunito"/>
              </a:rPr>
              <a:t>Y</a:t>
            </a:r>
            <a:r>
              <a:rPr lang="en-US" altLang="zh-CN" sz="4900" b="1" dirty="0">
                <a:latin typeface="-apple-system"/>
                <a:ea typeface="Nunito"/>
                <a:cs typeface="Nunito"/>
                <a:sym typeface="Nunito"/>
              </a:rPr>
              <a:t>ou!</a:t>
            </a:r>
            <a:endParaRPr sz="4900" b="1" dirty="0">
              <a:solidFill>
                <a:srgbClr val="38F2F2"/>
              </a:solidFill>
              <a:latin typeface="-apple-system"/>
              <a:ea typeface="Nunito"/>
              <a:cs typeface="Nunito"/>
              <a:sym typeface="Nuni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4127E-803B-4AF3-861C-C7E47F35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357" y="6219914"/>
            <a:ext cx="487684" cy="4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6;p14">
            <a:extLst>
              <a:ext uri="{FF2B5EF4-FFF2-40B4-BE49-F238E27FC236}">
                <a16:creationId xmlns:a16="http://schemas.microsoft.com/office/drawing/2014/main" id="{19D72FC2-7718-42FD-A5A7-2465A3557971}"/>
              </a:ext>
            </a:extLst>
          </p:cNvPr>
          <p:cNvSpPr txBox="1"/>
          <p:nvPr/>
        </p:nvSpPr>
        <p:spPr>
          <a:xfrm>
            <a:off x="1120687" y="3916266"/>
            <a:ext cx="24272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Erica</a:t>
            </a:r>
            <a:endParaRPr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en" sz="1600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Researcher &amp; Designer</a:t>
            </a:r>
          </a:p>
        </p:txBody>
      </p:sp>
      <p:sp>
        <p:nvSpPr>
          <p:cNvPr id="7" name="Google Shape;287;p14">
            <a:extLst>
              <a:ext uri="{FF2B5EF4-FFF2-40B4-BE49-F238E27FC236}">
                <a16:creationId xmlns:a16="http://schemas.microsoft.com/office/drawing/2014/main" id="{1EEDDBB4-9E04-4D69-9A9C-43652760B5C5}"/>
              </a:ext>
            </a:extLst>
          </p:cNvPr>
          <p:cNvSpPr txBox="1"/>
          <p:nvPr/>
        </p:nvSpPr>
        <p:spPr>
          <a:xfrm>
            <a:off x="3608343" y="3916234"/>
            <a:ext cx="24272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M</a:t>
            </a:r>
            <a:r>
              <a:rPr lang="en-US" altLang="zh-CN" sz="2400" b="1" dirty="0" err="1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inato</a:t>
            </a:r>
            <a:endParaRPr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en" sz="1600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Backend</a:t>
            </a:r>
            <a:endParaRPr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287;p14">
            <a:extLst>
              <a:ext uri="{FF2B5EF4-FFF2-40B4-BE49-F238E27FC236}">
                <a16:creationId xmlns:a16="http://schemas.microsoft.com/office/drawing/2014/main" id="{9B2CB910-7E65-4015-B3D9-DC15D5541F51}"/>
              </a:ext>
            </a:extLst>
          </p:cNvPr>
          <p:cNvSpPr txBox="1"/>
          <p:nvPr/>
        </p:nvSpPr>
        <p:spPr>
          <a:xfrm>
            <a:off x="8544563" y="3915376"/>
            <a:ext cx="24272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  <a:ea typeface="Nunito"/>
                <a:cs typeface="Calibri" panose="020F0502020204030204" pitchFamily="34" charset="0"/>
                <a:sym typeface="Nunito"/>
              </a:rPr>
              <a:t>Zheming</a:t>
            </a:r>
            <a:endParaRPr sz="2400" b="1" dirty="0">
              <a:latin typeface="Comic Sans MS" panose="030F0702030302020204" pitchFamily="66" charset="0"/>
              <a:ea typeface="Nunito"/>
              <a:cs typeface="Calibri" panose="020F0502020204030204" pitchFamily="34" charset="0"/>
              <a:sym typeface="Nunito"/>
            </a:endParaRPr>
          </a:p>
          <a:p>
            <a:pPr algn="ctr"/>
            <a:r>
              <a:rPr lang="en" sz="1600" dirty="0">
                <a:latin typeface="Comic Sans MS" panose="030F0702030302020204" pitchFamily="66" charset="0"/>
                <a:ea typeface="Nunito"/>
                <a:cs typeface="Calibri" panose="020F0502020204030204" pitchFamily="34" charset="0"/>
                <a:sym typeface="Nunito"/>
              </a:rPr>
              <a:t>Frontend</a:t>
            </a:r>
            <a:endParaRPr sz="1600" dirty="0">
              <a:latin typeface="Comic Sans MS" panose="030F0702030302020204" pitchFamily="66" charset="0"/>
              <a:ea typeface="Nunito"/>
              <a:cs typeface="Calibri" panose="020F0502020204030204" pitchFamily="34" charset="0"/>
              <a:sym typeface="Nunito"/>
            </a:endParaRPr>
          </a:p>
        </p:txBody>
      </p:sp>
      <p:sp>
        <p:nvSpPr>
          <p:cNvPr id="9" name="Google Shape;287;p14">
            <a:extLst>
              <a:ext uri="{FF2B5EF4-FFF2-40B4-BE49-F238E27FC236}">
                <a16:creationId xmlns:a16="http://schemas.microsoft.com/office/drawing/2014/main" id="{1C5E5810-E227-47DD-9121-D8EE957CCA29}"/>
              </a:ext>
            </a:extLst>
          </p:cNvPr>
          <p:cNvSpPr txBox="1"/>
          <p:nvPr/>
        </p:nvSpPr>
        <p:spPr>
          <a:xfrm>
            <a:off x="5883562" y="3921879"/>
            <a:ext cx="2856411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Zijian</a:t>
            </a:r>
            <a:endParaRPr lang="en-US"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Smart Contract Develop</a:t>
            </a:r>
            <a:endParaRPr sz="1600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0BEFDE0-EEFA-4F46-8041-C89F066E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809506" y="2579200"/>
            <a:ext cx="1197428" cy="12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1835E8B-2AF8-4FA2-BBF8-4F66664A7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60196" y="2579200"/>
            <a:ext cx="1197428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2FA771D-E4B7-4255-9A5E-12275DB5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710886" y="2579200"/>
            <a:ext cx="1197428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5A5F71F-AD76-48DB-AEBF-F3CAABEE0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159449" y="2579199"/>
            <a:ext cx="1197428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Our M</a:t>
            </a:r>
            <a:r>
              <a:rPr lang="en-US" altLang="zh-CN" dirty="0"/>
              <a:t>emb</a:t>
            </a:r>
            <a:r>
              <a:rPr lang="en-US" altLang="zh-CN" dirty="0">
                <a:solidFill>
                  <a:srgbClr val="38F2F2"/>
                </a:solidFill>
              </a:rPr>
              <a:t>e</a:t>
            </a:r>
            <a:r>
              <a:rPr lang="en-US" altLang="zh-CN" dirty="0"/>
              <a:t>rs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07A4D088-C70A-4D32-8DE0-598570C083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0570" y="2083900"/>
            <a:ext cx="495300" cy="4953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A1E24720-4E8C-47A6-A574-4CD3BEAC30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0510" y="2083900"/>
            <a:ext cx="496800" cy="4968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CE7C7B50-5F57-403E-8DC5-44A1E052AA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61200" y="2083150"/>
            <a:ext cx="496800" cy="4968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C642D5E-3B22-46BD-BD97-DA1298F53D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60570" y="4778105"/>
            <a:ext cx="342900" cy="3429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64E2109B-8C77-4E15-B978-6A4F9D6F90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38150" y="4774539"/>
            <a:ext cx="342900" cy="3429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FFA7EF62-B537-4672-9EFF-30CAFE6BB3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86713" y="4774539"/>
            <a:ext cx="342900" cy="3429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5952FE00-B218-419B-84AB-3FB0E02702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18598" y="2083150"/>
            <a:ext cx="496800" cy="4968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D80748C-92D6-4CD9-BB56-2DFFD54721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0" y="4774539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What We B</a:t>
            </a:r>
            <a:r>
              <a:rPr lang="en-US" altLang="ja-JP" dirty="0">
                <a:solidFill>
                  <a:srgbClr val="38F2F2"/>
                </a:solidFill>
              </a:rPr>
              <a:t>u</a:t>
            </a:r>
            <a:r>
              <a:rPr lang="en-US" altLang="ja-JP" dirty="0"/>
              <a:t>ilt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Google Shape;293;p15">
            <a:extLst>
              <a:ext uri="{FF2B5EF4-FFF2-40B4-BE49-F238E27FC236}">
                <a16:creationId xmlns:a16="http://schemas.microsoft.com/office/drawing/2014/main" id="{8034E751-79CE-47EA-A7B1-D82D7484F67D}"/>
              </a:ext>
            </a:extLst>
          </p:cNvPr>
          <p:cNvSpPr txBox="1">
            <a:spLocks/>
          </p:cNvSpPr>
          <p:nvPr/>
        </p:nvSpPr>
        <p:spPr>
          <a:xfrm>
            <a:off x="349623" y="2308391"/>
            <a:ext cx="10827759" cy="338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Aft>
                <a:spcPts val="2133"/>
              </a:spcAft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37352F"/>
                </a:solidFill>
                <a:latin typeface="-apple-system"/>
              </a:rPr>
              <a:t>The first on-chain certificate NFT system built for the metaverse</a:t>
            </a:r>
            <a:br>
              <a:rPr lang="en-US" sz="3333" dirty="0"/>
            </a:br>
            <a:r>
              <a:rPr lang="en-US" sz="2400" dirty="0">
                <a:solidFill>
                  <a:srgbClr val="B7B7B7"/>
                </a:solidFill>
              </a:rPr>
              <a:t>(In this hackathon, we focus on </a:t>
            </a:r>
            <a:r>
              <a:rPr lang="en-US" altLang="zh-CN" sz="2400" dirty="0" err="1">
                <a:solidFill>
                  <a:srgbClr val="38F2F2"/>
                </a:solidFill>
              </a:rPr>
              <a:t>Chainlink</a:t>
            </a:r>
            <a:r>
              <a:rPr lang="en-US" altLang="zh-CN" sz="2400" dirty="0">
                <a:solidFill>
                  <a:srgbClr val="B7B7B7"/>
                </a:solidFill>
              </a:rPr>
              <a:t>, </a:t>
            </a:r>
            <a:r>
              <a:rPr lang="en-US" sz="2400" dirty="0">
                <a:solidFill>
                  <a:srgbClr val="38F2F2"/>
                </a:solidFill>
              </a:rPr>
              <a:t>Polygon</a:t>
            </a:r>
            <a:r>
              <a:rPr lang="en-US" sz="2400" dirty="0">
                <a:solidFill>
                  <a:srgbClr val="B7B7B7"/>
                </a:solidFill>
              </a:rPr>
              <a:t> and </a:t>
            </a:r>
            <a:r>
              <a:rPr lang="en-US" sz="2400" dirty="0">
                <a:solidFill>
                  <a:srgbClr val="38F2F2"/>
                </a:solidFill>
              </a:rPr>
              <a:t>T</a:t>
            </a:r>
            <a:r>
              <a:rPr lang="en-US" altLang="zh-CN" sz="2400" dirty="0">
                <a:solidFill>
                  <a:srgbClr val="38F2F2"/>
                </a:solidFill>
              </a:rPr>
              <a:t>he Graph</a:t>
            </a:r>
            <a:r>
              <a:rPr lang="en-US" sz="2400" dirty="0">
                <a:solidFill>
                  <a:srgbClr val="B7B7B7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06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6;p14">
            <a:extLst>
              <a:ext uri="{FF2B5EF4-FFF2-40B4-BE49-F238E27FC236}">
                <a16:creationId xmlns:a16="http://schemas.microsoft.com/office/drawing/2014/main" id="{19D72FC2-7718-42FD-A5A7-2465A3557971}"/>
              </a:ext>
            </a:extLst>
          </p:cNvPr>
          <p:cNvSpPr txBox="1"/>
          <p:nvPr/>
        </p:nvSpPr>
        <p:spPr>
          <a:xfrm>
            <a:off x="4419346" y="2859719"/>
            <a:ext cx="3198031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600" b="1" dirty="0" err="1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M</a:t>
            </a:r>
            <a:r>
              <a:rPr lang="en-US" altLang="zh-CN" sz="3600" b="1" dirty="0" err="1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etaficate</a:t>
            </a:r>
            <a:endParaRPr sz="36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287;p14">
            <a:extLst>
              <a:ext uri="{FF2B5EF4-FFF2-40B4-BE49-F238E27FC236}">
                <a16:creationId xmlns:a16="http://schemas.microsoft.com/office/drawing/2014/main" id="{1EEDDBB4-9E04-4D69-9A9C-43652760B5C5}"/>
              </a:ext>
            </a:extLst>
          </p:cNvPr>
          <p:cNvSpPr txBox="1"/>
          <p:nvPr/>
        </p:nvSpPr>
        <p:spPr>
          <a:xfrm>
            <a:off x="1123627" y="1735790"/>
            <a:ext cx="2427200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M</a:t>
            </a:r>
            <a:r>
              <a:rPr lang="en-US" altLang="zh-CN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eta</a:t>
            </a:r>
            <a:endParaRPr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链上自证</a:t>
            </a:r>
            <a:endParaRPr lang="en-US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Project N</a:t>
            </a:r>
            <a:r>
              <a:rPr lang="en-US" altLang="ja-JP" dirty="0">
                <a:solidFill>
                  <a:srgbClr val="38F2F2"/>
                </a:solidFill>
              </a:rPr>
              <a:t>a</a:t>
            </a:r>
            <a:r>
              <a:rPr lang="en-US" altLang="ja-JP" dirty="0"/>
              <a:t>m</a:t>
            </a:r>
            <a:r>
              <a:rPr lang="en-US" altLang="zh-CN" dirty="0"/>
              <a:t>e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Google Shape;287;p14">
            <a:extLst>
              <a:ext uri="{FF2B5EF4-FFF2-40B4-BE49-F238E27FC236}">
                <a16:creationId xmlns:a16="http://schemas.microsoft.com/office/drawing/2014/main" id="{90CC12D6-2F65-462C-8303-8D7483D15EDD}"/>
              </a:ext>
            </a:extLst>
          </p:cNvPr>
          <p:cNvSpPr txBox="1"/>
          <p:nvPr/>
        </p:nvSpPr>
        <p:spPr>
          <a:xfrm>
            <a:off x="762403" y="4629235"/>
            <a:ext cx="3582844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M</a:t>
            </a:r>
            <a:r>
              <a:rPr lang="en-US" altLang="zh-CN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etaverse</a:t>
            </a:r>
            <a:endParaRPr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元宇宙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没有华丽外衣的元宇宙底层</a:t>
            </a:r>
            <a:endParaRPr lang="en-US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sp>
        <p:nvSpPr>
          <p:cNvPr id="21" name="Google Shape;287;p14">
            <a:extLst>
              <a:ext uri="{FF2B5EF4-FFF2-40B4-BE49-F238E27FC236}">
                <a16:creationId xmlns:a16="http://schemas.microsoft.com/office/drawing/2014/main" id="{161F66F4-ABCF-4433-98F6-0D529EE3049A}"/>
              </a:ext>
            </a:extLst>
          </p:cNvPr>
          <p:cNvSpPr txBox="1"/>
          <p:nvPr/>
        </p:nvSpPr>
        <p:spPr>
          <a:xfrm>
            <a:off x="8511575" y="1735790"/>
            <a:ext cx="3047619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ficate</a:t>
            </a:r>
            <a:endParaRPr lang="en-US"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  <a:sym typeface="Nunito"/>
              </a:rPr>
              <a:t>plural of </a:t>
            </a:r>
            <a:r>
              <a:rPr lang="en-US" dirty="0" err="1">
                <a:ea typeface="等线" panose="02010600030101010101" pitchFamily="2" charset="-122"/>
                <a:cs typeface="Times New Roman" panose="02020603050405020304" pitchFamily="18" charset="0"/>
                <a:sym typeface="Nunito"/>
              </a:rPr>
              <a:t>ficatameans</a:t>
            </a:r>
            <a:r>
              <a:rPr lang="en-US" dirty="0">
                <a:ea typeface="等线" panose="02010600030101010101" pitchFamily="2" charset="-122"/>
                <a:cs typeface="Times New Roman" panose="02020603050405020304" pitchFamily="18" charset="0"/>
                <a:sym typeface="Nunito"/>
              </a:rPr>
              <a:t> cool things in Italian</a:t>
            </a:r>
          </a:p>
        </p:txBody>
      </p:sp>
      <p:sp>
        <p:nvSpPr>
          <p:cNvPr id="22" name="Google Shape;287;p14">
            <a:extLst>
              <a:ext uri="{FF2B5EF4-FFF2-40B4-BE49-F238E27FC236}">
                <a16:creationId xmlns:a16="http://schemas.microsoft.com/office/drawing/2014/main" id="{4C067E9F-98B1-4DA4-9A75-D4CEAEE1D11E}"/>
              </a:ext>
            </a:extLst>
          </p:cNvPr>
          <p:cNvSpPr txBox="1"/>
          <p:nvPr/>
        </p:nvSpPr>
        <p:spPr>
          <a:xfrm>
            <a:off x="8641173" y="4821177"/>
            <a:ext cx="2788424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 certificate</a:t>
            </a:r>
            <a:endParaRPr sz="24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pPr algn="ctr"/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Nunito"/>
              </a:rPr>
              <a:t>证明、认证、结业证书</a:t>
            </a:r>
            <a:endParaRPr lang="en-US" dirty="0">
              <a:ea typeface="等线" panose="02010600030101010101" pitchFamily="2" charset="-122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24" name="Google Shape;286;p14">
            <a:extLst>
              <a:ext uri="{FF2B5EF4-FFF2-40B4-BE49-F238E27FC236}">
                <a16:creationId xmlns:a16="http://schemas.microsoft.com/office/drawing/2014/main" id="{5BA12EE5-4A21-4DC4-9BF2-082FEA8DE24A}"/>
              </a:ext>
            </a:extLst>
          </p:cNvPr>
          <p:cNvSpPr txBox="1"/>
          <p:nvPr/>
        </p:nvSpPr>
        <p:spPr>
          <a:xfrm>
            <a:off x="4496984" y="3615319"/>
            <a:ext cx="3198031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CN" altLang="en-US" sz="3600" b="1" dirty="0">
                <a:latin typeface="Comic Sans MS" panose="030F0702030302020204" pitchFamily="66" charset="0"/>
                <a:ea typeface="Nunito"/>
                <a:cs typeface="Nunito"/>
                <a:sym typeface="Nunito"/>
              </a:rPr>
              <a:t>元证</a:t>
            </a:r>
            <a:endParaRPr sz="3600" b="1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4067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How It W</a:t>
            </a:r>
            <a:r>
              <a:rPr lang="en-US" altLang="ja-JP" dirty="0">
                <a:solidFill>
                  <a:srgbClr val="38F2F2"/>
                </a:solidFill>
              </a:rPr>
              <a:t>o</a:t>
            </a:r>
            <a:r>
              <a:rPr lang="en-US" altLang="ja-JP" dirty="0"/>
              <a:t>rks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Google Shape;299;p16">
            <a:extLst>
              <a:ext uri="{FF2B5EF4-FFF2-40B4-BE49-F238E27FC236}">
                <a16:creationId xmlns:a16="http://schemas.microsoft.com/office/drawing/2014/main" id="{D39A3086-B689-4EEB-9B3E-7B6431E0F4A7}"/>
              </a:ext>
            </a:extLst>
          </p:cNvPr>
          <p:cNvSpPr txBox="1">
            <a:spLocks/>
          </p:cNvSpPr>
          <p:nvPr/>
        </p:nvSpPr>
        <p:spPr>
          <a:xfrm>
            <a:off x="1079600" y="1972068"/>
            <a:ext cx="10243720" cy="43480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74121">
              <a:lnSpc>
                <a:spcPct val="115000"/>
              </a:lnSpc>
              <a:buSzPts val="2000"/>
            </a:pPr>
            <a:r>
              <a:rPr lang="en-US" sz="2667" b="1" dirty="0"/>
              <a:t>On-</a:t>
            </a:r>
            <a:r>
              <a:rPr lang="en-US" altLang="zh-CN" sz="2667" b="1" dirty="0"/>
              <a:t>chain </a:t>
            </a:r>
            <a:r>
              <a:rPr lang="en-US" sz="2667" b="1" dirty="0"/>
              <a:t>Data: </a:t>
            </a:r>
            <a:r>
              <a:rPr lang="en-US" sz="2667" dirty="0"/>
              <a:t>Metadata stored on </a:t>
            </a:r>
            <a:r>
              <a:rPr lang="en-US" sz="2667" dirty="0">
                <a:solidFill>
                  <a:srgbClr val="38F2F2"/>
                </a:solidFill>
              </a:rPr>
              <a:t>Polygon</a:t>
            </a:r>
            <a:r>
              <a:rPr lang="en-US" sz="2667" dirty="0"/>
              <a:t>; </a:t>
            </a:r>
            <a:r>
              <a:rPr lang="en-US" sz="2667" dirty="0" err="1">
                <a:solidFill>
                  <a:srgbClr val="38F2F2"/>
                </a:solidFill>
              </a:rPr>
              <a:t>Chai</a:t>
            </a:r>
            <a:r>
              <a:rPr lang="en-US" altLang="zh-CN" sz="2667" dirty="0" err="1">
                <a:solidFill>
                  <a:srgbClr val="38F2F2"/>
                </a:solidFill>
              </a:rPr>
              <a:t>nlink</a:t>
            </a:r>
            <a:r>
              <a:rPr lang="en-US" altLang="zh-CN" sz="2667" dirty="0"/>
              <a:t> and </a:t>
            </a:r>
            <a:r>
              <a:rPr lang="en-US" altLang="zh-CN" sz="2667" dirty="0">
                <a:solidFill>
                  <a:srgbClr val="38F2F2"/>
                </a:solidFill>
              </a:rPr>
              <a:t>The graph </a:t>
            </a:r>
            <a:r>
              <a:rPr lang="en-US" altLang="zh-CN" sz="2667" dirty="0"/>
              <a:t>help call external API calls to query and store data on the chain when generated the NFTs.</a:t>
            </a:r>
            <a:endParaRPr lang="en-US" sz="2667" dirty="0">
              <a:solidFill>
                <a:srgbClr val="38F2F2"/>
              </a:solidFill>
            </a:endParaRPr>
          </a:p>
          <a:p>
            <a:pPr indent="-474121">
              <a:lnSpc>
                <a:spcPct val="115000"/>
              </a:lnSpc>
              <a:buSzPts val="2000"/>
            </a:pPr>
            <a:r>
              <a:rPr lang="en-US" sz="2667" b="1" dirty="0"/>
              <a:t>Connect &amp; Clai</a:t>
            </a:r>
            <a:r>
              <a:rPr lang="en-US" altLang="zh-CN" sz="2667" b="1" dirty="0"/>
              <a:t>m</a:t>
            </a:r>
            <a:r>
              <a:rPr lang="en-US" sz="2667" b="1" dirty="0"/>
              <a:t>:  </a:t>
            </a:r>
            <a:r>
              <a:rPr lang="en-US" sz="2667" dirty="0"/>
              <a:t>users connect their </a:t>
            </a:r>
            <a:r>
              <a:rPr lang="en-US" sz="2667" dirty="0" err="1">
                <a:solidFill>
                  <a:srgbClr val="38F2F2"/>
                </a:solidFill>
              </a:rPr>
              <a:t>MetaMask</a:t>
            </a:r>
            <a:r>
              <a:rPr lang="en-US" sz="2667" dirty="0">
                <a:solidFill>
                  <a:srgbClr val="38F2F2"/>
                </a:solidFill>
              </a:rPr>
              <a:t> </a:t>
            </a:r>
            <a:r>
              <a:rPr lang="en-US" sz="2667" dirty="0"/>
              <a:t>and click the claim button , the website will guide eligible users to successfully receive their NFTs.</a:t>
            </a:r>
          </a:p>
          <a:p>
            <a:pPr indent="-474121">
              <a:lnSpc>
                <a:spcPct val="115000"/>
              </a:lnSpc>
              <a:buSzPts val="2000"/>
            </a:pPr>
            <a:r>
              <a:rPr lang="en-US" sz="2667" b="1" dirty="0" err="1"/>
              <a:t>RabbitHole</a:t>
            </a:r>
            <a:r>
              <a:rPr lang="en-US" sz="2667" b="1" dirty="0"/>
              <a:t>:  </a:t>
            </a:r>
            <a:r>
              <a:rPr lang="en-US" sz="2667" dirty="0"/>
              <a:t>Users click the      button and jump into a </a:t>
            </a:r>
            <a:r>
              <a:rPr lang="en-US" altLang="zh-CN" sz="2667" dirty="0"/>
              <a:t>tutorials page to learn how to better use the received </a:t>
            </a:r>
            <a:r>
              <a:rPr lang="en-US" altLang="zh-CN" sz="2667" dirty="0" err="1"/>
              <a:t>Metafication</a:t>
            </a:r>
            <a:endParaRPr lang="en-US" sz="2667" dirty="0"/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5ED62AFE-CA10-45B4-B846-3F8DE750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3745" y="5157607"/>
            <a:ext cx="457715" cy="4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5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Google Shape;287;p14">
            <a:extLst>
              <a:ext uri="{FF2B5EF4-FFF2-40B4-BE49-F238E27FC236}">
                <a16:creationId xmlns:a16="http://schemas.microsoft.com/office/drawing/2014/main" id="{299AAA23-DFA7-43E7-83FB-3E96B70A6B80}"/>
              </a:ext>
            </a:extLst>
          </p:cNvPr>
          <p:cNvSpPr txBox="1"/>
          <p:nvPr/>
        </p:nvSpPr>
        <p:spPr>
          <a:xfrm>
            <a:off x="4294308" y="6198603"/>
            <a:ext cx="3582844" cy="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  <a:ea typeface="Nunito"/>
                <a:cs typeface="Nunito"/>
                <a:sym typeface="Nunito"/>
                <a:hlinkClick r:id="rId2"/>
              </a:rPr>
              <a:t>G</a:t>
            </a:r>
            <a:r>
              <a:rPr lang="en-US" altLang="zh-CN" sz="3200" dirty="0">
                <a:latin typeface="Comic Sans MS" panose="030F0702030302020204" pitchFamily="66" charset="0"/>
                <a:ea typeface="Nunito"/>
                <a:cs typeface="Nunito"/>
                <a:sym typeface="Nunito"/>
                <a:hlinkClick r:id="rId2"/>
              </a:rPr>
              <a:t>itHub</a:t>
            </a:r>
            <a:endParaRPr lang="en-US" sz="3200" dirty="0"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5CEBA6-ED23-4C00-8754-3EF56178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1" y="2870186"/>
            <a:ext cx="1721515" cy="2152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EDA5EB-AD03-4A7F-94F3-BF703F3DC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43" y="3948149"/>
            <a:ext cx="1721515" cy="21526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438274-4EB5-46FE-AF19-E2889DA1B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18" y="-716011"/>
            <a:ext cx="1721515" cy="2152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0DDA5D-BAB1-4E31-A4F9-EFFA0DA21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44" y="7684"/>
            <a:ext cx="1721515" cy="21526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680619-C997-491F-A8F6-B851C725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942" y="2544363"/>
            <a:ext cx="1721515" cy="21526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360D76-A5CA-4FEF-AE57-2324DD31D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42" y="5555366"/>
            <a:ext cx="1721515" cy="21526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F576DD6-5DF3-4483-BFC3-30019B4A51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75" y="5349166"/>
            <a:ext cx="1721515" cy="21526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56E7724-6BEC-4285-8727-23AF745B93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4" y="5610096"/>
            <a:ext cx="1721515" cy="21526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B334AB-1FB0-4CC2-8417-A5B41D5BAC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254" y="1576345"/>
            <a:ext cx="1721515" cy="21526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DDA66B9-2085-416F-A04D-D3C8FB8507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00" y="3103143"/>
            <a:ext cx="1721515" cy="215265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94D0D06-FAEB-4CC2-8B06-80C6770468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68" y="2352673"/>
            <a:ext cx="1721515" cy="21526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4ED3E9B-208D-4988-94BA-01FDFC8A13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29" y="-576308"/>
            <a:ext cx="1721515" cy="215265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AE2A174-5913-4F2D-B380-3CCE5BE93F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90" y="994474"/>
            <a:ext cx="1721515" cy="215265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F2AC994-FC4B-4F4E-8DA5-6B6FD56D75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9" y="-691517"/>
            <a:ext cx="1721515" cy="21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0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How It’s M</a:t>
            </a:r>
            <a:r>
              <a:rPr lang="en-US" altLang="ja-JP" dirty="0">
                <a:solidFill>
                  <a:srgbClr val="38F2F2"/>
                </a:solidFill>
              </a:rPr>
              <a:t>a</a:t>
            </a:r>
            <a:r>
              <a:rPr lang="en-US" altLang="ja-JP" dirty="0"/>
              <a:t>de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Google Shape;299;p16">
            <a:extLst>
              <a:ext uri="{FF2B5EF4-FFF2-40B4-BE49-F238E27FC236}">
                <a16:creationId xmlns:a16="http://schemas.microsoft.com/office/drawing/2014/main" id="{D39A3086-B689-4EEB-9B3E-7B6431E0F4A7}"/>
              </a:ext>
            </a:extLst>
          </p:cNvPr>
          <p:cNvSpPr txBox="1">
            <a:spLocks/>
          </p:cNvSpPr>
          <p:nvPr/>
        </p:nvSpPr>
        <p:spPr>
          <a:xfrm>
            <a:off x="511523" y="1506240"/>
            <a:ext cx="11126778" cy="43480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74121">
              <a:lnSpc>
                <a:spcPct val="115000"/>
              </a:lnSpc>
              <a:buSzPts val="2000"/>
            </a:pPr>
            <a:r>
              <a:rPr lang="en-US" sz="2400" dirty="0"/>
              <a:t>Uses </a:t>
            </a:r>
            <a:r>
              <a:rPr lang="en-US" sz="2400" dirty="0">
                <a:solidFill>
                  <a:srgbClr val="38F2F2"/>
                </a:solidFill>
              </a:rPr>
              <a:t>The Graph </a:t>
            </a:r>
            <a:r>
              <a:rPr lang="en-US" sz="2400" dirty="0"/>
              <a:t>as the major data source to get the addresses of eligible users and the on-chain data corresponding to these addresses. Relies on multiple </a:t>
            </a:r>
            <a:r>
              <a:rPr lang="en-US" sz="2400" dirty="0">
                <a:solidFill>
                  <a:srgbClr val="38F2F2"/>
                </a:solidFill>
              </a:rPr>
              <a:t>subgraphs</a:t>
            </a:r>
            <a:r>
              <a:rPr lang="en-US" sz="2400" dirty="0"/>
              <a:t>.</a:t>
            </a:r>
          </a:p>
          <a:p>
            <a:pPr marL="0" indent="0">
              <a:lnSpc>
                <a:spcPct val="115000"/>
              </a:lnSpc>
              <a:buSzPts val="2000"/>
              <a:buNone/>
            </a:pPr>
            <a:endParaRPr lang="en-US" sz="2400" dirty="0"/>
          </a:p>
          <a:p>
            <a:pPr indent="-474121">
              <a:lnSpc>
                <a:spcPct val="115000"/>
              </a:lnSpc>
              <a:buSzPts val="2000"/>
            </a:pPr>
            <a:r>
              <a:rPr lang="en-US" sz="2400" dirty="0"/>
              <a:t>Use </a:t>
            </a:r>
            <a:r>
              <a:rPr lang="en-US" sz="2400" dirty="0" err="1">
                <a:solidFill>
                  <a:srgbClr val="38F2F2"/>
                </a:solidFill>
              </a:rPr>
              <a:t>Chainlink</a:t>
            </a:r>
            <a:r>
              <a:rPr lang="en-US" sz="2400" dirty="0"/>
              <a:t> to enable contracts to call external API.</a:t>
            </a:r>
            <a:r>
              <a:rPr lang="zh-CN" altLang="en-US" sz="2400" dirty="0"/>
              <a:t> </a:t>
            </a:r>
            <a:r>
              <a:rPr lang="en-US" altLang="zh-CN" sz="2400" dirty="0"/>
              <a:t>Then</a:t>
            </a:r>
            <a:r>
              <a:rPr lang="zh-CN" altLang="en-US" sz="2400" dirty="0"/>
              <a:t> </a:t>
            </a:r>
            <a:r>
              <a:rPr lang="en-US" sz="2400" dirty="0"/>
              <a:t>u</a:t>
            </a:r>
            <a:r>
              <a:rPr lang="en-US" altLang="zh-CN" sz="2400" dirty="0"/>
              <a:t>se this external API to query the subgraph to get the curator information of the address.</a:t>
            </a:r>
          </a:p>
          <a:p>
            <a:pPr marL="0" indent="0">
              <a:lnSpc>
                <a:spcPct val="115000"/>
              </a:lnSpc>
              <a:buSzPts val="2000"/>
              <a:buNone/>
            </a:pPr>
            <a:endParaRPr lang="en-US" sz="2400" dirty="0"/>
          </a:p>
          <a:p>
            <a:pPr indent="-474121">
              <a:lnSpc>
                <a:spcPct val="115000"/>
              </a:lnSpc>
              <a:buSzPts val="2000"/>
            </a:pPr>
            <a:r>
              <a:rPr lang="en-US" sz="2400" dirty="0"/>
              <a:t>The </a:t>
            </a:r>
            <a:r>
              <a:rPr lang="en-US" altLang="zh-CN" sz="2400" dirty="0"/>
              <a:t>metadata stored on </a:t>
            </a:r>
            <a:r>
              <a:rPr lang="en-US" altLang="zh-CN" sz="2400" dirty="0">
                <a:solidFill>
                  <a:srgbClr val="38F2F2"/>
                </a:solidFill>
              </a:rPr>
              <a:t>Polygon</a:t>
            </a:r>
            <a:r>
              <a:rPr lang="en-US" altLang="zh-CN" sz="2400" dirty="0"/>
              <a:t> chain. When minting the NFT on Polygon, the data in the contract code will randomly and automatically generate a unique NFT.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31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Future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80686A-DDE6-47F2-89CC-07B5233C1B2C}"/>
              </a:ext>
            </a:extLst>
          </p:cNvPr>
          <p:cNvCxnSpPr>
            <a:cxnSpLocks/>
          </p:cNvCxnSpPr>
          <p:nvPr/>
        </p:nvCxnSpPr>
        <p:spPr>
          <a:xfrm>
            <a:off x="6083644" y="0"/>
            <a:ext cx="12356" cy="6858000"/>
          </a:xfrm>
          <a:prstGeom prst="line">
            <a:avLst/>
          </a:prstGeom>
          <a:ln w="41275">
            <a:solidFill>
              <a:srgbClr val="38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0D1FB8A-229D-4BBE-AE5B-120258D6913D}"/>
              </a:ext>
            </a:extLst>
          </p:cNvPr>
          <p:cNvSpPr/>
          <p:nvPr/>
        </p:nvSpPr>
        <p:spPr>
          <a:xfrm>
            <a:off x="5912766" y="474588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E5D7C1-3F21-46DF-A155-0B7BED60B053}"/>
              </a:ext>
            </a:extLst>
          </p:cNvPr>
          <p:cNvSpPr/>
          <p:nvPr/>
        </p:nvSpPr>
        <p:spPr>
          <a:xfrm>
            <a:off x="5906987" y="1619135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95E6930-7A4F-456D-97FC-4FB19734C926}"/>
              </a:ext>
            </a:extLst>
          </p:cNvPr>
          <p:cNvSpPr/>
          <p:nvPr/>
        </p:nvSpPr>
        <p:spPr>
          <a:xfrm>
            <a:off x="5925122" y="5815969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Google Shape;316;p19">
            <a:extLst>
              <a:ext uri="{FF2B5EF4-FFF2-40B4-BE49-F238E27FC236}">
                <a16:creationId xmlns:a16="http://schemas.microsoft.com/office/drawing/2014/main" id="{3CC3692C-E855-4952-92F3-4D02C12C00D6}"/>
              </a:ext>
            </a:extLst>
          </p:cNvPr>
          <p:cNvSpPr txBox="1">
            <a:spLocks/>
          </p:cNvSpPr>
          <p:nvPr/>
        </p:nvSpPr>
        <p:spPr>
          <a:xfrm>
            <a:off x="6330869" y="401243"/>
            <a:ext cx="5407219" cy="66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-apple-system"/>
              </a:rPr>
              <a:t>Complete the product and improve </a:t>
            </a:r>
            <a:r>
              <a:rPr lang="en-US" altLang="zh-CN" sz="2400" dirty="0">
                <a:latin typeface="-apple-system"/>
              </a:rPr>
              <a:t>the </a:t>
            </a:r>
            <a:r>
              <a:rPr lang="en-US" sz="2400" dirty="0">
                <a:latin typeface="-apple-system"/>
              </a:rPr>
              <a:t>contract security</a:t>
            </a:r>
          </a:p>
          <a:p>
            <a:pPr marL="45720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-apple-system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8AE80B-4E46-46D2-A1D5-1F5AA8BFFB9E}"/>
              </a:ext>
            </a:extLst>
          </p:cNvPr>
          <p:cNvSpPr txBox="1"/>
          <p:nvPr/>
        </p:nvSpPr>
        <p:spPr>
          <a:xfrm>
            <a:off x="395553" y="1505565"/>
            <a:ext cx="876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0"/>
              </a:spcBef>
              <a:buSzPts val="2400"/>
            </a:pPr>
            <a:r>
              <a:rPr lang="en-US" altLang="zh-CN" sz="2400" dirty="0">
                <a:latin typeface="-apple-system"/>
              </a:rPr>
              <a:t>2. Add support for more layer2 solutions  </a:t>
            </a:r>
          </a:p>
        </p:txBody>
      </p:sp>
      <p:sp>
        <p:nvSpPr>
          <p:cNvPr id="18" name="Google Shape;316;p19">
            <a:extLst>
              <a:ext uri="{FF2B5EF4-FFF2-40B4-BE49-F238E27FC236}">
                <a16:creationId xmlns:a16="http://schemas.microsoft.com/office/drawing/2014/main" id="{C7727698-0C6C-468E-97B4-F33685BDC9A4}"/>
              </a:ext>
            </a:extLst>
          </p:cNvPr>
          <p:cNvSpPr txBox="1">
            <a:spLocks/>
          </p:cNvSpPr>
          <p:nvPr/>
        </p:nvSpPr>
        <p:spPr>
          <a:xfrm>
            <a:off x="6483110" y="4465390"/>
            <a:ext cx="4304299" cy="66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-apple-system"/>
              </a:rPr>
              <a:t>5. other public chains</a:t>
            </a:r>
            <a:r>
              <a:rPr lang="zh-CN" altLang="en-US" sz="2400" dirty="0">
                <a:latin typeface="-apple-system"/>
              </a:rPr>
              <a:t>？</a:t>
            </a:r>
            <a:endParaRPr lang="en-US" sz="2400" dirty="0">
              <a:latin typeface="-apple-system"/>
            </a:endParaRP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>
              <a:latin typeface="-apple-system"/>
            </a:endParaRPr>
          </a:p>
          <a:p>
            <a:pPr marL="45720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-apple-system"/>
            </a:endParaRPr>
          </a:p>
        </p:txBody>
      </p:sp>
      <p:pic>
        <p:nvPicPr>
          <p:cNvPr id="2052" name="Picture 4" descr="Thinking Face on Apple iOS 14.6">
            <a:extLst>
              <a:ext uri="{FF2B5EF4-FFF2-40B4-BE49-F238E27FC236}">
                <a16:creationId xmlns:a16="http://schemas.microsoft.com/office/drawing/2014/main" id="{7F7AE199-6F66-4141-9939-D828BEBD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805" y="4591429"/>
            <a:ext cx="393591" cy="3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B2529202-CF54-453B-A7F0-389FB8E5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033" y="3924776"/>
            <a:ext cx="666653" cy="666653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23F5E261-04C8-45B8-98E4-E3C61FA38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4462" y="995464"/>
            <a:ext cx="438734" cy="4387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391E61-BD89-4DA1-B932-FEE2E4FB7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02" y="3705968"/>
            <a:ext cx="562620" cy="639526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931C2A29-80A1-49F8-8972-4C0D422F1F37}"/>
              </a:ext>
            </a:extLst>
          </p:cNvPr>
          <p:cNvSpPr/>
          <p:nvPr/>
        </p:nvSpPr>
        <p:spPr>
          <a:xfrm>
            <a:off x="5918944" y="2591469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A02D53-3CD6-4BD8-B1F8-7185A5D95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98" y="874435"/>
            <a:ext cx="622627" cy="680792"/>
          </a:xfrm>
          <a:prstGeom prst="rect">
            <a:avLst/>
          </a:prstGeom>
        </p:spPr>
      </p:pic>
      <p:sp>
        <p:nvSpPr>
          <p:cNvPr id="36" name="Google Shape;316;p19">
            <a:extLst>
              <a:ext uri="{FF2B5EF4-FFF2-40B4-BE49-F238E27FC236}">
                <a16:creationId xmlns:a16="http://schemas.microsoft.com/office/drawing/2014/main" id="{82D6127F-046E-4DCF-92AA-85E9E9FE47B0}"/>
              </a:ext>
            </a:extLst>
          </p:cNvPr>
          <p:cNvSpPr txBox="1">
            <a:spLocks/>
          </p:cNvSpPr>
          <p:nvPr/>
        </p:nvSpPr>
        <p:spPr>
          <a:xfrm>
            <a:off x="6330869" y="2307088"/>
            <a:ext cx="5407219" cy="66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-apple-system"/>
              </a:rPr>
              <a:t>3. Add payment interfaces and governance tools for </a:t>
            </a:r>
            <a:r>
              <a:rPr lang="en-US" altLang="zh-CN" sz="2400" dirty="0">
                <a:latin typeface="-apple-system"/>
              </a:rPr>
              <a:t>t</a:t>
            </a:r>
            <a:r>
              <a:rPr lang="en-US" sz="2400" dirty="0">
                <a:latin typeface="-apple-system"/>
              </a:rPr>
              <a:t>he NFTs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781C2EE-A222-4615-8F8F-E0704A5CE8CE}"/>
              </a:ext>
            </a:extLst>
          </p:cNvPr>
          <p:cNvSpPr/>
          <p:nvPr/>
        </p:nvSpPr>
        <p:spPr>
          <a:xfrm>
            <a:off x="5906987" y="3583020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DF751A-0108-41EE-8FDA-342597BC9BE8}"/>
              </a:ext>
            </a:extLst>
          </p:cNvPr>
          <p:cNvSpPr txBox="1"/>
          <p:nvPr/>
        </p:nvSpPr>
        <p:spPr>
          <a:xfrm>
            <a:off x="2116363" y="3338399"/>
            <a:ext cx="3632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spcBef>
                <a:spcPts val="0"/>
              </a:spcBef>
              <a:buSzPts val="2400"/>
            </a:pPr>
            <a:r>
              <a:rPr lang="en-US" altLang="zh-CN" sz="2400" dirty="0">
                <a:latin typeface="-apple-system"/>
              </a:rPr>
              <a:t>4 Write tutorials about the </a:t>
            </a:r>
            <a:r>
              <a:rPr lang="en-US" altLang="zh-CN" sz="2400" dirty="0" err="1">
                <a:latin typeface="-apple-system"/>
              </a:rPr>
              <a:t>Metafication</a:t>
            </a:r>
            <a:r>
              <a:rPr lang="en-US" altLang="zh-CN" sz="2400" dirty="0">
                <a:latin typeface="-apple-system"/>
              </a:rPr>
              <a:t>-related tools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8166FB9-FB23-401F-B209-9634948DB525}"/>
              </a:ext>
            </a:extLst>
          </p:cNvPr>
          <p:cNvSpPr/>
          <p:nvPr/>
        </p:nvSpPr>
        <p:spPr>
          <a:xfrm>
            <a:off x="5918944" y="4574571"/>
            <a:ext cx="341756" cy="341756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Google Shape;316;p19">
            <a:extLst>
              <a:ext uri="{FF2B5EF4-FFF2-40B4-BE49-F238E27FC236}">
                <a16:creationId xmlns:a16="http://schemas.microsoft.com/office/drawing/2014/main" id="{BC7C02BB-906F-4819-AEC1-3DBD6D069CF9}"/>
              </a:ext>
            </a:extLst>
          </p:cNvPr>
          <p:cNvSpPr txBox="1">
            <a:spLocks/>
          </p:cNvSpPr>
          <p:nvPr/>
        </p:nvSpPr>
        <p:spPr>
          <a:xfrm>
            <a:off x="1524823" y="5650238"/>
            <a:ext cx="4408152" cy="66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 algn="r">
              <a:spcBef>
                <a:spcPts val="0"/>
              </a:spcBef>
              <a:buSzPts val="2400"/>
              <a:buNone/>
            </a:pPr>
            <a:r>
              <a:rPr lang="en-US" sz="2400" dirty="0">
                <a:latin typeface="-apple-system"/>
              </a:rPr>
              <a:t>6. Create more </a:t>
            </a:r>
            <a:r>
              <a:rPr lang="en-US" sz="2400" dirty="0" err="1">
                <a:latin typeface="-apple-system"/>
              </a:rPr>
              <a:t>Metaficates</a:t>
            </a:r>
            <a:r>
              <a:rPr lang="en-US" sz="2400" dirty="0">
                <a:latin typeface="-apple-system"/>
              </a:rPr>
              <a:t> for more web3 projects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08C415-2C2C-4E5C-8451-1AE498B2B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67" y="2587556"/>
            <a:ext cx="995464" cy="995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536ED4-E33B-4DF2-9534-002FAB6E4F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06" y="1842160"/>
            <a:ext cx="532858" cy="5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9">
            <a:extLst>
              <a:ext uri="{FF2B5EF4-FFF2-40B4-BE49-F238E27FC236}">
                <a16:creationId xmlns:a16="http://schemas.microsoft.com/office/drawing/2014/main" id="{DB8BBA2D-9263-4FFD-8D2A-D38DC7C1A4DB}"/>
              </a:ext>
            </a:extLst>
          </p:cNvPr>
          <p:cNvSpPr txBox="1">
            <a:spLocks/>
          </p:cNvSpPr>
          <p:nvPr/>
        </p:nvSpPr>
        <p:spPr>
          <a:xfrm>
            <a:off x="553699" y="419778"/>
            <a:ext cx="16457772" cy="1234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</a:t>
            </a:r>
            <a:r>
              <a:rPr lang="en-US" altLang="zh-CN" dirty="0"/>
              <a:t>heck it out live</a:t>
            </a:r>
            <a:endParaRPr kumimoji="1" lang="ja-JP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B1D517-0559-42E9-8930-252E5F64D8D7}"/>
              </a:ext>
            </a:extLst>
          </p:cNvPr>
          <p:cNvSpPr/>
          <p:nvPr/>
        </p:nvSpPr>
        <p:spPr>
          <a:xfrm>
            <a:off x="-514350" y="186131"/>
            <a:ext cx="1028700" cy="1028700"/>
          </a:xfrm>
          <a:prstGeom prst="ellipse">
            <a:avLst/>
          </a:prstGeom>
          <a:solidFill>
            <a:srgbClr val="38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304;p17">
            <a:extLst>
              <a:ext uri="{FF2B5EF4-FFF2-40B4-BE49-F238E27FC236}">
                <a16:creationId xmlns:a16="http://schemas.microsoft.com/office/drawing/2014/main" id="{8AEAFFD8-F644-4783-879A-8ED383223EE8}"/>
              </a:ext>
            </a:extLst>
          </p:cNvPr>
          <p:cNvSpPr txBox="1"/>
          <p:nvPr/>
        </p:nvSpPr>
        <p:spPr>
          <a:xfrm>
            <a:off x="1701800" y="3163350"/>
            <a:ext cx="87884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-apple-system"/>
                <a:ea typeface="Nunito"/>
                <a:cs typeface="Nunito"/>
                <a:sym typeface="Nunito"/>
              </a:rPr>
              <a:t>https://metafication.com</a:t>
            </a:r>
            <a:endParaRPr sz="4000" dirty="0">
              <a:solidFill>
                <a:srgbClr val="38F2F2"/>
              </a:solidFill>
              <a:latin typeface="-apple-system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316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322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Erica</dc:creator>
  <cp:lastModifiedBy>ZHENG Erica</cp:lastModifiedBy>
  <cp:revision>24</cp:revision>
  <dcterms:created xsi:type="dcterms:W3CDTF">2021-07-04T01:55:49Z</dcterms:created>
  <dcterms:modified xsi:type="dcterms:W3CDTF">2021-07-31T03:57:07Z</dcterms:modified>
</cp:coreProperties>
</file>