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60" r:id="rId5"/>
    <p:sldId id="283" r:id="rId6"/>
    <p:sldId id="285" r:id="rId7"/>
    <p:sldId id="262" r:id="rId8"/>
    <p:sldId id="259" r:id="rId9"/>
    <p:sldId id="263" r:id="rId10"/>
    <p:sldId id="264" r:id="rId11"/>
    <p:sldId id="265" r:id="rId12"/>
    <p:sldId id="282" r:id="rId13"/>
    <p:sldId id="267" r:id="rId14"/>
    <p:sldId id="268" r:id="rId15"/>
    <p:sldId id="266" r:id="rId16"/>
    <p:sldId id="269" r:id="rId17"/>
    <p:sldId id="289" r:id="rId18"/>
    <p:sldId id="291" r:id="rId19"/>
    <p:sldId id="270" r:id="rId20"/>
    <p:sldId id="271" r:id="rId21"/>
    <p:sldId id="290" r:id="rId22"/>
    <p:sldId id="272" r:id="rId23"/>
    <p:sldId id="288" r:id="rId24"/>
    <p:sldId id="273" r:id="rId25"/>
    <p:sldId id="284" r:id="rId26"/>
    <p:sldId id="287" r:id="rId27"/>
    <p:sldId id="286" r:id="rId28"/>
    <p:sldId id="280" r:id="rId2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89" d="100"/>
          <a:sy n="89" d="100"/>
        </p:scale>
        <p:origin x="41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1FC03AD-48E0-4181-872E-93ABE4B87F76}" type="datetimeFigureOut">
              <a:rPr lang="en-US" smtClean="0"/>
              <a:t>4/4/2022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F2460C7-1D08-45F6-920A-B8127EC98CB1}" type="slidenum">
              <a:rPr lang="en-US" smtClean="0"/>
              <a:t>‹#›</a:t>
            </a:fld>
            <a:endParaRPr lang="en-US"/>
          </a:p>
        </p:txBody>
      </p:sp>
    </p:spTree>
    <p:extLst>
      <p:ext uri="{BB962C8B-B14F-4D97-AF65-F5344CB8AC3E}">
        <p14:creationId xmlns:p14="http://schemas.microsoft.com/office/powerpoint/2010/main" val="2218262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9ACE1D3-4B84-44EF-BF7A-1BC0866D2744}" type="datetimeFigureOut">
              <a:rPr lang="en-US" smtClean="0"/>
              <a:t>4/4/2022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17BFCD4-87BB-4F75-9551-79B4B670FAE7}" type="slidenum">
              <a:rPr lang="en-US" smtClean="0"/>
              <a:t>‹#›</a:t>
            </a:fld>
            <a:endParaRPr lang="en-US"/>
          </a:p>
        </p:txBody>
      </p:sp>
    </p:spTree>
    <p:extLst>
      <p:ext uri="{BB962C8B-B14F-4D97-AF65-F5344CB8AC3E}">
        <p14:creationId xmlns:p14="http://schemas.microsoft.com/office/powerpoint/2010/main" val="2963030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7BFCD4-87BB-4F75-9551-79B4B670FAE7}" type="slidenum">
              <a:rPr lang="en-US" smtClean="0"/>
              <a:t>2</a:t>
            </a:fld>
            <a:endParaRPr lang="en-US"/>
          </a:p>
        </p:txBody>
      </p:sp>
    </p:spTree>
    <p:extLst>
      <p:ext uri="{BB962C8B-B14F-4D97-AF65-F5344CB8AC3E}">
        <p14:creationId xmlns:p14="http://schemas.microsoft.com/office/powerpoint/2010/main" val="234143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70A66-6E8A-460B-9B88-47CEEA95F2BE}"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347457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B5D13-402B-46F2-8B18-8E8213303427}"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343577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FFBBE-BAC6-4BE8-BA80-910659C1E582}"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5642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98DAB-289C-41C5-A3A8-263ABD0DDD73}"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404276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3195-3749-4458-A4B9-65A51CFE5048}" type="datetime1">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20027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42E9CE-E0A2-45F4-9F11-BC6095E07991}"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262009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C3A29-8132-4E79-818D-AF0B23A28D97}" type="datetime1">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148904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203F8-8C45-473B-B169-C2A25971BBFD}" type="datetime1">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134049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D959B-66D1-4A43-9BCD-03348A136F5B}" type="datetime1">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60800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6A26B-F80D-40BB-BD67-3EDE1E41AC17}"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313648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C1770-6CED-4CDE-BECD-E7AD4EB7CE27}" type="datetime1">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9FAF6-0EDE-4401-9B50-615E8B9EAAF1}" type="slidenum">
              <a:rPr lang="en-US" smtClean="0"/>
              <a:t>‹#›</a:t>
            </a:fld>
            <a:endParaRPr lang="en-US"/>
          </a:p>
        </p:txBody>
      </p:sp>
    </p:spTree>
    <p:extLst>
      <p:ext uri="{BB962C8B-B14F-4D97-AF65-F5344CB8AC3E}">
        <p14:creationId xmlns:p14="http://schemas.microsoft.com/office/powerpoint/2010/main" val="300113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7FC7A-CFDC-49D6-A2C4-2C878ED51400}" type="datetime1">
              <a:rPr lang="en-US" smtClean="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9FAF6-0EDE-4401-9B50-615E8B9EAAF1}" type="slidenum">
              <a:rPr lang="en-US" smtClean="0"/>
              <a:t>‹#›</a:t>
            </a:fld>
            <a:endParaRPr lang="en-US"/>
          </a:p>
        </p:txBody>
      </p:sp>
    </p:spTree>
    <p:extLst>
      <p:ext uri="{BB962C8B-B14F-4D97-AF65-F5344CB8AC3E}">
        <p14:creationId xmlns:p14="http://schemas.microsoft.com/office/powerpoint/2010/main" val="300727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Garamond" panose="02020404030301010803" pitchFamily="18" charset="0"/>
              </a:rPr>
              <a:t>Chapter Two</a:t>
            </a:r>
            <a:endParaRPr lang="en-US" sz="4400" dirty="0">
              <a:latin typeface="Garamond" panose="02020404030301010803" pitchFamily="18" charset="0"/>
            </a:endParaRPr>
          </a:p>
        </p:txBody>
      </p:sp>
      <p:sp>
        <p:nvSpPr>
          <p:cNvPr id="3" name="Subtitle 2"/>
          <p:cNvSpPr>
            <a:spLocks noGrp="1"/>
          </p:cNvSpPr>
          <p:nvPr>
            <p:ph type="subTitle" idx="1"/>
          </p:nvPr>
        </p:nvSpPr>
        <p:spPr>
          <a:xfrm>
            <a:off x="115909" y="3602038"/>
            <a:ext cx="11822805" cy="1655762"/>
          </a:xfrm>
        </p:spPr>
        <p:txBody>
          <a:bodyPr>
            <a:normAutofit/>
          </a:bodyPr>
          <a:lstStyle/>
          <a:p>
            <a:r>
              <a:rPr lang="en-US" sz="4000" dirty="0" smtClean="0">
                <a:latin typeface="Garamond" panose="02020404030301010803" pitchFamily="18" charset="0"/>
              </a:rPr>
              <a:t> </a:t>
            </a:r>
            <a:r>
              <a:rPr lang="en-US" sz="4000" b="1" dirty="0">
                <a:latin typeface="Garamond" panose="02020404030301010803" pitchFamily="18" charset="0"/>
              </a:rPr>
              <a:t>Database System Concepts and Architecture </a:t>
            </a:r>
            <a:endParaRPr lang="en-US" sz="1800" dirty="0">
              <a:latin typeface="Garamond" panose="02020404030301010803" pitchFamily="18" charset="0"/>
            </a:endParaRPr>
          </a:p>
        </p:txBody>
      </p:sp>
      <p:pic>
        <p:nvPicPr>
          <p:cNvPr id="1026" name="Picture 2" descr="Database - Information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 y="0"/>
            <a:ext cx="12120880" cy="65735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0" y="3973891"/>
            <a:ext cx="9267986" cy="2123658"/>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sz="6600" dirty="0">
                <a:solidFill>
                  <a:srgbClr val="FF0000"/>
                </a:solidFill>
                <a:latin typeface="Garamond" pitchFamily="18" charset="0"/>
              </a:rPr>
              <a:t> Database System </a:t>
            </a:r>
            <a:r>
              <a:rPr lang="en-US" sz="6600" dirty="0" smtClean="0">
                <a:solidFill>
                  <a:srgbClr val="FF0000"/>
                </a:solidFill>
                <a:latin typeface="Garamond" pitchFamily="18" charset="0"/>
              </a:rPr>
              <a:t>Concepts</a:t>
            </a:r>
          </a:p>
          <a:p>
            <a:r>
              <a:rPr lang="en-US" sz="6600" dirty="0" smtClean="0">
                <a:solidFill>
                  <a:srgbClr val="FF0000"/>
                </a:solidFill>
                <a:latin typeface="Garamond" pitchFamily="18" charset="0"/>
              </a:rPr>
              <a:t> </a:t>
            </a:r>
            <a:r>
              <a:rPr lang="en-US" sz="6600" dirty="0">
                <a:solidFill>
                  <a:srgbClr val="FF0000"/>
                </a:solidFill>
                <a:latin typeface="Garamond" pitchFamily="18" charset="0"/>
              </a:rPr>
              <a:t>and Architecture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9295" y="6128703"/>
            <a:ext cx="278606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64821" y="646392"/>
            <a:ext cx="6096000" cy="1200329"/>
          </a:xfrm>
          <a:prstGeom prst="rect">
            <a:avLst/>
          </a:prstGeom>
        </p:spPr>
        <p:txBody>
          <a:bodyPr>
            <a:spAutoFit/>
          </a:bodyPr>
          <a:lstStyle/>
          <a:p>
            <a:pPr algn="ctr"/>
            <a:r>
              <a:rPr lang="en-US" sz="5400" dirty="0" smtClean="0">
                <a:solidFill>
                  <a:srgbClr val="FF0000"/>
                </a:solidFill>
                <a:latin typeface="Garamond" pitchFamily="18" charset="0"/>
              </a:rPr>
              <a:t>Chapter Two</a:t>
            </a:r>
            <a:endParaRPr lang="en-US" sz="5400" dirty="0">
              <a:solidFill>
                <a:srgbClr val="FF0000"/>
              </a:solidFill>
              <a:latin typeface="Garamond" pitchFamily="18" charset="0"/>
            </a:endParaRPr>
          </a:p>
          <a:p>
            <a:endParaRPr lang="en-US" dirty="0"/>
          </a:p>
        </p:txBody>
      </p:sp>
    </p:spTree>
    <p:extLst>
      <p:ext uri="{BB962C8B-B14F-4D97-AF65-F5344CB8AC3E}">
        <p14:creationId xmlns:p14="http://schemas.microsoft.com/office/powerpoint/2010/main" val="2087925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321"/>
            <a:ext cx="10515600" cy="648183"/>
          </a:xfrm>
        </p:spPr>
        <p:txBody>
          <a:bodyPr>
            <a:noAutofit/>
          </a:bodyPr>
          <a:lstStyle/>
          <a:p>
            <a:pPr algn="ctr"/>
            <a:r>
              <a:rPr lang="en-US" sz="3200" b="1" dirty="0">
                <a:solidFill>
                  <a:srgbClr val="FF0000"/>
                </a:solidFill>
                <a:latin typeface="Garamond" panose="02020404030301010803" pitchFamily="18" charset="0"/>
              </a:rPr>
              <a:t>The Three-Schema Architecture </a:t>
            </a:r>
          </a:p>
        </p:txBody>
      </p:sp>
      <p:sp>
        <p:nvSpPr>
          <p:cNvPr id="3" name="Content Placeholder 2"/>
          <p:cNvSpPr>
            <a:spLocks noGrp="1"/>
          </p:cNvSpPr>
          <p:nvPr>
            <p:ph idx="1"/>
          </p:nvPr>
        </p:nvSpPr>
        <p:spPr>
          <a:xfrm>
            <a:off x="120570" y="621858"/>
            <a:ext cx="12071430" cy="1271336"/>
          </a:xfrm>
        </p:spPr>
        <p:txBody>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goal of the 3-schema architecture is to separate the user application and the physical database. In this architecture, schemas can be defined at the following 3 levels.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10</a:t>
            </a:fld>
            <a:endParaRPr lang="en-US"/>
          </a:p>
        </p:txBody>
      </p:sp>
      <p:pic>
        <p:nvPicPr>
          <p:cNvPr id="5" name="Picture 4"/>
          <p:cNvPicPr>
            <a:picLocks noChangeAspect="1"/>
          </p:cNvPicPr>
          <p:nvPr/>
        </p:nvPicPr>
        <p:blipFill>
          <a:blip r:embed="rId2"/>
          <a:stretch>
            <a:fillRect/>
          </a:stretch>
        </p:blipFill>
        <p:spPr>
          <a:xfrm>
            <a:off x="1556013" y="2065298"/>
            <a:ext cx="9398000" cy="4144219"/>
          </a:xfrm>
          <a:prstGeom prst="rect">
            <a:avLst/>
          </a:prstGeom>
          <a:ln>
            <a:solidFill>
              <a:srgbClr val="C00000"/>
            </a:solidFill>
          </a:ln>
        </p:spPr>
      </p:pic>
    </p:spTree>
    <p:extLst>
      <p:ext uri="{BB962C8B-B14F-4D97-AF65-F5344CB8AC3E}">
        <p14:creationId xmlns:p14="http://schemas.microsoft.com/office/powerpoint/2010/main" val="17692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0780"/>
          </a:xfrm>
        </p:spPr>
        <p:txBody>
          <a:bodyPr>
            <a:normAutofit/>
          </a:bodyPr>
          <a:lstStyle/>
          <a:p>
            <a:pPr algn="ctr"/>
            <a:r>
              <a:rPr lang="en-US" sz="3200" b="1" dirty="0" smtClean="0">
                <a:solidFill>
                  <a:srgbClr val="FF0000"/>
                </a:solidFill>
                <a:latin typeface="Garamond" panose="02020404030301010803" pitchFamily="18" charset="0"/>
              </a:rPr>
              <a:t>Cont</a:t>
            </a:r>
            <a:r>
              <a:rPr lang="en-US" sz="3200" b="1" dirty="0" smtClean="0">
                <a:latin typeface="Garamond" panose="02020404030301010803" pitchFamily="18" charset="0"/>
              </a:rPr>
              <a:t>..</a:t>
            </a:r>
            <a:endParaRPr lang="en-US" sz="3200" dirty="0">
              <a:latin typeface="Garamond" panose="02020404030301010803" pitchFamily="18" charset="0"/>
            </a:endParaRPr>
          </a:p>
        </p:txBody>
      </p:sp>
      <p:sp>
        <p:nvSpPr>
          <p:cNvPr id="3" name="Content Placeholder 2"/>
          <p:cNvSpPr>
            <a:spLocks noGrp="1"/>
          </p:cNvSpPr>
          <p:nvPr>
            <p:ph idx="1"/>
          </p:nvPr>
        </p:nvSpPr>
        <p:spPr>
          <a:xfrm>
            <a:off x="375920" y="497711"/>
            <a:ext cx="11612880" cy="6268849"/>
          </a:xfrm>
        </p:spPr>
        <p:txBody>
          <a:bodyPr>
            <a:normAutofit/>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internal level </a:t>
            </a:r>
            <a:r>
              <a:rPr lang="en-US" sz="2400" dirty="0">
                <a:solidFill>
                  <a:srgbClr val="FF0000"/>
                </a:solidFill>
                <a:latin typeface="Times New Roman" panose="02020603050405020304" pitchFamily="18" charset="0"/>
                <a:cs typeface="Times New Roman" panose="02020603050405020304" pitchFamily="18" charset="0"/>
              </a:rPr>
              <a:t>has an </a:t>
            </a:r>
            <a:r>
              <a:rPr lang="en-US" sz="2400" b="1" dirty="0">
                <a:solidFill>
                  <a:srgbClr val="FF0000"/>
                </a:solidFill>
                <a:latin typeface="Times New Roman" panose="02020603050405020304" pitchFamily="18" charset="0"/>
                <a:cs typeface="Times New Roman" panose="02020603050405020304" pitchFamily="18" charset="0"/>
              </a:rPr>
              <a:t>internal schema, </a:t>
            </a:r>
            <a:r>
              <a:rPr lang="en-US" sz="2400" dirty="0">
                <a:latin typeface="Times New Roman" panose="02020603050405020304" pitchFamily="18" charset="0"/>
                <a:cs typeface="Times New Roman" panose="02020603050405020304" pitchFamily="18" charset="0"/>
              </a:rPr>
              <a:t>which describes the </a:t>
            </a:r>
            <a:r>
              <a:rPr lang="en-US" sz="2400" dirty="0">
                <a:solidFill>
                  <a:srgbClr val="FF0000"/>
                </a:solidFill>
                <a:latin typeface="Times New Roman" panose="02020603050405020304" pitchFamily="18" charset="0"/>
                <a:cs typeface="Times New Roman" panose="02020603050405020304" pitchFamily="18" charset="0"/>
              </a:rPr>
              <a:t>physical storage structure </a:t>
            </a:r>
            <a:r>
              <a:rPr lang="en-US" sz="2400" dirty="0">
                <a:latin typeface="Times New Roman" panose="02020603050405020304" pitchFamily="18" charset="0"/>
                <a:cs typeface="Times New Roman" panose="02020603050405020304" pitchFamily="18" charset="0"/>
              </a:rPr>
              <a:t>of the database.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internal schema uses a physical data model and describes the complete details of the data storage and access </a:t>
            </a:r>
            <a:r>
              <a:rPr lang="en-US" sz="2400" dirty="0">
                <a:solidFill>
                  <a:srgbClr val="FF0000"/>
                </a:solidFill>
                <a:latin typeface="Times New Roman" panose="02020603050405020304" pitchFamily="18" charset="0"/>
                <a:cs typeface="Times New Roman" panose="02020603050405020304" pitchFamily="18" charset="0"/>
              </a:rPr>
              <a:t>paths for the database</a:t>
            </a:r>
            <a:r>
              <a:rPr lang="en-US" sz="24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conceptual level </a:t>
            </a:r>
            <a:r>
              <a:rPr lang="en-US" sz="2400" dirty="0">
                <a:solidFill>
                  <a:srgbClr val="FF0000"/>
                </a:solidFill>
                <a:latin typeface="Times New Roman" panose="02020603050405020304" pitchFamily="18" charset="0"/>
                <a:cs typeface="Times New Roman" panose="02020603050405020304" pitchFamily="18" charset="0"/>
              </a:rPr>
              <a:t>has a </a:t>
            </a:r>
            <a:r>
              <a:rPr lang="en-US" sz="2400" b="1" dirty="0">
                <a:solidFill>
                  <a:srgbClr val="FF0000"/>
                </a:solidFill>
                <a:latin typeface="Times New Roman" panose="02020603050405020304" pitchFamily="18" charset="0"/>
                <a:cs typeface="Times New Roman" panose="02020603050405020304" pitchFamily="18" charset="0"/>
              </a:rPr>
              <a:t>conceptual schema, </a:t>
            </a:r>
            <a:r>
              <a:rPr lang="en-US" sz="2400" dirty="0">
                <a:latin typeface="Times New Roman" panose="02020603050405020304" pitchFamily="18" charset="0"/>
                <a:cs typeface="Times New Roman" panose="02020603050405020304" pitchFamily="18" charset="0"/>
              </a:rPr>
              <a:t>which describes the </a:t>
            </a:r>
            <a:r>
              <a:rPr lang="en-US" sz="2400" dirty="0">
                <a:solidFill>
                  <a:srgbClr val="FF0000"/>
                </a:solidFill>
                <a:latin typeface="Times New Roman" panose="02020603050405020304" pitchFamily="18" charset="0"/>
                <a:cs typeface="Times New Roman" panose="02020603050405020304" pitchFamily="18" charset="0"/>
              </a:rPr>
              <a:t>structure </a:t>
            </a:r>
            <a:r>
              <a:rPr lang="en-US" sz="2400" dirty="0">
                <a:latin typeface="Times New Roman" panose="02020603050405020304" pitchFamily="18" charset="0"/>
                <a:cs typeface="Times New Roman" panose="02020603050405020304" pitchFamily="18" charset="0"/>
              </a:rPr>
              <a:t>of the whole database.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conceptual schema </a:t>
            </a:r>
            <a:r>
              <a:rPr lang="en-US" sz="2400" dirty="0">
                <a:solidFill>
                  <a:srgbClr val="FF0000"/>
                </a:solidFill>
                <a:latin typeface="Times New Roman" panose="02020603050405020304" pitchFamily="18" charset="0"/>
                <a:cs typeface="Times New Roman" panose="02020603050405020304" pitchFamily="18" charset="0"/>
              </a:rPr>
              <a:t>hides the details of physical storage </a:t>
            </a:r>
            <a:r>
              <a:rPr lang="en-US" sz="2400" dirty="0">
                <a:latin typeface="Times New Roman" panose="02020603050405020304" pitchFamily="18" charset="0"/>
                <a:cs typeface="Times New Roman" panose="02020603050405020304" pitchFamily="18" charset="0"/>
              </a:rPr>
              <a:t>structures and concentrates on describing entities, </a:t>
            </a:r>
            <a:r>
              <a:rPr lang="en-US" sz="2400" dirty="0" smtClean="0">
                <a:latin typeface="Times New Roman" panose="02020603050405020304" pitchFamily="18" charset="0"/>
                <a:cs typeface="Times New Roman" panose="02020603050405020304" pitchFamily="18" charset="0"/>
              </a:rPr>
              <a:t>data types</a:t>
            </a:r>
            <a:r>
              <a:rPr lang="en-US" sz="2400" dirty="0">
                <a:latin typeface="Times New Roman" panose="02020603050405020304" pitchFamily="18" charset="0"/>
                <a:cs typeface="Times New Roman" panose="02020603050405020304" pitchFamily="18" charset="0"/>
              </a:rPr>
              <a:t>, relationships, user operations, and constraints.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external </a:t>
            </a:r>
            <a:r>
              <a:rPr lang="en-US" sz="2400" dirty="0">
                <a:solidFill>
                  <a:srgbClr val="FF0000"/>
                </a:solidFill>
                <a:latin typeface="Times New Roman" panose="02020603050405020304" pitchFamily="18" charset="0"/>
                <a:cs typeface="Times New Roman" panose="02020603050405020304" pitchFamily="18" charset="0"/>
              </a:rPr>
              <a:t>or </a:t>
            </a:r>
            <a:r>
              <a:rPr lang="en-US" sz="2400" b="1" dirty="0">
                <a:solidFill>
                  <a:srgbClr val="FF0000"/>
                </a:solidFill>
                <a:latin typeface="Times New Roman" panose="02020603050405020304" pitchFamily="18" charset="0"/>
                <a:cs typeface="Times New Roman" panose="02020603050405020304" pitchFamily="18" charset="0"/>
              </a:rPr>
              <a:t>view level </a:t>
            </a:r>
            <a:r>
              <a:rPr lang="en-US" sz="2400" dirty="0">
                <a:latin typeface="Times New Roman" panose="02020603050405020304" pitchFamily="18" charset="0"/>
                <a:cs typeface="Times New Roman" panose="02020603050405020304" pitchFamily="18" charset="0"/>
              </a:rPr>
              <a:t>includes a number of external schemas or user views. </a:t>
            </a: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D5E9FAF6-0EDE-4401-9B50-615E8B9EAAF1}" type="slidenum">
              <a:rPr lang="en-US" smtClean="0"/>
              <a:t>11</a:t>
            </a:fld>
            <a:endParaRPr lang="en-US"/>
          </a:p>
        </p:txBody>
      </p:sp>
    </p:spTree>
    <p:extLst>
      <p:ext uri="{BB962C8B-B14F-4D97-AF65-F5344CB8AC3E}">
        <p14:creationId xmlns:p14="http://schemas.microsoft.com/office/powerpoint/2010/main" val="3125647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60"/>
            <a:ext cx="10515600" cy="629020"/>
          </a:xfrm>
        </p:spPr>
        <p:txBody>
          <a:bodyPr>
            <a:normAutofit/>
          </a:bodyPr>
          <a:lstStyle/>
          <a:p>
            <a:pPr algn="ctr"/>
            <a:r>
              <a:rPr lang="en-US" sz="3200" b="1" dirty="0" smtClean="0">
                <a:solidFill>
                  <a:srgbClr val="FF0000"/>
                </a:solidFill>
                <a:latin typeface="Garamond" panose="02020404030301010803" pitchFamily="18" charset="0"/>
              </a:rPr>
              <a:t>Cont..</a:t>
            </a:r>
            <a:endParaRPr lang="en-US" sz="3200" dirty="0">
              <a:solidFill>
                <a:srgbClr val="FF0000"/>
              </a:solidFill>
              <a:latin typeface="Garamond" panose="02020404030301010803" pitchFamily="18" charset="0"/>
            </a:endParaRPr>
          </a:p>
        </p:txBody>
      </p:sp>
      <p:sp>
        <p:nvSpPr>
          <p:cNvPr id="3" name="Content Placeholder 2"/>
          <p:cNvSpPr>
            <a:spLocks noGrp="1"/>
          </p:cNvSpPr>
          <p:nvPr>
            <p:ph idx="1"/>
          </p:nvPr>
        </p:nvSpPr>
        <p:spPr>
          <a:xfrm>
            <a:off x="162560" y="497711"/>
            <a:ext cx="11866880" cy="6075809"/>
          </a:xfrm>
        </p:spPr>
        <p:txBody>
          <a:bodyPr>
            <a:normAutofit/>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Each external schema describes the part of the database, that a </a:t>
            </a:r>
            <a:r>
              <a:rPr lang="en-US" sz="2400" dirty="0">
                <a:solidFill>
                  <a:srgbClr val="FF0000"/>
                </a:solidFill>
                <a:latin typeface="Times New Roman" panose="02020603050405020304" pitchFamily="18" charset="0"/>
                <a:cs typeface="Times New Roman" panose="02020603050405020304" pitchFamily="18" charset="0"/>
              </a:rPr>
              <a:t>particular user group is interested</a:t>
            </a:r>
            <a:r>
              <a:rPr lang="en-US" sz="2400" dirty="0">
                <a:latin typeface="Times New Roman" panose="02020603050405020304" pitchFamily="18" charset="0"/>
                <a:cs typeface="Times New Roman" panose="02020603050405020304" pitchFamily="18" charset="0"/>
              </a:rPr>
              <a:t> in and hides the rest of the database from that user group. </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DBMS, based on 3-schema architecture, each user group refers only to its own external schema</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Hence DBMS must transform a request specified on an external schema into a request against the conceptual schema, and then into a request on the internal schema for processing over the stored database.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process of transforming requests and results between levels are called </a:t>
            </a:r>
            <a:r>
              <a:rPr lang="en-US" sz="2400" b="1" dirty="0">
                <a:solidFill>
                  <a:srgbClr val="FF0000"/>
                </a:solidFill>
                <a:latin typeface="Times New Roman" panose="02020603050405020304" pitchFamily="18" charset="0"/>
                <a:cs typeface="Times New Roman" panose="02020603050405020304" pitchFamily="18" charset="0"/>
              </a:rPr>
              <a:t>mappings. </a:t>
            </a:r>
            <a:endParaRPr lang="en-US" sz="24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solidFill>
                <a:srgbClr val="FF0000"/>
              </a:solidFill>
              <a:latin typeface="Garamond" panose="02020404030301010803"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E9FAF6-0EDE-4401-9B50-615E8B9EAAF1}" type="slidenum">
              <a:rPr lang="en-US" smtClean="0"/>
              <a:t>12</a:t>
            </a:fld>
            <a:endParaRPr lang="en-US"/>
          </a:p>
        </p:txBody>
      </p:sp>
    </p:spTree>
    <p:extLst>
      <p:ext uri="{BB962C8B-B14F-4D97-AF65-F5344CB8AC3E}">
        <p14:creationId xmlns:p14="http://schemas.microsoft.com/office/powerpoint/2010/main" val="526741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397" y="132080"/>
            <a:ext cx="10515600" cy="537700"/>
          </a:xfrm>
        </p:spPr>
        <p:txBody>
          <a:bodyPr>
            <a:normAutofit/>
          </a:bodyPr>
          <a:lstStyle/>
          <a:p>
            <a:pPr algn="ctr"/>
            <a:r>
              <a:rPr lang="en-US" sz="3200" b="1" dirty="0">
                <a:solidFill>
                  <a:srgbClr val="FF0000"/>
                </a:solidFill>
                <a:latin typeface="Garamond" pitchFamily="18" charset="0"/>
              </a:rPr>
              <a:t>Data Independence </a:t>
            </a:r>
            <a:endParaRPr lang="en-US" sz="3200" dirty="0">
              <a:solidFill>
                <a:srgbClr val="FF0000"/>
              </a:solidFill>
              <a:latin typeface="Garamond" pitchFamily="18" charset="0"/>
            </a:endParaRPr>
          </a:p>
        </p:txBody>
      </p:sp>
      <p:sp>
        <p:nvSpPr>
          <p:cNvPr id="3" name="Content Placeholder 2"/>
          <p:cNvSpPr>
            <a:spLocks noGrp="1"/>
          </p:cNvSpPr>
          <p:nvPr>
            <p:ph idx="1"/>
          </p:nvPr>
        </p:nvSpPr>
        <p:spPr>
          <a:xfrm>
            <a:off x="172720" y="633976"/>
            <a:ext cx="11922823" cy="6009892"/>
          </a:xfrm>
        </p:spPr>
        <p:txBody>
          <a:bodyPr>
            <a:normAutofit/>
          </a:bodyPr>
          <a:lstStyle/>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capacity to change the schema at </a:t>
            </a:r>
            <a:r>
              <a:rPr lang="en-US" sz="2400" dirty="0">
                <a:solidFill>
                  <a:srgbClr val="FF0000"/>
                </a:solidFill>
                <a:latin typeface="Times New Roman" panose="02020603050405020304" pitchFamily="18" charset="0"/>
                <a:cs typeface="Times New Roman" panose="02020603050405020304" pitchFamily="18" charset="0"/>
              </a:rPr>
              <a:t>one level of a database </a:t>
            </a:r>
            <a:r>
              <a:rPr lang="en-US" sz="2400" dirty="0">
                <a:latin typeface="Times New Roman" panose="02020603050405020304" pitchFamily="18" charset="0"/>
                <a:cs typeface="Times New Roman" panose="02020603050405020304" pitchFamily="18" charset="0"/>
              </a:rPr>
              <a:t>system </a:t>
            </a:r>
            <a:r>
              <a:rPr lang="en-US" sz="2400" dirty="0">
                <a:solidFill>
                  <a:srgbClr val="FF0000"/>
                </a:solidFill>
                <a:latin typeface="Times New Roman" panose="02020603050405020304" pitchFamily="18" charset="0"/>
                <a:cs typeface="Times New Roman" panose="02020603050405020304" pitchFamily="18" charset="0"/>
              </a:rPr>
              <a:t>without changing </a:t>
            </a:r>
            <a:r>
              <a:rPr lang="en-US" sz="2400" dirty="0">
                <a:latin typeface="Times New Roman" panose="02020603050405020304" pitchFamily="18" charset="0"/>
                <a:cs typeface="Times New Roman" panose="02020603050405020304" pitchFamily="18" charset="0"/>
              </a:rPr>
              <a:t>the schema at the next higher level.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types of data independence </a:t>
            </a:r>
          </a:p>
          <a:p>
            <a:pPr marL="914400" lvl="2" indent="0">
              <a:lnSpc>
                <a:spcPct val="150000"/>
              </a:lnSpc>
              <a:buNone/>
            </a:pPr>
            <a:r>
              <a:rPr lang="en-US" sz="2400" dirty="0">
                <a:latin typeface="Times New Roman" panose="02020603050405020304" pitchFamily="18" charset="0"/>
                <a:cs typeface="Times New Roman" panose="02020603050405020304" pitchFamily="18" charset="0"/>
              </a:rPr>
              <a:t>1) Logical data independence </a:t>
            </a:r>
          </a:p>
          <a:p>
            <a:pPr marL="914400" lvl="2" indent="0">
              <a:lnSpc>
                <a:spcPct val="150000"/>
              </a:lnSpc>
              <a:buNone/>
            </a:pPr>
            <a:r>
              <a:rPr lang="en-US" sz="2400" dirty="0">
                <a:latin typeface="Times New Roman" panose="02020603050405020304" pitchFamily="18" charset="0"/>
                <a:cs typeface="Times New Roman" panose="02020603050405020304" pitchFamily="18" charset="0"/>
              </a:rPr>
              <a:t>2) Physical data independence </a:t>
            </a:r>
          </a:p>
          <a:p>
            <a:pPr>
              <a:lnSpc>
                <a:spcPct val="150000"/>
              </a:lnSpc>
              <a:buFont typeface="Wingdings" panose="05000000000000000000" pitchFamily="2" charset="2"/>
              <a:buChar char="Ø"/>
            </a:pPr>
            <a:endParaRPr lang="en-US" sz="2400" dirty="0">
              <a:latin typeface="Garamond" panose="02020404030301010803" pitchFamily="18" charset="0"/>
            </a:endParaRPr>
          </a:p>
          <a:p>
            <a:endParaRPr lang="en-US" dirty="0"/>
          </a:p>
        </p:txBody>
      </p:sp>
      <p:sp>
        <p:nvSpPr>
          <p:cNvPr id="4" name="Slide Number Placeholder 3"/>
          <p:cNvSpPr>
            <a:spLocks noGrp="1"/>
          </p:cNvSpPr>
          <p:nvPr>
            <p:ph type="sldNum" sz="quarter" idx="12"/>
          </p:nvPr>
        </p:nvSpPr>
        <p:spPr/>
        <p:txBody>
          <a:bodyPr/>
          <a:lstStyle/>
          <a:p>
            <a:fld id="{D5E9FAF6-0EDE-4401-9B50-615E8B9EAAF1}" type="slidenum">
              <a:rPr lang="en-US" smtClean="0"/>
              <a:t>13</a:t>
            </a:fld>
            <a:endParaRPr lang="en-US"/>
          </a:p>
        </p:txBody>
      </p:sp>
      <p:pic>
        <p:nvPicPr>
          <p:cNvPr id="5" name="Picture 4"/>
          <p:cNvPicPr>
            <a:picLocks noChangeAspect="1"/>
          </p:cNvPicPr>
          <p:nvPr/>
        </p:nvPicPr>
        <p:blipFill>
          <a:blip r:embed="rId2"/>
          <a:stretch>
            <a:fillRect/>
          </a:stretch>
        </p:blipFill>
        <p:spPr>
          <a:xfrm>
            <a:off x="4901420" y="2106612"/>
            <a:ext cx="6188385" cy="4249738"/>
          </a:xfrm>
          <a:prstGeom prst="rect">
            <a:avLst/>
          </a:prstGeom>
        </p:spPr>
      </p:pic>
    </p:spTree>
    <p:extLst>
      <p:ext uri="{BB962C8B-B14F-4D97-AF65-F5344CB8AC3E}">
        <p14:creationId xmlns:p14="http://schemas.microsoft.com/office/powerpoint/2010/main" val="4260840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177" y="1"/>
            <a:ext cx="10515600" cy="75235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Logical data independence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 y="566670"/>
            <a:ext cx="12070080" cy="5880428"/>
          </a:xfrm>
        </p:spPr>
        <p:txBody>
          <a:bodyPr>
            <a:normAutofit fontScale="92500" lnSpcReduction="10000"/>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Logical data independence is the capacity to change the </a:t>
            </a:r>
            <a:r>
              <a:rPr lang="en-US" sz="2400" dirty="0">
                <a:solidFill>
                  <a:srgbClr val="FF0000"/>
                </a:solidFill>
                <a:latin typeface="Times New Roman" panose="02020603050405020304" pitchFamily="18" charset="0"/>
                <a:cs typeface="Times New Roman" panose="02020603050405020304" pitchFamily="18" charset="0"/>
              </a:rPr>
              <a:t>conceptual schema </a:t>
            </a:r>
            <a:r>
              <a:rPr lang="en-US" sz="2400" dirty="0">
                <a:latin typeface="Times New Roman" panose="02020603050405020304" pitchFamily="18" charset="0"/>
                <a:cs typeface="Times New Roman" panose="02020603050405020304" pitchFamily="18" charset="0"/>
              </a:rPr>
              <a:t>without having to change the </a:t>
            </a:r>
            <a:r>
              <a:rPr lang="en-US" sz="2400" dirty="0">
                <a:solidFill>
                  <a:srgbClr val="FF0000"/>
                </a:solidFill>
                <a:latin typeface="Times New Roman" panose="02020603050405020304" pitchFamily="18" charset="0"/>
                <a:cs typeface="Times New Roman" panose="02020603050405020304" pitchFamily="18" charset="0"/>
              </a:rPr>
              <a:t>external schemas </a:t>
            </a:r>
            <a:r>
              <a:rPr lang="en-US" sz="2400" dirty="0">
                <a:latin typeface="Times New Roman" panose="02020603050405020304" pitchFamily="18" charset="0"/>
                <a:cs typeface="Times New Roman" panose="02020603050405020304" pitchFamily="18" charset="0"/>
              </a:rPr>
              <a:t>or application programs.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changes </a:t>
            </a:r>
            <a:r>
              <a:rPr lang="en-US" sz="2400" dirty="0" smtClean="0">
                <a:latin typeface="Times New Roman" panose="02020603050405020304" pitchFamily="18" charset="0"/>
                <a:cs typeface="Times New Roman" panose="02020603050405020304" pitchFamily="18" charset="0"/>
              </a:rPr>
              <a:t>like </a:t>
            </a:r>
            <a:r>
              <a:rPr lang="en-US" sz="2400" dirty="0">
                <a:solidFill>
                  <a:srgbClr val="FF0000"/>
                </a:solidFill>
                <a:latin typeface="Times New Roman" panose="02020603050405020304" pitchFamily="18" charset="0"/>
                <a:cs typeface="Times New Roman" panose="02020603050405020304" pitchFamily="18" charset="0"/>
              </a:rPr>
              <a:t>expanding</a:t>
            </a:r>
            <a:r>
              <a:rPr lang="en-US" sz="2400" dirty="0">
                <a:latin typeface="Times New Roman" panose="02020603050405020304" pitchFamily="18" charset="0"/>
                <a:cs typeface="Times New Roman" panose="02020603050405020304" pitchFamily="18" charset="0"/>
              </a:rPr>
              <a:t> the database, changing </a:t>
            </a:r>
            <a:r>
              <a:rPr lang="en-US" sz="2400" dirty="0">
                <a:solidFill>
                  <a:srgbClr val="FF0000"/>
                </a:solidFill>
                <a:latin typeface="Times New Roman" panose="02020603050405020304" pitchFamily="18" charset="0"/>
                <a:cs typeface="Times New Roman" panose="02020603050405020304" pitchFamily="18" charset="0"/>
              </a:rPr>
              <a:t>constraints</a:t>
            </a:r>
            <a:r>
              <a:rPr lang="en-US" sz="2400" dirty="0">
                <a:latin typeface="Times New Roman" panose="02020603050405020304" pitchFamily="18" charset="0"/>
                <a:cs typeface="Times New Roman" panose="02020603050405020304" pitchFamily="18" charset="0"/>
              </a:rPr>
              <a:t>, removing a record type or a data item, etc….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conceptual schema, should not be affected in the external schemas</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Only the view definition and the mappings need changes in a DBMS that supports data independence. </a:t>
            </a:r>
            <a:endParaRPr lang="en-US" sz="2400" dirty="0" smtClean="0">
              <a:latin typeface="Times New Roman" panose="02020603050405020304" pitchFamily="18" charset="0"/>
              <a:cs typeface="Times New Roman" panose="02020603050405020304" pitchFamily="18" charset="0"/>
            </a:endParaRPr>
          </a:p>
          <a:p>
            <a:pPr marL="0" indent="0" algn="ctr">
              <a:lnSpc>
                <a:spcPct val="160000"/>
              </a:lnSpc>
              <a:buNone/>
            </a:pPr>
            <a:r>
              <a:rPr lang="en-US" sz="3000" b="1" dirty="0">
                <a:solidFill>
                  <a:srgbClr val="FF0000"/>
                </a:solidFill>
                <a:latin typeface="Times New Roman" panose="02020603050405020304" pitchFamily="18" charset="0"/>
                <a:cs typeface="Times New Roman" panose="02020603050405020304" pitchFamily="18" charset="0"/>
              </a:rPr>
              <a:t>Physical data independence </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Physical data independence is the capacity to change the </a:t>
            </a:r>
            <a:r>
              <a:rPr lang="en-US" sz="2400" dirty="0">
                <a:solidFill>
                  <a:srgbClr val="FF0000"/>
                </a:solidFill>
                <a:latin typeface="Times New Roman" panose="02020603050405020304" pitchFamily="18" charset="0"/>
                <a:cs typeface="Times New Roman" panose="02020603050405020304" pitchFamily="18" charset="0"/>
              </a:rPr>
              <a:t>internal</a:t>
            </a:r>
            <a:r>
              <a:rPr lang="en-US" sz="2400" dirty="0">
                <a:latin typeface="Times New Roman" panose="02020603050405020304" pitchFamily="18" charset="0"/>
                <a:cs typeface="Times New Roman" panose="02020603050405020304" pitchFamily="18" charset="0"/>
              </a:rPr>
              <a:t> schema without having to change the </a:t>
            </a:r>
            <a:r>
              <a:rPr lang="en-US" sz="2400" dirty="0">
                <a:solidFill>
                  <a:srgbClr val="FF0000"/>
                </a:solidFill>
                <a:latin typeface="Times New Roman" panose="02020603050405020304" pitchFamily="18" charset="0"/>
                <a:cs typeface="Times New Roman" panose="02020603050405020304" pitchFamily="18" charset="0"/>
              </a:rPr>
              <a:t>conceptual</a:t>
            </a:r>
            <a:r>
              <a:rPr lang="en-US" sz="2400" dirty="0">
                <a:latin typeface="Times New Roman" panose="02020603050405020304" pitchFamily="18" charset="0"/>
                <a:cs typeface="Times New Roman" panose="02020603050405020304" pitchFamily="18" charset="0"/>
              </a:rPr>
              <a:t> schema. </a:t>
            </a:r>
            <a:endParaRPr lang="en-US" sz="2400" dirty="0" smtClean="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changes </a:t>
            </a:r>
            <a:r>
              <a:rPr lang="en-US" sz="2400" dirty="0" smtClean="0">
                <a:latin typeface="Times New Roman" panose="02020603050405020304" pitchFamily="18" charset="0"/>
                <a:cs typeface="Times New Roman" panose="02020603050405020304" pitchFamily="18" charset="0"/>
              </a:rPr>
              <a:t>like file location, access path doesn’t alter the conceptual schema.</a:t>
            </a:r>
          </a:p>
        </p:txBody>
      </p:sp>
      <p:sp>
        <p:nvSpPr>
          <p:cNvPr id="5" name="Slide Number Placeholder 4"/>
          <p:cNvSpPr>
            <a:spLocks noGrp="1"/>
          </p:cNvSpPr>
          <p:nvPr>
            <p:ph type="sldNum" sz="quarter" idx="12"/>
          </p:nvPr>
        </p:nvSpPr>
        <p:spPr/>
        <p:txBody>
          <a:bodyPr/>
          <a:lstStyle/>
          <a:p>
            <a:fld id="{D5E9FAF6-0EDE-4401-9B50-615E8B9EAAF1}" type="slidenum">
              <a:rPr lang="en-US" smtClean="0"/>
              <a:t>14</a:t>
            </a:fld>
            <a:endParaRPr lang="en-US"/>
          </a:p>
        </p:txBody>
      </p:sp>
    </p:spTree>
    <p:extLst>
      <p:ext uri="{BB962C8B-B14F-4D97-AF65-F5344CB8AC3E}">
        <p14:creationId xmlns:p14="http://schemas.microsoft.com/office/powerpoint/2010/main" val="2937973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82" y="0"/>
            <a:ext cx="10515600" cy="474562"/>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DBMS Languages </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417" y="474562"/>
            <a:ext cx="10997430" cy="5778943"/>
          </a:xfrm>
        </p:spPr>
        <p:txBody>
          <a:bodyPr numCol="1">
            <a:normAutofit fontScale="92500" lnSpcReduction="10000"/>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Once the design of a database is completed, and a DBMS is chosen to implement the database, the first step is to specify conceptual and internal schemas for the database and any mappings between the two.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Data Definition Languages (DDL) </a:t>
            </a:r>
            <a:r>
              <a:rPr lang="en-US" sz="2400" dirty="0">
                <a:latin typeface="Times New Roman" panose="02020603050405020304" pitchFamily="18" charset="0"/>
                <a:cs typeface="Times New Roman" panose="02020603050405020304" pitchFamily="18" charset="0"/>
              </a:rPr>
              <a:t>is used by the </a:t>
            </a:r>
            <a:r>
              <a:rPr lang="en-US" sz="2400" dirty="0">
                <a:solidFill>
                  <a:srgbClr val="FF0000"/>
                </a:solidFill>
                <a:latin typeface="Times New Roman" panose="02020603050405020304" pitchFamily="18" charset="0"/>
                <a:cs typeface="Times New Roman" panose="02020603050405020304" pitchFamily="18" charset="0"/>
              </a:rPr>
              <a:t>DBA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Database designers </a:t>
            </a:r>
            <a:r>
              <a:rPr lang="en-US" sz="2400" dirty="0">
                <a:latin typeface="Times New Roman" panose="02020603050405020304" pitchFamily="18" charset="0"/>
                <a:cs typeface="Times New Roman" panose="02020603050405020304" pitchFamily="18" charset="0"/>
              </a:rPr>
              <a:t>to define </a:t>
            </a:r>
            <a:r>
              <a:rPr lang="en-US" sz="2400" dirty="0" smtClean="0">
                <a:latin typeface="Times New Roman" panose="02020603050405020304" pitchFamily="18" charset="0"/>
                <a:cs typeface="Times New Roman" panose="02020603050405020304" pitchFamily="18" charset="0"/>
              </a:rPr>
              <a:t>internal and conceptual </a:t>
            </a:r>
            <a:r>
              <a:rPr lang="en-US" sz="2400" dirty="0">
                <a:latin typeface="Times New Roman" panose="02020603050405020304" pitchFamily="18" charset="0"/>
                <a:cs typeface="Times New Roman" panose="02020603050405020304" pitchFamily="18" charset="0"/>
              </a:rPr>
              <a:t>schemas.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DBMS will have a DDL compiler to process DDL statements in order to identify descriptions of the schema construct and to store the schema descriptions in the DBMS catalog.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DBMSs, where a clear separation is maintained between the conceptual and internal levels, the DDL is used to specify </a:t>
            </a:r>
            <a:r>
              <a:rPr lang="en-US" sz="2400" dirty="0">
                <a:solidFill>
                  <a:srgbClr val="FF0000"/>
                </a:solidFill>
                <a:latin typeface="Times New Roman" panose="02020603050405020304" pitchFamily="18" charset="0"/>
                <a:cs typeface="Times New Roman" panose="02020603050405020304" pitchFamily="18" charset="0"/>
              </a:rPr>
              <a:t>the conceptual schema only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Typical DDL include Create, Alter, Drop, and Rename of the database.</a:t>
            </a:r>
          </a:p>
        </p:txBody>
      </p:sp>
      <p:sp>
        <p:nvSpPr>
          <p:cNvPr id="4" name="Slide Number Placeholder 3"/>
          <p:cNvSpPr>
            <a:spLocks noGrp="1"/>
          </p:cNvSpPr>
          <p:nvPr>
            <p:ph type="sldNum" sz="quarter" idx="12"/>
          </p:nvPr>
        </p:nvSpPr>
        <p:spPr/>
        <p:txBody>
          <a:bodyPr/>
          <a:lstStyle/>
          <a:p>
            <a:fld id="{D5E9FAF6-0EDE-4401-9B50-615E8B9EAAF1}" type="slidenum">
              <a:rPr lang="en-US" smtClean="0"/>
              <a:t>15</a:t>
            </a:fld>
            <a:endParaRPr lang="en-US"/>
          </a:p>
        </p:txBody>
      </p:sp>
    </p:spTree>
    <p:extLst>
      <p:ext uri="{BB962C8B-B14F-4D97-AF65-F5344CB8AC3E}">
        <p14:creationId xmlns:p14="http://schemas.microsoft.com/office/powerpoint/2010/main" val="4267049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598"/>
            <a:ext cx="10515600" cy="671332"/>
          </a:xfrm>
        </p:spPr>
        <p:txBody>
          <a:bodyPr>
            <a:normAutofit/>
          </a:bodyPr>
          <a:lstStyle/>
          <a:p>
            <a:pPr algn="ctr"/>
            <a:r>
              <a:rPr lang="en-US" sz="3200" b="1" dirty="0" smtClean="0">
                <a:solidFill>
                  <a:srgbClr val="FF0000"/>
                </a:solidFill>
                <a:latin typeface="Times New Roman" panose="02020603050405020304" pitchFamily="18" charset="0"/>
                <a:cs typeface="Times New Roman" panose="02020603050405020304" pitchFamily="18" charset="0"/>
              </a:rPr>
              <a:t>Cont…</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896" y="671332"/>
            <a:ext cx="11567149" cy="5685018"/>
          </a:xfrm>
        </p:spPr>
        <p:txBody>
          <a:bodyPr>
            <a:normAutofit/>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Another </a:t>
            </a:r>
            <a:r>
              <a:rPr lang="en-US" sz="2400" b="1" dirty="0">
                <a:latin typeface="Times New Roman" panose="02020603050405020304" pitchFamily="18" charset="0"/>
                <a:cs typeface="Times New Roman" panose="02020603050405020304" pitchFamily="18" charset="0"/>
              </a:rPr>
              <a:t>Storage Definition Language (SDL) </a:t>
            </a:r>
            <a:r>
              <a:rPr lang="en-US" sz="2400" dirty="0">
                <a:latin typeface="Times New Roman" panose="02020603050405020304" pitchFamily="18" charset="0"/>
                <a:cs typeface="Times New Roman" panose="02020603050405020304" pitchFamily="18" charset="0"/>
              </a:rPr>
              <a:t>is used to specify the internal schema. </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a true 3-schema architecture, a </a:t>
            </a:r>
            <a:r>
              <a:rPr lang="en-US" sz="2400" b="1" dirty="0">
                <a:latin typeface="Times New Roman" panose="02020603050405020304" pitchFamily="18" charset="0"/>
                <a:cs typeface="Times New Roman" panose="02020603050405020304" pitchFamily="18" charset="0"/>
              </a:rPr>
              <a:t>View Definition Language (VDL) </a:t>
            </a:r>
            <a:r>
              <a:rPr lang="en-US" sz="2400" dirty="0">
                <a:latin typeface="Times New Roman" panose="02020603050405020304" pitchFamily="18" charset="0"/>
                <a:cs typeface="Times New Roman" panose="02020603050405020304" pitchFamily="18" charset="0"/>
              </a:rPr>
              <a:t>is needed to specify user views and their mappings to the conceptual schema.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But </a:t>
            </a:r>
            <a:r>
              <a:rPr lang="en-US" sz="2400" dirty="0">
                <a:latin typeface="Times New Roman" panose="02020603050405020304" pitchFamily="18" charset="0"/>
                <a:cs typeface="Times New Roman" panose="02020603050405020304" pitchFamily="18" charset="0"/>
              </a:rPr>
              <a:t>in most DBMSs, the DDL is used to define both conceptual and external schemas.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DBMS provides a </a:t>
            </a:r>
            <a:r>
              <a:rPr lang="en-US" sz="2400" b="1" dirty="0">
                <a:latin typeface="Times New Roman" panose="02020603050405020304" pitchFamily="18" charset="0"/>
                <a:cs typeface="Times New Roman" panose="02020603050405020304" pitchFamily="18" charset="0"/>
              </a:rPr>
              <a:t>Data Manipulation Language (DML) </a:t>
            </a:r>
            <a:r>
              <a:rPr lang="en-US" sz="2400" dirty="0">
                <a:latin typeface="Times New Roman" panose="02020603050405020304" pitchFamily="18" charset="0"/>
                <a:cs typeface="Times New Roman" panose="02020603050405020304" pitchFamily="18" charset="0"/>
              </a:rPr>
              <a:t>for the users to </a:t>
            </a:r>
            <a:r>
              <a:rPr lang="en-US" sz="2400" dirty="0">
                <a:solidFill>
                  <a:srgbClr val="FF0000"/>
                </a:solidFill>
                <a:latin typeface="Times New Roman" panose="02020603050405020304" pitchFamily="18" charset="0"/>
                <a:cs typeface="Times New Roman" panose="02020603050405020304" pitchFamily="18" charset="0"/>
              </a:rPr>
              <a:t>manipulate the database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Typical </a:t>
            </a:r>
            <a:r>
              <a:rPr lang="en-US" sz="2400" dirty="0">
                <a:latin typeface="Times New Roman" panose="02020603050405020304" pitchFamily="18" charset="0"/>
                <a:cs typeface="Times New Roman" panose="02020603050405020304" pitchFamily="18" charset="0"/>
              </a:rPr>
              <a:t>manipulations include </a:t>
            </a:r>
            <a:r>
              <a:rPr lang="en-US" sz="2400" dirty="0">
                <a:solidFill>
                  <a:srgbClr val="FF0000"/>
                </a:solidFill>
                <a:latin typeface="Times New Roman" panose="02020603050405020304" pitchFamily="18" charset="0"/>
                <a:cs typeface="Times New Roman" panose="02020603050405020304" pitchFamily="18" charset="0"/>
              </a:rPr>
              <a:t>retrieval, insertion, deletion, and modification </a:t>
            </a:r>
            <a:r>
              <a:rPr lang="en-US" sz="2400" dirty="0">
                <a:latin typeface="Times New Roman" panose="02020603050405020304" pitchFamily="18" charset="0"/>
                <a:cs typeface="Times New Roman" panose="02020603050405020304" pitchFamily="18" charset="0"/>
              </a:rPr>
              <a:t>of the data</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current DBMSs, a comprehensive integrated language called the </a:t>
            </a:r>
            <a:r>
              <a:rPr lang="en-US" sz="2400" b="1" dirty="0">
                <a:latin typeface="Times New Roman" panose="02020603050405020304" pitchFamily="18" charset="0"/>
                <a:cs typeface="Times New Roman" panose="02020603050405020304" pitchFamily="18" charset="0"/>
              </a:rPr>
              <a:t>SQL relational database language </a:t>
            </a:r>
            <a:r>
              <a:rPr lang="en-US" sz="2400" dirty="0">
                <a:latin typeface="Times New Roman" panose="02020603050405020304" pitchFamily="18" charset="0"/>
                <a:cs typeface="Times New Roman" panose="02020603050405020304" pitchFamily="18" charset="0"/>
              </a:rPr>
              <a:t>represents a combination of DDL, VDL, DML and some features also. </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16</a:t>
            </a:fld>
            <a:endParaRPr lang="en-US"/>
          </a:p>
        </p:txBody>
      </p:sp>
    </p:spTree>
    <p:extLst>
      <p:ext uri="{BB962C8B-B14F-4D97-AF65-F5344CB8AC3E}">
        <p14:creationId xmlns:p14="http://schemas.microsoft.com/office/powerpoint/2010/main" val="620368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598"/>
            <a:ext cx="10515600" cy="671332"/>
          </a:xfrm>
        </p:spPr>
        <p:txBody>
          <a:bodyPr>
            <a:normAutofit/>
          </a:bodyPr>
          <a:lstStyle/>
          <a:p>
            <a:pPr algn="ctr"/>
            <a:r>
              <a:rPr lang="en-US" sz="3200" b="1" dirty="0" smtClean="0">
                <a:solidFill>
                  <a:srgbClr val="FF0000"/>
                </a:solidFill>
                <a:latin typeface="Times New Roman" panose="02020603050405020304" pitchFamily="18" charset="0"/>
                <a:cs typeface="Times New Roman" panose="02020603050405020304" pitchFamily="18" charset="0"/>
              </a:rPr>
              <a:t>Cont…</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896" y="671332"/>
            <a:ext cx="11411874" cy="5685018"/>
          </a:xfrm>
        </p:spPr>
        <p:txBody>
          <a:bodyPr>
            <a:normAutofit fontScale="85000" lnSpcReduction="20000"/>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SDL was a component in early versions of SQL, but has been removed from the language to keep it at the conceptual and external levels only. </a:t>
            </a:r>
          </a:p>
          <a:p>
            <a:pPr algn="just">
              <a:lnSpc>
                <a:spcPct val="150000"/>
              </a:lnSpc>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Data </a:t>
            </a:r>
            <a:r>
              <a:rPr lang="en-US" sz="2600" b="1" dirty="0">
                <a:latin typeface="Times New Roman" panose="02020603050405020304" pitchFamily="18" charset="0"/>
                <a:cs typeface="Times New Roman" panose="02020603050405020304" pitchFamily="18" charset="0"/>
              </a:rPr>
              <a:t>Control Language:</a:t>
            </a:r>
            <a:r>
              <a:rPr lang="en-US" sz="2600" dirty="0">
                <a:latin typeface="Times New Roman" panose="02020603050405020304" pitchFamily="18" charset="0"/>
                <a:cs typeface="Times New Roman" panose="02020603050405020304" pitchFamily="18" charset="0"/>
              </a:rPr>
              <a:t> Database is a shared resource that demands control of data access and </a:t>
            </a:r>
            <a:r>
              <a:rPr lang="en-US" sz="2600" dirty="0" smtClean="0">
                <a:latin typeface="Times New Roman" panose="02020603050405020304" pitchFamily="18" charset="0"/>
                <a:cs typeface="Times New Roman" panose="02020603050405020304" pitchFamily="18" charset="0"/>
              </a:rPr>
              <a:t>usage.</a:t>
            </a:r>
          </a:p>
          <a:p>
            <a:pPr algn="just">
              <a:lnSpc>
                <a:spcPct val="15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DCL are </a:t>
            </a:r>
            <a:r>
              <a:rPr lang="en-US" sz="2600" dirty="0">
                <a:latin typeface="Times New Roman" panose="02020603050405020304" pitchFamily="18" charset="0"/>
                <a:cs typeface="Times New Roman" panose="02020603050405020304" pitchFamily="18" charset="0"/>
              </a:rPr>
              <a:t>commands that will help the Database Administrator </a:t>
            </a:r>
            <a:r>
              <a:rPr lang="en-US" sz="2600" dirty="0" smtClean="0">
                <a:latin typeface="Times New Roman" panose="02020603050405020304" pitchFamily="18" charset="0"/>
                <a:cs typeface="Times New Roman" panose="02020603050405020304" pitchFamily="18" charset="0"/>
              </a:rPr>
              <a:t>to </a:t>
            </a:r>
            <a:r>
              <a:rPr lang="en-US" sz="2600" dirty="0" smtClean="0">
                <a:solidFill>
                  <a:srgbClr val="FF0000"/>
                </a:solidFill>
                <a:latin typeface="Times New Roman" panose="02020603050405020304" pitchFamily="18" charset="0"/>
                <a:cs typeface="Times New Roman" panose="02020603050405020304" pitchFamily="18" charset="0"/>
              </a:rPr>
              <a:t>control </a:t>
            </a:r>
            <a:r>
              <a:rPr lang="en-US" sz="2600" dirty="0">
                <a:solidFill>
                  <a:srgbClr val="FF0000"/>
                </a:solidFill>
                <a:latin typeface="Times New Roman" panose="02020603050405020304" pitchFamily="18" charset="0"/>
                <a:cs typeface="Times New Roman" panose="02020603050405020304" pitchFamily="18" charset="0"/>
              </a:rPr>
              <a:t>the </a:t>
            </a:r>
            <a:r>
              <a:rPr lang="en-US" sz="2600" dirty="0" smtClean="0">
                <a:solidFill>
                  <a:srgbClr val="FF0000"/>
                </a:solidFill>
                <a:latin typeface="Times New Roman" panose="02020603050405020304" pitchFamily="18" charset="0"/>
                <a:cs typeface="Times New Roman" panose="02020603050405020304" pitchFamily="18" charset="0"/>
              </a:rPr>
              <a:t>database</a:t>
            </a: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commands include </a:t>
            </a:r>
            <a:r>
              <a:rPr lang="en-US" sz="2600" dirty="0">
                <a:solidFill>
                  <a:srgbClr val="FF0000"/>
                </a:solidFill>
                <a:latin typeface="Times New Roman" panose="02020603050405020304" pitchFamily="18" charset="0"/>
                <a:cs typeface="Times New Roman" panose="02020603050405020304" pitchFamily="18" charset="0"/>
              </a:rPr>
              <a:t>grant or revoke privileges </a:t>
            </a:r>
            <a:r>
              <a:rPr lang="en-US" sz="2600" dirty="0">
                <a:latin typeface="Times New Roman" panose="02020603050405020304" pitchFamily="18" charset="0"/>
                <a:cs typeface="Times New Roman" panose="02020603050405020304" pitchFamily="18" charset="0"/>
              </a:rPr>
              <a:t>to access the </a:t>
            </a:r>
            <a:r>
              <a:rPr lang="en-US" sz="2600" dirty="0" smtClean="0">
                <a:latin typeface="Times New Roman" panose="02020603050405020304" pitchFamily="18" charset="0"/>
                <a:cs typeface="Times New Roman" panose="02020603050405020304" pitchFamily="18" charset="0"/>
              </a:rPr>
              <a:t>database.</a:t>
            </a:r>
          </a:p>
          <a:p>
            <a:pPr>
              <a:lnSpc>
                <a:spcPct val="150000"/>
              </a:lnSpc>
              <a:buFont typeface="Wingdings" panose="05000000000000000000" pitchFamily="2" charset="2"/>
              <a:buChar char="v"/>
            </a:pPr>
            <a:r>
              <a:rPr lang="en-US" sz="2600" dirty="0" smtClean="0">
                <a:latin typeface="Times New Roman" panose="02020603050405020304" pitchFamily="18" charset="0"/>
                <a:cs typeface="Times New Roman" panose="02020603050405020304" pitchFamily="18" charset="0"/>
              </a:rPr>
              <a:t>The database </a:t>
            </a:r>
            <a:r>
              <a:rPr lang="en-US" sz="2600" dirty="0">
                <a:latin typeface="Times New Roman" panose="02020603050405020304" pitchFamily="18" charset="0"/>
                <a:cs typeface="Times New Roman" panose="02020603050405020304" pitchFamily="18" charset="0"/>
              </a:rPr>
              <a:t>administrator should have the facility to control the overall operation of </a:t>
            </a:r>
            <a:r>
              <a:rPr lang="en-US" sz="2600" dirty="0" smtClean="0">
                <a:latin typeface="Times New Roman" panose="02020603050405020304" pitchFamily="18" charset="0"/>
                <a:cs typeface="Times New Roman" panose="02020603050405020304" pitchFamily="18" charset="0"/>
              </a:rPr>
              <a:t>the system </a:t>
            </a:r>
            <a:r>
              <a:rPr lang="en-US" sz="2400" dirty="0"/>
              <a:t/>
            </a:r>
            <a:br>
              <a:rPr lang="en-US" sz="2400" dirty="0"/>
            </a:br>
            <a:r>
              <a:rPr lang="en-US" sz="2400" dirty="0" smtClean="0">
                <a:latin typeface="Times New Roman" panose="02020603050405020304" pitchFamily="18" charset="0"/>
                <a:cs typeface="Times New Roman" panose="02020603050405020304" pitchFamily="18" charset="0"/>
              </a:rPr>
              <a:t> </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17</a:t>
            </a:fld>
            <a:endParaRPr lang="en-US"/>
          </a:p>
        </p:txBody>
      </p:sp>
    </p:spTree>
    <p:extLst>
      <p:ext uri="{BB962C8B-B14F-4D97-AF65-F5344CB8AC3E}">
        <p14:creationId xmlns:p14="http://schemas.microsoft.com/office/powerpoint/2010/main" val="523198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53" y="0"/>
            <a:ext cx="10515600" cy="647459"/>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DBMS Interfaces </a:t>
            </a:r>
          </a:p>
        </p:txBody>
      </p:sp>
      <p:sp>
        <p:nvSpPr>
          <p:cNvPr id="3" name="Content Placeholder 2"/>
          <p:cNvSpPr>
            <a:spLocks noGrp="1"/>
          </p:cNvSpPr>
          <p:nvPr>
            <p:ph idx="1"/>
          </p:nvPr>
        </p:nvSpPr>
        <p:spPr>
          <a:xfrm>
            <a:off x="101600" y="462785"/>
            <a:ext cx="11948160" cy="6100575"/>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User friendly interfaces provided by a DBMS may include the following:- </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1) Menu based Interfaces </a:t>
            </a:r>
            <a:r>
              <a:rPr lang="en-US" sz="2400" dirty="0">
                <a:latin typeface="Times New Roman" panose="02020603050405020304" pitchFamily="18" charset="0"/>
                <a:cs typeface="Times New Roman" panose="02020603050405020304" pitchFamily="18" charset="0"/>
              </a:rPr>
              <a:t>for the web clients or browsing </a:t>
            </a: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interfaces present the user with lists of options (called </a:t>
            </a:r>
            <a:r>
              <a:rPr lang="en-US" sz="2400" b="1" dirty="0">
                <a:latin typeface="Times New Roman" panose="02020603050405020304" pitchFamily="18" charset="0"/>
                <a:cs typeface="Times New Roman" panose="02020603050405020304" pitchFamily="18" charset="0"/>
              </a:rPr>
              <a:t>menus</a:t>
            </a:r>
            <a:r>
              <a:rPr lang="en-US" sz="2400" dirty="0">
                <a:latin typeface="Times New Roman" panose="02020603050405020304" pitchFamily="18" charset="0"/>
                <a:cs typeface="Times New Roman" panose="02020603050405020304" pitchFamily="18" charset="0"/>
              </a:rPr>
              <a:t>) that lead the user through the formulation of a </a:t>
            </a:r>
            <a:r>
              <a:rPr lang="en-US" sz="2400" dirty="0" smtClean="0">
                <a:latin typeface="Times New Roman" panose="02020603050405020304" pitchFamily="18" charset="0"/>
                <a:cs typeface="Times New Roman" panose="02020603050405020304" pitchFamily="18" charset="0"/>
              </a:rPr>
              <a:t>request.</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menu based interfaces, the query is composed step-by-step by picking options from a menu that is displayed by the system. </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2) Forms-Based Interfaces </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form based interface displays a form to each user.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can fill out all of </a:t>
            </a:r>
            <a:r>
              <a:rPr lang="en-US" sz="2400" b="1" dirty="0">
                <a:latin typeface="Times New Roman" panose="02020603050405020304" pitchFamily="18" charset="0"/>
                <a:cs typeface="Times New Roman" panose="02020603050405020304" pitchFamily="18" charset="0"/>
              </a:rPr>
              <a:t>form </a:t>
            </a:r>
            <a:r>
              <a:rPr lang="en-US" sz="2400" dirty="0">
                <a:latin typeface="Times New Roman" panose="02020603050405020304" pitchFamily="18" charset="0"/>
                <a:cs typeface="Times New Roman" panose="02020603050405020304" pitchFamily="18" charset="0"/>
              </a:rPr>
              <a:t>entries to insert new data.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DBMSs have special languages called as </a:t>
            </a:r>
            <a:r>
              <a:rPr lang="en-US" sz="2400" b="1" dirty="0">
                <a:latin typeface="Times New Roman" panose="02020603050405020304" pitchFamily="18" charset="0"/>
                <a:cs typeface="Times New Roman" panose="02020603050405020304" pitchFamily="18" charset="0"/>
              </a:rPr>
              <a:t>form specification languages that </a:t>
            </a:r>
            <a:r>
              <a:rPr lang="en-US" sz="2400" dirty="0">
                <a:latin typeface="Times New Roman" panose="02020603050405020304" pitchFamily="18" charset="0"/>
                <a:cs typeface="Times New Roman" panose="02020603050405020304" pitchFamily="18" charset="0"/>
              </a:rPr>
              <a:t>help programmers to specify such forms. </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18</a:t>
            </a:fld>
            <a:endParaRPr lang="en-US"/>
          </a:p>
        </p:txBody>
      </p:sp>
    </p:spTree>
    <p:extLst>
      <p:ext uri="{BB962C8B-B14F-4D97-AF65-F5344CB8AC3E}">
        <p14:creationId xmlns:p14="http://schemas.microsoft.com/office/powerpoint/2010/main" val="3124282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53" y="0"/>
            <a:ext cx="10515600" cy="647459"/>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DBMS Interfaces </a:t>
            </a:r>
          </a:p>
        </p:txBody>
      </p:sp>
      <p:sp>
        <p:nvSpPr>
          <p:cNvPr id="3" name="Content Placeholder 2"/>
          <p:cNvSpPr>
            <a:spLocks noGrp="1"/>
          </p:cNvSpPr>
          <p:nvPr>
            <p:ph idx="1"/>
          </p:nvPr>
        </p:nvSpPr>
        <p:spPr>
          <a:xfrm>
            <a:off x="101600" y="462785"/>
            <a:ext cx="11948160" cy="6100575"/>
          </a:xfrm>
        </p:spPr>
        <p:txBody>
          <a:bodyPr>
            <a:noAutofit/>
          </a:bodyPr>
          <a:lstStyle/>
          <a:p>
            <a:pPr marL="0" indent="0" algn="just">
              <a:lnSpc>
                <a:spcPct val="150000"/>
              </a:lnSpc>
              <a:buNone/>
            </a:pPr>
            <a:r>
              <a:rPr lang="en-US" sz="2400" b="1" dirty="0" smtClean="0">
                <a:latin typeface="Times New Roman" panose="02020603050405020304" pitchFamily="18" charset="0"/>
                <a:cs typeface="Times New Roman" panose="02020603050405020304" pitchFamily="18" charset="0"/>
              </a:rPr>
              <a:t>3) Graphical </a:t>
            </a:r>
            <a:r>
              <a:rPr lang="en-US" sz="2400" b="1" dirty="0">
                <a:latin typeface="Times New Roman" panose="02020603050405020304" pitchFamily="18" charset="0"/>
                <a:cs typeface="Times New Roman" panose="02020603050405020304" pitchFamily="18" charset="0"/>
              </a:rPr>
              <a:t>User Interfaces (GUI) </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GUI </a:t>
            </a:r>
            <a:r>
              <a:rPr lang="en-US" sz="2400" dirty="0">
                <a:latin typeface="Times New Roman" panose="02020603050405020304" pitchFamily="18" charset="0"/>
                <a:cs typeface="Times New Roman" panose="02020603050405020304" pitchFamily="18" charset="0"/>
              </a:rPr>
              <a:t>typically displays a schema to the user in diagrammatic form.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user then can specify a query by manipulating the diagram. In many cases, GUIs utilize both menus and forms.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4) Natural Language Interfaces:-</a:t>
            </a:r>
            <a:r>
              <a:rPr lang="en-US" sz="2400" dirty="0">
                <a:latin typeface="Times New Roman" panose="02020603050405020304" pitchFamily="18" charset="0"/>
                <a:cs typeface="Times New Roman" panose="02020603050405020304" pitchFamily="18" charset="0"/>
              </a:rPr>
              <a:t>These interfaces accept requests normally written in English. </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19</a:t>
            </a:fld>
            <a:endParaRPr lang="en-US"/>
          </a:p>
        </p:txBody>
      </p:sp>
    </p:spTree>
    <p:extLst>
      <p:ext uri="{BB962C8B-B14F-4D97-AF65-F5344CB8AC3E}">
        <p14:creationId xmlns:p14="http://schemas.microsoft.com/office/powerpoint/2010/main" val="2461001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20" y="405766"/>
            <a:ext cx="10515600" cy="617514"/>
          </a:xfrm>
        </p:spPr>
        <p:txBody>
          <a:bodyPr>
            <a:normAutofit/>
          </a:bodyPr>
          <a:lstStyle/>
          <a:p>
            <a:pPr algn="ctr"/>
            <a:r>
              <a:rPr lang="en-US" sz="3200" b="1" dirty="0" smtClean="0">
                <a:solidFill>
                  <a:srgbClr val="FF0000"/>
                </a:solidFill>
                <a:latin typeface="Times New Roman" panose="02020603050405020304" pitchFamily="18" charset="0"/>
                <a:cs typeface="Times New Roman" panose="02020603050405020304" pitchFamily="18" charset="0"/>
              </a:rPr>
              <a:t>Objectives of the chapter</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55900" y="1290320"/>
            <a:ext cx="8174820" cy="5252148"/>
          </a:xfrm>
        </p:spPr>
        <p:txBody>
          <a:bodyPr>
            <a:normAutofit/>
          </a:bodyPr>
          <a:lstStyle/>
          <a:p>
            <a:pPr lvl="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Overview of Data </a:t>
            </a:r>
            <a:r>
              <a:rPr lang="en-US" sz="2400" dirty="0">
                <a:latin typeface="Times New Roman" panose="02020603050405020304" pitchFamily="18" charset="0"/>
                <a:cs typeface="Times New Roman" panose="02020603050405020304" pitchFamily="18" charset="0"/>
              </a:rPr>
              <a:t>Models, Schema and Instances</a:t>
            </a:r>
          </a:p>
          <a:p>
            <a:pPr lvl="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Understand the DBMS </a:t>
            </a:r>
            <a:r>
              <a:rPr lang="en-US" sz="2400" dirty="0">
                <a:latin typeface="Times New Roman" panose="02020603050405020304" pitchFamily="18" charset="0"/>
                <a:cs typeface="Times New Roman" panose="02020603050405020304" pitchFamily="18" charset="0"/>
              </a:rPr>
              <a:t>Architecture and Data </a:t>
            </a:r>
            <a:r>
              <a:rPr lang="en-US" sz="2400" dirty="0" smtClean="0">
                <a:latin typeface="Times New Roman" panose="02020603050405020304" pitchFamily="18" charset="0"/>
                <a:cs typeface="Times New Roman" panose="02020603050405020304" pitchFamily="18" charset="0"/>
              </a:rPr>
              <a:t>Independence</a:t>
            </a:r>
            <a:endParaRPr lang="en-US" sz="24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Describe the Database </a:t>
            </a:r>
            <a:r>
              <a:rPr lang="en-US" sz="2400" dirty="0">
                <a:latin typeface="Times New Roman" panose="02020603050405020304" pitchFamily="18" charset="0"/>
                <a:cs typeface="Times New Roman" panose="02020603050405020304" pitchFamily="18" charset="0"/>
              </a:rPr>
              <a:t>Language and Interface</a:t>
            </a:r>
          </a:p>
          <a:p>
            <a:pPr lvl="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Learn about The </a:t>
            </a:r>
            <a:r>
              <a:rPr lang="en-US" sz="2400" dirty="0">
                <a:latin typeface="Times New Roman" panose="02020603050405020304" pitchFamily="18" charset="0"/>
                <a:cs typeface="Times New Roman" panose="02020603050405020304" pitchFamily="18" charset="0"/>
              </a:rPr>
              <a:t>Database System Environment</a:t>
            </a:r>
          </a:p>
          <a:p>
            <a:pPr lvl="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List out each of Classification </a:t>
            </a:r>
            <a:r>
              <a:rPr lang="en-US" sz="2400" dirty="0">
                <a:latin typeface="Times New Roman" panose="02020603050405020304" pitchFamily="18" charset="0"/>
                <a:cs typeface="Times New Roman" panose="02020603050405020304" pitchFamily="18" charset="0"/>
              </a:rPr>
              <a:t>of DBMS</a:t>
            </a:r>
          </a:p>
          <a:p>
            <a:pPr marL="0" indent="0">
              <a:buNone/>
            </a:pPr>
            <a:endParaRPr lang="en-US" dirty="0"/>
          </a:p>
        </p:txBody>
      </p:sp>
      <p:sp>
        <p:nvSpPr>
          <p:cNvPr id="4" name="Slide Number Placeholder 3"/>
          <p:cNvSpPr>
            <a:spLocks noGrp="1"/>
          </p:cNvSpPr>
          <p:nvPr>
            <p:ph type="sldNum" sz="quarter" idx="12"/>
          </p:nvPr>
        </p:nvSpPr>
        <p:spPr/>
        <p:txBody>
          <a:bodyPr/>
          <a:lstStyle/>
          <a:p>
            <a:fld id="{D5E9FAF6-0EDE-4401-9B50-615E8B9EAAF1}" type="slidenum">
              <a:rPr lang="en-US" smtClean="0"/>
              <a:t>2</a:t>
            </a:fld>
            <a:endParaRPr lang="en-US"/>
          </a:p>
        </p:txBody>
      </p:sp>
      <p:pic>
        <p:nvPicPr>
          <p:cNvPr id="2050" name="Picture 2" descr="SQL Server DBA Interview Questions and Answers – SQL Server System Databases  and Recovery Model - DBA Man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67360"/>
            <a:ext cx="2600325" cy="341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917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38223"/>
          </a:xfrm>
        </p:spPr>
        <p:txBody>
          <a:bodyPr>
            <a:normAutofit/>
          </a:bodyPr>
          <a:lstStyle/>
          <a:p>
            <a:pPr lvl="1" algn="ctr" rtl="0">
              <a:lnSpc>
                <a:spcPct val="90000"/>
              </a:lnSpc>
              <a:spcBef>
                <a:spcPct val="0"/>
              </a:spcBef>
            </a:pPr>
            <a:r>
              <a:rPr lang="en-US" sz="3200" b="1" dirty="0" smtClean="0">
                <a:solidFill>
                  <a:srgbClr val="FF0000"/>
                </a:solidFill>
                <a:latin typeface="Garamond" panose="02020404030301010803" pitchFamily="18" charset="0"/>
              </a:rPr>
              <a:t>Cont</a:t>
            </a:r>
            <a:r>
              <a:rPr lang="en-US" sz="3200" b="1" dirty="0" smtClean="0">
                <a:latin typeface="Garamond" panose="02020404030301010803" pitchFamily="18" charset="0"/>
              </a:rPr>
              <a:t>..</a:t>
            </a:r>
            <a:endParaRPr lang="en-US" sz="3200" b="1" dirty="0"/>
          </a:p>
        </p:txBody>
      </p:sp>
      <p:sp>
        <p:nvSpPr>
          <p:cNvPr id="3" name="Content Placeholder 2"/>
          <p:cNvSpPr>
            <a:spLocks noGrp="1"/>
          </p:cNvSpPr>
          <p:nvPr>
            <p:ph idx="1"/>
          </p:nvPr>
        </p:nvSpPr>
        <p:spPr>
          <a:xfrm>
            <a:off x="294640" y="538224"/>
            <a:ext cx="11440160" cy="6531316"/>
          </a:xfrm>
        </p:spPr>
        <p:txBody>
          <a:bodyPr>
            <a:noAutofit/>
          </a:bodyPr>
          <a:lstStyle/>
          <a:p>
            <a:pPr marL="0" indent="0" algn="just">
              <a:lnSpc>
                <a:spcPct val="150000"/>
              </a:lnSpc>
              <a:buNone/>
            </a:pPr>
            <a:r>
              <a:rPr lang="en-US" sz="2400" b="1" dirty="0" smtClean="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 Speech Input and </a:t>
            </a:r>
            <a:r>
              <a:rPr lang="en-US" sz="2400" b="1" dirty="0" smtClean="0">
                <a:latin typeface="Times New Roman" panose="02020603050405020304" pitchFamily="18" charset="0"/>
                <a:cs typeface="Times New Roman" panose="02020603050405020304" pitchFamily="18" charset="0"/>
              </a:rPr>
              <a:t>Output:-</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speech input is detected using a library of predefined words and used to set up the parameters that are supplied to the queries. For output, a similar conversion from text or numbers into speech takes place. </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6) Interface for the </a:t>
            </a:r>
            <a:r>
              <a:rPr lang="en-US" sz="2400" b="1" dirty="0" smtClean="0">
                <a:latin typeface="Times New Roman" panose="02020603050405020304" pitchFamily="18" charset="0"/>
                <a:cs typeface="Times New Roman" panose="02020603050405020304" pitchFamily="18" charset="0"/>
              </a:rPr>
              <a:t>DBA:-</a:t>
            </a: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database systems contain privileged commands that can be used only by the DBA’s staff. These include commands for creating accounts, setting system parameters, granting account authorization, changing a schema, and reorganizing the storage structures of a database. </a:t>
            </a:r>
          </a:p>
        </p:txBody>
      </p:sp>
      <p:sp>
        <p:nvSpPr>
          <p:cNvPr id="4" name="Slide Number Placeholder 3"/>
          <p:cNvSpPr>
            <a:spLocks noGrp="1"/>
          </p:cNvSpPr>
          <p:nvPr>
            <p:ph type="sldNum" sz="quarter" idx="12"/>
          </p:nvPr>
        </p:nvSpPr>
        <p:spPr/>
        <p:txBody>
          <a:bodyPr/>
          <a:lstStyle/>
          <a:p>
            <a:fld id="{D5E9FAF6-0EDE-4401-9B50-615E8B9EAAF1}" type="slidenum">
              <a:rPr lang="en-US" smtClean="0"/>
              <a:t>20</a:t>
            </a:fld>
            <a:endParaRPr lang="en-US"/>
          </a:p>
        </p:txBody>
      </p:sp>
    </p:spTree>
    <p:extLst>
      <p:ext uri="{BB962C8B-B14F-4D97-AF65-F5344CB8AC3E}">
        <p14:creationId xmlns:p14="http://schemas.microsoft.com/office/powerpoint/2010/main" val="2169356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598"/>
            <a:ext cx="10515600" cy="671332"/>
          </a:xfrm>
        </p:spPr>
        <p:txBody>
          <a:bodyPr>
            <a:normAutofit fontScale="90000"/>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
            </a:r>
            <a:br>
              <a:rPr lang="en-US" sz="3600" dirty="0" smtClean="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
            </a:r>
            <a:br>
              <a:rPr lang="en-US" sz="3600" dirty="0">
                <a:solidFill>
                  <a:srgbClr val="FF0000"/>
                </a:solidFill>
                <a:latin typeface="Times New Roman" panose="02020603050405020304" pitchFamily="18" charset="0"/>
                <a:cs typeface="Times New Roman" panose="02020603050405020304" pitchFamily="18" charset="0"/>
              </a:rPr>
            </a:br>
            <a:r>
              <a:rPr lang="en-US" sz="3600" dirty="0" smtClean="0">
                <a:solidFill>
                  <a:srgbClr val="FF0000"/>
                </a:solidFill>
                <a:latin typeface="Times New Roman" panose="02020603050405020304" pitchFamily="18" charset="0"/>
                <a:cs typeface="Times New Roman" panose="02020603050405020304" pitchFamily="18" charset="0"/>
              </a:rPr>
              <a:t>Components  of </a:t>
            </a:r>
            <a:r>
              <a:rPr lang="en-US" sz="3600" dirty="0">
                <a:solidFill>
                  <a:srgbClr val="FF0000"/>
                </a:solidFill>
                <a:latin typeface="Times New Roman" panose="02020603050405020304" pitchFamily="18" charset="0"/>
                <a:cs typeface="Times New Roman" panose="02020603050405020304" pitchFamily="18" charset="0"/>
              </a:rPr>
              <a:t>DBMS environment </a:t>
            </a:r>
            <a:br>
              <a:rPr lang="en-US" sz="3600" dirty="0">
                <a:solidFill>
                  <a:srgbClr val="FF0000"/>
                </a:solidFill>
                <a:latin typeface="Times New Roman" panose="02020603050405020304" pitchFamily="18" charset="0"/>
                <a:cs typeface="Times New Roman" panose="02020603050405020304" pitchFamily="18" charset="0"/>
              </a:rPr>
            </a:br>
            <a:r>
              <a:rPr lang="en-US" sz="3200" dirty="0"/>
              <a:t/>
            </a:r>
            <a:br>
              <a:rPr lang="en-US" sz="3200" dirty="0"/>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270" y="853894"/>
            <a:ext cx="11411874" cy="5685018"/>
          </a:xfrm>
        </p:spPr>
        <p:txBody>
          <a:bodyPr>
            <a:normAutofit fontScale="25000" lnSpcReduction="20000"/>
          </a:bodyPr>
          <a:lstStyle/>
          <a:p>
            <a:pPr algn="just">
              <a:lnSpc>
                <a:spcPct val="17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The DBMS environment has five components</a:t>
            </a:r>
            <a:r>
              <a:rPr lang="en-US" sz="8000" dirty="0" smtClean="0">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v"/>
            </a:pPr>
            <a:r>
              <a:rPr lang="en-US" sz="8000" dirty="0">
                <a:solidFill>
                  <a:srgbClr val="FF0000"/>
                </a:solidFill>
                <a:latin typeface="Times New Roman" panose="02020603050405020304" pitchFamily="18" charset="0"/>
                <a:cs typeface="Times New Roman" panose="02020603050405020304" pitchFamily="18" charset="0"/>
              </a:rPr>
              <a:t>Hardware: </a:t>
            </a:r>
            <a:r>
              <a:rPr lang="en-US" sz="8000" dirty="0" smtClean="0">
                <a:latin typeface="Times New Roman" panose="02020603050405020304" pitchFamily="18" charset="0"/>
                <a:cs typeface="Times New Roman" panose="02020603050405020304" pitchFamily="18" charset="0"/>
              </a:rPr>
              <a:t>like personal </a:t>
            </a:r>
            <a:r>
              <a:rPr lang="en-US" sz="8000" dirty="0">
                <a:latin typeface="Times New Roman" panose="02020603050405020304" pitchFamily="18" charset="0"/>
                <a:cs typeface="Times New Roman" panose="02020603050405020304" pitchFamily="18" charset="0"/>
              </a:rPr>
              <a:t>computers, mainframe or any server </a:t>
            </a:r>
            <a:r>
              <a:rPr lang="en-US" sz="8000" dirty="0" smtClean="0">
                <a:latin typeface="Times New Roman" panose="02020603050405020304" pitchFamily="18" charset="0"/>
                <a:cs typeface="Times New Roman" panose="02020603050405020304" pitchFamily="18" charset="0"/>
              </a:rPr>
              <a:t>computers,</a:t>
            </a:r>
            <a:r>
              <a:rPr lang="en-US" sz="8000" dirty="0">
                <a:latin typeface="Times New Roman" panose="02020603050405020304" pitchFamily="18" charset="0"/>
                <a:cs typeface="Times New Roman" panose="02020603050405020304" pitchFamily="18" charset="0"/>
              </a:rPr>
              <a:t> network infrastructure, and other peripherals required in the </a:t>
            </a:r>
            <a:r>
              <a:rPr lang="en-US" sz="8000" dirty="0" smtClean="0">
                <a:latin typeface="Times New Roman" panose="02020603050405020304" pitchFamily="18" charset="0"/>
                <a:cs typeface="Times New Roman" panose="02020603050405020304" pitchFamily="18" charset="0"/>
              </a:rPr>
              <a:t>system. </a:t>
            </a:r>
          </a:p>
          <a:p>
            <a:pPr algn="just">
              <a:lnSpc>
                <a:spcPct val="170000"/>
              </a:lnSpc>
              <a:buFont typeface="Wingdings" panose="05000000000000000000" pitchFamily="2" charset="2"/>
              <a:buChar char="v"/>
            </a:pPr>
            <a:r>
              <a:rPr lang="en-US" sz="8000" dirty="0" smtClean="0">
                <a:solidFill>
                  <a:srgbClr val="FF0000"/>
                </a:solidFill>
                <a:latin typeface="Times New Roman" panose="02020603050405020304" pitchFamily="18" charset="0"/>
                <a:cs typeface="Times New Roman" panose="02020603050405020304" pitchFamily="18" charset="0"/>
              </a:rPr>
              <a:t>Software: </a:t>
            </a:r>
            <a:r>
              <a:rPr lang="en-US" sz="8000" dirty="0" smtClean="0">
                <a:latin typeface="Times New Roman" panose="02020603050405020304" pitchFamily="18" charset="0"/>
                <a:cs typeface="Times New Roman" panose="02020603050405020304" pitchFamily="18" charset="0"/>
              </a:rPr>
              <a:t>include </a:t>
            </a:r>
            <a:r>
              <a:rPr lang="en-US" sz="8000" dirty="0">
                <a:latin typeface="Times New Roman" panose="02020603050405020304" pitchFamily="18" charset="0"/>
                <a:cs typeface="Times New Roman" panose="02020603050405020304" pitchFamily="18" charset="0"/>
              </a:rPr>
              <a:t>DBMS software, application </a:t>
            </a:r>
            <a:r>
              <a:rPr lang="en-US" sz="8000" dirty="0" smtClean="0">
                <a:latin typeface="Times New Roman" panose="02020603050405020304" pitchFamily="18" charset="0"/>
                <a:cs typeface="Times New Roman" panose="02020603050405020304" pitchFamily="18" charset="0"/>
              </a:rPr>
              <a:t>programs, operating </a:t>
            </a:r>
            <a:r>
              <a:rPr lang="en-US" sz="8000" dirty="0">
                <a:latin typeface="Times New Roman" panose="02020603050405020304" pitchFamily="18" charset="0"/>
                <a:cs typeface="Times New Roman" panose="02020603050405020304" pitchFamily="18" charset="0"/>
              </a:rPr>
              <a:t>systems, network software, language software and other relevant </a:t>
            </a:r>
            <a:r>
              <a:rPr lang="en-US" sz="8000" dirty="0" smtClean="0">
                <a:latin typeface="Times New Roman" panose="02020603050405020304" pitchFamily="18" charset="0"/>
                <a:cs typeface="Times New Roman" panose="02020603050405020304" pitchFamily="18" charset="0"/>
              </a:rPr>
              <a:t>software.</a:t>
            </a:r>
          </a:p>
          <a:p>
            <a:pPr algn="just">
              <a:lnSpc>
                <a:spcPct val="170000"/>
              </a:lnSpc>
              <a:buFont typeface="Wingdings" panose="05000000000000000000" pitchFamily="2" charset="2"/>
              <a:buChar char="v"/>
            </a:pPr>
            <a:r>
              <a:rPr lang="en-US" sz="8000" dirty="0" smtClean="0">
                <a:solidFill>
                  <a:srgbClr val="FF0000"/>
                </a:solidFill>
                <a:latin typeface="Times New Roman" panose="02020603050405020304" pitchFamily="18" charset="0"/>
                <a:cs typeface="Times New Roman" panose="02020603050405020304" pitchFamily="18" charset="0"/>
              </a:rPr>
              <a:t>Data</a:t>
            </a:r>
            <a:r>
              <a:rPr lang="en-US" sz="8000" dirty="0" smtClean="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is the most important component to the user of the database. </a:t>
            </a:r>
            <a:endParaRPr lang="en-US" sz="8000" dirty="0" smtClean="0">
              <a:latin typeface="Times New Roman" panose="02020603050405020304" pitchFamily="18" charset="0"/>
              <a:cs typeface="Times New Roman" panose="02020603050405020304" pitchFamily="18" charset="0"/>
            </a:endParaRPr>
          </a:p>
          <a:p>
            <a:pPr lvl="1" algn="just">
              <a:lnSpc>
                <a:spcPct val="17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Operational data </a:t>
            </a:r>
            <a:r>
              <a:rPr lang="en-US" sz="8000" dirty="0" smtClean="0">
                <a:latin typeface="Times New Roman" panose="02020603050405020304" pitchFamily="18" charset="0"/>
                <a:cs typeface="Times New Roman" panose="02020603050405020304" pitchFamily="18" charset="0"/>
              </a:rPr>
              <a:t>is the </a:t>
            </a:r>
            <a:r>
              <a:rPr lang="en-US" sz="8000" dirty="0">
                <a:latin typeface="Times New Roman" panose="02020603050405020304" pitchFamily="18" charset="0"/>
                <a:cs typeface="Times New Roman" panose="02020603050405020304" pitchFamily="18" charset="0"/>
              </a:rPr>
              <a:t>data actually stored in the system to be used by the user. </a:t>
            </a:r>
            <a:endParaRPr lang="en-US" sz="8000" dirty="0" smtClean="0">
              <a:latin typeface="Times New Roman" panose="02020603050405020304" pitchFamily="18" charset="0"/>
              <a:cs typeface="Times New Roman" panose="02020603050405020304" pitchFamily="18" charset="0"/>
            </a:endParaRPr>
          </a:p>
          <a:p>
            <a:pPr lvl="1" algn="just">
              <a:lnSpc>
                <a:spcPct val="170000"/>
              </a:lnSpc>
              <a:buFont typeface="Wingdings" panose="05000000000000000000" pitchFamily="2" charset="2"/>
              <a:buChar char="ü"/>
            </a:pPr>
            <a:r>
              <a:rPr lang="en-US" sz="8400" dirty="0" smtClean="0">
                <a:latin typeface="Times New Roman" panose="02020603050405020304" pitchFamily="18" charset="0"/>
                <a:cs typeface="Times New Roman" panose="02020603050405020304" pitchFamily="18" charset="0"/>
              </a:rPr>
              <a:t>Metadata </a:t>
            </a:r>
            <a:r>
              <a:rPr lang="en-US" sz="8400" dirty="0">
                <a:latin typeface="Times New Roman" panose="02020603050405020304" pitchFamily="18" charset="0"/>
                <a:cs typeface="Times New Roman" panose="02020603050405020304" pitchFamily="18" charset="0"/>
              </a:rPr>
              <a:t>is the data that is used </a:t>
            </a:r>
            <a:r>
              <a:rPr lang="en-US" sz="8400" dirty="0" smtClean="0">
                <a:latin typeface="Times New Roman" panose="02020603050405020304" pitchFamily="18" charset="0"/>
                <a:cs typeface="Times New Roman" panose="02020603050405020304" pitchFamily="18" charset="0"/>
              </a:rPr>
              <a:t>to store </a:t>
            </a:r>
            <a:r>
              <a:rPr lang="en-US" sz="8400" dirty="0">
                <a:latin typeface="Times New Roman" panose="02020603050405020304" pitchFamily="18" charset="0"/>
                <a:cs typeface="Times New Roman" panose="02020603050405020304" pitchFamily="18" charset="0"/>
              </a:rPr>
              <a:t>information about the database </a:t>
            </a:r>
            <a:r>
              <a:rPr lang="en-US" sz="8400" dirty="0" smtClean="0">
                <a:latin typeface="Times New Roman" panose="02020603050405020304" pitchFamily="18" charset="0"/>
                <a:cs typeface="Times New Roman" panose="02020603050405020304" pitchFamily="18" charset="0"/>
              </a:rPr>
              <a:t>itself.</a:t>
            </a:r>
            <a:endParaRPr lang="en-US" sz="3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8000" dirty="0" smtClean="0">
                <a:solidFill>
                  <a:srgbClr val="FF0000"/>
                </a:solidFill>
                <a:latin typeface="Times New Roman" panose="02020603050405020304" pitchFamily="18" charset="0"/>
                <a:cs typeface="Times New Roman" panose="02020603050405020304" pitchFamily="18" charset="0"/>
              </a:rPr>
              <a:t>Procedure </a:t>
            </a:r>
            <a:r>
              <a:rPr lang="en-US" sz="8000" dirty="0">
                <a:latin typeface="Times New Roman" panose="02020603050405020304" pitchFamily="18" charset="0"/>
                <a:cs typeface="Times New Roman" panose="02020603050405020304" pitchFamily="18" charset="0"/>
              </a:rPr>
              <a:t>is the rules and regulations on how to design and use a </a:t>
            </a:r>
            <a:r>
              <a:rPr lang="en-US" sz="8000" dirty="0" smtClean="0">
                <a:latin typeface="Times New Roman" panose="02020603050405020304" pitchFamily="18" charset="0"/>
                <a:cs typeface="Times New Roman" panose="02020603050405020304" pitchFamily="18" charset="0"/>
              </a:rPr>
              <a:t>database.</a:t>
            </a:r>
          </a:p>
          <a:p>
            <a:pPr>
              <a:lnSpc>
                <a:spcPct val="150000"/>
              </a:lnSpc>
              <a:buFont typeface="Wingdings" panose="05000000000000000000" pitchFamily="2" charset="2"/>
              <a:buChar char="v"/>
            </a:pPr>
            <a:r>
              <a:rPr lang="en-US" sz="8000" dirty="0" smtClean="0">
                <a:solidFill>
                  <a:srgbClr val="FF0000"/>
                </a:solidFill>
                <a:latin typeface="Times New Roman" panose="02020603050405020304" pitchFamily="18" charset="0"/>
                <a:cs typeface="Times New Roman" panose="02020603050405020304" pitchFamily="18" charset="0"/>
              </a:rPr>
              <a:t>People</a:t>
            </a:r>
            <a:r>
              <a:rPr lang="en-US" sz="8000" dirty="0" smtClean="0">
                <a:latin typeface="Times New Roman" panose="02020603050405020304" pitchFamily="18" charset="0"/>
                <a:cs typeface="Times New Roman" panose="02020603050405020304" pitchFamily="18" charset="0"/>
              </a:rPr>
              <a:t>: play </a:t>
            </a:r>
            <a:r>
              <a:rPr lang="en-US" sz="8000" dirty="0">
                <a:latin typeface="Times New Roman" panose="02020603050405020304" pitchFamily="18" charset="0"/>
                <a:cs typeface="Times New Roman" panose="02020603050405020304" pitchFamily="18" charset="0"/>
              </a:rPr>
              <a:t>a role in designing, implementing, managing, administering and using the resources in</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the database. </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
            </a:r>
            <a:br>
              <a:rPr lang="en-US" sz="8000" dirty="0">
                <a:latin typeface="Times New Roman" panose="02020603050405020304" pitchFamily="18" charset="0"/>
                <a:cs typeface="Times New Roman" panose="02020603050405020304" pitchFamily="18" charset="0"/>
              </a:rPr>
            </a:br>
            <a:r>
              <a:rPr lang="en-US" dirty="0"/>
              <a:t/>
            </a:r>
            <a:br>
              <a:rPr lang="en-US" dirty="0"/>
            </a:br>
            <a:r>
              <a:rPr lang="en-US" dirty="0"/>
              <a:t> </a:t>
            </a:r>
            <a:br>
              <a:rPr lang="en-US" dirty="0"/>
            </a:br>
            <a:endParaRPr lang="en-US" dirty="0" smtClean="0"/>
          </a:p>
          <a:p>
            <a:pPr marL="0" indent="0" algn="just">
              <a:lnSpc>
                <a:spcPct val="150000"/>
              </a:lnSpc>
              <a:buNone/>
            </a:pPr>
            <a:r>
              <a:rPr lang="en-US" sz="2400" dirty="0"/>
              <a:t/>
            </a:r>
            <a:br>
              <a:rPr lang="en-US" sz="2400" dirty="0"/>
            </a:br>
            <a:r>
              <a:rPr lang="en-US" sz="2400" dirty="0" smtClean="0">
                <a:latin typeface="Times New Roman" panose="02020603050405020304" pitchFamily="18" charset="0"/>
                <a:cs typeface="Times New Roman" panose="02020603050405020304" pitchFamily="18" charset="0"/>
              </a:rPr>
              <a:t> </a:t>
            </a: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21</a:t>
            </a:fld>
            <a:endParaRPr lang="en-US"/>
          </a:p>
        </p:txBody>
      </p:sp>
    </p:spTree>
    <p:extLst>
      <p:ext uri="{BB962C8B-B14F-4D97-AF65-F5344CB8AC3E}">
        <p14:creationId xmlns:p14="http://schemas.microsoft.com/office/powerpoint/2010/main" val="1860124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25035"/>
          </a:xfrm>
        </p:spPr>
        <p:txBody>
          <a:bodyPr>
            <a:noAutofit/>
          </a:bodyPr>
          <a:lstStyle/>
          <a:p>
            <a:pPr marL="685800" marR="0" lvl="1" indent="-228600" algn="ctr" defTabSz="914400" rtl="0" eaLnBrk="1" fontAlgn="auto" latinLnBrk="0" hangingPunct="1">
              <a:lnSpc>
                <a:spcPct val="150000"/>
              </a:lnSpc>
              <a:spcBef>
                <a:spcPts val="500"/>
              </a:spcBef>
              <a:spcAft>
                <a:spcPts val="0"/>
              </a:spcAft>
              <a:tabLst/>
              <a:defRPr/>
            </a:pPr>
            <a:r>
              <a:rPr lang="en-US" sz="3200" b="1" dirty="0">
                <a:solidFill>
                  <a:srgbClr val="FF0000"/>
                </a:solidFill>
                <a:latin typeface="Garamond" panose="02020404030301010803" pitchFamily="18" charset="0"/>
              </a:rPr>
              <a:t>The database system Environment </a:t>
            </a:r>
            <a:endParaRPr lang="en-US" sz="2400" b="1" dirty="0">
              <a:solidFill>
                <a:srgbClr val="FF0000"/>
              </a:solidFill>
              <a:latin typeface="Garamond" panose="02020404030301010803" pitchFamily="18" charset="0"/>
            </a:endParaRPr>
          </a:p>
        </p:txBody>
      </p:sp>
      <p:sp>
        <p:nvSpPr>
          <p:cNvPr id="3" name="Content Placeholder 2"/>
          <p:cNvSpPr>
            <a:spLocks noGrp="1"/>
          </p:cNvSpPr>
          <p:nvPr>
            <p:ph idx="1"/>
          </p:nvPr>
        </p:nvSpPr>
        <p:spPr>
          <a:xfrm>
            <a:off x="132080" y="625034"/>
            <a:ext cx="11816080" cy="5972536"/>
          </a:xfrm>
        </p:spPr>
        <p:txBody>
          <a:bodyPr>
            <a:normAutofit/>
          </a:bodyPr>
          <a:lstStyle/>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below given figure shows the general component modules of a DBMS and their interactions</a:t>
            </a:r>
            <a:r>
              <a:rPr lang="en-US" sz="2400" dirty="0">
                <a:latin typeface="Garamond" panose="02020404030301010803" pitchFamily="18" charset="0"/>
              </a:rPr>
              <a:t>. </a:t>
            </a:r>
          </a:p>
        </p:txBody>
      </p:sp>
      <p:sp>
        <p:nvSpPr>
          <p:cNvPr id="4" name="Slide Number Placeholder 3"/>
          <p:cNvSpPr>
            <a:spLocks noGrp="1"/>
          </p:cNvSpPr>
          <p:nvPr>
            <p:ph type="sldNum" sz="quarter" idx="12"/>
          </p:nvPr>
        </p:nvSpPr>
        <p:spPr>
          <a:xfrm>
            <a:off x="8996966" y="6362660"/>
            <a:ext cx="2743200" cy="365125"/>
          </a:xfrm>
        </p:spPr>
        <p:txBody>
          <a:bodyPr/>
          <a:lstStyle/>
          <a:p>
            <a:fld id="{D5E9FAF6-0EDE-4401-9B50-615E8B9EAAF1}" type="slidenum">
              <a:rPr lang="en-US" smtClean="0"/>
              <a:t>22</a:t>
            </a:fld>
            <a:endParaRPr lang="en-US" dirty="0"/>
          </a:p>
        </p:txBody>
      </p:sp>
      <p:pic>
        <p:nvPicPr>
          <p:cNvPr id="6" name="Picture 5"/>
          <p:cNvPicPr>
            <a:picLocks noChangeAspect="1"/>
          </p:cNvPicPr>
          <p:nvPr/>
        </p:nvPicPr>
        <p:blipFill>
          <a:blip r:embed="rId2"/>
          <a:stretch>
            <a:fillRect/>
          </a:stretch>
        </p:blipFill>
        <p:spPr>
          <a:xfrm>
            <a:off x="1918952" y="1250069"/>
            <a:ext cx="9215907" cy="5607931"/>
          </a:xfrm>
          <a:prstGeom prst="rect">
            <a:avLst/>
          </a:prstGeom>
        </p:spPr>
      </p:pic>
    </p:spTree>
    <p:extLst>
      <p:ext uri="{BB962C8B-B14F-4D97-AF65-F5344CB8AC3E}">
        <p14:creationId xmlns:p14="http://schemas.microsoft.com/office/powerpoint/2010/main" val="299519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1037230"/>
          </a:xfrm>
        </p:spPr>
        <p:txBody>
          <a:bodyPr>
            <a:normAutofit/>
          </a:bodyPr>
          <a:lstStyle/>
          <a:p>
            <a:pPr algn="ctr"/>
            <a:r>
              <a:rPr lang="en-US" sz="3200" dirty="0" smtClean="0">
                <a:solidFill>
                  <a:srgbClr val="FF0000"/>
                </a:solidFill>
                <a:latin typeface="Garamond" panose="02020404030301010803" pitchFamily="18" charset="0"/>
              </a:rPr>
              <a:t>Cont.…</a:t>
            </a:r>
            <a:endParaRPr lang="en-US" sz="3200" dirty="0">
              <a:solidFill>
                <a:srgbClr val="FF0000"/>
              </a:solidFill>
              <a:latin typeface="Garamond" panose="02020404030301010803" pitchFamily="18" charset="0"/>
            </a:endParaRPr>
          </a:p>
        </p:txBody>
      </p:sp>
      <p:pic>
        <p:nvPicPr>
          <p:cNvPr id="5" name="Content Placeholder 4"/>
          <p:cNvPicPr>
            <a:picLocks noGrp="1" noChangeAspect="1"/>
          </p:cNvPicPr>
          <p:nvPr>
            <p:ph idx="1"/>
          </p:nvPr>
        </p:nvPicPr>
        <p:blipFill>
          <a:blip r:embed="rId2"/>
          <a:stretch>
            <a:fillRect/>
          </a:stretch>
        </p:blipFill>
        <p:spPr>
          <a:xfrm>
            <a:off x="450377" y="1078172"/>
            <a:ext cx="10522424" cy="5779827"/>
          </a:xfrm>
          <a:prstGeom prst="rect">
            <a:avLst/>
          </a:prstGeom>
        </p:spPr>
      </p:pic>
      <p:sp>
        <p:nvSpPr>
          <p:cNvPr id="4" name="Slide Number Placeholder 3"/>
          <p:cNvSpPr>
            <a:spLocks noGrp="1"/>
          </p:cNvSpPr>
          <p:nvPr>
            <p:ph type="sldNum" sz="quarter" idx="12"/>
          </p:nvPr>
        </p:nvSpPr>
        <p:spPr/>
        <p:txBody>
          <a:bodyPr/>
          <a:lstStyle/>
          <a:p>
            <a:fld id="{D5E9FAF6-0EDE-4401-9B50-615E8B9EAAF1}" type="slidenum">
              <a:rPr lang="en-US" smtClean="0"/>
              <a:t>23</a:t>
            </a:fld>
            <a:endParaRPr lang="en-US"/>
          </a:p>
        </p:txBody>
      </p:sp>
    </p:spTree>
    <p:extLst>
      <p:ext uri="{BB962C8B-B14F-4D97-AF65-F5344CB8AC3E}">
        <p14:creationId xmlns:p14="http://schemas.microsoft.com/office/powerpoint/2010/main" val="130328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95646"/>
          </a:xfrm>
        </p:spPr>
        <p:txBody>
          <a:bodyPr>
            <a:noAutofit/>
          </a:bodyPr>
          <a:lstStyle/>
          <a:p>
            <a:pPr lvl="0" algn="ctr"/>
            <a:r>
              <a:rPr lang="en-US" sz="3200" b="1" dirty="0" smtClean="0">
                <a:solidFill>
                  <a:srgbClr val="FF0000"/>
                </a:solidFill>
                <a:latin typeface="Garamond" panose="02020404030301010803" pitchFamily="18" charset="0"/>
              </a:rPr>
              <a:t>Cont</a:t>
            </a:r>
            <a:r>
              <a:rPr lang="en-US" sz="3200" b="1" dirty="0" smtClean="0">
                <a:latin typeface="Garamond" panose="02020404030301010803" pitchFamily="18" charset="0"/>
              </a:rPr>
              <a:t>..</a:t>
            </a:r>
            <a:endParaRPr lang="en-US" sz="3200" b="1" dirty="0">
              <a:latin typeface="Garamond" panose="02020404030301010803" pitchFamily="18" charset="0"/>
            </a:endParaRPr>
          </a:p>
        </p:txBody>
      </p:sp>
      <p:sp>
        <p:nvSpPr>
          <p:cNvPr id="3" name="Content Placeholder 2"/>
          <p:cNvSpPr>
            <a:spLocks noGrp="1"/>
          </p:cNvSpPr>
          <p:nvPr>
            <p:ph idx="1"/>
          </p:nvPr>
        </p:nvSpPr>
        <p:spPr>
          <a:xfrm>
            <a:off x="169459" y="665565"/>
            <a:ext cx="11867866" cy="5968147"/>
          </a:xfrm>
        </p:spPr>
        <p:txBody>
          <a:bodyPr>
            <a:normAutofit/>
          </a:bodyPr>
          <a:lstStyle/>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top half of the above figure refers to the various users of the database environment and their interfaces. </a:t>
            </a:r>
            <a:endParaRPr lang="en-US" sz="24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lower half shows the internals of the DBMS responsible for storage of data and processing of transactions. </a:t>
            </a: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top half shows interfaces for DBA staff, casual users who work with interactive interfaces to formulate queries, application programmers who program using some host languages and parametric users who do data entry work by supplying parameters to predefined transactions. </a:t>
            </a:r>
          </a:p>
        </p:txBody>
      </p:sp>
      <p:sp>
        <p:nvSpPr>
          <p:cNvPr id="4" name="Slide Number Placeholder 3"/>
          <p:cNvSpPr>
            <a:spLocks noGrp="1"/>
          </p:cNvSpPr>
          <p:nvPr>
            <p:ph type="sldNum" sz="quarter" idx="12"/>
          </p:nvPr>
        </p:nvSpPr>
        <p:spPr/>
        <p:txBody>
          <a:bodyPr/>
          <a:lstStyle/>
          <a:p>
            <a:fld id="{D5E9FAF6-0EDE-4401-9B50-615E8B9EAAF1}" type="slidenum">
              <a:rPr lang="en-US" smtClean="0"/>
              <a:t>24</a:t>
            </a:fld>
            <a:endParaRPr lang="en-US"/>
          </a:p>
        </p:txBody>
      </p:sp>
    </p:spTree>
    <p:extLst>
      <p:ext uri="{BB962C8B-B14F-4D97-AF65-F5344CB8AC3E}">
        <p14:creationId xmlns:p14="http://schemas.microsoft.com/office/powerpoint/2010/main" val="2333758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477519"/>
          </a:xfrm>
        </p:spPr>
        <p:txBody>
          <a:bodyPr>
            <a:noAutofit/>
          </a:bodyPr>
          <a:lstStyle/>
          <a:p>
            <a:pPr lvl="0" algn="ctr"/>
            <a:r>
              <a:rPr lang="en-US" sz="3200" dirty="0">
                <a:solidFill>
                  <a:srgbClr val="FF0000"/>
                </a:solidFill>
                <a:latin typeface="Times New Roman" panose="02020603050405020304" pitchFamily="18" charset="0"/>
                <a:cs typeface="Times New Roman" panose="02020603050405020304" pitchFamily="18" charset="0"/>
              </a:rPr>
              <a:t>Centralized and Client/Server Architectures for </a:t>
            </a:r>
            <a:r>
              <a:rPr lang="en-US" sz="3200" dirty="0" smtClean="0">
                <a:solidFill>
                  <a:srgbClr val="FF0000"/>
                </a:solidFill>
                <a:latin typeface="Times New Roman" panose="02020603050405020304" pitchFamily="18" charset="0"/>
                <a:cs typeface="Times New Roman" panose="02020603050405020304" pitchFamily="18" charset="0"/>
              </a:rPr>
              <a:t>DBMS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800" y="748664"/>
            <a:ext cx="11889704" cy="6109336"/>
          </a:xfrm>
        </p:spPr>
        <p:txBody>
          <a:bodyPr>
            <a:normAutofit fontScale="25000" lnSpcReduction="20000"/>
          </a:bodyPr>
          <a:lstStyle/>
          <a:p>
            <a:pPr marL="0" indent="0">
              <a:lnSpc>
                <a:spcPct val="120000"/>
              </a:lnSpc>
              <a:buNone/>
            </a:pPr>
            <a:r>
              <a:rPr lang="en-US" sz="9600" b="1" u="sng" dirty="0">
                <a:latin typeface="Times New Roman" panose="02020603050405020304" pitchFamily="18" charset="0"/>
                <a:cs typeface="Times New Roman" panose="02020603050405020304" pitchFamily="18" charset="0"/>
              </a:rPr>
              <a:t>Centralized database system:</a:t>
            </a:r>
            <a:r>
              <a:rPr lang="en-US" sz="9600" dirty="0">
                <a:latin typeface="Times New Roman" panose="02020603050405020304" pitchFamily="18" charset="0"/>
                <a:cs typeface="Times New Roman" panose="02020603050405020304" pitchFamily="18" charset="0"/>
              </a:rPr>
              <a:t> </a:t>
            </a:r>
            <a:endParaRPr lang="en-US" sz="9600" dirty="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9600" dirty="0" smtClean="0">
                <a:latin typeface="Times New Roman" panose="02020603050405020304" pitchFamily="18" charset="0"/>
                <a:cs typeface="Times New Roman" panose="02020603050405020304" pitchFamily="18" charset="0"/>
              </a:rPr>
              <a:t>The </a:t>
            </a:r>
            <a:r>
              <a:rPr lang="en-US" sz="9600" dirty="0">
                <a:latin typeface="Times New Roman" panose="02020603050405020304" pitchFamily="18" charset="0"/>
                <a:cs typeface="Times New Roman" panose="02020603050405020304" pitchFamily="18" charset="0"/>
              </a:rPr>
              <a:t>centralized database system consist of a single processor together with it associated data storage devices and other peripherals</a:t>
            </a:r>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It is physically confined to a single location. </a:t>
            </a:r>
            <a:endParaRPr lang="en-US" sz="9600" dirty="0" smtClean="0">
              <a:latin typeface="Times New Roman" panose="02020603050405020304" pitchFamily="18" charset="0"/>
              <a:cs typeface="Times New Roman" panose="02020603050405020304" pitchFamily="18" charset="0"/>
            </a:endParaRPr>
          </a:p>
          <a:p>
            <a:pPr marL="0" indent="0">
              <a:lnSpc>
                <a:spcPct val="120000"/>
              </a:lnSpc>
              <a:buNone/>
            </a:pPr>
            <a:r>
              <a:rPr lang="en-US" sz="9600" dirty="0" smtClean="0">
                <a:latin typeface="Times New Roman" panose="02020603050405020304" pitchFamily="18" charset="0"/>
                <a:cs typeface="Times New Roman" panose="02020603050405020304" pitchFamily="18" charset="0"/>
              </a:rPr>
              <a:t>The </a:t>
            </a:r>
            <a:r>
              <a:rPr lang="en-US" sz="9600" dirty="0">
                <a:latin typeface="Times New Roman" panose="02020603050405020304" pitchFamily="18" charset="0"/>
                <a:cs typeface="Times New Roman" panose="02020603050405020304" pitchFamily="18" charset="0"/>
              </a:rPr>
              <a:t>data can be accessed from the multiple sites with the use of a computer </a:t>
            </a:r>
            <a:r>
              <a:rPr lang="en-US" sz="9600" dirty="0" smtClean="0">
                <a:latin typeface="Times New Roman" panose="02020603050405020304" pitchFamily="18" charset="0"/>
                <a:cs typeface="Times New Roman" panose="02020603050405020304" pitchFamily="18" charset="0"/>
              </a:rPr>
              <a:t>network.</a:t>
            </a:r>
            <a:endParaRPr lang="en-US" sz="9600" dirty="0">
              <a:latin typeface="Times New Roman" panose="02020603050405020304" pitchFamily="18" charset="0"/>
              <a:cs typeface="Times New Roman" panose="02020603050405020304" pitchFamily="18" charset="0"/>
            </a:endParaRPr>
          </a:p>
          <a:p>
            <a:pPr marL="0" indent="0">
              <a:lnSpc>
                <a:spcPct val="120000"/>
              </a:lnSpc>
              <a:buNone/>
            </a:pPr>
            <a:r>
              <a:rPr lang="en-US" sz="9600" b="1" dirty="0">
                <a:latin typeface="Times New Roman" panose="02020603050405020304" pitchFamily="18" charset="0"/>
                <a:cs typeface="Times New Roman" panose="02020603050405020304" pitchFamily="18" charset="0"/>
              </a:rPr>
              <a:t>Disadvantages of centralized database system::</a:t>
            </a:r>
            <a:endParaRPr lang="en-US" sz="96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When the central site computer or database system goes down, then everyone is blocked from using the system until the system comes back</a:t>
            </a:r>
            <a:r>
              <a:rPr lang="en-US" sz="9600" dirty="0" smtClean="0">
                <a:latin typeface="Times New Roman" panose="02020603050405020304" pitchFamily="18" charset="0"/>
                <a:cs typeface="Times New Roman" panose="02020603050405020304" pitchFamily="18" charset="0"/>
              </a:rPr>
              <a:t>. Expensive in its communication cost.</a:t>
            </a:r>
            <a:endParaRPr lang="en-US" sz="9600" dirty="0">
              <a:latin typeface="Times New Roman" panose="02020603050405020304" pitchFamily="18" charset="0"/>
              <a:cs typeface="Times New Roman" panose="02020603050405020304" pitchFamily="18" charset="0"/>
            </a:endParaRPr>
          </a:p>
          <a:p>
            <a:pPr marL="0" indent="0">
              <a:lnSpc>
                <a:spcPct val="120000"/>
              </a:lnSpc>
              <a:buNone/>
            </a:pPr>
            <a:r>
              <a:rPr lang="en-US" sz="9600" b="1" u="sng" dirty="0" smtClean="0">
                <a:latin typeface="Times New Roman" panose="02020603050405020304" pitchFamily="18" charset="0"/>
                <a:cs typeface="Times New Roman" panose="02020603050405020304" pitchFamily="18" charset="0"/>
              </a:rPr>
              <a:t>Client </a:t>
            </a:r>
            <a:r>
              <a:rPr lang="en-US" sz="9600" b="1" u="sng" dirty="0">
                <a:latin typeface="Times New Roman" panose="02020603050405020304" pitchFamily="18" charset="0"/>
                <a:cs typeface="Times New Roman" panose="02020603050405020304" pitchFamily="18" charset="0"/>
              </a:rPr>
              <a:t>server </a:t>
            </a:r>
            <a:r>
              <a:rPr lang="en-US" sz="9600" b="1" u="sng" dirty="0" err="1" smtClean="0">
                <a:latin typeface="Times New Roman" panose="02020603050405020304" pitchFamily="18" charset="0"/>
                <a:cs typeface="Times New Roman" panose="02020603050405020304" pitchFamily="18" charset="0"/>
              </a:rPr>
              <a:t>dbms</a:t>
            </a:r>
            <a:r>
              <a:rPr lang="en-US" sz="9600" b="1" u="sng" dirty="0" smtClean="0">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Ø"/>
            </a:pPr>
            <a:r>
              <a:rPr lang="en-US" sz="9600" dirty="0" smtClean="0">
                <a:latin typeface="Times New Roman" panose="02020603050405020304" pitchFamily="18" charset="0"/>
                <a:cs typeface="Times New Roman" panose="02020603050405020304" pitchFamily="18" charset="0"/>
              </a:rPr>
              <a:t>It  has </a:t>
            </a:r>
            <a:r>
              <a:rPr lang="en-US" sz="9600" dirty="0">
                <a:latin typeface="Times New Roman" panose="02020603050405020304" pitchFamily="18" charset="0"/>
                <a:cs typeface="Times New Roman" panose="02020603050405020304" pitchFamily="18" charset="0"/>
              </a:rPr>
              <a:t>two logical components namely client and server. </a:t>
            </a:r>
            <a:endParaRPr lang="en-US" sz="9600" dirty="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9600" dirty="0" smtClean="0">
                <a:latin typeface="Times New Roman" panose="02020603050405020304" pitchFamily="18" charset="0"/>
                <a:cs typeface="Times New Roman" panose="02020603050405020304" pitchFamily="18" charset="0"/>
              </a:rPr>
              <a:t>Client </a:t>
            </a:r>
            <a:r>
              <a:rPr lang="en-US" sz="9600" dirty="0">
                <a:latin typeface="Times New Roman" panose="02020603050405020304" pitchFamily="18" charset="0"/>
                <a:cs typeface="Times New Roman" panose="02020603050405020304" pitchFamily="18" charset="0"/>
              </a:rPr>
              <a:t>is generally personal computer or workstations whereas server is large workstations, mini range computer system or a mainframe computer system. </a:t>
            </a:r>
            <a:endParaRPr lang="en-US" sz="9600" dirty="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9600" dirty="0" smtClean="0">
                <a:latin typeface="Times New Roman" panose="02020603050405020304" pitchFamily="18" charset="0"/>
                <a:cs typeface="Times New Roman" panose="02020603050405020304" pitchFamily="18" charset="0"/>
              </a:rPr>
              <a:t>The </a:t>
            </a:r>
            <a:r>
              <a:rPr lang="en-US" sz="9600" dirty="0">
                <a:latin typeface="Times New Roman" panose="02020603050405020304" pitchFamily="18" charset="0"/>
                <a:cs typeface="Times New Roman" panose="02020603050405020304" pitchFamily="18" charset="0"/>
              </a:rPr>
              <a:t>application and </a:t>
            </a:r>
            <a:r>
              <a:rPr lang="en-US" sz="9600" dirty="0" smtClean="0">
                <a:latin typeface="Times New Roman" panose="02020603050405020304" pitchFamily="18" charset="0"/>
                <a:cs typeface="Times New Roman" panose="02020603050405020304" pitchFamily="18" charset="0"/>
              </a:rPr>
              <a:t>tools </a:t>
            </a:r>
            <a:r>
              <a:rPr lang="en-US" sz="9600" dirty="0">
                <a:latin typeface="Times New Roman" panose="02020603050405020304" pitchFamily="18" charset="0"/>
                <a:cs typeface="Times New Roman" panose="02020603050405020304" pitchFamily="18" charset="0"/>
              </a:rPr>
              <a:t>of DBMS run on one or more client platforms, while the DBMS </a:t>
            </a:r>
            <a:r>
              <a:rPr lang="en-US" sz="9600" dirty="0" smtClean="0">
                <a:latin typeface="Times New Roman" panose="02020603050405020304" pitchFamily="18" charset="0"/>
                <a:cs typeface="Times New Roman" panose="02020603050405020304" pitchFamily="18" charset="0"/>
              </a:rPr>
              <a:t>software's </a:t>
            </a:r>
            <a:r>
              <a:rPr lang="en-US" sz="9600" dirty="0">
                <a:latin typeface="Times New Roman" panose="02020603050405020304" pitchFamily="18" charset="0"/>
                <a:cs typeface="Times New Roman" panose="02020603050405020304" pitchFamily="18" charset="0"/>
              </a:rPr>
              <a:t>reside on the server.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25</a:t>
            </a:fld>
            <a:endParaRPr lang="en-US" dirty="0"/>
          </a:p>
        </p:txBody>
      </p:sp>
    </p:spTree>
    <p:extLst>
      <p:ext uri="{BB962C8B-B14F-4D97-AF65-F5344CB8AC3E}">
        <p14:creationId xmlns:p14="http://schemas.microsoft.com/office/powerpoint/2010/main" val="4104945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7128"/>
          </a:xfrm>
        </p:spPr>
        <p:txBody>
          <a:bodyPr>
            <a:norm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Cont.…</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256" y="837127"/>
            <a:ext cx="11667185" cy="5884347"/>
          </a:xfrm>
        </p:spPr>
        <p:txBody>
          <a:bodyPr>
            <a:normAutofit fontScale="92500"/>
          </a:bodyPr>
          <a:lstStyle/>
          <a:p>
            <a:pPr marL="0" indent="0">
              <a:lnSpc>
                <a:spcPct val="120000"/>
              </a:lnSpc>
              <a:buNone/>
            </a:pPr>
            <a:r>
              <a:rPr lang="en-US" sz="2600" b="1" u="sng" dirty="0">
                <a:latin typeface="Times New Roman" panose="02020603050405020304" pitchFamily="18" charset="0"/>
                <a:cs typeface="Times New Roman" panose="02020603050405020304" pitchFamily="18" charset="0"/>
              </a:rPr>
              <a:t>ADVANTAGES:</a:t>
            </a:r>
            <a:endParaRPr lang="en-US" sz="26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CLIENT / SERVER system has less expensive platforms to support </a:t>
            </a:r>
            <a:r>
              <a:rPr lang="en-US" sz="2600" dirty="0" smtClean="0">
                <a:latin typeface="Times New Roman" panose="02020603050405020304" pitchFamily="18" charset="0"/>
                <a:cs typeface="Times New Roman" panose="02020603050405020304" pitchFamily="18" charset="0"/>
              </a:rPr>
              <a:t>applications.</a:t>
            </a:r>
            <a:endParaRPr lang="en-US" sz="26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Client/ server environment facilities in more productive work by the users and making better use of existing data.</a:t>
            </a:r>
          </a:p>
          <a:p>
            <a:pPr>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more flexible as compared to the centralized systems.</a:t>
            </a:r>
          </a:p>
          <a:p>
            <a:pPr>
              <a:lnSpc>
                <a:spcPct val="12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single </a:t>
            </a:r>
            <a:r>
              <a:rPr lang="en-US" sz="2600" dirty="0" smtClean="0">
                <a:latin typeface="Times New Roman" panose="02020603050405020304" pitchFamily="18" charset="0"/>
                <a:cs typeface="Times New Roman" panose="02020603050405020304" pitchFamily="18" charset="0"/>
              </a:rPr>
              <a:t> server </a:t>
            </a:r>
            <a:r>
              <a:rPr lang="en-US" sz="2600" dirty="0">
                <a:latin typeface="Times New Roman" panose="02020603050405020304" pitchFamily="18" charset="0"/>
                <a:cs typeface="Times New Roman" panose="02020603050405020304" pitchFamily="18" charset="0"/>
              </a:rPr>
              <a:t>can be shared across several distinct client (application) system.</a:t>
            </a:r>
          </a:p>
          <a:p>
            <a:pPr marL="0" indent="0">
              <a:lnSpc>
                <a:spcPct val="120000"/>
              </a:lnSpc>
              <a:buNone/>
            </a:pPr>
            <a:r>
              <a:rPr lang="en-US" sz="2600" b="1" u="sng" dirty="0">
                <a:latin typeface="Times New Roman" panose="02020603050405020304" pitchFamily="18" charset="0"/>
                <a:cs typeface="Times New Roman" panose="02020603050405020304" pitchFamily="18" charset="0"/>
              </a:rPr>
              <a:t>DISADVANTAGE:</a:t>
            </a:r>
            <a:endParaRPr lang="en-US" sz="26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Programming cost is high in client / server environment, particularly in initial phases.</a:t>
            </a:r>
          </a:p>
          <a:p>
            <a:pPr>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There’s a lack of management tools for diagnosis, performance monitoring and tuning and security control, for the DBMS client and OS and networking environments.</a:t>
            </a:r>
          </a:p>
          <a:p>
            <a:endParaRPr lang="en-US" dirty="0"/>
          </a:p>
        </p:txBody>
      </p:sp>
      <p:sp>
        <p:nvSpPr>
          <p:cNvPr id="4" name="Slide Number Placeholder 3"/>
          <p:cNvSpPr>
            <a:spLocks noGrp="1"/>
          </p:cNvSpPr>
          <p:nvPr>
            <p:ph type="sldNum" sz="quarter" idx="12"/>
          </p:nvPr>
        </p:nvSpPr>
        <p:spPr/>
        <p:txBody>
          <a:bodyPr/>
          <a:lstStyle/>
          <a:p>
            <a:fld id="{D5E9FAF6-0EDE-4401-9B50-615E8B9EAAF1}" type="slidenum">
              <a:rPr lang="en-US" smtClean="0"/>
              <a:t>26</a:t>
            </a:fld>
            <a:endParaRPr lang="en-US" dirty="0"/>
          </a:p>
        </p:txBody>
      </p:sp>
      <p:pic>
        <p:nvPicPr>
          <p:cNvPr id="5" name="Picture 4"/>
          <p:cNvPicPr>
            <a:picLocks noChangeAspect="1"/>
          </p:cNvPicPr>
          <p:nvPr/>
        </p:nvPicPr>
        <p:blipFill>
          <a:blip r:embed="rId2"/>
          <a:stretch>
            <a:fillRect/>
          </a:stretch>
        </p:blipFill>
        <p:spPr>
          <a:xfrm>
            <a:off x="8542696" y="163773"/>
            <a:ext cx="3572566" cy="1132764"/>
          </a:xfrm>
          <a:prstGeom prst="rect">
            <a:avLst/>
          </a:prstGeom>
        </p:spPr>
      </p:pic>
    </p:spTree>
    <p:extLst>
      <p:ext uri="{BB962C8B-B14F-4D97-AF65-F5344CB8AC3E}">
        <p14:creationId xmlns:p14="http://schemas.microsoft.com/office/powerpoint/2010/main" val="2380266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02565"/>
            <a:ext cx="10515600" cy="691515"/>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Classification of DBMS</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27</a:t>
            </a:fld>
            <a:endParaRPr lang="en-US"/>
          </a:p>
        </p:txBody>
      </p:sp>
      <p:sp>
        <p:nvSpPr>
          <p:cNvPr id="5" name="Content Placeholder 2"/>
          <p:cNvSpPr>
            <a:spLocks noGrp="1"/>
          </p:cNvSpPr>
          <p:nvPr>
            <p:ph idx="1"/>
          </p:nvPr>
        </p:nvSpPr>
        <p:spPr>
          <a:xfrm>
            <a:off x="198438" y="843280"/>
            <a:ext cx="11648122" cy="5608319"/>
          </a:xfrm>
        </p:spPr>
        <p:txBody>
          <a:bodyPr>
            <a:noAutofit/>
          </a:bodyPr>
          <a:lstStyle/>
          <a:p>
            <a:pPr>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Based on the data model DBMS can be: </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Relational</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Object</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Object-relation</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Hierarchical,</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Network and </a:t>
            </a:r>
            <a:r>
              <a:rPr lang="en-US" dirty="0" smtClean="0">
                <a:latin typeface="Times New Roman" panose="02020603050405020304" pitchFamily="18" charset="0"/>
                <a:cs typeface="Times New Roman" panose="02020603050405020304" pitchFamily="18" charset="0"/>
              </a:rPr>
              <a:t>others</a:t>
            </a:r>
          </a:p>
          <a:p>
            <a:pPr>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Based on the number of users supported by the DBMS, it can be:</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Single-user DBMS</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Multi-user DBMS</a:t>
            </a:r>
          </a:p>
          <a:p>
            <a:pPr>
              <a:lnSpc>
                <a:spcPct val="1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Based on the number of sites over which the database is distributed, DBMS can be:</a:t>
            </a:r>
          </a:p>
          <a:p>
            <a:pPr lvl="1">
              <a:lnSpc>
                <a:spcPct val="100000"/>
              </a:lnSpc>
              <a:buFont typeface="Wingdings" pitchFamily="2" charset="2"/>
              <a:buChar char="ü"/>
            </a:pPr>
            <a:r>
              <a:rPr lang="en-US" dirty="0">
                <a:latin typeface="Times New Roman" panose="02020603050405020304" pitchFamily="18" charset="0"/>
                <a:cs typeface="Times New Roman" panose="02020603050405020304" pitchFamily="18" charset="0"/>
              </a:rPr>
              <a:t>Centralized DBMS,</a:t>
            </a:r>
          </a:p>
          <a:p>
            <a:pPr lvl="1">
              <a:lnSpc>
                <a:spcPct val="100000"/>
              </a:lnSpc>
              <a:buFont typeface="Wingdings" pitchFamily="2" charset="2"/>
              <a:buChar char="ü"/>
            </a:pPr>
            <a:r>
              <a:rPr lang="en-GB" dirty="0">
                <a:latin typeface="Times New Roman" panose="02020603050405020304" pitchFamily="18" charset="0"/>
                <a:cs typeface="Times New Roman" panose="02020603050405020304" pitchFamily="18" charset="0"/>
              </a:rPr>
              <a:t>Distributed DBMS</a:t>
            </a:r>
            <a:endParaRPr lang="en-US" dirty="0">
              <a:latin typeface="Times New Roman" panose="02020603050405020304" pitchFamily="18" charset="0"/>
              <a:cs typeface="Times New Roman" panose="02020603050405020304" pitchFamily="18" charset="0"/>
            </a:endParaRPr>
          </a:p>
          <a:p>
            <a:endParaRPr lang="en-US" sz="2400" dirty="0">
              <a:latin typeface="Garamond" pitchFamily="18" charset="0"/>
            </a:endParaRPr>
          </a:p>
          <a:p>
            <a:pPr lvl="1"/>
            <a:endParaRPr lang="en-US" sz="2500" dirty="0"/>
          </a:p>
        </p:txBody>
      </p:sp>
    </p:spTree>
    <p:extLst>
      <p:ext uri="{BB962C8B-B14F-4D97-AF65-F5344CB8AC3E}">
        <p14:creationId xmlns:p14="http://schemas.microsoft.com/office/powerpoint/2010/main" val="489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E9FAF6-0EDE-4401-9B50-615E8B9EAAF1}" type="slidenum">
              <a:rPr lang="en-US" smtClean="0"/>
              <a:t>28</a:t>
            </a:fld>
            <a:endParaRPr lang="en-US"/>
          </a:p>
        </p:txBody>
      </p:sp>
      <p:pic>
        <p:nvPicPr>
          <p:cNvPr id="2" name="Picture 1"/>
          <p:cNvPicPr>
            <a:picLocks noChangeAspect="1"/>
          </p:cNvPicPr>
          <p:nvPr/>
        </p:nvPicPr>
        <p:blipFill>
          <a:blip r:embed="rId2"/>
          <a:stretch>
            <a:fillRect/>
          </a:stretch>
        </p:blipFill>
        <p:spPr>
          <a:xfrm>
            <a:off x="191069" y="0"/>
            <a:ext cx="11696131" cy="6721475"/>
          </a:xfrm>
          <a:prstGeom prst="rect">
            <a:avLst/>
          </a:prstGeom>
        </p:spPr>
      </p:pic>
      <p:pic>
        <p:nvPicPr>
          <p:cNvPr id="5" name="Picture 4"/>
          <p:cNvPicPr>
            <a:picLocks noChangeAspect="1"/>
          </p:cNvPicPr>
          <p:nvPr/>
        </p:nvPicPr>
        <p:blipFill>
          <a:blip r:embed="rId3">
            <a:duotone>
              <a:prstClr val="black"/>
              <a:schemeClr val="accent5">
                <a:tint val="45000"/>
                <a:satMod val="400000"/>
              </a:schemeClr>
            </a:duotone>
          </a:blip>
          <a:stretch>
            <a:fillRect/>
          </a:stretch>
        </p:blipFill>
        <p:spPr>
          <a:xfrm rot="20253650">
            <a:off x="1013140" y="2141721"/>
            <a:ext cx="8720919" cy="303006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4439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8" y="223520"/>
            <a:ext cx="11802812" cy="499811"/>
          </a:xfrm>
        </p:spPr>
        <p:txBody>
          <a:bodyPr>
            <a:noAutofit/>
          </a:bodyPr>
          <a:lstStyle/>
          <a:p>
            <a:pPr algn="ctr"/>
            <a:r>
              <a:rPr lang="en-US" sz="3200" b="1" dirty="0">
                <a:solidFill>
                  <a:srgbClr val="FF0000"/>
                </a:solidFill>
                <a:latin typeface="Garamond" panose="02020404030301010803" pitchFamily="18" charset="0"/>
              </a:rPr>
              <a:t> </a:t>
            </a:r>
            <a:r>
              <a:rPr lang="en-US" sz="3200" b="1" dirty="0">
                <a:solidFill>
                  <a:srgbClr val="FF0000"/>
                </a:solidFill>
                <a:latin typeface="Times New Roman" panose="02020603050405020304" pitchFamily="18" charset="0"/>
                <a:cs typeface="Times New Roman" panose="02020603050405020304" pitchFamily="18" charset="0"/>
              </a:rPr>
              <a:t>Database System Concepts and Architecture </a:t>
            </a:r>
          </a:p>
        </p:txBody>
      </p:sp>
      <p:sp>
        <p:nvSpPr>
          <p:cNvPr id="3" name="Content Placeholder 2"/>
          <p:cNvSpPr>
            <a:spLocks noGrp="1"/>
          </p:cNvSpPr>
          <p:nvPr>
            <p:ph idx="1"/>
          </p:nvPr>
        </p:nvSpPr>
        <p:spPr>
          <a:xfrm>
            <a:off x="114868" y="723331"/>
            <a:ext cx="11920250" cy="5718411"/>
          </a:xfrm>
        </p:spPr>
        <p:txBody>
          <a:bodyPr>
            <a:normAutofit/>
          </a:bodyPr>
          <a:lstStyle/>
          <a:p>
            <a:pPr algn="just">
              <a:lnSpc>
                <a:spcPct val="150000"/>
              </a:lnSpc>
              <a:buFont typeface="Wingdings" panose="05000000000000000000" pitchFamily="2" charset="2"/>
              <a:buChar char="v"/>
            </a:pPr>
            <a:r>
              <a:rPr lang="en-US" sz="2400" dirty="0" smtClean="0">
                <a:latin typeface="Garamond" panose="02020404030301010803" pitchFamily="18" charset="0"/>
              </a:rPr>
              <a:t> </a:t>
            </a: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main characteristics of the database approach is that it provides some </a:t>
            </a:r>
            <a:r>
              <a:rPr lang="en-US" sz="2400" dirty="0">
                <a:solidFill>
                  <a:srgbClr val="FF0000"/>
                </a:solidFill>
                <a:latin typeface="Times New Roman" panose="02020603050405020304" pitchFamily="18" charset="0"/>
                <a:cs typeface="Times New Roman" panose="02020603050405020304" pitchFamily="18" charset="0"/>
              </a:rPr>
              <a:t>levels of data abstraction. </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data model </a:t>
            </a:r>
            <a:r>
              <a:rPr lang="en-US" sz="2400" dirty="0">
                <a:latin typeface="Times New Roman" panose="02020603050405020304" pitchFamily="18" charset="0"/>
                <a:cs typeface="Times New Roman" panose="02020603050405020304" pitchFamily="18" charset="0"/>
              </a:rPr>
              <a:t>is a collection of concepts that can be used to describe the structure of a database to achieve the data abstraction.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structure of a database means the </a:t>
            </a:r>
            <a:r>
              <a:rPr lang="en-US" sz="2400" dirty="0" smtClean="0">
                <a:solidFill>
                  <a:srgbClr val="FF0000"/>
                </a:solidFill>
                <a:latin typeface="Times New Roman" panose="02020603050405020304" pitchFamily="18" charset="0"/>
                <a:cs typeface="Times New Roman" panose="02020603050405020304" pitchFamily="18" charset="0"/>
              </a:rPr>
              <a:t>data types</a:t>
            </a:r>
            <a:r>
              <a:rPr lang="en-US" sz="2400" dirty="0">
                <a:solidFill>
                  <a:srgbClr val="FF0000"/>
                </a:solidFill>
                <a:latin typeface="Times New Roman" panose="02020603050405020304" pitchFamily="18" charset="0"/>
                <a:cs typeface="Times New Roman" panose="02020603050405020304" pitchFamily="18" charset="0"/>
              </a:rPr>
              <a:t>, relationships, and constraints </a:t>
            </a:r>
            <a:r>
              <a:rPr lang="en-US" sz="2400" dirty="0">
                <a:latin typeface="Times New Roman" panose="02020603050405020304" pitchFamily="18" charset="0"/>
                <a:cs typeface="Times New Roman" panose="02020603050405020304" pitchFamily="18" charset="0"/>
              </a:rPr>
              <a:t>that should hold for the data.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 description of the way that data is stored in a database.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Most </a:t>
            </a:r>
            <a:r>
              <a:rPr lang="en-US" sz="2400" dirty="0">
                <a:latin typeface="Times New Roman" panose="02020603050405020304" pitchFamily="18" charset="0"/>
                <a:cs typeface="Times New Roman" panose="02020603050405020304" pitchFamily="18" charset="0"/>
              </a:rPr>
              <a:t>data models also include a set of </a:t>
            </a:r>
            <a:r>
              <a:rPr lang="en-US" sz="2400" b="1" dirty="0">
                <a:solidFill>
                  <a:srgbClr val="FF0000"/>
                </a:solidFill>
                <a:latin typeface="Times New Roman" panose="02020603050405020304" pitchFamily="18" charset="0"/>
                <a:cs typeface="Times New Roman" panose="02020603050405020304" pitchFamily="18" charset="0"/>
              </a:rPr>
              <a:t>basic operations </a:t>
            </a:r>
            <a:r>
              <a:rPr lang="en-US" sz="2400" dirty="0">
                <a:latin typeface="Times New Roman" panose="02020603050405020304" pitchFamily="18" charset="0"/>
                <a:cs typeface="Times New Roman" panose="02020603050405020304" pitchFamily="18" charset="0"/>
              </a:rPr>
              <a:t>for specifying </a:t>
            </a:r>
            <a:r>
              <a:rPr lang="en-US" sz="2400" dirty="0" smtClean="0">
                <a:latin typeface="Times New Roman" panose="02020603050405020304" pitchFamily="18" charset="0"/>
                <a:cs typeface="Times New Roman" panose="02020603050405020304" pitchFamily="18" charset="0"/>
              </a:rPr>
              <a:t>retrievals, insertion and </a:t>
            </a:r>
            <a:r>
              <a:rPr lang="en-US" sz="2400" dirty="0">
                <a:latin typeface="Times New Roman" panose="02020603050405020304" pitchFamily="18" charset="0"/>
                <a:cs typeface="Times New Roman" panose="02020603050405020304" pitchFamily="18" charset="0"/>
              </a:rPr>
              <a:t>updates on the </a:t>
            </a:r>
            <a:r>
              <a:rPr lang="en-US" sz="2400" dirty="0" smtClean="0">
                <a:latin typeface="Times New Roman" panose="02020603050405020304" pitchFamily="18" charset="0"/>
                <a:cs typeface="Times New Roman" panose="02020603050405020304" pitchFamily="18" charset="0"/>
              </a:rPr>
              <a:t>database.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3</a:t>
            </a:fld>
            <a:endParaRPr lang="en-US"/>
          </a:p>
        </p:txBody>
      </p:sp>
    </p:spTree>
    <p:extLst>
      <p:ext uri="{BB962C8B-B14F-4D97-AF65-F5344CB8AC3E}">
        <p14:creationId xmlns:p14="http://schemas.microsoft.com/office/powerpoint/2010/main" val="2206072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03" y="129543"/>
            <a:ext cx="10515600" cy="473227"/>
          </a:xfrm>
        </p:spPr>
        <p:txBody>
          <a:bodyPr>
            <a:no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Categories of data models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578" y="698741"/>
            <a:ext cx="12014844" cy="6159260"/>
          </a:xfrm>
        </p:spPr>
        <p:txBody>
          <a:bodyPr>
            <a:noAutofit/>
          </a:bodyPr>
          <a:lstStyle/>
          <a:p>
            <a:pPr algn="just">
              <a:lnSpc>
                <a:spcPct val="150000"/>
              </a:lnSpc>
              <a:buFont typeface="Wingdings" panose="05000000000000000000" pitchFamily="2" charset="2"/>
              <a:buChar char="v"/>
            </a:pPr>
            <a:r>
              <a:rPr lang="en-US" sz="2400" dirty="0" smtClean="0">
                <a:latin typeface="Garamond" panose="02020404030301010803" pitchFamily="18" charset="0"/>
              </a:rPr>
              <a:t> </a:t>
            </a:r>
            <a:r>
              <a:rPr lang="en-US" sz="2400" dirty="0" smtClean="0">
                <a:latin typeface="Times New Roman" panose="02020603050405020304" pitchFamily="18" charset="0"/>
                <a:cs typeface="Times New Roman" panose="02020603050405020304" pitchFamily="18" charset="0"/>
              </a:rPr>
              <a:t>Many data models have been proposed, which can be categorized according to the types of concepts they use to describe the database structure. </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set of concepts to describe the structure and constraints of a </a:t>
            </a:r>
            <a:r>
              <a:rPr lang="en-US" sz="2400" dirty="0" smtClean="0">
                <a:latin typeface="Times New Roman" panose="02020603050405020304" pitchFamily="18" charset="0"/>
                <a:cs typeface="Times New Roman" panose="02020603050405020304" pitchFamily="18" charset="0"/>
              </a:rPr>
              <a:t>database.</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GB" sz="2400" dirty="0" smtClean="0">
                <a:latin typeface="Times New Roman" panose="02020603050405020304" pitchFamily="18" charset="0"/>
                <a:cs typeface="Times New Roman" panose="02020603050405020304" pitchFamily="18" charset="0"/>
              </a:rPr>
              <a:t> Describing </a:t>
            </a:r>
            <a:endParaRPr lang="en-GB" sz="2400" dirty="0">
              <a:latin typeface="Times New Roman" panose="02020603050405020304" pitchFamily="18" charset="0"/>
              <a:cs typeface="Times New Roman" panose="02020603050405020304" pitchFamily="18" charset="0"/>
            </a:endParaRPr>
          </a:p>
          <a:p>
            <a:pPr lvl="1">
              <a:buFont typeface="Wingdings" pitchFamily="2" charset="2"/>
              <a:buChar char="ü"/>
            </a:pPr>
            <a:r>
              <a:rPr lang="en-GB" dirty="0">
                <a:latin typeface="Times New Roman" panose="02020603050405020304" pitchFamily="18" charset="0"/>
                <a:cs typeface="Times New Roman" panose="02020603050405020304" pitchFamily="18" charset="0"/>
              </a:rPr>
              <a:t>Data</a:t>
            </a:r>
          </a:p>
          <a:p>
            <a:pPr lvl="1">
              <a:buFont typeface="Wingdings" pitchFamily="2" charset="2"/>
              <a:buChar char="ü"/>
            </a:pPr>
            <a:r>
              <a:rPr lang="en-GB" dirty="0">
                <a:latin typeface="Times New Roman" panose="02020603050405020304" pitchFamily="18" charset="0"/>
                <a:cs typeface="Times New Roman" panose="02020603050405020304" pitchFamily="18" charset="0"/>
              </a:rPr>
              <a:t>Data relationship</a:t>
            </a:r>
          </a:p>
          <a:p>
            <a:pPr lvl="1">
              <a:buFont typeface="Wingdings" pitchFamily="2" charset="2"/>
              <a:buChar char="ü"/>
            </a:pPr>
            <a:r>
              <a:rPr lang="en-GB" dirty="0">
                <a:latin typeface="Times New Roman" panose="02020603050405020304" pitchFamily="18" charset="0"/>
                <a:cs typeface="Times New Roman" panose="02020603050405020304" pitchFamily="18" charset="0"/>
              </a:rPr>
              <a:t>Data semantics</a:t>
            </a:r>
          </a:p>
          <a:p>
            <a:pPr lvl="1">
              <a:buFont typeface="Wingdings" pitchFamily="2" charset="2"/>
              <a:buChar char="ü"/>
            </a:pPr>
            <a:r>
              <a:rPr lang="en-GB" dirty="0">
                <a:latin typeface="Times New Roman" panose="02020603050405020304" pitchFamily="18" charset="0"/>
                <a:cs typeface="Times New Roman" panose="02020603050405020304" pitchFamily="18" charset="0"/>
              </a:rPr>
              <a:t>Data constraints</a:t>
            </a:r>
          </a:p>
          <a:p>
            <a:pPr>
              <a:buFont typeface="Wingdings" panose="05000000000000000000" pitchFamily="2" charset="2"/>
              <a:buChar char="v"/>
            </a:pPr>
            <a:r>
              <a:rPr lang="en-GB" sz="2400" dirty="0" smtClean="0">
                <a:latin typeface="Times New Roman" panose="02020603050405020304" pitchFamily="18" charset="0"/>
                <a:cs typeface="Times New Roman" panose="02020603050405020304" pitchFamily="18" charset="0"/>
              </a:rPr>
              <a:t> Categories </a:t>
            </a:r>
            <a:r>
              <a:rPr lang="en-GB" sz="2400" dirty="0">
                <a:latin typeface="Times New Roman" panose="02020603050405020304" pitchFamily="18" charset="0"/>
                <a:cs typeface="Times New Roman" panose="02020603050405020304" pitchFamily="18" charset="0"/>
              </a:rPr>
              <a:t>of data models</a:t>
            </a:r>
          </a:p>
          <a:p>
            <a:pPr lvl="1">
              <a:buFont typeface="Wingdings" pitchFamily="2" charset="2"/>
              <a:buChar char="ü"/>
            </a:pPr>
            <a:r>
              <a:rPr lang="en-US" dirty="0">
                <a:latin typeface="Times New Roman" panose="02020603050405020304" pitchFamily="18" charset="0"/>
                <a:cs typeface="Times New Roman" panose="02020603050405020304" pitchFamily="18" charset="0"/>
              </a:rPr>
              <a:t>Object-based </a:t>
            </a:r>
          </a:p>
          <a:p>
            <a:pPr lvl="1">
              <a:buFont typeface="Wingdings" pitchFamily="2" charset="2"/>
              <a:buChar char="ü"/>
            </a:pPr>
            <a:r>
              <a:rPr lang="en-US" dirty="0">
                <a:latin typeface="Times New Roman" panose="02020603050405020304" pitchFamily="18" charset="0"/>
                <a:cs typeface="Times New Roman" panose="02020603050405020304" pitchFamily="18" charset="0"/>
              </a:rPr>
              <a:t>Record-based </a:t>
            </a:r>
          </a:p>
          <a:p>
            <a:pPr lvl="1">
              <a:buFont typeface="Wingdings" pitchFamily="2" charset="2"/>
              <a:buChar char="ü"/>
            </a:pPr>
            <a:r>
              <a:rPr lang="en-US" dirty="0">
                <a:latin typeface="Times New Roman" panose="02020603050405020304" pitchFamily="18" charset="0"/>
                <a:cs typeface="Times New Roman" panose="02020603050405020304" pitchFamily="18" charset="0"/>
              </a:rPr>
              <a:t>Physical </a:t>
            </a:r>
          </a:p>
        </p:txBody>
      </p:sp>
      <p:sp>
        <p:nvSpPr>
          <p:cNvPr id="4" name="Slide Number Placeholder 3"/>
          <p:cNvSpPr>
            <a:spLocks noGrp="1"/>
          </p:cNvSpPr>
          <p:nvPr>
            <p:ph type="sldNum" sz="quarter" idx="12"/>
          </p:nvPr>
        </p:nvSpPr>
        <p:spPr/>
        <p:txBody>
          <a:bodyPr/>
          <a:lstStyle/>
          <a:p>
            <a:fld id="{D5E9FAF6-0EDE-4401-9B50-615E8B9EAAF1}" type="slidenum">
              <a:rPr lang="en-US" smtClean="0"/>
              <a:t>4</a:t>
            </a:fld>
            <a:endParaRPr lang="en-US"/>
          </a:p>
        </p:txBody>
      </p:sp>
    </p:spTree>
    <p:extLst>
      <p:ext uri="{BB962C8B-B14F-4D97-AF65-F5344CB8AC3E}">
        <p14:creationId xmlns:p14="http://schemas.microsoft.com/office/powerpoint/2010/main" val="3110283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3" y="157840"/>
            <a:ext cx="10515600" cy="605307"/>
          </a:xfrm>
        </p:spPr>
        <p:txBody>
          <a:bodyPr>
            <a:normAutofit/>
          </a:bodyPr>
          <a:lstStyle/>
          <a:p>
            <a:pPr algn="ctr"/>
            <a:r>
              <a:rPr lang="en-US" sz="3200" b="1" dirty="0" smtClean="0">
                <a:solidFill>
                  <a:srgbClr val="FF0000"/>
                </a:solidFill>
                <a:latin typeface="Garamond" panose="02020404030301010803" pitchFamily="18" charset="0"/>
              </a:rPr>
              <a:t>Cont..</a:t>
            </a:r>
            <a:endParaRPr lang="en-US" sz="3200" b="1" dirty="0">
              <a:solidFill>
                <a:srgbClr val="FF0000"/>
              </a:solidFill>
              <a:latin typeface="Garamond" panose="02020404030301010803" pitchFamily="18" charset="0"/>
            </a:endParaRPr>
          </a:p>
        </p:txBody>
      </p:sp>
      <p:sp>
        <p:nvSpPr>
          <p:cNvPr id="3" name="Content Placeholder 2"/>
          <p:cNvSpPr>
            <a:spLocks noGrp="1"/>
          </p:cNvSpPr>
          <p:nvPr>
            <p:ph idx="1"/>
          </p:nvPr>
        </p:nvSpPr>
        <p:spPr>
          <a:xfrm>
            <a:off x="242047" y="981635"/>
            <a:ext cx="11739282" cy="5374715"/>
          </a:xfrm>
        </p:spPr>
        <p:txBody>
          <a:bodyPr>
            <a:noAutofit/>
          </a:bodyPr>
          <a:lstStyle/>
          <a:p>
            <a:pPr algn="just">
              <a:lnSpc>
                <a:spcPct val="150000"/>
              </a:lnSpc>
              <a:buFont typeface="Wingdings" panose="05000000000000000000" pitchFamily="2" charset="2"/>
              <a:buChar char="v"/>
            </a:pPr>
            <a:r>
              <a:rPr lang="en-US" sz="2400" dirty="0" smtClean="0">
                <a:latin typeface="Garamond" panose="02020404030301010803" pitchFamily="18" charset="0"/>
              </a:rPr>
              <a:t> </a:t>
            </a:r>
            <a:r>
              <a:rPr lang="en-US" sz="2400" dirty="0" smtClean="0">
                <a:latin typeface="Times New Roman" panose="02020603050405020304" pitchFamily="18" charset="0"/>
                <a:cs typeface="Times New Roman" panose="02020603050405020304" pitchFamily="18" charset="0"/>
              </a:rPr>
              <a:t>An </a:t>
            </a:r>
            <a:r>
              <a:rPr lang="en-US" sz="2400" b="1" dirty="0">
                <a:solidFill>
                  <a:srgbClr val="FF0000"/>
                </a:solidFill>
                <a:latin typeface="Times New Roman" panose="02020603050405020304" pitchFamily="18" charset="0"/>
                <a:cs typeface="Times New Roman" panose="02020603050405020304" pitchFamily="18" charset="0"/>
              </a:rPr>
              <a:t>entity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represents </a:t>
            </a:r>
            <a:r>
              <a:rPr lang="en-US" sz="2400" b="1" dirty="0">
                <a:solidFill>
                  <a:srgbClr val="FF0000"/>
                </a:solidFill>
                <a:latin typeface="Times New Roman" panose="02020603050405020304" pitchFamily="18" charset="0"/>
                <a:cs typeface="Times New Roman" panose="02020603050405020304" pitchFamily="18" charset="0"/>
              </a:rPr>
              <a:t>a real-world object or concept </a:t>
            </a:r>
            <a:r>
              <a:rPr lang="en-US" sz="2400" dirty="0">
                <a:latin typeface="Times New Roman" panose="02020603050405020304" pitchFamily="18" charset="0"/>
                <a:cs typeface="Times New Roman" panose="02020603050405020304" pitchFamily="18" charset="0"/>
              </a:rPr>
              <a:t>such as an employee that is described in the database</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t>
            </a:r>
            <a:r>
              <a:rPr lang="en-US" sz="2400" b="1" dirty="0">
                <a:solidFill>
                  <a:srgbClr val="FF0000"/>
                </a:solidFill>
                <a:latin typeface="Times New Roman" panose="02020603050405020304" pitchFamily="18" charset="0"/>
                <a:cs typeface="Times New Roman" panose="02020603050405020304" pitchFamily="18" charset="0"/>
              </a:rPr>
              <a:t>attribute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represents some property of interest that further describes an entity, such as employee’s name or employee’s salary.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 </a:t>
            </a:r>
            <a:r>
              <a:rPr lang="en-US" sz="2400" b="1" dirty="0">
                <a:solidFill>
                  <a:srgbClr val="FF0000"/>
                </a:solidFill>
                <a:latin typeface="Times New Roman" panose="02020603050405020304" pitchFamily="18" charset="0"/>
                <a:cs typeface="Times New Roman" panose="02020603050405020304" pitchFamily="18" charset="0"/>
              </a:rPr>
              <a:t>relationship</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among two or more entities represents an association among 2 or more entities. </a:t>
            </a:r>
          </a:p>
          <a:p>
            <a:pPr marL="0" indent="0" algn="just">
              <a:lnSpc>
                <a:spcPct val="150000"/>
              </a:lnSpc>
              <a:buNone/>
            </a:pPr>
            <a:r>
              <a:rPr lang="en-US" sz="2400" dirty="0" err="1" smtClean="0">
                <a:solidFill>
                  <a:srgbClr val="FF0000"/>
                </a:solidFill>
                <a:latin typeface="Times New Roman" panose="02020603050405020304" pitchFamily="18" charset="0"/>
                <a:cs typeface="Times New Roman" panose="02020603050405020304" pitchFamily="18" charset="0"/>
              </a:rPr>
              <a:t>Eg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work-on relationships between an employee and a </a:t>
            </a:r>
            <a:r>
              <a:rPr lang="en-US" sz="2400" dirty="0" smtClean="0">
                <a:latin typeface="Times New Roman" panose="02020603050405020304" pitchFamily="18" charset="0"/>
                <a:cs typeface="Times New Roman" panose="02020603050405020304" pitchFamily="18" charset="0"/>
              </a:rPr>
              <a:t>projec</a:t>
            </a:r>
            <a:r>
              <a:rPr lang="en-US" sz="2400" dirty="0">
                <a:latin typeface="Times New Roman" panose="02020603050405020304" pitchFamily="18" charset="0"/>
                <a:cs typeface="Times New Roman" panose="02020603050405020304" pitchFamily="18" charset="0"/>
              </a:rPr>
              <a:t>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E9FAF6-0EDE-4401-9B50-615E8B9EAAF1}" type="slidenum">
              <a:rPr lang="en-US" smtClean="0"/>
              <a:t>5</a:t>
            </a:fld>
            <a:endParaRPr lang="en-US"/>
          </a:p>
        </p:txBody>
      </p:sp>
    </p:spTree>
    <p:extLst>
      <p:ext uri="{BB962C8B-B14F-4D97-AF65-F5344CB8AC3E}">
        <p14:creationId xmlns:p14="http://schemas.microsoft.com/office/powerpoint/2010/main" val="4229701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88835"/>
            <a:ext cx="11079480" cy="518159"/>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Schemas, Instances and Database State</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320" y="828135"/>
            <a:ext cx="11877040" cy="5893339"/>
          </a:xfrm>
        </p:spPr>
        <p:txBody>
          <a:bodyPr>
            <a:normAutofit lnSpcReduction="10000"/>
          </a:bodyPr>
          <a:lstStyle/>
          <a:p>
            <a:pPr algn="just">
              <a:lnSpc>
                <a:spcPct val="17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any data model, it is important to distinguish between the </a:t>
            </a:r>
            <a:r>
              <a:rPr lang="en-US" sz="2400" dirty="0">
                <a:solidFill>
                  <a:srgbClr val="FF0000"/>
                </a:solidFill>
                <a:latin typeface="Times New Roman" panose="02020603050405020304" pitchFamily="18" charset="0"/>
                <a:cs typeface="Times New Roman" panose="02020603050405020304" pitchFamily="18" charset="0"/>
              </a:rPr>
              <a:t>descriptions of the database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the </a:t>
            </a:r>
            <a:r>
              <a:rPr lang="en-US" sz="2400" dirty="0">
                <a:solidFill>
                  <a:srgbClr val="FF0000"/>
                </a:solidFill>
                <a:latin typeface="Times New Roman" panose="02020603050405020304" pitchFamily="18" charset="0"/>
                <a:cs typeface="Times New Roman" panose="02020603050405020304" pitchFamily="18" charset="0"/>
              </a:rPr>
              <a:t>database itself</a:t>
            </a:r>
            <a:r>
              <a:rPr lang="en-US" sz="2400" dirty="0">
                <a:latin typeface="Times New Roman" panose="02020603050405020304" pitchFamily="18" charset="0"/>
                <a:cs typeface="Times New Roman" panose="02020603050405020304" pitchFamily="18" charset="0"/>
              </a:rPr>
              <a:t>. </a:t>
            </a:r>
          </a:p>
          <a:p>
            <a:pPr algn="just">
              <a:lnSpc>
                <a:spcPct val="17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description of a database is called the </a:t>
            </a:r>
            <a:r>
              <a:rPr lang="en-US" sz="2400" b="1" dirty="0">
                <a:solidFill>
                  <a:srgbClr val="FF0000"/>
                </a:solidFill>
                <a:latin typeface="Times New Roman" panose="02020603050405020304" pitchFamily="18" charset="0"/>
                <a:cs typeface="Times New Roman" panose="02020603050405020304" pitchFamily="18" charset="0"/>
              </a:rPr>
              <a:t>database schema</a:t>
            </a:r>
            <a:r>
              <a:rPr lang="en-US" sz="2400" dirty="0">
                <a:latin typeface="Times New Roman" panose="02020603050405020304" pitchFamily="18" charset="0"/>
                <a:cs typeface="Times New Roman" panose="02020603050405020304" pitchFamily="18" charset="0"/>
              </a:rPr>
              <a:t>, which is specified during database design and is not expected to change frequently. </a:t>
            </a:r>
          </a:p>
          <a:p>
            <a:pPr algn="just">
              <a:lnSpc>
                <a:spcPct val="17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displayed schema is called a </a:t>
            </a:r>
            <a:r>
              <a:rPr lang="en-US" sz="2400" b="1" dirty="0">
                <a:solidFill>
                  <a:srgbClr val="FF0000"/>
                </a:solidFill>
                <a:latin typeface="Times New Roman" panose="02020603050405020304" pitchFamily="18" charset="0"/>
                <a:cs typeface="Times New Roman" panose="02020603050405020304" pitchFamily="18" charset="0"/>
              </a:rPr>
              <a:t>schema diagram. </a:t>
            </a:r>
            <a:endParaRPr lang="en-US" sz="2400" b="1" dirty="0" smtClean="0">
              <a:solidFill>
                <a:srgbClr val="FF0000"/>
              </a:solidFill>
              <a:latin typeface="Times New Roman" panose="02020603050405020304" pitchFamily="18" charset="0"/>
              <a:cs typeface="Times New Roman" panose="02020603050405020304" pitchFamily="18" charset="0"/>
            </a:endParaRPr>
          </a:p>
          <a:p>
            <a:pPr algn="just">
              <a:lnSpc>
                <a:spcPct val="17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 It is </a:t>
            </a:r>
            <a:r>
              <a:rPr lang="en-US" sz="2400" dirty="0">
                <a:latin typeface="Times New Roman" panose="02020603050405020304" pitchFamily="18" charset="0"/>
                <a:cs typeface="Times New Roman" panose="02020603050405020304" pitchFamily="18" charset="0"/>
              </a:rPr>
              <a:t>skeleton structure of entire database to represents the logical view of entire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database. </a:t>
            </a:r>
            <a:endParaRPr lang="en-US" sz="2400" b="1" dirty="0">
              <a:solidFill>
                <a:srgbClr val="FF0000"/>
              </a:solidFill>
              <a:latin typeface="Times New Roman" panose="02020603050405020304" pitchFamily="18" charset="0"/>
              <a:cs typeface="Times New Roman" panose="02020603050405020304" pitchFamily="18" charset="0"/>
            </a:endParaRPr>
          </a:p>
          <a:p>
            <a:pPr algn="just">
              <a:lnSpc>
                <a:spcPct val="17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 Data </a:t>
            </a:r>
            <a:r>
              <a:rPr lang="en-US" sz="2400" dirty="0">
                <a:latin typeface="Times New Roman" panose="02020603050405020304" pitchFamily="18" charset="0"/>
                <a:cs typeface="Times New Roman" panose="02020603050405020304" pitchFamily="18" charset="0"/>
              </a:rPr>
              <a:t>type of each item, relationships among the various files and some constraints are not specified in schema diagrams. </a:t>
            </a:r>
          </a:p>
          <a:p>
            <a:endParaRPr lang="en-US" dirty="0"/>
          </a:p>
        </p:txBody>
      </p:sp>
      <p:sp>
        <p:nvSpPr>
          <p:cNvPr id="4" name="Slide Number Placeholder 3"/>
          <p:cNvSpPr>
            <a:spLocks noGrp="1"/>
          </p:cNvSpPr>
          <p:nvPr>
            <p:ph type="sldNum" sz="quarter" idx="12"/>
          </p:nvPr>
        </p:nvSpPr>
        <p:spPr/>
        <p:txBody>
          <a:bodyPr/>
          <a:lstStyle/>
          <a:p>
            <a:fld id="{D5E9FAF6-0EDE-4401-9B50-615E8B9EAAF1}" type="slidenum">
              <a:rPr lang="en-US" smtClean="0"/>
              <a:t>6</a:t>
            </a:fld>
            <a:endParaRPr lang="en-US"/>
          </a:p>
        </p:txBody>
      </p:sp>
    </p:spTree>
    <p:extLst>
      <p:ext uri="{BB962C8B-B14F-4D97-AF65-F5344CB8AC3E}">
        <p14:creationId xmlns:p14="http://schemas.microsoft.com/office/powerpoint/2010/main" val="4129270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189" y="112452"/>
            <a:ext cx="10515600" cy="673060"/>
          </a:xfrm>
        </p:spPr>
        <p:txBody>
          <a:bodyPr>
            <a:normAutofit/>
          </a:bodyPr>
          <a:lstStyle/>
          <a:p>
            <a:pPr algn="ctr"/>
            <a:r>
              <a:rPr lang="en-US" sz="3200" b="1" dirty="0">
                <a:solidFill>
                  <a:srgbClr val="FF0000"/>
                </a:solidFill>
                <a:latin typeface="Garamond" panose="02020404030301010803" pitchFamily="18" charset="0"/>
              </a:rPr>
              <a:t>Example of a Database Schema </a:t>
            </a:r>
          </a:p>
        </p:txBody>
      </p:sp>
      <p:sp>
        <p:nvSpPr>
          <p:cNvPr id="4" name="Slide Number Placeholder 3"/>
          <p:cNvSpPr>
            <a:spLocks noGrp="1"/>
          </p:cNvSpPr>
          <p:nvPr>
            <p:ph type="sldNum" sz="quarter" idx="12"/>
          </p:nvPr>
        </p:nvSpPr>
        <p:spPr/>
        <p:txBody>
          <a:bodyPr/>
          <a:lstStyle/>
          <a:p>
            <a:fld id="{D5E9FAF6-0EDE-4401-9B50-615E8B9EAAF1}" type="slidenum">
              <a:rPr lang="en-US" smtClean="0"/>
              <a:t>7</a:t>
            </a:fld>
            <a:endParaRPr lang="en-US"/>
          </a:p>
        </p:txBody>
      </p:sp>
      <p:pic>
        <p:nvPicPr>
          <p:cNvPr id="5" name="Picture 4"/>
          <p:cNvPicPr>
            <a:picLocks noChangeAspect="1"/>
          </p:cNvPicPr>
          <p:nvPr/>
        </p:nvPicPr>
        <p:blipFill>
          <a:blip r:embed="rId2"/>
          <a:stretch>
            <a:fillRect/>
          </a:stretch>
        </p:blipFill>
        <p:spPr>
          <a:xfrm>
            <a:off x="947383" y="716384"/>
            <a:ext cx="7955078" cy="4238202"/>
          </a:xfrm>
          <a:prstGeom prst="rect">
            <a:avLst/>
          </a:prstGeom>
        </p:spPr>
      </p:pic>
      <p:sp>
        <p:nvSpPr>
          <p:cNvPr id="3" name="Rectangle 2"/>
          <p:cNvSpPr/>
          <p:nvPr/>
        </p:nvSpPr>
        <p:spPr>
          <a:xfrm>
            <a:off x="506483" y="5043182"/>
            <a:ext cx="8566030" cy="2769989"/>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Database schema </a:t>
            </a:r>
            <a:r>
              <a:rPr lang="en-US" sz="2000" dirty="0" smtClean="0">
                <a:solidFill>
                  <a:srgbClr val="000000"/>
                </a:solidFill>
                <a:latin typeface="Times New Roman" panose="02020603050405020304" pitchFamily="18" charset="0"/>
                <a:cs typeface="Times New Roman" panose="02020603050405020304" pitchFamily="18" charset="0"/>
              </a:rPr>
              <a:t>does not </a:t>
            </a:r>
            <a:r>
              <a:rPr lang="en-US" sz="2000" dirty="0">
                <a:solidFill>
                  <a:srgbClr val="000000"/>
                </a:solidFill>
                <a:latin typeface="Times New Roman" panose="02020603050405020304" pitchFamily="18" charset="0"/>
                <a:cs typeface="Times New Roman" panose="02020603050405020304" pitchFamily="18" charset="0"/>
              </a:rPr>
              <a:t>contain any data or </a:t>
            </a:r>
            <a:r>
              <a:rPr lang="en-US" sz="2000" dirty="0" smtClean="0">
                <a:solidFill>
                  <a:srgbClr val="000000"/>
                </a:solidFill>
                <a:latin typeface="Times New Roman" panose="02020603050405020304" pitchFamily="18" charset="0"/>
                <a:cs typeface="Times New Roman" panose="02020603050405020304" pitchFamily="18" charset="0"/>
              </a:rPr>
              <a:t>information</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designed when database doesn't </a:t>
            </a:r>
            <a:r>
              <a:rPr lang="en-US" sz="2000" dirty="0" smtClean="0">
                <a:latin typeface="Times New Roman" panose="02020603050405020304" pitchFamily="18" charset="0"/>
                <a:cs typeface="Times New Roman" panose="02020603050405020304" pitchFamily="18" charset="0"/>
              </a:rPr>
              <a:t>exist at </a:t>
            </a:r>
            <a:r>
              <a:rPr lang="en-US" sz="2000" dirty="0">
                <a:latin typeface="Times New Roman" panose="02020603050405020304" pitchFamily="18" charset="0"/>
                <a:cs typeface="Times New Roman" panose="02020603050405020304" pitchFamily="18" charset="0"/>
              </a:rPr>
              <a:t>all and very hard to do any changes once the database is operational</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2216852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070"/>
            <a:ext cx="12192000" cy="692374"/>
          </a:xfrm>
        </p:spPr>
        <p:txBody>
          <a:bodyPr>
            <a:normAutofit/>
          </a:bodyPr>
          <a:lstStyle/>
          <a:p>
            <a:pPr algn="ctr"/>
            <a:r>
              <a:rPr lang="en-US" sz="3200" b="1" dirty="0" smtClean="0">
                <a:solidFill>
                  <a:srgbClr val="FF0000"/>
                </a:solidFill>
                <a:latin typeface="Garamond" panose="02020404030301010803" pitchFamily="18" charset="0"/>
              </a:rPr>
              <a:t>Cont.…</a:t>
            </a:r>
            <a:endParaRPr lang="en-US" sz="3200" b="1" dirty="0">
              <a:solidFill>
                <a:srgbClr val="FF0000"/>
              </a:solidFill>
            </a:endParaRPr>
          </a:p>
        </p:txBody>
      </p:sp>
      <p:sp>
        <p:nvSpPr>
          <p:cNvPr id="3" name="Content Placeholder 2"/>
          <p:cNvSpPr>
            <a:spLocks noGrp="1"/>
          </p:cNvSpPr>
          <p:nvPr>
            <p:ph idx="1"/>
          </p:nvPr>
        </p:nvSpPr>
        <p:spPr>
          <a:xfrm>
            <a:off x="169582" y="903444"/>
            <a:ext cx="11852835" cy="5712509"/>
          </a:xfrm>
        </p:spPr>
        <p:txBody>
          <a:bodyPr>
            <a:normAutofit/>
          </a:bodyPr>
          <a:lstStyle/>
          <a:p>
            <a:pPr algn="just">
              <a:lnSpc>
                <a:spcPct val="150000"/>
              </a:lnSpc>
              <a:buFont typeface="Wingdings" panose="05000000000000000000" pitchFamily="2" charset="2"/>
              <a:buChar char="v"/>
            </a:pPr>
            <a:r>
              <a:rPr lang="en-US" sz="2400" dirty="0" smtClean="0">
                <a:latin typeface="Garamond" panose="02020404030301010803" pitchFamily="18" charset="0"/>
              </a:rPr>
              <a:t> </a:t>
            </a:r>
            <a:r>
              <a:rPr lang="en-US" sz="2400" dirty="0">
                <a:solidFill>
                  <a:srgbClr val="FF0000"/>
                </a:solidFill>
                <a:latin typeface="Times New Roman" panose="02020603050405020304" pitchFamily="18" charset="0"/>
                <a:cs typeface="Times New Roman" panose="02020603050405020304" pitchFamily="18" charset="0"/>
              </a:rPr>
              <a:t>Database instances</a:t>
            </a:r>
            <a:r>
              <a:rPr lang="en-US" sz="2400" dirty="0">
                <a:latin typeface="Times New Roman" panose="02020603050405020304" pitchFamily="18" charset="0"/>
                <a:cs typeface="Times New Roman" panose="02020603050405020304" pitchFamily="18" charset="0"/>
              </a:rPr>
              <a:t>, is a state of operational database with data at any given time.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data in the database at a particular moment is called </a:t>
            </a:r>
            <a:r>
              <a:rPr lang="en-US" sz="2400" dirty="0">
                <a:solidFill>
                  <a:srgbClr val="FF0000"/>
                </a:solidFill>
                <a:latin typeface="Times New Roman" panose="02020603050405020304" pitchFamily="18" charset="0"/>
                <a:cs typeface="Times New Roman" panose="02020603050405020304" pitchFamily="18" charset="0"/>
              </a:rPr>
              <a:t>a </a:t>
            </a:r>
            <a:r>
              <a:rPr lang="en-US" sz="2400" b="1" dirty="0">
                <a:solidFill>
                  <a:srgbClr val="FF0000"/>
                </a:solidFill>
                <a:latin typeface="Times New Roman" panose="02020603050405020304" pitchFamily="18" charset="0"/>
                <a:cs typeface="Times New Roman" panose="02020603050405020304" pitchFamily="18" charset="0"/>
              </a:rPr>
              <a:t>database state </a:t>
            </a:r>
            <a:r>
              <a:rPr lang="en-US" sz="2400" dirty="0">
                <a:solidFill>
                  <a:srgbClr val="FF0000"/>
                </a:solidFill>
                <a:latin typeface="Times New Roman" panose="02020603050405020304" pitchFamily="18" charset="0"/>
                <a:cs typeface="Times New Roman" panose="02020603050405020304" pitchFamily="18" charset="0"/>
              </a:rPr>
              <a:t>or </a:t>
            </a:r>
            <a:r>
              <a:rPr lang="en-US" sz="2400" b="1" dirty="0">
                <a:solidFill>
                  <a:srgbClr val="FF0000"/>
                </a:solidFill>
                <a:latin typeface="Times New Roman" panose="02020603050405020304" pitchFamily="18" charset="0"/>
                <a:cs typeface="Times New Roman" panose="02020603050405020304" pitchFamily="18" charset="0"/>
              </a:rPr>
              <a:t>snapshot</a:t>
            </a:r>
            <a:r>
              <a:rPr lang="en-US" sz="2400" b="1"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actual data in a database </a:t>
            </a:r>
            <a:r>
              <a:rPr lang="en-US" sz="2400" dirty="0">
                <a:solidFill>
                  <a:srgbClr val="FF0000"/>
                </a:solidFill>
                <a:latin typeface="Times New Roman" panose="02020603050405020304" pitchFamily="18" charset="0"/>
                <a:cs typeface="Times New Roman" panose="02020603050405020304" pitchFamily="18" charset="0"/>
              </a:rPr>
              <a:t>may change quite frequently</a:t>
            </a:r>
            <a:r>
              <a:rPr lang="en-US" sz="2400"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also called </a:t>
            </a:r>
            <a:r>
              <a:rPr lang="en-US" sz="2400" b="1" dirty="0">
                <a:solidFill>
                  <a:srgbClr val="FF0000"/>
                </a:solidFill>
                <a:latin typeface="Times New Roman" panose="02020603050405020304" pitchFamily="18" charset="0"/>
                <a:cs typeface="Times New Roman" panose="02020603050405020304" pitchFamily="18" charset="0"/>
              </a:rPr>
              <a:t>current </a:t>
            </a:r>
            <a:r>
              <a:rPr lang="en-US" sz="2400" dirty="0">
                <a:latin typeface="Times New Roman" panose="02020603050405020304" pitchFamily="18" charset="0"/>
                <a:cs typeface="Times New Roman" panose="02020603050405020304" pitchFamily="18" charset="0"/>
              </a:rPr>
              <a:t>set of </a:t>
            </a:r>
            <a:r>
              <a:rPr lang="en-US" sz="2400" b="1" dirty="0">
                <a:latin typeface="Times New Roman" panose="02020603050405020304" pitchFamily="18" charset="0"/>
                <a:cs typeface="Times New Roman" panose="02020603050405020304" pitchFamily="18" charset="0"/>
              </a:rPr>
              <a:t>occurrences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instances </a:t>
            </a:r>
            <a:r>
              <a:rPr lang="en-US" sz="2400" dirty="0">
                <a:latin typeface="Times New Roman" panose="02020603050405020304" pitchFamily="18" charset="0"/>
                <a:cs typeface="Times New Roman" panose="02020603050405020304" pitchFamily="18" charset="0"/>
              </a:rPr>
              <a:t>in the database.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Whenever </a:t>
            </a:r>
            <a:r>
              <a:rPr lang="en-US" sz="2400" dirty="0">
                <a:latin typeface="Times New Roman" panose="02020603050405020304" pitchFamily="18" charset="0"/>
                <a:cs typeface="Times New Roman" panose="02020603050405020304" pitchFamily="18" charset="0"/>
              </a:rPr>
              <a:t>a new database is defined, we specify its </a:t>
            </a:r>
            <a:r>
              <a:rPr lang="en-US" sz="2400" dirty="0">
                <a:solidFill>
                  <a:srgbClr val="FF0000"/>
                </a:solidFill>
                <a:latin typeface="Times New Roman" panose="02020603050405020304" pitchFamily="18" charset="0"/>
                <a:cs typeface="Times New Roman" panose="02020603050405020304" pitchFamily="18" charset="0"/>
              </a:rPr>
              <a:t>database schema </a:t>
            </a:r>
            <a:r>
              <a:rPr lang="en-US" sz="2400" dirty="0">
                <a:latin typeface="Times New Roman" panose="02020603050405020304" pitchFamily="18" charset="0"/>
                <a:cs typeface="Times New Roman" panose="02020603050405020304" pitchFamily="18" charset="0"/>
              </a:rPr>
              <a:t>only to the DBMS.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Every </a:t>
            </a:r>
            <a:r>
              <a:rPr lang="en-US" sz="2400" dirty="0">
                <a:latin typeface="Times New Roman" panose="02020603050405020304" pitchFamily="18" charset="0"/>
                <a:cs typeface="Times New Roman" panose="02020603050405020304" pitchFamily="18" charset="0"/>
              </a:rPr>
              <a:t>time when an update operation is applied to the database, we get another </a:t>
            </a:r>
            <a:r>
              <a:rPr lang="en-US" sz="2400" dirty="0">
                <a:solidFill>
                  <a:srgbClr val="FF0000"/>
                </a:solidFill>
                <a:latin typeface="Times New Roman" panose="02020603050405020304" pitchFamily="18" charset="0"/>
                <a:cs typeface="Times New Roman" panose="02020603050405020304" pitchFamily="18" charset="0"/>
              </a:rPr>
              <a:t>database state. </a:t>
            </a:r>
          </a:p>
        </p:txBody>
      </p:sp>
      <p:sp>
        <p:nvSpPr>
          <p:cNvPr id="4" name="Slide Number Placeholder 3"/>
          <p:cNvSpPr>
            <a:spLocks noGrp="1"/>
          </p:cNvSpPr>
          <p:nvPr>
            <p:ph type="sldNum" sz="quarter" idx="12"/>
          </p:nvPr>
        </p:nvSpPr>
        <p:spPr/>
        <p:txBody>
          <a:bodyPr/>
          <a:lstStyle/>
          <a:p>
            <a:fld id="{D5E9FAF6-0EDE-4401-9B50-615E8B9EAAF1}" type="slidenum">
              <a:rPr lang="en-US" smtClean="0"/>
              <a:t>8</a:t>
            </a:fld>
            <a:endParaRPr lang="en-US"/>
          </a:p>
        </p:txBody>
      </p:sp>
    </p:spTree>
    <p:extLst>
      <p:ext uri="{BB962C8B-B14F-4D97-AF65-F5344CB8AC3E}">
        <p14:creationId xmlns:p14="http://schemas.microsoft.com/office/powerpoint/2010/main" val="227606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8" y="1"/>
            <a:ext cx="12120282" cy="706056"/>
          </a:xfrm>
        </p:spPr>
        <p:txBody>
          <a:bodyPr>
            <a:normAutofit/>
          </a:bodyPr>
          <a:lstStyle/>
          <a:p>
            <a:pPr algn="ctr"/>
            <a:r>
              <a:rPr lang="en-US" sz="3200" b="1" dirty="0">
                <a:solidFill>
                  <a:srgbClr val="FF0000"/>
                </a:solidFill>
                <a:latin typeface="Garamond" panose="02020404030301010803" pitchFamily="18" charset="0"/>
              </a:rPr>
              <a:t>Example of a database state </a:t>
            </a:r>
            <a:endParaRPr lang="en-US" sz="3600" b="1" dirty="0">
              <a:solidFill>
                <a:srgbClr val="FF0000"/>
              </a:solidFill>
              <a:latin typeface="Garamond" panose="02020404030301010803" pitchFamily="18" charset="0"/>
            </a:endParaRPr>
          </a:p>
        </p:txBody>
      </p:sp>
      <p:sp>
        <p:nvSpPr>
          <p:cNvPr id="3" name="Slide Number Placeholder 2"/>
          <p:cNvSpPr>
            <a:spLocks noGrp="1"/>
          </p:cNvSpPr>
          <p:nvPr>
            <p:ph type="sldNum" sz="quarter" idx="12"/>
          </p:nvPr>
        </p:nvSpPr>
        <p:spPr/>
        <p:txBody>
          <a:bodyPr/>
          <a:lstStyle/>
          <a:p>
            <a:fld id="{D5E9FAF6-0EDE-4401-9B50-615E8B9EAAF1}" type="slidenum">
              <a:rPr lang="en-US" smtClean="0"/>
              <a:t>9</a:t>
            </a:fld>
            <a:endParaRPr lang="en-US"/>
          </a:p>
        </p:txBody>
      </p:sp>
      <p:pic>
        <p:nvPicPr>
          <p:cNvPr id="6" name="Picture 5"/>
          <p:cNvPicPr>
            <a:picLocks noChangeAspect="1"/>
          </p:cNvPicPr>
          <p:nvPr/>
        </p:nvPicPr>
        <p:blipFill>
          <a:blip r:embed="rId2"/>
          <a:stretch>
            <a:fillRect/>
          </a:stretch>
        </p:blipFill>
        <p:spPr>
          <a:xfrm>
            <a:off x="257577" y="564390"/>
            <a:ext cx="5971505" cy="5398529"/>
          </a:xfrm>
          <a:prstGeom prst="rect">
            <a:avLst/>
          </a:prstGeom>
        </p:spPr>
      </p:pic>
      <p:sp>
        <p:nvSpPr>
          <p:cNvPr id="7" name="Rectangle 6"/>
          <p:cNvSpPr/>
          <p:nvPr/>
        </p:nvSpPr>
        <p:spPr>
          <a:xfrm>
            <a:off x="6130344" y="1186676"/>
            <a:ext cx="5950039" cy="4524315"/>
          </a:xfrm>
          <a:prstGeom prst="rect">
            <a:avLst/>
          </a:prstGeom>
        </p:spPr>
        <p:txBody>
          <a:bodyPr wrap="square">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DBMS stores the description of the schema constructs and constraints- also called </a:t>
            </a:r>
            <a:r>
              <a:rPr lang="en-US" sz="2400" dirty="0">
                <a:solidFill>
                  <a:srgbClr val="FF0000"/>
                </a:solidFill>
                <a:latin typeface="Times New Roman" panose="02020603050405020304" pitchFamily="18" charset="0"/>
                <a:cs typeface="Times New Roman" panose="02020603050405020304" pitchFamily="18" charset="0"/>
              </a:rPr>
              <a:t>the meta data- in </a:t>
            </a:r>
            <a:r>
              <a:rPr lang="en-US" sz="2400" dirty="0">
                <a:latin typeface="Times New Roman" panose="02020603050405020304" pitchFamily="18" charset="0"/>
                <a:cs typeface="Times New Roman" panose="02020603050405020304" pitchFamily="18" charset="0"/>
              </a:rPr>
              <a:t>the DBMS catalog, so that DBMS software can refer to the schema whenever it needs to. </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schema is sometimes called </a:t>
            </a:r>
            <a:r>
              <a:rPr lang="en-US" sz="2400" dirty="0">
                <a:solidFill>
                  <a:srgbClr val="FF0000"/>
                </a:solidFill>
                <a:latin typeface="Times New Roman" panose="02020603050405020304" pitchFamily="18" charset="0"/>
                <a:cs typeface="Times New Roman" panose="02020603050405020304" pitchFamily="18" charset="0"/>
              </a:rPr>
              <a:t>the intention </a:t>
            </a:r>
            <a:r>
              <a:rPr lang="en-US" sz="2400" dirty="0">
                <a:latin typeface="Times New Roman" panose="02020603050405020304" pitchFamily="18" charset="0"/>
                <a:cs typeface="Times New Roman" panose="02020603050405020304" pitchFamily="18" charset="0"/>
              </a:rPr>
              <a:t>and a database state is called an </a:t>
            </a:r>
            <a:r>
              <a:rPr lang="en-US" sz="2400" dirty="0">
                <a:solidFill>
                  <a:srgbClr val="FF0000"/>
                </a:solidFill>
                <a:latin typeface="Times New Roman" panose="02020603050405020304" pitchFamily="18" charset="0"/>
                <a:cs typeface="Times New Roman" panose="02020603050405020304" pitchFamily="18" charset="0"/>
              </a:rPr>
              <a:t>extension</a:t>
            </a:r>
            <a:r>
              <a:rPr lang="en-US" sz="2400" dirty="0">
                <a:latin typeface="Times New Roman" panose="02020603050405020304" pitchFamily="18" charset="0"/>
                <a:cs typeface="Times New Roman" panose="02020603050405020304" pitchFamily="18" charset="0"/>
              </a:rPr>
              <a:t> of the schema.</a:t>
            </a:r>
          </a:p>
        </p:txBody>
      </p:sp>
    </p:spTree>
    <p:extLst>
      <p:ext uri="{BB962C8B-B14F-4D97-AF65-F5344CB8AC3E}">
        <p14:creationId xmlns:p14="http://schemas.microsoft.com/office/powerpoint/2010/main" val="100648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2038</Words>
  <Application>Microsoft Office PowerPoint</Application>
  <PresentationFormat>Widescreen</PresentationFormat>
  <Paragraphs>190</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Garamond</vt:lpstr>
      <vt:lpstr>Times New Roman</vt:lpstr>
      <vt:lpstr>Wingdings</vt:lpstr>
      <vt:lpstr>Office Theme</vt:lpstr>
      <vt:lpstr>Chapter Two</vt:lpstr>
      <vt:lpstr>Objectives of the chapter</vt:lpstr>
      <vt:lpstr> Database System Concepts and Architecture </vt:lpstr>
      <vt:lpstr> Categories of data models </vt:lpstr>
      <vt:lpstr>Cont..</vt:lpstr>
      <vt:lpstr>Schemas, Instances and Database State</vt:lpstr>
      <vt:lpstr>Example of a Database Schema </vt:lpstr>
      <vt:lpstr>Cont.…</vt:lpstr>
      <vt:lpstr>Example of a database state </vt:lpstr>
      <vt:lpstr>The Three-Schema Architecture </vt:lpstr>
      <vt:lpstr>Cont..</vt:lpstr>
      <vt:lpstr>Cont..</vt:lpstr>
      <vt:lpstr>Data Independence </vt:lpstr>
      <vt:lpstr>Logical data independence </vt:lpstr>
      <vt:lpstr>DBMS Languages </vt:lpstr>
      <vt:lpstr>Cont…</vt:lpstr>
      <vt:lpstr>Cont…</vt:lpstr>
      <vt:lpstr>DBMS Interfaces </vt:lpstr>
      <vt:lpstr>DBMS Interfaces </vt:lpstr>
      <vt:lpstr>Cont..</vt:lpstr>
      <vt:lpstr>  Components  of DBMS environment   </vt:lpstr>
      <vt:lpstr>The database system Environment </vt:lpstr>
      <vt:lpstr>Cont.…</vt:lpstr>
      <vt:lpstr>Cont..</vt:lpstr>
      <vt:lpstr>Centralized and Client/Server Architectures for DBMS</vt:lpstr>
      <vt:lpstr>Cont.…</vt:lpstr>
      <vt:lpstr>Classification of DBMS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xxxx</dc:creator>
  <cp:lastModifiedBy>sindu</cp:lastModifiedBy>
  <cp:revision>202</cp:revision>
  <cp:lastPrinted>2022-04-04T16:58:05Z</cp:lastPrinted>
  <dcterms:created xsi:type="dcterms:W3CDTF">2021-06-22T19:18:24Z</dcterms:created>
  <dcterms:modified xsi:type="dcterms:W3CDTF">2022-04-04T17:07:46Z</dcterms:modified>
</cp:coreProperties>
</file>