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303" r:id="rId5"/>
    <p:sldId id="297" r:id="rId6"/>
    <p:sldId id="260" r:id="rId7"/>
    <p:sldId id="306" r:id="rId8"/>
    <p:sldId id="304" r:id="rId9"/>
    <p:sldId id="263" r:id="rId10"/>
    <p:sldId id="305" r:id="rId11"/>
    <p:sldId id="266" r:id="rId12"/>
    <p:sldId id="307" r:id="rId13"/>
    <p:sldId id="308" r:id="rId14"/>
    <p:sldId id="269" r:id="rId15"/>
    <p:sldId id="270" r:id="rId16"/>
    <p:sldId id="295" r:id="rId17"/>
    <p:sldId id="271" r:id="rId18"/>
    <p:sldId id="272" r:id="rId19"/>
    <p:sldId id="273" r:id="rId20"/>
    <p:sldId id="309" r:id="rId21"/>
    <p:sldId id="275" r:id="rId22"/>
    <p:sldId id="277" r:id="rId23"/>
    <p:sldId id="278" r:id="rId24"/>
    <p:sldId id="319" r:id="rId25"/>
    <p:sldId id="310" r:id="rId26"/>
    <p:sldId id="279" r:id="rId27"/>
    <p:sldId id="311" r:id="rId28"/>
    <p:sldId id="280" r:id="rId29"/>
    <p:sldId id="312" r:id="rId30"/>
    <p:sldId id="313" r:id="rId31"/>
    <p:sldId id="283" r:id="rId32"/>
    <p:sldId id="314" r:id="rId33"/>
    <p:sldId id="284" r:id="rId34"/>
    <p:sldId id="316" r:id="rId35"/>
    <p:sldId id="317" r:id="rId36"/>
    <p:sldId id="318" r:id="rId37"/>
    <p:sldId id="289" r:id="rId38"/>
    <p:sldId id="285" r:id="rId39"/>
    <p:sldId id="315" r:id="rId40"/>
    <p:sldId id="301" r:id="rId41"/>
    <p:sldId id="294" r:id="rId42"/>
    <p:sldId id="286" r:id="rId43"/>
    <p:sldId id="287" r:id="rId44"/>
    <p:sldId id="300" r:id="rId45"/>
    <p:sldId id="296" r:id="rId46"/>
  </p:sldIdLst>
  <p:sldSz cx="12192000" cy="6858000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notesMaster" Target="notesMasters/notesMaster1.xml" /><Relationship Id="rId50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handoutMaster" Target="handoutMasters/handoutMaster1.xml" /><Relationship Id="rId8" Type="http://schemas.openxmlformats.org/officeDocument/2006/relationships/slide" Target="slides/slide7.xml" /><Relationship Id="rId51" Type="http://schemas.openxmlformats.org/officeDocument/2006/relationships/viewProps" Target="viewProp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9T13:37:30.286" idx="1">
    <p:pos x="10" y="10"/>
    <p:text>relational 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9T13:43:45.435" idx="2">
    <p:pos x="10" y="10"/>
    <p:text>yup!!!!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2299" cy="351737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1"/>
            <a:ext cx="4002299" cy="351737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9A77C3A7-3DD4-4B06-BF5D-27DD5D9C371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02299" cy="351736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664"/>
            <a:ext cx="4002299" cy="351736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3FA2013B-627C-4721-B4C9-B6E39F2D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97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2299" cy="351737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39" y="1"/>
            <a:ext cx="4002299" cy="351737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661F5DA-635F-4BDC-A555-4B9E0C1F8216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73754"/>
            <a:ext cx="7388860" cy="2760346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02299" cy="351736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39" y="6658664"/>
            <a:ext cx="4002299" cy="351736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1D8C7CC-369A-4200-923E-35A6A492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0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3F12-89F6-4308-86CB-D8CF6F6A7632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AMU-FCSE(2021)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3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E0B3-20AD-49C4-A508-808B997F627A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AMU-FCSE(2021)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0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C4DA-D766-48BF-A164-7655E5397339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AMU-FCSE(2021)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8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39B-3772-4111-A755-165B77261F35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AMU-FCSE(2021)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EEFC-129E-4CAF-A72A-AF7DA0232624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AMU-FCSE(2021)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2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1926-B938-4494-BE52-D42CC7262580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AMU-FCSE(2021)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9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4FB8-1804-4570-BBED-8E8C117107DB}" type="datetime1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AMU-FCSE(2021)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2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63E6-9E00-4975-8DE2-33EBC5BD7553}" type="datetime1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AMU-FCSE(2021)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5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9722-855D-4E9D-A184-87BCD2CE3187}" type="datetime1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AMU-FCSE(2021)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6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37D4-61A4-4620-B239-41AF41C95CAE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AMU-FCSE(2021)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3939B-A7CC-4F79-96EE-074D1F63B5C6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AMU-FCSE(2021)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9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48295-A305-44B9-975E-F58BC6783FE9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AMU-FCSE(2021)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E5CF-5807-4644-8836-D6E44C97D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emf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724" y="1457074"/>
            <a:ext cx="9144000" cy="1842215"/>
          </a:xfrm>
        </p:spPr>
        <p:txBody>
          <a:bodyPr>
            <a:normAutofit fontScale="90000"/>
          </a:bodyPr>
          <a:lstStyle/>
          <a:p>
            <a:br>
              <a:rPr lang="en-US" sz="4400" b="1" dirty="0">
                <a:latin typeface="Garamond" panose="02020404030301010803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24" y="3299289"/>
            <a:ext cx="11506200" cy="2716927"/>
          </a:xfrm>
        </p:spPr>
        <p:txBody>
          <a:bodyPr>
            <a:normAutofit/>
          </a:bodyPr>
          <a:lstStyle/>
          <a:p>
            <a:r>
              <a:rPr lang="en-US" sz="5400" dirty="0"/>
              <a:t> </a:t>
            </a: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1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123585"/>
            <a:ext cx="10515600" cy="75630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121434"/>
            <a:ext cx="5383211" cy="82391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613" y="1604513"/>
            <a:ext cx="5614987" cy="49986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Model is able to represent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relationships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database performance.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better data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than hierarchical.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Achieves data independence by isolating programs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details.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109993"/>
            <a:ext cx="5183188" cy="82391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1764439"/>
            <a:ext cx="5680494" cy="471454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 pressure on programmers.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program point of view.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use because in-depth understanding of structure is needed </a:t>
            </a:r>
            <a:br>
              <a:rPr lang="en-US" sz="2400" dirty="0"/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/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9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43369"/>
            <a:ext cx="10515600" cy="40921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Relational Data Model 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73" y="816814"/>
            <a:ext cx="11808853" cy="61734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 relational model is the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dominant mode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for commercial data processing applications.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 originate from the branch of mathematics called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Theory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Predicate Logic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define more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database consists of a collection of tables, each having a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rows and columns is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immaterial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groups are said to be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un-normalized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row in a table represents a relationship among a set of 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8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43369"/>
            <a:ext cx="10515600" cy="40921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075" y="1745800"/>
            <a:ext cx="6905625" cy="38671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32009" y="1102392"/>
            <a:ext cx="72260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sample relational database is given below.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3075" y="5612950"/>
            <a:ext cx="8484887" cy="184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direct correspondence between the concept of a table and the mathematical concept of a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8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934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672" y="1250830"/>
            <a:ext cx="11766430" cy="547064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information or data in the form of two-dimensional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and columns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table is called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equivalent to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table is called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equivalent to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value is the value of the Attribute.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Records are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the data stored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jointly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fields of records in two tables or files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creates a relation.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Conceptually simple –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Tables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shown below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0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10515600" cy="52347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Garamond" panose="02020404030301010803" pitchFamily="18" charset="0"/>
              </a:rPr>
              <a:t>Cont’d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365" y="1027661"/>
            <a:ext cx="9804741" cy="51394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63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111760"/>
            <a:ext cx="11887200" cy="4549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terms in Relational Data Model 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2" y="566670"/>
            <a:ext cx="11797048" cy="629133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 with rows and columns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named column of a relation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row of a relation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one or more attributes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degree of a relation is the number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contains.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Cardinality: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relation is the number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relation has.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55" y="4756150"/>
            <a:ext cx="5791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2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600"/>
            <a:ext cx="12192000" cy="6151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Garamond" panose="02020404030301010803" pitchFamily="18" charset="0"/>
              </a:rPr>
              <a:t>Cont’d</a:t>
            </a: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566614"/>
            <a:ext cx="11724783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31755_FIG0701.gif                                              0001035BEeyore                         B91DCF3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589" y="1835342"/>
            <a:ext cx="9110626" cy="329737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</p:pic>
    </p:spTree>
    <p:extLst>
      <p:ext uri="{BB962C8B-B14F-4D97-AF65-F5344CB8AC3E}">
        <p14:creationId xmlns:p14="http://schemas.microsoft.com/office/powerpoint/2010/main" val="4276413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600"/>
            <a:ext cx="10515600" cy="4979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Garamond" panose="02020404030301010803" pitchFamily="18" charset="0"/>
              </a:rPr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462915"/>
            <a:ext cx="11715750" cy="612076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Schema: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named relation defined by a set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attribute-domain name pair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A1, A2...........An be attributes with domain D1, D2 ………,Dn.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sets {A1:D1, A2:D2…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An:Dn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is a Relation Schema.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R, defined by a relation schema S, is a set of mappings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attribute names to their corresponding domains.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Thus a relation is a set of n- tuples of the form (A1:d1, A2:d2 ,…,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An:dn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where d1 є D1, d2 є D2,……..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Student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char(10),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char(50), DOB date) is a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schema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student entity in SQL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schema: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relation schema each with distinct names.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R1, R2,……,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set of relation schema in a relational database then the relational database schema (R) can be stated as: R={ R1 , R2 ,…….,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7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35352"/>
            <a:ext cx="10515600" cy="37782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Relational Databases 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936" y="916323"/>
            <a:ext cx="11886127" cy="59416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name that is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other relation names in the relational schema.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tuple in a relation must be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tables are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entities 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cell of a relation contains exactly one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 (single) 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column (field or attribute) has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 name.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table is either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tables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(Named Relations) or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(Unnamed Relations)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Base Tables are physically stored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Views are derived from Base tables with SQL statements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31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87" y="266700"/>
            <a:ext cx="10515600" cy="3683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 of the Relational Data Model 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79" y="952947"/>
            <a:ext cx="11911884" cy="590169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building blocks of the relational data model are: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 world physical or logical object.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properties used to describe each entity or real world object.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Vs Composite attribues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Single-valued Vs. multi-valued attributes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vs. Derived Attribute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association between entities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rules that should be obeyed while manipulating the data. 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400" b="1" dirty="0">
              <a:latin typeface="Garamond" panose="02020404030301010803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0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040" y="171450"/>
            <a:ext cx="10515600" cy="59269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Garamond" panose="02020404030301010803" pitchFamily="18" charset="0"/>
              </a:rPr>
              <a:t>Objectives of the chapter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908608"/>
            <a:ext cx="11083344" cy="530327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chapter : the student able to understand :-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 and its categories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Attribute 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Relationships, Cardinality of a Relationship and Constraints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9E181-9CFC-EF4F-B9FE-05A2A73CE0FE}"/>
              </a:ext>
            </a:extLst>
          </p:cNvPr>
          <p:cNvSpPr txBox="1">
            <a:spLocks/>
          </p:cNvSpPr>
          <p:nvPr/>
        </p:nvSpPr>
        <p:spPr>
          <a:xfrm>
            <a:off x="422856" y="1061008"/>
            <a:ext cx="11083344" cy="530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chapter : the student able to understand :-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 Model and its categories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Types of Attribute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Relationships, Cardinality of a Relationship and Constraints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Model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87" y="154556"/>
            <a:ext cx="10515600" cy="578689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Attributes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99" y="666527"/>
            <a:ext cx="11911884" cy="590169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7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Simple (Atomic) Vs Composite </a:t>
            </a:r>
            <a:r>
              <a:rPr lang="en-US" sz="7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endParaRPr lang="fr-FR" sz="7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Contains a single value (not divided into sub parts).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Age, gender, marriage status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attributes that can be divided into smaller subparts, which represent more basic attributes with independent meaning.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 and address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7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Single-valued Vs multi-valued Attributes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Single-valued: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only single value (the value may change but has only one value at one time).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Name, Sex, Id. No.</a:t>
            </a:r>
            <a:endParaRPr lang="en-US" sz="7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Multi-Valued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Having a set of values for the same entity.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have lower and upper bounds on the number of values allowed for each individual entity.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Degree</a:t>
            </a:r>
            <a:b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br>
              <a:rPr lang="en-US" sz="2400" dirty="0"/>
            </a:b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400" b="1" dirty="0">
              <a:latin typeface="Garamond" panose="02020404030301010803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5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79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Garamond" panose="02020404030301010803" pitchFamily="18" charset="0"/>
              </a:rPr>
              <a:t>Cont’d</a:t>
            </a:r>
            <a:endParaRPr lang="en-US" sz="32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92" y="587911"/>
            <a:ext cx="11834611" cy="600607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Stored vs. Derived Attribute 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not possible to derive or compute. E.g. Name, Address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value may be derived (computed) from the values of other attributes.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(current year –year of birth),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of employment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(current date- started date) 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(earning-cost),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G.P.A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(grade point/credit hours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Values:-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applies to attributes which are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applicable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which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have values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of a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not be null.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value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assumed value if no explicit value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3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7"/>
            <a:ext cx="10515600" cy="4993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Garamond" panose="02020404030301010803" pitchFamily="18" charset="0"/>
              </a:rPr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478776"/>
            <a:ext cx="11630026" cy="65530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of a Relationship: is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participating in a relationship.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point about a relationship is how many entities participate in it.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Degrees of relationship, the following are the basic: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Unary/recursive relationship: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Tuples/records of a </a:t>
            </a: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entity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related with </a:t>
            </a: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other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relationships: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Tuples/records of </a:t>
            </a: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entities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associated in a relationship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‘Customer’ and ‘Account’ 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Ternary relationship: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Tuples/records of </a:t>
            </a: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different entities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associated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generalized one: 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 employee works in a department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 from </a:t>
            </a: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arbitrary number of entity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is participating in a relationship.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56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42379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Garamond" panose="02020404030301010803" pitchFamily="18" charset="0"/>
              </a:rPr>
              <a:t>Cardinality of a Relationship </a:t>
            </a:r>
            <a:endParaRPr lang="en-US" sz="32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11" y="566671"/>
            <a:ext cx="11912958" cy="639436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relationship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an entity instances can participate in is cardinality of a relationship.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cardinalities of a relationship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one tuple is associated with only one other tuple.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E.g. Building:-Location as a single building will be located in a single location and as a single location will only accommodate a single Building.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One-to-Many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one tuple can be associated with many other tuples, but not the reverse.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Department-Student as one department can have multiple students.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2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A4B4-1B3D-6D40-9322-7FE9D47B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AA58D58-E171-7846-9170-5A36456A9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44" y="1825625"/>
            <a:ext cx="5800911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2A583-C696-684B-9680-FB37C87E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AMU-FCSE(2021)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640E2-F127-584E-B0AD-7D91CA92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2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63350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Garamond" panose="02020404030301010803" pitchFamily="18" charset="0"/>
              </a:rPr>
              <a:t>Cont’d</a:t>
            </a:r>
            <a:endParaRPr lang="en-US" sz="32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21" y="885848"/>
            <a:ext cx="11912958" cy="639436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many tuples are associated with one tuple but not the reverse.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Employee – Department: as many employees belong to a single department.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Many-to-Many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one tuple is associated with many other tuples and from the other side, with a different role name one tuple will be associated with many tuples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Student – Course as a student can take many courses and a single course can be attended by many students.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7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6" y="171450"/>
            <a:ext cx="10515600" cy="69299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US" sz="3200" b="1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05" y="864443"/>
            <a:ext cx="11911884" cy="616061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tuples are needed to be unique in the database, we need to make each tuple distinct.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do this we need to have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keys that uniquely identify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record.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Key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attribute/set of attributes that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a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a relation.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super key such that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proper subset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that collection is a Super Key within the relation.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super key is having only one attribute, it is automatically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candidate key consists of more than one attribute it is called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 Key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400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10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6" y="171450"/>
            <a:ext cx="10515600" cy="4841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Garamond" panose="02020404030301010803" pitchFamily="18" charset="0"/>
              </a:rPr>
              <a:t>Cont’d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78" y="838564"/>
            <a:ext cx="11911884" cy="616061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candidate key that is selected to identify tuples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the relation.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 Value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record in a table and value cannot be used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twice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attribute, or set of attributes, within one relation that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candidate key of some relation. 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create relationships between tables. 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column whose values are derived from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or unique key of some other tables.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400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94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71068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Constraints/Integrity Rules 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21" y="983794"/>
            <a:ext cx="11886127" cy="59345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integrity constraint (IC) is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specified on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restricts the 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stored in an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of the database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restrictions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data that can be specified on a relational database schema in the form of ‘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constraints’.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DBMS enforces integrity constraints, in that it permits only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instances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stored in the database.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Integrity constraints are specified and enforced at different times as below.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DBA or end user defines a database schema, he or she specifies the ICs that must hold on any instance of this database.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database application is run, the DBMS checks for violations and disallows changes to the data that violate the specified ICs.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21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71068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21" y="983794"/>
            <a:ext cx="11886127" cy="59345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Relational constraints can be classified into 4 types as below.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Integrity: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value of the attribute should be beyond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allowable limits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Integrity: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base relation, no attribute of a Primary Key can assume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NULL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a Foreign Key exists in a relation, either the Foreign Key value must match a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in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home relation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the Foreign Key value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NULL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Integrity: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rules specified by the users or database administrators of a database are incorporated.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6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20" y="123826"/>
            <a:ext cx="10515600" cy="466726"/>
          </a:xfrm>
        </p:spPr>
        <p:txBody>
          <a:bodyPr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38" y="808486"/>
            <a:ext cx="11612182" cy="5912989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specific DBMS has its own </a:t>
            </a:r>
            <a:r>
              <a:rPr lang="en-US" sz="4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DDL 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define a database schema, but this type of language is too </a:t>
            </a:r>
            <a:r>
              <a:rPr lang="en-US" sz="4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level 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describe the data requirements of an organization in a way that is readily understandable by a variety of users.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needs a higher-level description, Such a higher-level description of the database schema is called </a:t>
            </a:r>
            <a:r>
              <a:rPr lang="en-US" sz="4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data-model.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description of the way that data is stored in a database.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Describing </a:t>
            </a:r>
          </a:p>
          <a:p>
            <a:pPr lvl="2">
              <a:lnSpc>
                <a:spcPct val="170000"/>
              </a:lnSpc>
              <a:buFont typeface="Wingdings" pitchFamily="2" charset="2"/>
              <a:buChar char="ü"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2">
              <a:lnSpc>
                <a:spcPct val="170000"/>
              </a:lnSpc>
              <a:buFont typeface="Wingdings" pitchFamily="2" charset="2"/>
              <a:buChar char="ü"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relationship</a:t>
            </a:r>
          </a:p>
          <a:p>
            <a:pPr lvl="2">
              <a:lnSpc>
                <a:spcPct val="170000"/>
              </a:lnSpc>
              <a:buFont typeface="Wingdings" pitchFamily="2" charset="2"/>
              <a:buChar char="ü"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semantics</a:t>
            </a:r>
          </a:p>
          <a:p>
            <a:pPr lvl="2">
              <a:lnSpc>
                <a:spcPct val="170000"/>
              </a:lnSpc>
              <a:buFont typeface="Wingdings" pitchFamily="2" charset="2"/>
              <a:buChar char="ü"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constraints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sz="2400" dirty="0"/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08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710684"/>
          </a:xfrm>
        </p:spPr>
        <p:txBody>
          <a:bodyPr>
            <a:noAutofit/>
          </a:bodyPr>
          <a:lstStyle/>
          <a:p>
            <a:pPr algn="ctr"/>
            <a:br>
              <a:rPr lang="en-US" sz="3200" b="1" dirty="0"/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Object-based Logical Models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/>
            </a:b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21" y="786885"/>
            <a:ext cx="11886127" cy="614012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data at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levels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fairly flexible structuring capabilities.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one to specify data constraints explicitly.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models, including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model.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model.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Binary model.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data model.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this point, we'll take a closer look at the entity-relationship (E-R) and object-oriented models.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23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92" y="133350"/>
            <a:ext cx="10515600" cy="5189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Garamond" panose="02020404030301010803" pitchFamily="18" charset="0"/>
              </a:rPr>
              <a:t>Entity Relationship Model (ERM) </a:t>
            </a:r>
            <a:endParaRPr lang="en-US" sz="32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639" y="1023241"/>
            <a:ext cx="11834611" cy="603182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by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Peter Chen in 1976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accepted and adapted graphical tool for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entity-relationship model is based on a perception of the world as consisting of a collection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objects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(entities) 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these objects.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of entities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their relationships in a database structure.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94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92" y="133350"/>
            <a:ext cx="10515600" cy="5189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Garamond" panose="02020404030301010803" pitchFamily="18" charset="0"/>
              </a:rPr>
              <a:t>Entity Relationship Model (ERM) </a:t>
            </a:r>
            <a:endParaRPr lang="en-US" sz="32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34" y="652305"/>
            <a:ext cx="11834611" cy="603182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distinguishable object that exists.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entity has associated with it a set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describing it.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account entity.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association among several entities.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E.g. A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cust_acct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associates a customer with each account he/she has.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set of all entities or relationships of the same type is called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set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Another essential element of the E-R diagram is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cardinalities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06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52400"/>
            <a:ext cx="10515600" cy="361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Garamond" panose="02020404030301010803" pitchFamily="18" charset="0"/>
              </a:rPr>
              <a:t>E-R model of real world </a:t>
            </a:r>
            <a:endParaRPr lang="en-US" sz="32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546591"/>
            <a:ext cx="11911749" cy="577800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 (objects)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E.g. customers, accounts, bank branch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entities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E.g. Account A-101 is held by customer Johnson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Relationship set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associates customers with accounts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for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Produces specification of the data and relationship to maintain in the database.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Database design in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E-R model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converted to design in 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used for storage and processing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43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AC40-807D-6F42-A9A0-062F73AE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F251E31-95E8-0146-9BF8-CA6E7C0D9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44" y="1825625"/>
            <a:ext cx="5800911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647F7-2613-D94F-BDE8-94129885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AMU-FCSE(2021)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321FC-25CC-FE4D-AEA1-3BB2B591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57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9861-A8E5-2D43-A445-C41A431A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685E619-01BA-B947-A21B-5110B30B5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44" y="1825625"/>
            <a:ext cx="5800911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45B09-38D3-8A44-AEF5-1AD64A29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AMU-FCSE(2021)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53D1D-BA5C-9E45-83B0-76EEBBBA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3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1BD8-0D94-5E4B-81DE-A2F5C0F1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9EF750F-B54A-9E4F-9649-88AD72E79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44" y="1825625"/>
            <a:ext cx="5800911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AF251-340D-DE43-8A5E-6D51917B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AMU-FCSE(2021)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3A867-ED23-0140-BF56-2BF3ABBC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95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95250"/>
            <a:ext cx="10515600" cy="4836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Garamond" panose="02020404030301010803" pitchFamily="18" charset="0"/>
              </a:rPr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06" y="877335"/>
            <a:ext cx="11911884" cy="571324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logical structure of a database can be expressed graphically by an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E-R diagram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 entity sets.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Ellipses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 attributes.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Diamonds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 relationships among entity sets.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link attributes to entity sets and entity sets to relationships.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54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189920"/>
            <a:ext cx="10515600" cy="3818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Garamond" panose="02020404030301010803" pitchFamily="18" charset="0"/>
              </a:rPr>
              <a:t>Cont..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6" y="1043564"/>
            <a:ext cx="4765854" cy="437844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38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2471" y="1104181"/>
            <a:ext cx="6377827" cy="460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03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189920"/>
            <a:ext cx="10515600" cy="3818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Garamond" panose="02020404030301010803" pitchFamily="18" charset="0"/>
              </a:rPr>
              <a:t>Cont..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39</a:t>
            </a:fld>
            <a:endParaRPr lang="en-US"/>
          </a:p>
        </p:txBody>
      </p:sp>
      <p:pic>
        <p:nvPicPr>
          <p:cNvPr id="1028" name="Picture 4" descr="ER Diagram | Techtu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06" y="1664898"/>
            <a:ext cx="7692492" cy="46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2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103"/>
            <a:ext cx="10515600" cy="84257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Data Models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15" y="1069676"/>
            <a:ext cx="11386867" cy="5107287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real-world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among the designer, the applications programmer, and the end user.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for various users.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necessary means to achieve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693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Cont..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46" y="1159842"/>
            <a:ext cx="9254123" cy="413677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080A890-0602-9A44-97D7-1E8731C5B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694" y="719666"/>
            <a:ext cx="4064611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88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58102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Garamond" panose="02020404030301010803" pitchFamily="18" charset="0"/>
              </a:rPr>
              <a:t>An Entity Relationship Diagram Methodology</a:t>
            </a:r>
            <a:endParaRPr lang="en-US" sz="3200" dirty="0"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8" y="1030310"/>
            <a:ext cx="11302964" cy="53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94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49" y="107548"/>
            <a:ext cx="11905713" cy="61366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Object-Oriented Model 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49" y="856445"/>
            <a:ext cx="11905713" cy="60015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the E-R model, the object-oriented model is based on a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objects.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object contains values stored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variables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object.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Unlike the record-oriented models, these values are themselves objects.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object also contains bodies of code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operate on the object.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that contain the same types of values and the same methods are grouped into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class may be viewed as a type definition for objects.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objects containing the same values are distinct.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data model (OODM) 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90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5910"/>
            <a:ext cx="12192000" cy="5022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Garamond" panose="02020404030301010803" pitchFamily="18" charset="0"/>
              </a:rPr>
              <a:t>Cont</a:t>
            </a:r>
            <a:r>
              <a:rPr lang="en-US" sz="3200" b="1" dirty="0">
                <a:latin typeface="Garamond" panose="02020404030301010803" pitchFamily="18" charset="0"/>
              </a:rPr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523781"/>
            <a:ext cx="11938715" cy="584119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of object-oriented database management system (OODBMS)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abstraction of a real-world entity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properties of an object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objects that share similar characteristics &amp; behavior.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are organized in a class hierarchy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an object within the class hierarchy inherits the attributes and methods of a class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 Models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used to describe data at the lowest level.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few models,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Unifying model.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96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Garamond" panose="02020404030301010803" pitchFamily="18" charset="0"/>
              </a:rPr>
              <a:t>Select any organization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Garamond" panose="02020404030301010803" pitchFamily="18" charset="0"/>
              </a:rPr>
              <a:t>Identify the entities and their attributes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Garamond" panose="02020404030301010803" pitchFamily="18" charset="0"/>
              </a:rPr>
              <a:t>Identify the degree of their relationship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Garamond" panose="02020404030301010803" pitchFamily="18" charset="0"/>
              </a:rPr>
              <a:t>Identify their cardinalities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Garamond" panose="02020404030301010803" pitchFamily="18" charset="0"/>
              </a:rPr>
              <a:t>Constraints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Garamond" panose="02020404030301010803" pitchFamily="18" charset="0"/>
              </a:rPr>
              <a:t>Draw the ERD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1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119" y="409664"/>
            <a:ext cx="11177789" cy="4351338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11500" dirty="0">
                <a:solidFill>
                  <a:srgbClr val="FF0000"/>
                </a:solidFill>
                <a:latin typeface="Algerian" panose="04020705040A02060702" pitchFamily="82" charset="0"/>
              </a:rPr>
              <a:t>Thank you!!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9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60" y="121285"/>
            <a:ext cx="10515600" cy="569595"/>
          </a:xfrm>
        </p:spPr>
        <p:txBody>
          <a:bodyPr>
            <a:noAutofit/>
          </a:bodyPr>
          <a:lstStyle/>
          <a:p>
            <a:pPr marL="0" indent="0" algn="ctr">
              <a:lnSpc>
                <a:spcPct val="170000"/>
              </a:lnSpc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224" y="885920"/>
            <a:ext cx="11536680" cy="5753735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Record-based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Data Model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Data Model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 Model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Object-based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E-R Model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Object-Oriented Model </a:t>
            </a:r>
          </a:p>
          <a:p>
            <a:pPr marL="914400" lvl="2" indent="0">
              <a:lnSpc>
                <a:spcPct val="170000"/>
              </a:lnSpc>
              <a:buNone/>
            </a:pPr>
            <a:endParaRPr lang="en-US" sz="2800" dirty="0">
              <a:latin typeface="Garamond" panose="02020404030301010803" pitchFamily="18" charset="0"/>
            </a:endParaRPr>
          </a:p>
          <a:p>
            <a:pPr marL="914400" lvl="2" indent="0">
              <a:lnSpc>
                <a:spcPct val="17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Unifying model. </a:t>
            </a: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memory.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7929"/>
            <a:ext cx="10515600" cy="420207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Record-based Data Models 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03" y="924017"/>
            <a:ext cx="12154365" cy="63221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 of a number of fixed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records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record type defines a fixed number of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each field is typically of a fixed length.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 of record based data model</a:t>
            </a:r>
          </a:p>
          <a:p>
            <a:pPr marL="1828800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Model </a:t>
            </a:r>
          </a:p>
          <a:p>
            <a:pPr marL="1828800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Data Model</a:t>
            </a:r>
          </a:p>
          <a:p>
            <a:pPr marL="1828800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 Model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9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9303"/>
            <a:ext cx="10515600" cy="392953"/>
          </a:xfrm>
        </p:spPr>
        <p:txBody>
          <a:bodyPr>
            <a:noAutofit/>
          </a:bodyPr>
          <a:lstStyle/>
          <a:p>
            <a:pPr marL="457200" indent="-457200" algn="ctr">
              <a:lnSpc>
                <a:spcPct val="100000"/>
              </a:lnSpc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97" y="1167025"/>
            <a:ext cx="12154365" cy="63221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data model.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Record type is referred to as nodes or segments and the top node is the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are arranged in a hierarchical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 structure.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parent node can have more than one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child node 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child node can only have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parent node.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relationship between parent and child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one-to-many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Database Modeling Tutorial: A Quick Guide on How to Model a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980" y="4046626"/>
            <a:ext cx="54483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64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5630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121434"/>
            <a:ext cx="5383211" cy="82391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613" y="1604513"/>
            <a:ext cx="5614987" cy="49986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Model is simple to construct and operate 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 to a number of natural hierarchically organized domains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  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organization in companies.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database:-data sharing is easy and security is enforced by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environment for data independence.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109993"/>
            <a:ext cx="5183188" cy="82391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1764439"/>
            <a:ext cx="5680494" cy="471454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is visualized as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linear arrangement of records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implement- Requires knowledge of physical level of storage.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 very flexible.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Multiple parent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occur in real world. 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9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" y="152399"/>
            <a:ext cx="12049760" cy="64097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Network Model 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52" y="793376"/>
            <a:ext cx="11214847" cy="57217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hierarchical model, network model is a collection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physically linked records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Resembles hierarchical model but allows record types to have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parent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support 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M:N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relationships </a:t>
            </a: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400" dirty="0">
              <a:latin typeface="Garamond" pitchFamily="18" charset="0"/>
            </a:endParaRPr>
          </a:p>
          <a:p>
            <a:pPr marL="0" indent="0">
              <a:buNone/>
            </a:pPr>
            <a:endParaRPr lang="en-US" sz="2400" dirty="0">
              <a:latin typeface="Garamond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E5CF-5807-4644-8836-D6E44C97DCA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314" y="2971800"/>
            <a:ext cx="6810412" cy="29993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09" y="2954548"/>
            <a:ext cx="3651821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2646</Words>
  <Application>Microsoft Office PowerPoint</Application>
  <PresentationFormat>Widescreen</PresentationFormat>
  <Paragraphs>333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 CHAPTER 3 </vt:lpstr>
      <vt:lpstr>Objectives of the chapter</vt:lpstr>
      <vt:lpstr>Data Model</vt:lpstr>
      <vt:lpstr> Importance of Data Models  </vt:lpstr>
      <vt:lpstr>Categories of data models</vt:lpstr>
      <vt:lpstr> Record-based Data Models </vt:lpstr>
      <vt:lpstr>Hierarchical Model </vt:lpstr>
      <vt:lpstr>Cont’d </vt:lpstr>
      <vt:lpstr>2. Network Model </vt:lpstr>
      <vt:lpstr>Cont’d </vt:lpstr>
      <vt:lpstr>3. Relational Data Model </vt:lpstr>
      <vt:lpstr>Cont’d</vt:lpstr>
      <vt:lpstr> Relation:  </vt:lpstr>
      <vt:lpstr>Cont’d</vt:lpstr>
      <vt:lpstr>Important terms in Relational Data Model </vt:lpstr>
      <vt:lpstr>Cont’d</vt:lpstr>
      <vt:lpstr>Cont..</vt:lpstr>
      <vt:lpstr>Properties of Relational Databases </vt:lpstr>
      <vt:lpstr>Building Blocks of the Relational Data Model </vt:lpstr>
      <vt:lpstr>Types of Attributes </vt:lpstr>
      <vt:lpstr>Cont’d</vt:lpstr>
      <vt:lpstr>Cont’d</vt:lpstr>
      <vt:lpstr>Cardinality of a Relationship </vt:lpstr>
      <vt:lpstr>PowerPoint Presentation</vt:lpstr>
      <vt:lpstr>Cont’d</vt:lpstr>
      <vt:lpstr>Constraints </vt:lpstr>
      <vt:lpstr>Cont’d </vt:lpstr>
      <vt:lpstr>Relational Constraints/Integrity Rules </vt:lpstr>
      <vt:lpstr>Cont’d</vt:lpstr>
      <vt:lpstr> Object-based Logical Models  </vt:lpstr>
      <vt:lpstr>Entity Relationship Model (ERM) </vt:lpstr>
      <vt:lpstr>Entity Relationship Model (ERM) </vt:lpstr>
      <vt:lpstr>E-R model of real world </vt:lpstr>
      <vt:lpstr>PowerPoint Presentation</vt:lpstr>
      <vt:lpstr>PowerPoint Presentation</vt:lpstr>
      <vt:lpstr>PowerPoint Presentation</vt:lpstr>
      <vt:lpstr>Cont’d</vt:lpstr>
      <vt:lpstr>Cont..</vt:lpstr>
      <vt:lpstr>Cont..</vt:lpstr>
      <vt:lpstr>Cont..</vt:lpstr>
      <vt:lpstr>An Entity Relationship Diagram Methodology</vt:lpstr>
      <vt:lpstr>The Object-Oriented Model </vt:lpstr>
      <vt:lpstr>Cont..</vt:lpstr>
      <vt:lpstr>Assignment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</dc:title>
  <dc:creator>xxxx</dc:creator>
  <cp:lastModifiedBy>Unknown User</cp:lastModifiedBy>
  <cp:revision>311</cp:revision>
  <cp:lastPrinted>2022-04-11T17:55:57Z</cp:lastPrinted>
  <dcterms:created xsi:type="dcterms:W3CDTF">2021-06-24T10:27:27Z</dcterms:created>
  <dcterms:modified xsi:type="dcterms:W3CDTF">2022-06-16T05:04:07Z</dcterms:modified>
</cp:coreProperties>
</file>