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304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305" r:id="rId19"/>
    <p:sldId id="272" r:id="rId20"/>
    <p:sldId id="302" r:id="rId21"/>
    <p:sldId id="273" r:id="rId22"/>
    <p:sldId id="274" r:id="rId23"/>
    <p:sldId id="275" r:id="rId24"/>
    <p:sldId id="276" r:id="rId25"/>
    <p:sldId id="303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nknown Use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slide" Target="slides/slide41.xml" /><Relationship Id="rId47" Type="http://schemas.openxmlformats.org/officeDocument/2006/relationships/slide" Target="slides/slide46.xml" /><Relationship Id="rId50" Type="http://schemas.openxmlformats.org/officeDocument/2006/relationships/slide" Target="slides/slide49.xml" /><Relationship Id="rId55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slide" Target="slides/slide45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slide" Target="slides/slide40.xml" /><Relationship Id="rId54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slide" Target="slides/slide44.xml" /><Relationship Id="rId53" Type="http://schemas.openxmlformats.org/officeDocument/2006/relationships/presProps" Target="pres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49" Type="http://schemas.openxmlformats.org/officeDocument/2006/relationships/slide" Target="slides/slide48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slide" Target="slides/slide43.xml" /><Relationship Id="rId52" Type="http://schemas.openxmlformats.org/officeDocument/2006/relationships/commentAuthors" Target="commentAuthor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slide" Target="slides/slide42.xml" /><Relationship Id="rId48" Type="http://schemas.openxmlformats.org/officeDocument/2006/relationships/slide" Target="slides/slide47.xml" /><Relationship Id="rId56" Type="http://schemas.openxmlformats.org/officeDocument/2006/relationships/tableStyles" Target="tableStyles.xml" /><Relationship Id="rId8" Type="http://schemas.openxmlformats.org/officeDocument/2006/relationships/slide" Target="slides/slide7.xml" /><Relationship Id="rId51" Type="http://schemas.openxmlformats.org/officeDocument/2006/relationships/slide" Target="slides/slide50.xml" /><Relationship Id="rId3" Type="http://schemas.openxmlformats.org/officeDocument/2006/relationships/slide" Target="slides/slide2.xml" 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6-03T09:56:13.798" idx="1">
    <p:pos x="2855" y="1008"/>
    <p:text>C</p:text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CD9B-4222-4A05-92BC-AA9CD05E4911}" type="datetimeFigureOut">
              <a:rPr lang="en-US" smtClean="0"/>
              <a:pPr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67A4-05EA-4CB2-8E28-544B48337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CD9B-4222-4A05-92BC-AA9CD05E4911}" type="datetimeFigureOut">
              <a:rPr lang="en-US" smtClean="0"/>
              <a:pPr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67A4-05EA-4CB2-8E28-544B48337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CD9B-4222-4A05-92BC-AA9CD05E4911}" type="datetimeFigureOut">
              <a:rPr lang="en-US" smtClean="0"/>
              <a:pPr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67A4-05EA-4CB2-8E28-544B48337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CD9B-4222-4A05-92BC-AA9CD05E4911}" type="datetimeFigureOut">
              <a:rPr lang="en-US" smtClean="0"/>
              <a:pPr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67A4-05EA-4CB2-8E28-544B48337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CD9B-4222-4A05-92BC-AA9CD05E4911}" type="datetimeFigureOut">
              <a:rPr lang="en-US" smtClean="0"/>
              <a:pPr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67A4-05EA-4CB2-8E28-544B48337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CD9B-4222-4A05-92BC-AA9CD05E4911}" type="datetimeFigureOut">
              <a:rPr lang="en-US" smtClean="0"/>
              <a:pPr/>
              <a:t>6/3/2022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67A4-05EA-4CB2-8E28-544B48337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CD9B-4222-4A05-92BC-AA9CD05E4911}" type="datetimeFigureOut">
              <a:rPr lang="en-US" smtClean="0"/>
              <a:pPr/>
              <a:t>6/3/2022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67A4-05EA-4CB2-8E28-544B48337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CD9B-4222-4A05-92BC-AA9CD05E4911}" type="datetimeFigureOut">
              <a:rPr lang="en-US" smtClean="0"/>
              <a:pPr/>
              <a:t>6/3/2022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67A4-05EA-4CB2-8E28-544B48337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CD9B-4222-4A05-92BC-AA9CD05E4911}" type="datetimeFigureOut">
              <a:rPr lang="en-US" smtClean="0"/>
              <a:pPr/>
              <a:t>6/3/2022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67A4-05EA-4CB2-8E28-544B48337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CD9B-4222-4A05-92BC-AA9CD05E4911}" type="datetimeFigureOut">
              <a:rPr lang="en-US" smtClean="0"/>
              <a:pPr/>
              <a:t>6/3/2022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67A4-05EA-4CB2-8E28-544B48337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CD9B-4222-4A05-92BC-AA9CD05E4911}" type="datetimeFigureOut">
              <a:rPr lang="en-US" smtClean="0"/>
              <a:pPr/>
              <a:t>6/3/2022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67A4-05EA-4CB2-8E28-544B48337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BCD9B-4222-4A05-92BC-AA9CD05E4911}" type="datetimeFigureOut">
              <a:rPr lang="en-US" smtClean="0"/>
              <a:pPr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967A4-05EA-4CB2-8E28-544B4833798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 /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2.xml" 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 /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9.png" 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 /><Relationship Id="rId1" Type="http://schemas.openxmlformats.org/officeDocument/2006/relationships/slideLayout" Target="../slideLayouts/slideLayout2.xml" 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 /><Relationship Id="rId1" Type="http://schemas.openxmlformats.org/officeDocument/2006/relationships/slideLayout" Target="../slideLayouts/slideLayout2.xml" 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 /><Relationship Id="rId1" Type="http://schemas.openxmlformats.org/officeDocument/2006/relationships/slideLayout" Target="../slideLayouts/slideLayout2.xml" 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 /><Relationship Id="rId1" Type="http://schemas.openxmlformats.org/officeDocument/2006/relationships/slideLayout" Target="../slideLayouts/slideLayout2.xml" 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429000"/>
            <a:ext cx="8153400" cy="147002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Dependencies and Normalization for Relational Databases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371600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4"/>
          </a:xfrm>
        </p:spPr>
        <p:txBody>
          <a:bodyPr>
            <a:normAutofit fontScale="90000"/>
          </a:bodyPr>
          <a:lstStyle/>
          <a:p>
            <a:br>
              <a:rPr lang="en-US" sz="3600" b="1" dirty="0"/>
            </a:b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Redundant Information in Tuples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240791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is stored redundantly and it causes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Wastes storage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two base relations EMPLOYEE and DEPARTMENT as shown in the figure below.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200400"/>
            <a:ext cx="71628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610600" cy="1295400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Now, consider an EMP_DEPT base relation as shown in the below diagram which is the result of applying a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NATURAL JOIN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 to EMPLOYEE and DEPARTMENT in the above diagram.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905000"/>
            <a:ext cx="70104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33400"/>
            <a:ext cx="8763000" cy="55927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EMP_DEPT, the attribute values pertaining to a particular department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Dnumber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Dmgr_ssn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employee who works for that department.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contrast, each department’s information appears only once in the DEPARTMENT relation in the first figure (shows the EMPLOYEE and DEPARTMENT relation separately).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the department number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Dnumber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repeated in the EMPLOYEE relation for each employee who works in that department as a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foreign key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534400" cy="5287963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problem with using the relations in figure above (which shows the EMP_DEPT base relation) is the problem of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anomalies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can be classified into;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anomalies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Deletion anomalies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Modification anomalies.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Anomalies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943600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“insertion anomaly” is a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failure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place information about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new database entry.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ex: to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a new </a:t>
            </a:r>
            <a:r>
              <a:rPr lang="en-US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an employee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works in department 5, into the above drawn EMP_DEPT relation, we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must enter the attribute values for the department also.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Also, it is difficult to insert a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department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has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employees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yet in the EMP_DEPT relation.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only way to do this is to place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 values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attributes for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causes a problem because </a:t>
            </a:r>
            <a:r>
              <a:rPr lang="en-US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primary key of EMP_DEPT, and each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supposed to represent an employee entity-not a department entity.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" y="990600"/>
            <a:ext cx="9134856" cy="4525963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above mentioned problem does not occur in the design of the figure (which shows EMPLOYEE and DEPARTMENT as two different relations) because a department is entered in the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relation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whether or not any employees work for it, and whenever an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is to be added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will be done in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relation only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Deletion Anomalies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95400"/>
            <a:ext cx="8991600" cy="48307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“deletion anomaly” is a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failure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 information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an existing database entry.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Additionally,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deletion of one data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result in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lose of other information.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ex: if an employee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(that happens to be the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 employee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for a particular department) is deleted from EMP_DEPT, the information concerning that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lost from the database.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Modification Anomalies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9067800" cy="50593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“modification anomaly” is a failure to modify/update information about an existing database entry.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ex: In EMP_DEPT of the above figure, if we change the value of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of the attribute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particular department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—say, the manager of department 5—we must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the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tuples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employees who work in that department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otherwise, the database will become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inconsistent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79E51-C88A-DE43-A1FF-D870A1CD8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984EB9A-D718-A34E-B566-EAE676426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145" y="1600200"/>
            <a:ext cx="6033710" cy="4525963"/>
          </a:xfrm>
        </p:spPr>
      </p:pic>
    </p:spTree>
    <p:extLst>
      <p:ext uri="{BB962C8B-B14F-4D97-AF65-F5344CB8AC3E}">
        <p14:creationId xmlns:p14="http://schemas.microsoft.com/office/powerpoint/2010/main" val="2087325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487362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values in tuples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92162"/>
            <a:ext cx="9067800" cy="57610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Reasons for nulls:</a:t>
            </a:r>
          </a:p>
          <a:p>
            <a:pPr lvl="1">
              <a:lnSpc>
                <a:spcPct val="15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not applicable or invalid</a:t>
            </a:r>
          </a:p>
          <a:p>
            <a:pPr lvl="1">
              <a:lnSpc>
                <a:spcPct val="15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value unknown  (may exist)</a:t>
            </a:r>
          </a:p>
          <a:p>
            <a:pPr lvl="1">
              <a:lnSpc>
                <a:spcPct val="15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known to exist, but unavailable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 should be designed such that their tuples will have as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few NULL values as possible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that are NULL frequently could be placed in separate relations (with the primary key)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668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Relational Model, each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 schema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consists of a number of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the relational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schema consists of a number of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schemas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Conceptual data models such as the ER or Enhanced-ER (EER) model or some other conceptual models make the designer to identify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 types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types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their respective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leads to a natural and logical grouping of the attributes into relations.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database design is the grouping of attributes to form "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relation schemas.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819400" y="381000"/>
            <a:ext cx="40046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database design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487362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Cont’d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92162"/>
            <a:ext cx="8991600" cy="5761038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some schema designs, if many of the attributes do not apply to all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tuples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relation, we end up with many NULLs in those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tuples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can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waste space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storage level and may also lead to problems with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meaning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attributes. 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Also, another problem with NULL is how to account aggregate operations such as COUNT or SUM. 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far as possible,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avoid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placing attributes in a base relation whose values may frequently be NULL. 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NULLs are unavoidable, make sure that they apply in exceptional cases only and do not apply to a majority of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tuples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relation.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965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 of spurious tuples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99060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two base relations EMPLOYEE and DEPARTMENT as given below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514600"/>
            <a:ext cx="68580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1"/>
            <a:ext cx="8229600" cy="11430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attempt to JOIN (Cartesian product) the above relations, the following relation will be occurred. 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447800"/>
            <a:ext cx="7162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86800" cy="632460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above relation, you can observe that there are some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meaningless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tuples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(which are called as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spurious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ex: consider the second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above relation. It shows that an employee with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E_id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101, is getting a salary of 100, belongs to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 &amp; IT and Electrical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also.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clearly spurious information, since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employee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 belong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two departments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So, this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be a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spurious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is marked by asterisks (*).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obtain the correct data, we have to apply conditions on the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 operation.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ex: if the condition is as           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EMPLOYEE 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E_id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DEPARTMENT 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Dep_id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be retrieving the only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tuples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1, 5 and 9 only, which is the required one.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5334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Dependency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7150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general, a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dependency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relationship among attributes.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relationship  that exist when one attribute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uniquely determine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attribute.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set of attributes X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functionally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 set of attributes Y if the value of X determines a unique value for Y.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 pitchFamily="18" charset="2"/>
              </a:rPr>
              <a:t>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holds if whenever two tuples have the same value for X, they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have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same value for Y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any two tuples t1 and t2 in any relation instance r(R): If  t1[X]=t2[X], 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t1[Y]=t2[Y]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en-US" sz="2400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/>
              <a:t>Cont’d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9363270"/>
              </p:ext>
            </p:extLst>
          </p:nvPr>
        </p:nvGraphicFramePr>
        <p:xfrm>
          <a:off x="493776" y="1600200"/>
          <a:ext cx="4038600" cy="291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R.No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143000" y="949190"/>
            <a:ext cx="3756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the Student Relation identify FD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29200" y="1606296"/>
            <a:ext cx="3733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            Y</a:t>
            </a:r>
          </a:p>
          <a:p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R.No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Name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       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R.No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R.No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Mark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Course(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R.No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Name         Mark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5638800" y="1752600"/>
            <a:ext cx="3048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715000" y="2057400"/>
            <a:ext cx="3048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5715000" y="2328672"/>
            <a:ext cx="3048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715000" y="2621280"/>
            <a:ext cx="3048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715000" y="2904744"/>
            <a:ext cx="3048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6400800" y="3200400"/>
            <a:ext cx="3048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17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Dependency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067800" cy="4906963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 associations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data items that point the database designer in the direction of a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good database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are referred to as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determinant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relationships.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data items A and B are said to be in a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determinant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relationship if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certain values of data item B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 appears with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certain values of data item 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data item A is the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item and B the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item, then the direction of the association is from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to B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not vice versa.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1"/>
            <a:ext cx="8458200" cy="42672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essence of this idea is that if A exists, implies that B must exist and have a certain value, and then we say that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"B is functionally dependent on A."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it is possible to say that "A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functionally determines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B," or that "B is a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of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A," or that "A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functionally governs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B" or "If A,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B.“ 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4419600"/>
            <a:ext cx="786580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51979"/>
            <a:ext cx="5105400" cy="2358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228600" y="2548654"/>
            <a:ext cx="82296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itchFamily="34" charset="0"/>
                <a:cs typeface="Times New Roman" pitchFamily="18" charset="0"/>
              </a:rPr>
              <a:t>Since the type of Wine served depends on the type of Dinner, we say Wine is functionally dependent on Dinner.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 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Example2: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 Relation</a:t>
            </a: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3251450"/>
            <a:ext cx="2362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695793"/>
              </p:ext>
            </p:extLst>
          </p:nvPr>
        </p:nvGraphicFramePr>
        <p:xfrm>
          <a:off x="1414272" y="4710446"/>
          <a:ext cx="3505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9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SDept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Henok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Kalkidane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Tamiru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Henok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643335" y="4974276"/>
            <a:ext cx="25862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SID  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SID   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SDept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6669767" y="5131089"/>
            <a:ext cx="266700" cy="104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9" name="Right Arrow 8"/>
          <p:cNvSpPr/>
          <p:nvPr/>
        </p:nvSpPr>
        <p:spPr>
          <a:xfrm>
            <a:off x="6669767" y="5367992"/>
            <a:ext cx="266700" cy="1207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229600" cy="487362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Dependency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1"/>
            <a:ext cx="8534400" cy="1904999"/>
          </a:xfrm>
        </p:spPr>
        <p:txBody>
          <a:bodyPr>
            <a:normAutofit fontScale="55000" lnSpcReduction="20000"/>
          </a:bodyPr>
          <a:lstStyle/>
          <a:p>
            <a:pPr algn="just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an attribute which is </a:t>
            </a:r>
            <a:r>
              <a:rPr lang="en-US" sz="3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a member of the primary key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dependent on the </a:t>
            </a:r>
            <a:r>
              <a:rPr lang="en-US" sz="3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whole key 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not on </a:t>
            </a:r>
            <a:r>
              <a:rPr lang="en-US" sz="3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part 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primary key, then that attribute is fully functionally dependent on the primary key.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3993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288" y="3276919"/>
            <a:ext cx="80010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067800" cy="5592763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levels at which we can discuss the 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goodness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relation schemas.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is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conceptual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users interpret the relation schemas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meaning of their attributes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Having good relation schemas at this level enables users to understand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clearly the meaning of the data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relations, and hence to formulate their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queries correctly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second is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physical storage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—how the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relation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updated which will be physically stored as files.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 Dependency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1"/>
            <a:ext cx="8686800" cy="1981199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an attribute which is not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member of the primary key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dependent on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part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primary key, then that attribute is partially functionally dependent on the primary key.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{A,B} is the Primary Key and C is no key attribute. </a:t>
            </a:r>
          </a:p>
          <a:p>
            <a:endParaRPr lang="en-US" dirty="0"/>
          </a:p>
        </p:txBody>
      </p:sp>
      <p:pic>
        <p:nvPicPr>
          <p:cNvPr id="3891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657600"/>
            <a:ext cx="7924800" cy="220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27432"/>
            <a:ext cx="8229600" cy="563562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Transitive Dependency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1600200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mathematics and logic, a transitive relationship is a relationship of the following form: "If A implies B, and if also B implies C, then A implies C.“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365058"/>
            <a:ext cx="5943600" cy="217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8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4572000"/>
            <a:ext cx="5791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			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NORMALIZATION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381000"/>
            <a:ext cx="8839200" cy="6248400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relational database is merely a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 of 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organized in a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particular manner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normalization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series of steps followed to obtain a database design that allows for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consistent storage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 access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data in a relational database. 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 of normalization was introduced by </a:t>
            </a:r>
            <a:r>
              <a:rPr lang="en-US" sz="3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Edgar.F</a:t>
            </a:r>
            <a:r>
              <a:rPr lang="en-US" sz="3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(known as the father of the relational data model)as the basis for database design. 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defined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first, second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normal forms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depending upon the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each normalization form satisfies.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is used to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avoid redundancy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problems arising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of redundancy.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4403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process of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 associations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data items and designing a database that will represent such associations but without any type of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anomalies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may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 system performance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the data will be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 referenced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many tables.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de-normalization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sometimes used to improve performance, at the cost of reduced consistency guarantees.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of Normalization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534400" cy="4906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various levels or steps in normalization called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Forms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level of complexity, strength of the rule and decomposition increases as we move from one lower level Normal Form to the higher.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table in a relational database is said to be in a certain normal form if it satisfies certain constraints. 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715962"/>
          </a:xfrm>
        </p:spPr>
        <p:txBody>
          <a:bodyPr>
            <a:normAutofit fontScale="90000"/>
          </a:bodyPr>
          <a:lstStyle/>
          <a:p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towards a logical design consists of the following steps: </a:t>
            </a:r>
            <a:br>
              <a:rPr lang="en-US" sz="22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90600"/>
            <a:ext cx="9067800" cy="5867400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UnNormalized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 (UNF):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all data elements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Normal Form (1NF):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key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which you can find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i.e. remove any repeating group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Normal Form (2NF):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part-key dependencies (partial dependency). Make all data dependent on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whole key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Normal Form (3NF):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non-key dependencies (transitive dependencies). Make all data dependent on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nothing but the key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most practical purposes, databases are considered normalized if they adhere to the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normal form (there is no transitive dependency)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Normal Form (1NF)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410200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relation is said to be in first normal form (INF) if and only if all underlying domains contain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atomic values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states that the domain of an attribute must include only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atomic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simple, indivisible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that the value of any attribute in a tuple must be a single value from the domain of that attribute.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 does not allows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Composite attributes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Multivalued attributes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1NF Rules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repeating group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Separate table for each set of data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primary key for each set of data</a:t>
            </a:r>
          </a:p>
          <a:p>
            <a:pPr marL="457200" lvl="1" indent="0" algn="just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81001"/>
            <a:ext cx="8763000" cy="685799"/>
          </a:xfrm>
        </p:spPr>
        <p:txBody>
          <a:bodyPr/>
          <a:lstStyle/>
          <a:p>
            <a:pPr marL="55563" indent="-55563">
              <a:buNone/>
            </a:pPr>
            <a:r>
              <a:rPr lang="en-US" sz="2200" b="1" dirty="0"/>
              <a:t>The following diagram depicts the steps of normalization into 1NF form</a:t>
            </a:r>
            <a:endParaRPr lang="en-US" sz="2200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914400"/>
            <a:ext cx="7696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b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Normal form (2NF)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56260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partial dependency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non key attribute on part of the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key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will result in a set of relations with a level of Second Normal Form.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 A table (relation) is in 2NF, if 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in 1NF, and 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all non-key attributes are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entire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key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i.e. no partial dependency. 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means, a relation R is said to be in 2NF if it is in 1NF and every non key attribute is completely functionally dependent on the primary key of R.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2NF Rules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Redundancy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 many to many relationship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b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Informal Design Guidelines for Relation Schemas</a:t>
            </a:r>
            <a:br>
              <a:rPr lang="en-US" sz="31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50593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four 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informal measures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may be used as 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measures to determine the quality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relation schema design: they are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sure that the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semantics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attributes is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schema.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the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redundant information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tuples.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the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 values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tuples.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Disallowing the possibility of generating spurious tuples.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0"/>
            <a:ext cx="8229600" cy="685799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for 2NF: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relation schema given below.</a:t>
            </a:r>
          </a:p>
          <a:p>
            <a:endParaRPr lang="en-US" dirty="0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743141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04800" y="1687216"/>
            <a:ext cx="8458200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itchFamily="34" charset="0"/>
                <a:cs typeface="Times New Roman" pitchFamily="18" charset="0"/>
              </a:rPr>
              <a:t>Business rule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 Whenever an employee participates in a project, he/she will be entitled for an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incentive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 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This schema is in its 1NF since we don‘t have any repeating groups or attributes with multi-valued property. To convert it into a 2NF, we need to remove all partial dependencies of non key attributes on part of the primary key. 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4374417"/>
            <a:ext cx="731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5029200"/>
            <a:ext cx="7239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381000"/>
            <a:ext cx="9067800" cy="5745163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 can see, some non key attributes are partially dependent on some part of the primary key.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can be witnessed by analyzing the first two functional dependencies (FD1 and FD2).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each Functional Dependencies, with their dependent attributes should be moved to a new relation (as shown in the below diagram) where the determinant will be the Primary Key for each.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00200"/>
            <a:ext cx="7543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b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Normal Form (3NF)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067800" cy="4906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Eliminate Columns dependent on another non-Primary Key - If attributes do not contribute to a description of the key; remove them to a separate table.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level avoids update and deletes anomalies. 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 A Table (Relation) is in 3NF, if: </a:t>
            </a: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in 2NF ,  and </a:t>
            </a: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transitive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dependencies between a primary key and non-primary key attributes.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57201"/>
            <a:ext cx="8305800" cy="761999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for (3NF)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Assumption: Students of same batch (same year) live in the same dormitory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219200"/>
            <a:ext cx="78486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304800" y="4816732"/>
            <a:ext cx="80772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This schema is in its 2NF since the primary key is a single attribute and there are no repeating groups (multi valued attributes). </a:t>
            </a:r>
            <a:endParaRPr kumimoji="0" 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609600"/>
            <a:ext cx="8229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304800" y="3048000"/>
            <a:ext cx="83820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To convert it into a 3NF, we need to remove all transitive dependencies of non key attributes on another non-key attribute.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The non-primary key attributes, dependent on each other will be moved to another table and linked with the main table using Candidate Key- Foreign Key relationship as shown below.</a:t>
            </a:r>
            <a:endParaRPr kumimoji="0" 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76400"/>
            <a:ext cx="81534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1000"/>
            <a:ext cx="9144000" cy="5745163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Generally, even though there are other four additional levels of Normalization, a table is said to be normalized if it reaches 3NF.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database with all tables in the 3NF is said to be Normalized Database.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Tips for remembering the rationale for normalization up to 3NF could be the following: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Redundancy: no repeating fields in the table.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Fields depend upon the Key: the table should solely depend on the key.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Whole Key: no partial key dependency.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nothing but the Key: no inter data dependency. 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Pitfalls of Normalization: Problems associated with normalization </a:t>
            </a:r>
            <a:br>
              <a:rPr lang="en-US" sz="24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lvl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data to see the problems 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reduce performance of the system 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time consuming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 to design and apply  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Prone to human error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 </a:t>
            </a:r>
            <a:br>
              <a:rPr lang="en-US" dirty="0"/>
            </a:br>
            <a:r>
              <a:rPr lang="en-US" b="1" u="sng" dirty="0"/>
              <a:t>Reading Assignment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382000" cy="4678363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 some text books (from Library)/Internet, for the following other levels of Normalization- Those are as follows:</a:t>
            </a: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Boyce-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Codd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Normal Form (BCNF)</a:t>
            </a: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Forth Normal form (4NF)</a:t>
            </a: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Fifth Normal Form (5NF) </a:t>
            </a: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Domain-Key Normal Form (DKNF)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br>
              <a:rPr lang="en-US" sz="4000" b="1" dirty="0"/>
            </a:b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Semantics to Attributes in Relations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392" y="1143000"/>
            <a:ext cx="9055608" cy="55626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relation refers to the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 of attribute values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Whenever the attributes are grouped to form a relation schema, it is assumed that attributes belonging to one relation have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certain real-world meaning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 interpretation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associated with them.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of different entities (EMPLOYEEs, DEPARTMENTs, PROJECTs) should </a:t>
            </a:r>
            <a:r>
              <a:rPr lang="en-US" alt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be mixed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same relation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</a:t>
            </a:r>
            <a:r>
              <a:rPr lang="en-US" alt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foreign keys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be used to refer to other entities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and relationship attributes should be kept apart as much as possible.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dirty="0"/>
              <a:t>					</a:t>
            </a:r>
          </a:p>
          <a:p>
            <a:pPr>
              <a:buNone/>
            </a:pPr>
            <a:r>
              <a:rPr lang="en-US" dirty="0"/>
              <a:t>			</a:t>
            </a:r>
          </a:p>
          <a:p>
            <a:pPr>
              <a:buNone/>
            </a:pPr>
            <a:r>
              <a:rPr lang="en-US" dirty="0"/>
              <a:t>						Thank You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57201"/>
            <a:ext cx="8610600" cy="99060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a simplified version of the COMPANY relational database schema as shown in the below given figure. 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447801"/>
            <a:ext cx="4876799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1066801"/>
          </a:xfrm>
        </p:spPr>
        <p:txBody>
          <a:bodyPr>
            <a:normAutofit/>
          </a:bodyPr>
          <a:lstStyle/>
          <a:p>
            <a:pPr marL="55563" indent="-55563" algn="just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Now, consider the following diagram, which represents an example of populated relation states of the above schema as shown below.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200913"/>
            <a:ext cx="6248400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8600"/>
            <a:ext cx="9067800" cy="6400800"/>
          </a:xfrm>
        </p:spPr>
        <p:txBody>
          <a:bodyPr>
            <a:normAutofit fontScale="47500" lnSpcReduction="20000"/>
          </a:bodyPr>
          <a:lstStyle/>
          <a:p>
            <a:pPr algn="just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meaning of the EMPLOYEE relation schema is </a:t>
            </a:r>
            <a:r>
              <a:rPr lang="en-US" sz="3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quite simple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Each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represents an employee, with values for the employee’s name (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Ename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Social Security number (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Ssn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birth date (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Bdate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and address (Address), and the department number that the employee works for (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Dnumber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Dnumber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 is a </a:t>
            </a:r>
            <a:r>
              <a:rPr lang="en-US" sz="3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foreign key 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represents an </a:t>
            </a:r>
            <a:r>
              <a:rPr lang="en-US" sz="3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implicit relationship 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EMPLOYEE and DEPARTMENT. 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semantics of the DEPARTMENT and PROJECT schemas are also straightforward: Each DEPARTMENT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represents a department entity, and each PROJECT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represents a project entity. 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attribute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Dmgr_ssn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DEPARTMENT relates a department to the employee who is its manager, while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Dnum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PROJECT relates a project to its controlling department; both are foreign key attributes. 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ease with which the meaning of a relation’s attributes can be explained is, an </a:t>
            </a:r>
            <a:r>
              <a:rPr lang="en-US" sz="3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informal measure 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how well the relation is designed.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FEA3710D-C0C1-8549-B702-A42AC9E034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375" y="7791173"/>
            <a:ext cx="3251579" cy="4064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6FEFE-A0EC-C34B-AF15-F24D6F18A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5BBB8FD-5FC1-594D-8076-F1DD944821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404" y="1600200"/>
            <a:ext cx="3621192" cy="4525963"/>
          </a:xfrm>
        </p:spPr>
      </p:pic>
    </p:spTree>
    <p:extLst>
      <p:ext uri="{BB962C8B-B14F-4D97-AF65-F5344CB8AC3E}">
        <p14:creationId xmlns:p14="http://schemas.microsoft.com/office/powerpoint/2010/main" val="2097318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4056</TotalTime>
  <Words>2891</Words>
  <Application>Microsoft Office PowerPoint</Application>
  <PresentationFormat>On-screen Show (4:3)</PresentationFormat>
  <Paragraphs>250</Paragraphs>
  <Slides>50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Functional Dependencies and Normalization for Relational Databases </vt:lpstr>
      <vt:lpstr>PowerPoint Presentation</vt:lpstr>
      <vt:lpstr>PowerPoint Presentation</vt:lpstr>
      <vt:lpstr> Informal Design Guidelines for Relation Schemas </vt:lpstr>
      <vt:lpstr> Clear Semantics to Attributes in Relations </vt:lpstr>
      <vt:lpstr>PowerPoint Presentation</vt:lpstr>
      <vt:lpstr>PowerPoint Presentation</vt:lpstr>
      <vt:lpstr>PowerPoint Presentation</vt:lpstr>
      <vt:lpstr>PowerPoint Presentation</vt:lpstr>
      <vt:lpstr> Reducing Redundant Information in Tuples </vt:lpstr>
      <vt:lpstr>PowerPoint Presentation</vt:lpstr>
      <vt:lpstr>PowerPoint Presentation</vt:lpstr>
      <vt:lpstr>PowerPoint Presentation</vt:lpstr>
      <vt:lpstr> Insertion Anomalies </vt:lpstr>
      <vt:lpstr>Cont’d</vt:lpstr>
      <vt:lpstr> Deletion Anomalies </vt:lpstr>
      <vt:lpstr> Modification Anomalies </vt:lpstr>
      <vt:lpstr>PowerPoint Presentation</vt:lpstr>
      <vt:lpstr> NULL values in tuples </vt:lpstr>
      <vt:lpstr> Cont’d </vt:lpstr>
      <vt:lpstr> Generation of spurious tuples </vt:lpstr>
      <vt:lpstr>PowerPoint Presentation</vt:lpstr>
      <vt:lpstr>PowerPoint Presentation</vt:lpstr>
      <vt:lpstr> Functional Dependency </vt:lpstr>
      <vt:lpstr>Cont’d</vt:lpstr>
      <vt:lpstr> Data Dependency  </vt:lpstr>
      <vt:lpstr>PowerPoint Presentation</vt:lpstr>
      <vt:lpstr>PowerPoint Presentation</vt:lpstr>
      <vt:lpstr> Full Dependency </vt:lpstr>
      <vt:lpstr> Partial Dependency </vt:lpstr>
      <vt:lpstr> Transitive Dependency </vt:lpstr>
      <vt:lpstr>PowerPoint Presentation</vt:lpstr>
      <vt:lpstr>PowerPoint Presentation</vt:lpstr>
      <vt:lpstr>PowerPoint Presentation</vt:lpstr>
      <vt:lpstr> Steps of Normalization </vt:lpstr>
      <vt:lpstr> Normalization towards a logical design consists of the following steps:  </vt:lpstr>
      <vt:lpstr>First Normal Form (1NF)  </vt:lpstr>
      <vt:lpstr>PowerPoint Presentation</vt:lpstr>
      <vt:lpstr> Second Normal form (2NF)  </vt:lpstr>
      <vt:lpstr>PowerPoint Presentation</vt:lpstr>
      <vt:lpstr>PowerPoint Presentation</vt:lpstr>
      <vt:lpstr>Cont’d</vt:lpstr>
      <vt:lpstr> Third Normal Form (3NF)  </vt:lpstr>
      <vt:lpstr>PowerPoint Presentation</vt:lpstr>
      <vt:lpstr>PowerPoint Presentation</vt:lpstr>
      <vt:lpstr>Cont’d</vt:lpstr>
      <vt:lpstr>PowerPoint Presentation</vt:lpstr>
      <vt:lpstr>Pitfalls of Normalization: Problems associated with normalization  </vt:lpstr>
      <vt:lpstr>  Reading Assignment 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Dependencies and Normalization for Relational Databases</dc:title>
  <dc:creator>Admin</dc:creator>
  <cp:lastModifiedBy>Unknown User</cp:lastModifiedBy>
  <cp:revision>99</cp:revision>
  <dcterms:created xsi:type="dcterms:W3CDTF">2012-12-28T18:34:16Z</dcterms:created>
  <dcterms:modified xsi:type="dcterms:W3CDTF">2022-06-03T06:56:37Z</dcterms:modified>
</cp:coreProperties>
</file>