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9" r:id="rId14"/>
    <p:sldId id="268" r:id="rId15"/>
    <p:sldId id="269" r:id="rId16"/>
    <p:sldId id="271" r:id="rId17"/>
    <p:sldId id="272" r:id="rId18"/>
    <p:sldId id="273" r:id="rId19"/>
    <p:sldId id="29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1" r:id="rId33"/>
    <p:sldId id="292" r:id="rId34"/>
    <p:sldId id="287" r:id="rId35"/>
    <p:sldId id="28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806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presProps" Target="presProps.xml" /><Relationship Id="rId40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16C4-DC93-46DE-BD09-AF3A22F9BF42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C96-8DB4-4740-BDC9-28B0C0120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16C4-DC93-46DE-BD09-AF3A22F9BF42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C96-8DB4-4740-BDC9-28B0C0120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16C4-DC93-46DE-BD09-AF3A22F9BF42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C96-8DB4-4740-BDC9-28B0C0120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16C4-DC93-46DE-BD09-AF3A22F9BF42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C96-8DB4-4740-BDC9-28B0C0120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16C4-DC93-46DE-BD09-AF3A22F9BF42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C96-8DB4-4740-BDC9-28B0C0120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16C4-DC93-46DE-BD09-AF3A22F9BF42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C96-8DB4-4740-BDC9-28B0C0120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16C4-DC93-46DE-BD09-AF3A22F9BF42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C96-8DB4-4740-BDC9-28B0C0120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16C4-DC93-46DE-BD09-AF3A22F9BF42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C96-8DB4-4740-BDC9-28B0C0120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16C4-DC93-46DE-BD09-AF3A22F9BF42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C96-8DB4-4740-BDC9-28B0C0120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16C4-DC93-46DE-BD09-AF3A22F9BF42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C96-8DB4-4740-BDC9-28B0C0120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16C4-DC93-46DE-BD09-AF3A22F9BF42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E9C96-8DB4-4740-BDC9-28B0C0120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16C4-DC93-46DE-BD09-AF3A22F9BF42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E9C96-8DB4-4740-BDC9-28B0C0120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733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Enhanced ER model (EER)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524000"/>
            <a:ext cx="6400800" cy="1752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"/>
            <a:ext cx="8229600" cy="445008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Inheritance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91600" cy="61722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important concept associated with subclasses is that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inheritance.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Since, an entity in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same real-world entity from the super class, it should possess values for its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attributes.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entity that is a member of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attributes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entity as the member of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 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it inherits all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the super class participates.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previous slide, SECRETARY (as well as TECHNICIAN and ENGINEER) inherit the attributes Name, SSN, …, from EMPLOYEE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Specialization &amp; Generalization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61722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 is the process of defining a </a:t>
            </a:r>
            <a:r>
              <a:rPr lang="en-US" sz="3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subclasses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entity type or </a:t>
            </a:r>
            <a:r>
              <a:rPr lang="en-US" altLang="en-US" sz="3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subclasses that forms a specialization is defined on the basis of some </a:t>
            </a:r>
            <a:r>
              <a:rPr lang="en-US" sz="3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distinguishing characteristics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subclasses {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SECRETARY, ENGINEER, TECHNICIAN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is a specialization of the superclass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distinguishes among employee entities based on the </a:t>
            </a: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job_type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each employee entity.  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can have several specializations of the same entity type, based on different distinguishing characteristics. 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Example2: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 is a specialization of EMPLOYEE based on the role the employee plays.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067800" cy="5715000"/>
          </a:xfrm>
        </p:spPr>
        <p:txBody>
          <a:bodyPr/>
          <a:lstStyle/>
          <a:p>
            <a:pPr lvl="0"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Example3: 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subclasses {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SALARIED_EMPLOYEE, HOURLY_EMPLOYEE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is a specialization of the superclass EMPLOYEE entity type based on the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of pay. 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Superclass/subclass relationships and specialization can be diagrammatically represented in EER diagrams. 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a subclass are called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attribute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Typing Speed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SECRETARY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subclass can also participate in specific relationship types.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relationship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BELONGS_TO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HOURLY_EMPLOYEE</a:t>
            </a:r>
          </a:p>
          <a:p>
            <a:pPr marL="0" indent="0" algn="just">
              <a:lnSpc>
                <a:spcPct val="16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88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1828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  <a:tabLst>
                <a:tab pos="23495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subclasses that define a specialization are attached by lines to a circle that represents the specialization , which is connected to the super class as shown in the EER diagram below.</a:t>
            </a:r>
          </a:p>
          <a:p>
            <a:endParaRPr lang="en-US" dirty="0"/>
          </a:p>
        </p:txBody>
      </p:sp>
      <p:pic>
        <p:nvPicPr>
          <p:cNvPr id="5" name="Picture 3" descr="fig04_01">
            <a:extLst>
              <a:ext uri="{FF2B5EF4-FFF2-40B4-BE49-F238E27FC236}">
                <a16:creationId xmlns:a16="http://schemas.microsoft.com/office/drawing/2014/main" id="{D2314AAE-D7EC-4CBA-A9B8-F17FA03A9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7724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04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4" y="743394"/>
            <a:ext cx="8229600" cy="5638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attributes that apply only to entities of a particular subclass are called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attributes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attributes.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a subclass can participate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relationship types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(as shown in the figure above).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the specialization process allows us to do the following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set of subclasses of an entity type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additional specific attributes with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subclass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additional specific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types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each subclass and other entity types or other subclasses.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3581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is the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specialization process.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classes with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features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generalized into a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superclass.</a:t>
            </a:r>
          </a:p>
          <a:p>
            <a:pPr marL="0" indent="0" algn="just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CAR, TRUCK generalized into VEHICLE; </a:t>
            </a:r>
          </a:p>
          <a:p>
            <a:pPr lvl="1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CAR, TRUCK become subclasses of the superclass VEHICLE.</a:t>
            </a:r>
          </a:p>
          <a:p>
            <a:pPr lvl="1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view {CAR, TRUCK} as a specialization of VEHICLE </a:t>
            </a:r>
          </a:p>
          <a:p>
            <a:pPr lvl="1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Alternatively, we can view VEHICLE as a generalization of CAR and TRUCK 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419600"/>
            <a:ext cx="8227948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152399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both the entity types are having several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attributes,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be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entity type VEHICLE, as shown in below diagram.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8496" y="6049007"/>
            <a:ext cx="861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CAR and TRUCK entities are now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generalized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83664"/>
            <a:ext cx="8171575" cy="363269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629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generalization process can be viewed as being functionally the inverse of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 process.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in the above figure, it can be viewed {CAR, TRUCK} as a specialization of VEHICLE, rather than viewing VEHICLE as a generalization of CAR and TRUCK.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from the previous example, EMPLOYEE can be viewed as a generalization of SECRETARY, TECHNICIAN and ENGINEER.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diagrammatic notation (normally an arrow)to distinguish between generalization and specialization is used in some design methodologies, but the decision as to which process more appropriate in a particular situation is often subjective.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35814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 on Specialization &amp;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  <a:p>
            <a:pPr marL="0" indent="0" algn="ctr">
              <a:buNone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constraints can apply to a specialization/ generalization: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 constraints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:(user defined and attribute defined)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Disjointness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Constraint: (disjoint and overlap)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 Constraint: (total and partial)</a:t>
            </a:r>
          </a:p>
          <a:p>
            <a:pPr marL="0" indent="0" algn="ctr">
              <a:buNone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6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6553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databases as CAD/CAM, telecommunications, complex software systems, GIS (global information system), etc.. have more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requirements.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lead to the development of additional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data modeling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that were incorporated into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conceptual data models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the ER model.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 model can be enhanced to include the features that have been proposed for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data models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leading to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model.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00400" y="228600"/>
            <a:ext cx="24102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8991600" cy="64309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 constraints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there may have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specialization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on the same entity type (or super class) as shown in the diagram below.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Predicate-defined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or condition-defined) : based on some predicate. E.g., based on value of an attribute, payment, Job-type, or Age.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Attribute-defined: shows the name of the attribute next to the line drawn from the superclass toward the subclasses.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User-defined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membership is defined by the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an entity by entity basis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1"/>
            <a:ext cx="8686800" cy="761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Cont’d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7848600" cy="552114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6019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a specialization may also consist of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subclass only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the {MANAGER} specialization in the figure above.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such situations,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circle notation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not be used (refer the diagram above).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some specialization, it is possible to determine exactly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will become members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each subclass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placing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of some attribute of the superclass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subclasses are called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predicate-defined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condition-defined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subclasses.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consider the following diagram.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14436"/>
            <a:ext cx="6553200" cy="53648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91600" cy="55927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entity type has an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Job_type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specify the membership in the SECRETARY subclass, by the condition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Job_type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‘Secretary’), which we call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predicate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subclass.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condition is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specifying that, exactly those entities of the EMPLOYEE entity type, whose attribute values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Job_type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‘Secretary’, belong to the subclass SECRETARY.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763000" cy="56689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predicate_defined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subclass is displayed by writing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predicate condition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to the line that connects the subclass to the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all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specialization have their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membership condition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attribute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superclass, the specialization itself is called an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attribute_defined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JobType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defining attribute of the specialization {SECRETARY, TECHNICIAN, ENGINEER} of EMPLOYEE.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there is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condition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determining membership in a subclass, the subclass is called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user_defined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763000" cy="6477000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Disjointness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constraint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Disjoint constraint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specifies that the subclass of the specialization must be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disjoint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an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 member of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atmost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specialization.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specialization that is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attribute_defined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implies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disjointness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constraint if the attribute used to define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membership predicate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single-valued.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case is represented as 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enclosed in a circle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(refer the above diagram).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notation is also used to specify the constraint that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user_defined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subclasses of a specialization, which must be disjoint.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subclasses are not constrained to be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disjoint,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their sets of entities may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same entity may be a member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subclass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specialization.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not disjoint, specialization is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overlapping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case is displayed by placing 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circle as shown in the below diagram.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599" y="1616360"/>
            <a:ext cx="7261941" cy="45558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915400" cy="6705600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Completeness constraint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constraint on specialization is called the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completeness constraint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may be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specialization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specifies that every entity in the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 class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a member of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least one subclass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specialization.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every EMPLOYEE must be either an HOURLY_EMPLOYEE or a SALARIED_EMPLOYEE, then the specialization {HOURLY_EMPLOYEE, SALARIED_EMPLOYEE} of the below given figure is a </a:t>
            </a:r>
            <a:r>
              <a:rPr lang="en-US" sz="3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specialization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EMPLOYEE.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shown in EER diagrams by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line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connect the super class to the circle.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line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display a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specialization,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shows an entity may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belong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any of the subclasses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some EMPLOYEE entities </a:t>
            </a:r>
            <a:r>
              <a:rPr lang="en-US" sz="3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belong to any of the subclasses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{SECRETARY, ENGINEER, TECHNICIAN} of the following figure, then that </a:t>
            </a:r>
            <a:r>
              <a:rPr lang="en-US" sz="3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 is partial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8768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includes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modeling concepts of the ER model.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addition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includes the concepts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super class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related concepts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 &amp; generalization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diagrammatic technique for displaying these concepts in EER schema is called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ER or EER diagrams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05000"/>
            <a:ext cx="6705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disjointness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completeness constraints are independent.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we have the following four possible constraints on specialization. </a:t>
            </a:r>
          </a:p>
          <a:p>
            <a:pPr marL="1658938" lvl="2" indent="-512763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Disjoint, total</a:t>
            </a:r>
          </a:p>
          <a:p>
            <a:pPr marL="1658938" lvl="2" indent="-512763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Disjoint, partial</a:t>
            </a:r>
          </a:p>
          <a:p>
            <a:pPr marL="1658938" lvl="2" indent="-512763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Overlapping, total</a:t>
            </a:r>
          </a:p>
          <a:p>
            <a:pPr marL="1658938" lvl="2" indent="-512763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Overlapping, partial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disjoint partial Specialization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 descr="fig04_04">
            <a:extLst>
              <a:ext uri="{FF2B5EF4-FFF2-40B4-BE49-F238E27FC236}">
                <a16:creationId xmlns:a16="http://schemas.microsoft.com/office/drawing/2014/main" id="{BB3E51EB-3E8C-44B5-A1B9-5B55DB7EA7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947012"/>
            <a:ext cx="8255049" cy="384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495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15962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en-US" altLang="en-US" sz="3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overlapping total Specialization</a:t>
            </a:r>
          </a:p>
        </p:txBody>
      </p:sp>
      <p:pic>
        <p:nvPicPr>
          <p:cNvPr id="7" name="Picture 3" descr="fig04_05">
            <a:extLst>
              <a:ext uri="{FF2B5EF4-FFF2-40B4-BE49-F238E27FC236}">
                <a16:creationId xmlns:a16="http://schemas.microsoft.com/office/drawing/2014/main" id="{F47DAADA-392F-4D5B-B68B-CFC1C06DB8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" y="2590800"/>
            <a:ext cx="8756074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605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839200" cy="64008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insertion and deletion rules apply to specialization (and generalization) as a consequence of the constraints specified earlier.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rules are as follows;</a:t>
            </a:r>
          </a:p>
          <a:p>
            <a:pPr marL="623887" lvl="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entity from a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 class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implies that it is automatically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subclasses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which it belongs.</a:t>
            </a:r>
          </a:p>
          <a:p>
            <a:pPr marL="623887" lvl="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entity in a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 class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implies that the entity is mandatorily inserted in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predicate_defined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attribute_defined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subclasses for which the entity satisfies the defining predicate. </a:t>
            </a:r>
          </a:p>
          <a:p>
            <a:pPr marL="623887" lvl="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an entity in a super class of a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specialization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implies that the entity is mandatorily inserted in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atleast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subclasses of the specialization.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</a:t>
            </a: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You!!!!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Subclasses, Super classes &amp; Inheritance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89037"/>
            <a:ext cx="9067800" cy="5668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ER modeling, an entity type is used to represent both 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entity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set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(collection of entities of that type) that exists in the database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many cases,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type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have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meaningful subgroupings of its entities.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 needs to be represented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of their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database application.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29000" y="304800"/>
            <a:ext cx="17524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Cont’d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8041"/>
            <a:ext cx="9067800" cy="5668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may be further grouped into: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SECRETARY, ENGINEER, TECHNICIAN (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</a:t>
            </a:r>
            <a:r>
              <a:rPr lang="en-US" alt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EMPLOYEE’s Job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 ( based on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they play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SALARIED_ EMPLOYEE and HOURLY_EMPLOYEE (based on </a:t>
            </a:r>
            <a:r>
              <a:rPr lang="en-US" alt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of pay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entity that is a member of these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groupings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also an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groupings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called as 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EMPLOYEE entity type and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entity type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the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of these subclasses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228600"/>
            <a:ext cx="17524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Cont’d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1"/>
            <a:ext cx="8534400" cy="114299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figure below shows how these concepts are diagrammatically represented in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EER diagrams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5" name="Picture 3" descr="fig04_01">
            <a:extLst>
              <a:ext uri="{FF2B5EF4-FFF2-40B4-BE49-F238E27FC236}">
                <a16:creationId xmlns:a16="http://schemas.microsoft.com/office/drawing/2014/main" id="{6600DA6E-6E09-4637-A3CA-56468610B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4676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5927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any one of its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as 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class/subclass relationships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IS-A relationships</a:t>
            </a:r>
            <a:r>
              <a:rPr lang="en-US" altLang="en-US" sz="2400" dirty="0"/>
              <a:t>.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said that SECRETARY is an EMPLOYEE, a TECHNICIAN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EMPLOYEE, etc…….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member entity of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real world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as some member of the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superclass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SECRETARY entity, say ‘Mary Smith’ is also the EMPLOYEE ‘Mary Smith’.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 is the same as the entity in the super class, but in a distinct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role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228600"/>
            <a:ext cx="17524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Cont’d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6689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cannot exist in the database merely by being a member of a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it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also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 member of the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 class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an entity can be included optionally as a member any number of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who is an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belongs to the two subclasses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SALARIED_EMPLOYEE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EMPLOYEE entity type. 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is not necessary that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entity in a super class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a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of some subclasses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68759"/>
            <a:ext cx="17524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Cont’d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1968</Words>
  <Application>Microsoft Office PowerPoint</Application>
  <PresentationFormat>On-screen Show (4:3)</PresentationFormat>
  <Paragraphs>144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The Enhanced ER model (EER) </vt:lpstr>
      <vt:lpstr>PowerPoint Presentation</vt:lpstr>
      <vt:lpstr>Cont’d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Type Inheritance </vt:lpstr>
      <vt:lpstr>PowerPoint Presentation</vt:lpstr>
      <vt:lpstr>Specialization </vt:lpstr>
      <vt:lpstr>Cont’d</vt:lpstr>
      <vt:lpstr>PowerPoint Presentation</vt:lpstr>
      <vt:lpstr>Cont’d</vt:lpstr>
      <vt:lpstr> Generalization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Cont’d</vt:lpstr>
      <vt:lpstr>Cont’d</vt:lpstr>
      <vt:lpstr>PowerPoint Presentation</vt:lpstr>
      <vt:lpstr>PowerPoint Presentation</vt:lpstr>
      <vt:lpstr>PowerPoint Presentation</vt:lpstr>
      <vt:lpstr>Cont’d</vt:lpstr>
      <vt:lpstr>Cont’d</vt:lpstr>
      <vt:lpstr>PowerPoint Presentation</vt:lpstr>
      <vt:lpstr>Cont’d</vt:lpstr>
      <vt:lpstr>PowerPoint Presentation</vt:lpstr>
      <vt:lpstr>Example of disjoint partial Specialization</vt:lpstr>
      <vt:lpstr>Example of overlapping total Specialization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Enhanced ER model (EER) </dc:title>
  <dc:creator>Admin</dc:creator>
  <cp:lastModifiedBy>Unknown User</cp:lastModifiedBy>
  <cp:revision>64</cp:revision>
  <dcterms:created xsi:type="dcterms:W3CDTF">2012-12-21T19:34:57Z</dcterms:created>
  <dcterms:modified xsi:type="dcterms:W3CDTF">2022-05-19T13:53:55Z</dcterms:modified>
</cp:coreProperties>
</file>