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77" r:id="rId4"/>
    <p:sldId id="261" r:id="rId5"/>
    <p:sldId id="278" r:id="rId6"/>
    <p:sldId id="279" r:id="rId7"/>
    <p:sldId id="263" r:id="rId8"/>
    <p:sldId id="280" r:id="rId9"/>
    <p:sldId id="264" r:id="rId10"/>
    <p:sldId id="281" r:id="rId11"/>
    <p:sldId id="282" r:id="rId12"/>
    <p:sldId id="283" r:id="rId13"/>
    <p:sldId id="265" r:id="rId14"/>
    <p:sldId id="284" r:id="rId15"/>
    <p:sldId id="266" r:id="rId16"/>
    <p:sldId id="267" r:id="rId17"/>
    <p:sldId id="286" r:id="rId18"/>
    <p:sldId id="285" r:id="rId19"/>
    <p:sldId id="268" r:id="rId20"/>
    <p:sldId id="289" r:id="rId21"/>
    <p:sldId id="269" r:id="rId22"/>
    <p:sldId id="288" r:id="rId23"/>
    <p:sldId id="270" r:id="rId24"/>
    <p:sldId id="290" r:id="rId25"/>
    <p:sldId id="271" r:id="rId26"/>
    <p:sldId id="272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06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9111B-2E6C-4EA0-8565-78833019A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7AA2B-3389-4E72-818F-BC69F2A0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4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134C-CF61-48D6-B3B8-41ABE25EBDB6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organized by Mesfin A.       AMU-FCSE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4BEC-27AB-4655-B42C-F6312CD646BE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organized by Mesfin A.       AMU-FCSE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73BF-81EE-41B7-A245-246178337D98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organized by Mesfin A.       AMU-FCSE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87D-61C3-4082-9789-B8E04B622ED7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organized by Mesfin A.       AMU-FCSE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1F78-78BD-48C0-8902-67B0FFA0D029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organized by Mesfin A.       AMU-FCSE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DF75-F4D2-4912-AAE3-7C7538F15B6C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organized by Mesfin A.       AMU-FCSE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EA1D-D026-42F5-9B44-E8F6B19BCCEB}" type="datetime1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organized by Mesfin A.       AMU-FCSE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0B39-E0B0-4D0B-87C4-01B31A92ABCA}" type="datetime1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organized by Mesfin A.       AMU-FCSE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1757-8AD0-4CF4-A879-862599CED451}" type="datetime1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organized by Mesfin A.       AMU-FCSE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B030-8DEE-4530-93D5-8D4B4E5085CD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organized by Mesfin A.       AMU-FCSE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998B-9706-4E29-BEE7-DD1453F46921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organized by Mesfin A.       AMU-FCSE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C4B2-F1E5-4E61-9C8F-568278B6FCEB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organized by Mesfin A.       AMU-FCSE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590800"/>
            <a:ext cx="8458200" cy="2895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0" name="Title 1"/>
          <p:cNvSpPr>
            <a:spLocks noGrp="1"/>
          </p:cNvSpPr>
          <p:nvPr>
            <p:ph type="title"/>
          </p:nvPr>
        </p:nvSpPr>
        <p:spPr>
          <a:xfrm>
            <a:off x="1254461" y="152400"/>
            <a:ext cx="6577928" cy="7592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Operation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911653"/>
            <a:ext cx="8004364" cy="2593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2971800" cy="30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0" name="Title 1"/>
          <p:cNvSpPr>
            <a:spLocks noGrp="1"/>
          </p:cNvSpPr>
          <p:nvPr>
            <p:ph type="title"/>
          </p:nvPr>
        </p:nvSpPr>
        <p:spPr>
          <a:xfrm>
            <a:off x="1254461" y="152400"/>
            <a:ext cx="6577928" cy="7592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Symbol" panose="05050102010706020507" pitchFamily="18" charset="2"/>
              </a:rPr>
              <a:t>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21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operation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given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R </a:t>
            </a:r>
            <a:r>
              <a:rPr lang="en-US" altLang="en-US" sz="1800" dirty="0">
                <a:latin typeface="Symbol" panose="05050102010706020507" pitchFamily="18" charset="2"/>
              </a:rPr>
              <a:t>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is a relation that includes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tuples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R and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Intersection operation to be valid, the following conditions must hold: </a:t>
            </a:r>
          </a:p>
          <a:p>
            <a:pPr lvl="1" algn="just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s must have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attributes. </a:t>
            </a:r>
          </a:p>
          <a:p>
            <a:pPr lvl="1" algn="just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domains must be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0" name="Title 1"/>
          <p:cNvSpPr>
            <a:spLocks noGrp="1"/>
          </p:cNvSpPr>
          <p:nvPr>
            <p:ph type="title"/>
          </p:nvPr>
        </p:nvSpPr>
        <p:spPr>
          <a:xfrm>
            <a:off x="1254461" y="152400"/>
            <a:ext cx="6577928" cy="7592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Symbol" panose="05050102010706020507" pitchFamily="18" charset="2"/>
              </a:rPr>
              <a:t>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990600"/>
            <a:ext cx="8839200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47816"/>
            <a:ext cx="4419600" cy="250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5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577928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Difference ( − 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26" name="Content Placeholder 2"/>
          <p:cNvSpPr>
            <a:spLocks noGrp="1"/>
          </p:cNvSpPr>
          <p:nvPr>
            <p:ph idx="1"/>
          </p:nvPr>
        </p:nvSpPr>
        <p:spPr>
          <a:xfrm>
            <a:off x="0" y="1149096"/>
            <a:ext cx="9144001" cy="433730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relation that 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nclude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tuples that are present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not 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Garamond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Garamond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492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98" y="2590800"/>
            <a:ext cx="8369203" cy="30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5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577928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Difference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26" name="Content Placeholder 2"/>
          <p:cNvSpPr>
            <a:spLocks noGrp="1"/>
          </p:cNvSpPr>
          <p:nvPr>
            <p:ph idx="1"/>
          </p:nvPr>
        </p:nvSpPr>
        <p:spPr>
          <a:xfrm>
            <a:off x="0" y="1149096"/>
            <a:ext cx="9144001" cy="433730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Garamond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Garamond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492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12950"/>
            <a:ext cx="6781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31" name="Content Placeholder 2"/>
          <p:cNvSpPr>
            <a:spLocks noGrp="1"/>
          </p:cNvSpPr>
          <p:nvPr>
            <p:ph idx="1"/>
          </p:nvPr>
        </p:nvSpPr>
        <p:spPr>
          <a:xfrm>
            <a:off x="152400" y="847343"/>
            <a:ext cx="8915400" cy="58741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information of two different relations into one.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600" dirty="0">
              <a:latin typeface="Garamond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600" dirty="0">
              <a:latin typeface="Garamond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600" dirty="0">
              <a:latin typeface="Garamond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492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5105400" cy="213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38600"/>
            <a:ext cx="7451547" cy="26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Join( 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36" name="Content Placeholder 2"/>
          <p:cNvSpPr>
            <a:spLocks noGrp="1"/>
          </p:cNvSpPr>
          <p:nvPr>
            <p:ph idx="1"/>
          </p:nvPr>
        </p:nvSpPr>
        <p:spPr>
          <a:xfrm>
            <a:off x="76200" y="1269097"/>
            <a:ext cx="8991600" cy="566510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Operation (denoted by     )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of CARTESIAN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SELECT is used quite commonly to identify and select related tuples from two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  <a:p>
            <a:pPr lvl="1" algn="ctr">
              <a:lnSpc>
                <a:spcPct val="15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</a:t>
            </a:r>
            <a:r>
              <a:rPr lang="en-US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&lt;join condition&gt;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R and S can be any relations that result from general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expressions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492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xmlns="" id="{0734E974-BF8B-4DA2-A339-0DC55AB86AC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708819"/>
            <a:ext cx="219075" cy="144318"/>
            <a:chOff x="377" y="2904"/>
            <a:chExt cx="154" cy="110"/>
          </a:xfrm>
        </p:grpSpPr>
        <p:sp>
          <p:nvSpPr>
            <p:cNvPr id="8" name="Line 26">
              <a:extLst>
                <a:ext uri="{FF2B5EF4-FFF2-40B4-BE49-F238E27FC236}">
                  <a16:creationId xmlns:a16="http://schemas.microsoft.com/office/drawing/2014/main" xmlns="" id="{7E89D868-0941-4545-A72A-B61D9078B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27">
              <a:extLst>
                <a:ext uri="{FF2B5EF4-FFF2-40B4-BE49-F238E27FC236}">
                  <a16:creationId xmlns:a16="http://schemas.microsoft.com/office/drawing/2014/main" xmlns="" id="{7F656F64-3253-45DB-9461-235166462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28">
              <a:extLst>
                <a:ext uri="{FF2B5EF4-FFF2-40B4-BE49-F238E27FC236}">
                  <a16:creationId xmlns:a16="http://schemas.microsoft.com/office/drawing/2014/main" xmlns="" id="{E86EF9D6-5152-419F-BA48-08249F97B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29">
              <a:extLst>
                <a:ext uri="{FF2B5EF4-FFF2-40B4-BE49-F238E27FC236}">
                  <a16:creationId xmlns:a16="http://schemas.microsoft.com/office/drawing/2014/main" xmlns="" id="{B613A8A4-AA52-4727-BCDB-0C45FD0CA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xmlns="" id="{0734E974-BF8B-4DA2-A339-0DC55AB86AC0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524000"/>
            <a:ext cx="219075" cy="144318"/>
            <a:chOff x="377" y="2904"/>
            <a:chExt cx="154" cy="110"/>
          </a:xfrm>
        </p:grpSpPr>
        <p:sp>
          <p:nvSpPr>
            <p:cNvPr id="13" name="Line 26">
              <a:extLst>
                <a:ext uri="{FF2B5EF4-FFF2-40B4-BE49-F238E27FC236}">
                  <a16:creationId xmlns:a16="http://schemas.microsoft.com/office/drawing/2014/main" xmlns="" id="{7E89D868-0941-4545-A72A-B61D9078B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xmlns="" id="{7F656F64-3253-45DB-9461-235166462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28">
              <a:extLst>
                <a:ext uri="{FF2B5EF4-FFF2-40B4-BE49-F238E27FC236}">
                  <a16:creationId xmlns:a16="http://schemas.microsoft.com/office/drawing/2014/main" xmlns="" id="{E86EF9D6-5152-419F-BA48-08249F97B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xmlns="" id="{B613A8A4-AA52-4727-BCDB-0C45FD0CA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" name="Group 35">
            <a:extLst>
              <a:ext uri="{FF2B5EF4-FFF2-40B4-BE49-F238E27FC236}">
                <a16:creationId xmlns:a16="http://schemas.microsoft.com/office/drawing/2014/main" xmlns="" id="{063661B8-5DD3-48F7-9B1E-57934C1731B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810000"/>
            <a:ext cx="244475" cy="158750"/>
            <a:chOff x="377" y="2904"/>
            <a:chExt cx="154" cy="110"/>
          </a:xfrm>
        </p:grpSpPr>
        <p:sp>
          <p:nvSpPr>
            <p:cNvPr id="18" name="Line 36">
              <a:extLst>
                <a:ext uri="{FF2B5EF4-FFF2-40B4-BE49-F238E27FC236}">
                  <a16:creationId xmlns:a16="http://schemas.microsoft.com/office/drawing/2014/main" xmlns="" id="{14025A03-F07E-4B30-9BFE-9075A005D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Line 37">
              <a:extLst>
                <a:ext uri="{FF2B5EF4-FFF2-40B4-BE49-F238E27FC236}">
                  <a16:creationId xmlns:a16="http://schemas.microsoft.com/office/drawing/2014/main" xmlns="" id="{37CD76EF-80AB-47A5-B2D3-16624971F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xmlns="" id="{3F4DE0F9-B806-4B38-B8EB-4F0AAA11A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Line 39">
              <a:extLst>
                <a:ext uri="{FF2B5EF4-FFF2-40B4-BE49-F238E27FC236}">
                  <a16:creationId xmlns:a16="http://schemas.microsoft.com/office/drawing/2014/main" xmlns="" id="{527C4A57-A35D-47E5-AA0D-6F993BF4E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97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5" name="Title 1"/>
          <p:cNvSpPr>
            <a:spLocks noGrp="1"/>
          </p:cNvSpPr>
          <p:nvPr>
            <p:ph type="title"/>
          </p:nvPr>
        </p:nvSpPr>
        <p:spPr>
          <a:xfrm>
            <a:off x="457200" y="-9652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Join( 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36" name="Content Placeholder 2"/>
          <p:cNvSpPr>
            <a:spLocks noGrp="1"/>
          </p:cNvSpPr>
          <p:nvPr>
            <p:ph idx="1"/>
          </p:nvPr>
        </p:nvSpPr>
        <p:spPr>
          <a:xfrm>
            <a:off x="-21336" y="790122"/>
            <a:ext cx="9144000" cy="606787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JOIN Operation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Join: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only those tuples that satisfy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criteria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while the rest of tuples excluded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Join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want to keep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tuples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R, or all those in S, or all those in both relations in the result of the join, regardless of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or not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tuples in the other relation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join = Natural join +external information(from left, right, or both table)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join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492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xmlns="" id="{0734E974-BF8B-4DA2-A339-0DC55AB86AC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37653"/>
            <a:ext cx="219075" cy="144318"/>
            <a:chOff x="377" y="2904"/>
            <a:chExt cx="154" cy="110"/>
          </a:xfrm>
        </p:grpSpPr>
        <p:sp>
          <p:nvSpPr>
            <p:cNvPr id="8" name="Line 26">
              <a:extLst>
                <a:ext uri="{FF2B5EF4-FFF2-40B4-BE49-F238E27FC236}">
                  <a16:creationId xmlns:a16="http://schemas.microsoft.com/office/drawing/2014/main" xmlns="" id="{7E89D868-0941-4545-A72A-B61D9078B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27">
              <a:extLst>
                <a:ext uri="{FF2B5EF4-FFF2-40B4-BE49-F238E27FC236}">
                  <a16:creationId xmlns:a16="http://schemas.microsoft.com/office/drawing/2014/main" xmlns="" id="{7F656F64-3253-45DB-9461-235166462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28">
              <a:extLst>
                <a:ext uri="{FF2B5EF4-FFF2-40B4-BE49-F238E27FC236}">
                  <a16:creationId xmlns:a16="http://schemas.microsoft.com/office/drawing/2014/main" xmlns="" id="{E86EF9D6-5152-419F-BA48-08249F97B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29">
              <a:extLst>
                <a:ext uri="{FF2B5EF4-FFF2-40B4-BE49-F238E27FC236}">
                  <a16:creationId xmlns:a16="http://schemas.microsoft.com/office/drawing/2014/main" xmlns="" id="{B613A8A4-AA52-4727-BCDB-0C45FD0CA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697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(θ) join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36" name="Content Placeholder 2"/>
          <p:cNvSpPr>
            <a:spLocks noGrp="1"/>
          </p:cNvSpPr>
          <p:nvPr>
            <p:ph idx="1"/>
          </p:nvPr>
        </p:nvSpPr>
        <p:spPr>
          <a:xfrm>
            <a:off x="76200" y="1269097"/>
            <a:ext cx="8991600" cy="56651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different relations provided they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satisfy the theta condition.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 is condition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236" name="Picture 3"/>
          <p:cNvPicPr>
            <a:picLocks noChangeAspect="1" noChangeArrowheads="1"/>
          </p:cNvPicPr>
          <p:nvPr/>
        </p:nvPicPr>
        <p:blipFill>
          <a:blip r:embed="rId2"/>
          <a:srcRect r="83742"/>
          <a:stretch>
            <a:fillRect/>
          </a:stretch>
        </p:blipFill>
        <p:spPr bwMode="auto">
          <a:xfrm>
            <a:off x="2514600" y="1795748"/>
            <a:ext cx="3086100" cy="566452"/>
          </a:xfrm>
          <a:prstGeom prst="rect">
            <a:avLst/>
          </a:prstGeom>
          <a:noFill/>
        </p:spPr>
      </p:pic>
      <p:pic>
        <p:nvPicPr>
          <p:cNvPr id="209723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325" y="3545459"/>
            <a:ext cx="6229350" cy="3200400"/>
          </a:xfrm>
          <a:prstGeom prst="rect">
            <a:avLst/>
          </a:prstGeom>
          <a:noFill/>
        </p:spPr>
      </p:pic>
      <p:sp>
        <p:nvSpPr>
          <p:cNvPr id="10492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92998"/>
              </p:ext>
            </p:extLst>
          </p:nvPr>
        </p:nvGraphicFramePr>
        <p:xfrm>
          <a:off x="838200" y="1676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90600" y="9144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     student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subject.class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Subject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xmlns="" id="{0734E974-BF8B-4DA2-A339-0DC55AB86AC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026907"/>
            <a:ext cx="219075" cy="144318"/>
            <a:chOff x="377" y="2904"/>
            <a:chExt cx="154" cy="110"/>
          </a:xfrm>
        </p:grpSpPr>
        <p:sp>
          <p:nvSpPr>
            <p:cNvPr id="6" name="Line 26">
              <a:extLst>
                <a:ext uri="{FF2B5EF4-FFF2-40B4-BE49-F238E27FC236}">
                  <a16:creationId xmlns:a16="http://schemas.microsoft.com/office/drawing/2014/main" xmlns="" id="{7E89D868-0941-4545-A72A-B61D9078B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xmlns="" id="{7F656F64-3253-45DB-9461-235166462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Line 28">
              <a:extLst>
                <a:ext uri="{FF2B5EF4-FFF2-40B4-BE49-F238E27FC236}">
                  <a16:creationId xmlns:a16="http://schemas.microsoft.com/office/drawing/2014/main" xmlns="" id="{E86EF9D6-5152-419F-BA48-08249F97B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29">
              <a:extLst>
                <a:ext uri="{FF2B5EF4-FFF2-40B4-BE49-F238E27FC236}">
                  <a16:creationId xmlns:a16="http://schemas.microsoft.com/office/drawing/2014/main" xmlns="" id="{B613A8A4-AA52-4727-BCDB-0C45FD0CA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" name="Rectangle 3"/>
          <p:cNvSpPr/>
          <p:nvPr/>
        </p:nvSpPr>
        <p:spPr>
          <a:xfrm>
            <a:off x="304800" y="4114800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-Joins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Theta join uses only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 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subject.class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xmlns="" id="{0734E974-BF8B-4DA2-A339-0DC55AB86AC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824032"/>
            <a:ext cx="219075" cy="144318"/>
            <a:chOff x="377" y="2904"/>
            <a:chExt cx="154" cy="110"/>
          </a:xfrm>
        </p:grpSpPr>
        <p:sp>
          <p:nvSpPr>
            <p:cNvPr id="12" name="Line 26">
              <a:extLst>
                <a:ext uri="{FF2B5EF4-FFF2-40B4-BE49-F238E27FC236}">
                  <a16:creationId xmlns:a16="http://schemas.microsoft.com/office/drawing/2014/main" xmlns="" id="{7E89D868-0941-4545-A72A-B61D9078B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27">
              <a:extLst>
                <a:ext uri="{FF2B5EF4-FFF2-40B4-BE49-F238E27FC236}">
                  <a16:creationId xmlns:a16="http://schemas.microsoft.com/office/drawing/2014/main" xmlns="" id="{7F656F64-3253-45DB-9461-235166462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xmlns="" id="{E86EF9D6-5152-419F-BA48-08249F97B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xmlns="" id="{B613A8A4-AA52-4727-BCDB-0C45FD0CA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667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25804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19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638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is a  procedural  query language, which takes instances of relations as input and yields instances of relations as  output.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uses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queries.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operator can be either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accept relations as their input and yields relations as their output.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 is performed recursively on a relation and intermediate results are also considered relations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1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6" y="1266523"/>
            <a:ext cx="804974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3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577928" cy="955655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r>
              <a:rPr lang="en-US" sz="3600" b="1" dirty="0" smtClean="0">
                <a:latin typeface="Garamond" pitchFamily="18" charset="0"/>
              </a:rPr>
              <a:t> 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1049244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3651504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only be performed if there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common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exists 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must have the same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492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91128"/>
            <a:ext cx="7020784" cy="20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3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577928" cy="955655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r>
              <a:rPr lang="en-US" sz="3600" b="1" dirty="0" smtClean="0">
                <a:latin typeface="Garamond" pitchFamily="18" charset="0"/>
              </a:rPr>
              <a:t> 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10492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7239000" cy="31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8" name="Title 1"/>
          <p:cNvSpPr>
            <a:spLocks noGrp="1"/>
          </p:cNvSpPr>
          <p:nvPr>
            <p:ph type="title"/>
          </p:nvPr>
        </p:nvSpPr>
        <p:spPr>
          <a:xfrm>
            <a:off x="1295400" y="222009"/>
            <a:ext cx="6577928" cy="87945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aramond" pitchFamily="18" charset="0"/>
              </a:rPr>
              <a:t>Left outer join ( R    S )</a:t>
            </a:r>
            <a:endParaRPr lang="en-US" sz="3200" dirty="0">
              <a:latin typeface="Garamond" pitchFamily="18" charset="0"/>
            </a:endParaRPr>
          </a:p>
        </p:txBody>
      </p:sp>
      <p:pic>
        <p:nvPicPr>
          <p:cNvPr id="20972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58971"/>
            <a:ext cx="342900" cy="40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40" name="Picture 3"/>
          <p:cNvPicPr>
            <a:picLocks noChangeAspect="1" noChangeArrowheads="1"/>
          </p:cNvPicPr>
          <p:nvPr/>
        </p:nvPicPr>
        <p:blipFill>
          <a:blip r:embed="rId3"/>
          <a:srcRect r="31532"/>
          <a:stretch>
            <a:fillRect/>
          </a:stretch>
        </p:blipFill>
        <p:spPr bwMode="auto">
          <a:xfrm>
            <a:off x="762000" y="3682744"/>
            <a:ext cx="7787700" cy="2596478"/>
          </a:xfrm>
          <a:prstGeom prst="rect">
            <a:avLst/>
          </a:prstGeom>
          <a:noFill/>
        </p:spPr>
      </p:pic>
      <p:sp>
        <p:nvSpPr>
          <p:cNvPr id="10492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840372"/>
            <a:ext cx="8610600" cy="2765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all records from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table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matched records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matching tuple is found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attributes of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join result are filled or “padded” with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8" name="Title 1"/>
          <p:cNvSpPr>
            <a:spLocks noGrp="1"/>
          </p:cNvSpPr>
          <p:nvPr>
            <p:ph type="title"/>
          </p:nvPr>
        </p:nvSpPr>
        <p:spPr>
          <a:xfrm>
            <a:off x="1295400" y="222009"/>
            <a:ext cx="6577928" cy="87945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aramond" pitchFamily="18" charset="0"/>
              </a:rPr>
              <a:t>Left outer join ( R    S )</a:t>
            </a:r>
            <a:endParaRPr lang="en-US" sz="3200" dirty="0">
              <a:latin typeface="Garamond" pitchFamily="18" charset="0"/>
            </a:endParaRPr>
          </a:p>
        </p:txBody>
      </p:sp>
      <p:pic>
        <p:nvPicPr>
          <p:cNvPr id="20972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58971"/>
            <a:ext cx="342900" cy="40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7" y="1981200"/>
            <a:ext cx="7806653" cy="2286000"/>
          </a:xfrm>
          <a:prstGeom prst="rect">
            <a:avLst/>
          </a:prstGeom>
          <a:noFill/>
        </p:spPr>
      </p:pic>
      <p:sp>
        <p:nvSpPr>
          <p:cNvPr id="10492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join: ( R   S 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827850"/>
            <a:ext cx="26347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95600"/>
            <a:ext cx="7806653" cy="2666998"/>
          </a:xfrm>
          <a:prstGeom prst="rect">
            <a:avLst/>
          </a:prstGeom>
          <a:noFill/>
        </p:spPr>
      </p:pic>
      <p:sp>
        <p:nvSpPr>
          <p:cNvPr id="10492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471984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all records from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table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 matched records from the left table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6" name="Title 1"/>
          <p:cNvSpPr>
            <a:spLocks noGrp="1"/>
          </p:cNvSpPr>
          <p:nvPr>
            <p:ph type="title"/>
          </p:nvPr>
        </p:nvSpPr>
        <p:spPr>
          <a:xfrm>
            <a:off x="152400" y="191874"/>
            <a:ext cx="8153400" cy="7592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join: </a:t>
            </a:r>
            <a:r>
              <a:rPr lang="en-US" b="1" dirty="0"/>
              <a:t>(R      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97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28752"/>
            <a:ext cx="41543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536533"/>
            <a:ext cx="7715250" cy="2215422"/>
          </a:xfrm>
          <a:prstGeom prst="rect">
            <a:avLst/>
          </a:prstGeom>
          <a:noFill/>
        </p:spPr>
      </p:pic>
      <p:pic>
        <p:nvPicPr>
          <p:cNvPr id="209724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832654"/>
            <a:ext cx="7772400" cy="2377629"/>
          </a:xfrm>
          <a:prstGeom prst="rect">
            <a:avLst/>
          </a:prstGeom>
          <a:noFill/>
        </p:spPr>
      </p:pic>
      <p:sp>
        <p:nvSpPr>
          <p:cNvPr id="10492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1151185"/>
            <a:ext cx="8534400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all records when there is a match in either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or right table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3733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Garamond" pitchFamily="18" charset="0"/>
              </a:rPr>
              <a:t>Thank you!!</a:t>
            </a:r>
            <a:endParaRPr lang="en-US" sz="3600" b="1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01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operations of Relational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</a:p>
          <a:p>
            <a:pPr lvl="1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lvl="1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of Relational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</a:p>
          <a:p>
            <a:pPr lvl="1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</a:p>
          <a:p>
            <a:pPr lvl="1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different </a:t>
            </a:r>
          </a:p>
          <a:p>
            <a:pPr lvl="1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 </a:t>
            </a:r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Operation (σ)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06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715000"/>
          </a:xfrm>
        </p:spPr>
        <p:txBody>
          <a:bodyPr>
            <a:normAutofit fontScale="7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tuples that satisfy the given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predicate/condition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relation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is denoted by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&lt;selection condition&gt;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(R) </a:t>
            </a:r>
            <a:endParaRPr lang="en-US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symbol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(sigma) is used to denote the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condition is a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(conditional) expression specified on the attributes of relation R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that make the condition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</a:p>
          <a:p>
            <a:pPr lvl="2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 in the result of the operation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that make the condition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filtered out</a:t>
            </a:r>
          </a:p>
          <a:p>
            <a:pPr lvl="2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discarded from the result of the operation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0492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Operation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7799425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4114800"/>
            <a:ext cx="7723225" cy="24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5" name="Title 1"/>
          <p:cNvSpPr>
            <a:spLocks noGrp="1"/>
          </p:cNvSpPr>
          <p:nvPr>
            <p:ph type="title"/>
          </p:nvPr>
        </p:nvSpPr>
        <p:spPr>
          <a:xfrm>
            <a:off x="304800" y="3048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8" y="679386"/>
            <a:ext cx="7703602" cy="287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0" y="3925609"/>
            <a:ext cx="7779801" cy="2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(∏)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16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3999" cy="5943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column(s) that satisfy given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keeps certain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(attributes) from a relation and discards the other columns.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creates a vertical partitioning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of specified columns (attributes) is kept in each tuple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attributes in each tuple are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discarded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Notation: ∏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A1, A2, An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(r)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attribute names of relation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∏: Projection operator</a:t>
            </a:r>
          </a:p>
          <a:p>
            <a:pPr lvl="1">
              <a:buFont typeface="Wingdings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5" name="Title 1"/>
          <p:cNvSpPr>
            <a:spLocks noGrp="1"/>
          </p:cNvSpPr>
          <p:nvPr>
            <p:ph type="title"/>
          </p:nvPr>
        </p:nvSpPr>
        <p:spPr>
          <a:xfrm>
            <a:off x="381000" y="27432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Operation example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FA-1716-498D-87F7-832A8784754F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68362"/>
            <a:ext cx="8598090" cy="2789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56" y="4191001"/>
            <a:ext cx="8588134" cy="253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0" name="Title 1"/>
          <p:cNvSpPr>
            <a:spLocks noGrp="1"/>
          </p:cNvSpPr>
          <p:nvPr>
            <p:ph type="title"/>
          </p:nvPr>
        </p:nvSpPr>
        <p:spPr>
          <a:xfrm>
            <a:off x="1254461" y="152400"/>
            <a:ext cx="6577928" cy="7592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Operation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221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operation performs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given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is a relation that includes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tuples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either in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or in 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R and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tuples are eliminated</a:t>
            </a:r>
          </a:p>
          <a:p>
            <a:pPr marL="0" indent="0" algn="just" hangingPunc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hangingPunc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union operation to be valid, the following conditions must hold: </a:t>
            </a:r>
          </a:p>
          <a:p>
            <a:pPr lvl="1" algn="just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s must have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attributes. </a:t>
            </a:r>
          </a:p>
          <a:p>
            <a:pPr lvl="1" algn="just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domains must be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pic>
        <p:nvPicPr>
          <p:cNvPr id="20972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71800"/>
            <a:ext cx="714375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55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801</Words>
  <Application>Microsoft Office PowerPoint</Application>
  <PresentationFormat>On-screen Show (4:3)</PresentationFormat>
  <Paragraphs>143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Garamond</vt:lpstr>
      <vt:lpstr>Symbol</vt:lpstr>
      <vt:lpstr>Times New Roman</vt:lpstr>
      <vt:lpstr>Wingdings</vt:lpstr>
      <vt:lpstr>Office Theme</vt:lpstr>
      <vt:lpstr>Chapter 6</vt:lpstr>
      <vt:lpstr>Relational Algebra</vt:lpstr>
      <vt:lpstr>Relational Algebra</vt:lpstr>
      <vt:lpstr>Select Operation (σ)</vt:lpstr>
      <vt:lpstr>Select Operation Example</vt:lpstr>
      <vt:lpstr>Cont’d</vt:lpstr>
      <vt:lpstr>Projection Operation (∏)</vt:lpstr>
      <vt:lpstr>Projection Operation example </vt:lpstr>
      <vt:lpstr>Union Operation (∪)</vt:lpstr>
      <vt:lpstr>Union Operation (∪)</vt:lpstr>
      <vt:lpstr>Intersection Operation ()</vt:lpstr>
      <vt:lpstr>Intersection Operation ()</vt:lpstr>
      <vt:lpstr>Set Difference ( − )</vt:lpstr>
      <vt:lpstr>Set Difference result</vt:lpstr>
      <vt:lpstr>Cartesian Product (RΧS)</vt:lpstr>
      <vt:lpstr>Join(  )</vt:lpstr>
      <vt:lpstr>Join(  )</vt:lpstr>
      <vt:lpstr>Theta (θ) join</vt:lpstr>
      <vt:lpstr>PowerPoint Presentation</vt:lpstr>
      <vt:lpstr>PowerPoint Presentation</vt:lpstr>
      <vt:lpstr>Cont’d </vt:lpstr>
      <vt:lpstr>Cont’d </vt:lpstr>
      <vt:lpstr>Left outer join ( R    S )</vt:lpstr>
      <vt:lpstr>Left outer join ( R    S )</vt:lpstr>
      <vt:lpstr>Right outer join: ( R   S )</vt:lpstr>
      <vt:lpstr> Full outer join: (R      ) 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sindu</cp:lastModifiedBy>
  <cp:revision>64</cp:revision>
  <dcterms:created xsi:type="dcterms:W3CDTF">2006-08-16T00:00:00Z</dcterms:created>
  <dcterms:modified xsi:type="dcterms:W3CDTF">2022-05-24T17:31:11Z</dcterms:modified>
</cp:coreProperties>
</file>