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60" r:id="rId4"/>
    <p:sldId id="261" r:id="rId5"/>
    <p:sldId id="262" r:id="rId6"/>
    <p:sldId id="316" r:id="rId7"/>
    <p:sldId id="315" r:id="rId8"/>
    <p:sldId id="351" r:id="rId9"/>
    <p:sldId id="354" r:id="rId10"/>
    <p:sldId id="355" r:id="rId11"/>
    <p:sldId id="356" r:id="rId12"/>
    <p:sldId id="267" r:id="rId13"/>
    <p:sldId id="269" r:id="rId14"/>
    <p:sldId id="339" r:id="rId15"/>
    <p:sldId id="274" r:id="rId16"/>
    <p:sldId id="275" r:id="rId17"/>
    <p:sldId id="326" r:id="rId18"/>
    <p:sldId id="357" r:id="rId19"/>
    <p:sldId id="359" r:id="rId20"/>
    <p:sldId id="360" r:id="rId21"/>
    <p:sldId id="370" r:id="rId22"/>
    <p:sldId id="344" r:id="rId23"/>
    <p:sldId id="343" r:id="rId24"/>
    <p:sldId id="302" r:id="rId25"/>
    <p:sldId id="372" r:id="rId26"/>
    <p:sldId id="311" r:id="rId27"/>
    <p:sldId id="366" r:id="rId28"/>
    <p:sldId id="374" r:id="rId29"/>
    <p:sldId id="376" r:id="rId30"/>
    <p:sldId id="303" r:id="rId31"/>
    <p:sldId id="304" r:id="rId32"/>
    <p:sldId id="305" r:id="rId33"/>
    <p:sldId id="284" r:id="rId34"/>
    <p:sldId id="306" r:id="rId35"/>
    <p:sldId id="287" r:id="rId36"/>
    <p:sldId id="307" r:id="rId37"/>
    <p:sldId id="290" r:id="rId38"/>
    <p:sldId id="291" r:id="rId39"/>
    <p:sldId id="308" r:id="rId40"/>
    <p:sldId id="294" r:id="rId41"/>
    <p:sldId id="309" r:id="rId42"/>
    <p:sldId id="298" r:id="rId43"/>
    <p:sldId id="377" r:id="rId44"/>
    <p:sldId id="378" r:id="rId45"/>
    <p:sldId id="37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leyesus Abera TADESSE" initials="HAT" lastIdx="118" clrIdx="0">
    <p:extLst>
      <p:ext uri="{19B8F6BF-5375-455C-9EA6-DF929625EA0E}">
        <p15:presenceInfo xmlns:p15="http://schemas.microsoft.com/office/powerpoint/2012/main" userId="Haileyesus Abera TADES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AE17E-46DB-4B7C-A204-1708FBB8C394}" v="1" dt="2021-08-04T14:53:34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7" autoAdjust="0"/>
    <p:restoredTop sz="95226" autoAdjust="0"/>
  </p:normalViewPr>
  <p:slideViewPr>
    <p:cSldViewPr>
      <p:cViewPr varScale="1">
        <p:scale>
          <a:sx n="82" d="100"/>
          <a:sy n="82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leyesus Abera TADESSE" userId="79073068-9b6d-477f-8b30-93392fe1e585" providerId="ADAL" clId="{C48AE17E-46DB-4B7C-A204-1708FBB8C394}"/>
    <pc:docChg chg="addSld delSld modSld">
      <pc:chgData name="Haileyesus Abera TADESSE" userId="79073068-9b6d-477f-8b30-93392fe1e585" providerId="ADAL" clId="{C48AE17E-46DB-4B7C-A204-1708FBB8C394}" dt="2021-08-04T14:54:12.249" v="26" actId="47"/>
      <pc:docMkLst>
        <pc:docMk/>
      </pc:docMkLst>
      <pc:sldChg chg="modSp mod">
        <pc:chgData name="Haileyesus Abera TADESSE" userId="79073068-9b6d-477f-8b30-93392fe1e585" providerId="ADAL" clId="{C48AE17E-46DB-4B7C-A204-1708FBB8C394}" dt="2021-08-04T14:51:33.870" v="24" actId="20577"/>
        <pc:sldMkLst>
          <pc:docMk/>
          <pc:sldMk cId="0" sldId="284"/>
        </pc:sldMkLst>
        <pc:spChg chg="mod">
          <ac:chgData name="Haileyesus Abera TADESSE" userId="79073068-9b6d-477f-8b30-93392fe1e585" providerId="ADAL" clId="{C48AE17E-46DB-4B7C-A204-1708FBB8C394}" dt="2021-08-04T14:51:33.870" v="24" actId="20577"/>
          <ac:spMkLst>
            <pc:docMk/>
            <pc:sldMk cId="0" sldId="284"/>
            <ac:spMk id="287746" creationId="{00000000-0000-0000-0000-000000000000}"/>
          </ac:spMkLst>
        </pc:spChg>
      </pc:sldChg>
      <pc:sldChg chg="modSp mod">
        <pc:chgData name="Haileyesus Abera TADESSE" userId="79073068-9b6d-477f-8b30-93392fe1e585" providerId="ADAL" clId="{C48AE17E-46DB-4B7C-A204-1708FBB8C394}" dt="2021-08-04T14:50:54.292" v="22" actId="207"/>
        <pc:sldMkLst>
          <pc:docMk/>
          <pc:sldMk cId="3220089861" sldId="311"/>
        </pc:sldMkLst>
        <pc:spChg chg="mod">
          <ac:chgData name="Haileyesus Abera TADESSE" userId="79073068-9b6d-477f-8b30-93392fe1e585" providerId="ADAL" clId="{C48AE17E-46DB-4B7C-A204-1708FBB8C394}" dt="2021-08-04T14:50:54.292" v="22" actId="207"/>
          <ac:spMkLst>
            <pc:docMk/>
            <pc:sldMk cId="3220089861" sldId="311"/>
            <ac:spMk id="3" creationId="{00000000-0000-0000-0000-000000000000}"/>
          </ac:spMkLst>
        </pc:spChg>
      </pc:sldChg>
      <pc:sldChg chg="modSp mod">
        <pc:chgData name="Haileyesus Abera TADESSE" userId="79073068-9b6d-477f-8b30-93392fe1e585" providerId="ADAL" clId="{C48AE17E-46DB-4B7C-A204-1708FBB8C394}" dt="2021-08-04T14:49:06.318" v="10" actId="14100"/>
        <pc:sldMkLst>
          <pc:docMk/>
          <pc:sldMk cId="2533016030" sldId="355"/>
        </pc:sldMkLst>
        <pc:picChg chg="mod">
          <ac:chgData name="Haileyesus Abera TADESSE" userId="79073068-9b6d-477f-8b30-93392fe1e585" providerId="ADAL" clId="{C48AE17E-46DB-4B7C-A204-1708FBB8C394}" dt="2021-08-04T14:49:06.318" v="10" actId="14100"/>
          <ac:picMkLst>
            <pc:docMk/>
            <pc:sldMk cId="2533016030" sldId="355"/>
            <ac:picMk id="6" creationId="{AF8EE861-5F2C-41BD-8435-32A46F0C77AE}"/>
          </ac:picMkLst>
        </pc:picChg>
      </pc:sldChg>
      <pc:sldChg chg="modSp mod">
        <pc:chgData name="Haileyesus Abera TADESSE" userId="79073068-9b6d-477f-8b30-93392fe1e585" providerId="ADAL" clId="{C48AE17E-46DB-4B7C-A204-1708FBB8C394}" dt="2021-08-04T14:47:54.570" v="9" actId="20577"/>
        <pc:sldMkLst>
          <pc:docMk/>
          <pc:sldMk cId="999982860" sldId="360"/>
        </pc:sldMkLst>
        <pc:spChg chg="mod">
          <ac:chgData name="Haileyesus Abera TADESSE" userId="79073068-9b6d-477f-8b30-93392fe1e585" providerId="ADAL" clId="{C48AE17E-46DB-4B7C-A204-1708FBB8C394}" dt="2021-08-04T14:47:54.570" v="9" actId="20577"/>
          <ac:spMkLst>
            <pc:docMk/>
            <pc:sldMk cId="999982860" sldId="360"/>
            <ac:spMk id="2" creationId="{ACB2F44C-68B7-4B19-B376-2908AA78A81F}"/>
          </ac:spMkLst>
        </pc:spChg>
      </pc:sldChg>
      <pc:sldChg chg="modSp mod">
        <pc:chgData name="Haileyesus Abera TADESSE" userId="79073068-9b6d-477f-8b30-93392fe1e585" providerId="ADAL" clId="{C48AE17E-46DB-4B7C-A204-1708FBB8C394}" dt="2021-08-04T14:50:06.661" v="12" actId="403"/>
        <pc:sldMkLst>
          <pc:docMk/>
          <pc:sldMk cId="1535856509" sldId="372"/>
        </pc:sldMkLst>
        <pc:spChg chg="mod">
          <ac:chgData name="Haileyesus Abera TADESSE" userId="79073068-9b6d-477f-8b30-93392fe1e585" providerId="ADAL" clId="{C48AE17E-46DB-4B7C-A204-1708FBB8C394}" dt="2021-08-04T14:50:06.661" v="12" actId="403"/>
          <ac:spMkLst>
            <pc:docMk/>
            <pc:sldMk cId="1535856509" sldId="372"/>
            <ac:spMk id="3" creationId="{00000000-0000-0000-0000-000000000000}"/>
          </ac:spMkLst>
        </pc:spChg>
      </pc:sldChg>
      <pc:sldChg chg="add del">
        <pc:chgData name="Haileyesus Abera TADESSE" userId="79073068-9b6d-477f-8b30-93392fe1e585" providerId="ADAL" clId="{C48AE17E-46DB-4B7C-A204-1708FBB8C394}" dt="2021-08-04T14:54:12.249" v="26" actId="47"/>
        <pc:sldMkLst>
          <pc:docMk/>
          <pc:sldMk cId="2968298439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CFB82-1CE3-4BBD-9D7D-0982C8F131CE}" type="datetimeFigureOut">
              <a:rPr lang="en-BE" smtClean="0"/>
              <a:t>04/08/2021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31A6-B102-4215-AEF1-4561CBCA286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64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596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584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707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408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9849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073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141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039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6414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1950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227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543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844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990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6326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219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9659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385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8678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6353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424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900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42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85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029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885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194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31A6-B102-4215-AEF1-4561CBCA2868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67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33C-A880-460D-8384-D4C4AE473039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FC-FF88-46BD-BE56-1285D8E96F86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3AB-EC35-4E63-9079-5BA181E55025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615C-76C2-4BE2-9985-CFF69F806840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D2BF-E016-4931-87B8-DA29378955FB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78A9-8161-454B-AF20-BF4B86FD101C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9836-3903-47CE-BDC4-17527D441A6E}" type="datetime1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905A-95F9-4306-A1D7-2A3680A33C8A}" type="datetime1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68D-DB01-456D-9234-18E92C752C5C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D678-C254-4422-BBA8-E448A604A92B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864-35C7-4BB1-ABAC-7CB617D91A05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6D3D-8DCD-479B-A66F-BC534352B190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5073-F47D-4F1E-AAC8-FA77AFCA8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b="1" dirty="0"/>
              <a:t>Chapter 1 - Arrays &amp;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Learning outcomes: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/>
            <a:endParaRPr lang="en-US" sz="2400" dirty="0"/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Describe the idea of an array</a:t>
            </a:r>
            <a:endParaRPr lang="en-BE" sz="24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100" i="1" dirty="0">
              <a:solidFill>
                <a:srgbClr val="00B0F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Apply declaration</a:t>
            </a:r>
            <a:r>
              <a:rPr lang="en-US" sz="2400" i="1" dirty="0">
                <a:solidFill>
                  <a:srgbClr val="00B0F0"/>
                </a:solidFill>
                <a:ea typeface="SimSun" panose="02010600030101010101" pitchFamily="2" charset="-122"/>
              </a:rPr>
              <a:t> </a:t>
            </a: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&amp; initialization of arrays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BE" sz="11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Perform accessing elements of an array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BE" sz="11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F0"/>
                </a:solidFill>
                <a:effectLst/>
                <a:ea typeface="SimSun" panose="02010600030101010101" pitchFamily="2" charset="-122"/>
              </a:rPr>
              <a:t>Discuss &amp; create multi-dimensional arrays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BE" sz="3500" dirty="0"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</a:rPr>
              <a:t>Describe C++ string representation</a:t>
            </a:r>
            <a:endParaRPr lang="en-BE" sz="2400" i="1" dirty="0">
              <a:solidFill>
                <a:srgbClr val="00B050"/>
              </a:solidFill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100" i="1" dirty="0">
              <a:solidFill>
                <a:srgbClr val="00B05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Apply declaration</a:t>
            </a:r>
            <a:r>
              <a:rPr lang="en-US" sz="2400" i="1" dirty="0">
                <a:solidFill>
                  <a:srgbClr val="00B050"/>
                </a:solidFill>
                <a:ea typeface="SimSun" panose="02010600030101010101" pitchFamily="2" charset="-122"/>
              </a:rPr>
              <a:t> </a:t>
            </a:r>
            <a:r>
              <a:rPr lang="en-US" sz="24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&amp; initialization of string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BE" sz="1100" dirty="0">
              <a:solidFill>
                <a:srgbClr val="00B050"/>
              </a:solidFill>
              <a:effectLst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Practice reading strings from the keyboard</a:t>
            </a: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endParaRPr lang="en-US" sz="1100" i="1" dirty="0">
              <a:solidFill>
                <a:srgbClr val="00B050"/>
              </a:solidFill>
              <a:effectLst/>
              <a:ea typeface="SimSun" panose="02010600030101010101" pitchFamily="2" charset="-122"/>
            </a:endParaRPr>
          </a:p>
          <a:p>
            <a:pPr lvl="1" indent="-342900"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400" i="1" dirty="0">
                <a:solidFill>
                  <a:srgbClr val="00B050"/>
                </a:solidFill>
                <a:effectLst/>
                <a:ea typeface="SimSun" panose="02010600030101010101" pitchFamily="2" charset="-122"/>
              </a:rPr>
              <a:t>Evaluate C++ standard library for string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67203-5CFA-402F-B77A-349CB5BB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12" y="11360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A56B-9BBE-4F84-8A52-E775917B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EE861-5F2C-41BD-8435-32A46F0C7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5"/>
          <a:stretch/>
        </p:blipFill>
        <p:spPr>
          <a:xfrm>
            <a:off x="611560" y="1328716"/>
            <a:ext cx="6912768" cy="44313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01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75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5B706-63B3-4267-A22F-832E2132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3F160-144F-4DB9-AA4C-EE5F1F4CE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"/>
          <a:stretch/>
        </p:blipFill>
        <p:spPr>
          <a:xfrm>
            <a:off x="539552" y="1268760"/>
            <a:ext cx="8010525" cy="45944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76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761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One dimensional </a:t>
            </a:r>
            <a:r>
              <a:rPr lang="en-US" sz="2400" dirty="0"/>
              <a:t>(1D) arrays</a:t>
            </a:r>
          </a:p>
          <a:p>
            <a:endParaRPr lang="en-US" sz="1000" dirty="0"/>
          </a:p>
          <a:p>
            <a:pPr lvl="1"/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x[10], char y[5]…etc.</a:t>
            </a:r>
          </a:p>
          <a:p>
            <a:endParaRPr lang="en-US" sz="2000" b="1" dirty="0">
              <a:cs typeface="Courier New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Multidimensional arrays </a:t>
            </a:r>
            <a:r>
              <a:rPr lang="en-US" sz="2400" dirty="0"/>
              <a:t>(“</a:t>
            </a:r>
            <a:r>
              <a:rPr lang="en-US" sz="2400" dirty="0">
                <a:solidFill>
                  <a:srgbClr val="FF0000"/>
                </a:solidFill>
              </a:rPr>
              <a:t>arrays of arrays</a:t>
            </a:r>
            <a:r>
              <a:rPr lang="en-US" sz="2400" dirty="0"/>
              <a:t>”)</a:t>
            </a:r>
          </a:p>
          <a:p>
            <a:endParaRPr lang="en-US" sz="1000" dirty="0"/>
          </a:p>
          <a:p>
            <a:pPr lvl="1"/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a[3][4], … a[i][j]…[n]</a:t>
            </a:r>
          </a:p>
          <a:p>
            <a:endParaRPr lang="en-US" sz="2000" dirty="0"/>
          </a:p>
          <a:p>
            <a:r>
              <a:rPr lang="en-US" sz="2400" dirty="0"/>
              <a:t>Most common: </a:t>
            </a:r>
            <a:r>
              <a:rPr lang="en-US" sz="2400" dirty="0">
                <a:solidFill>
                  <a:srgbClr val="FF0000"/>
                </a:solidFill>
              </a:rPr>
              <a:t>two dimensional </a:t>
            </a:r>
            <a:r>
              <a:rPr lang="en-US" sz="2400" dirty="0"/>
              <a:t>(2D) arrays</a:t>
            </a:r>
          </a:p>
          <a:p>
            <a:endParaRPr lang="en-US" sz="1000" dirty="0"/>
          </a:p>
          <a:p>
            <a:pPr lvl="1"/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a[i][j]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7030A0"/>
                </a:solidFill>
              </a:rPr>
              <a:t>have two subscripts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can be considered as a </a:t>
            </a:r>
            <a:r>
              <a:rPr lang="en-US" sz="2000" dirty="0">
                <a:solidFill>
                  <a:srgbClr val="FF0000"/>
                </a:solidFill>
              </a:rPr>
              <a:t>table: </a:t>
            </a:r>
            <a:r>
              <a:rPr lang="en-US" sz="2000" dirty="0"/>
              <a:t>rows &amp; columns</a:t>
            </a:r>
          </a:p>
          <a:p>
            <a:pPr lvl="1"/>
            <a:endParaRPr lang="en-US" sz="1000" dirty="0"/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Courier"/>
              </a:rPr>
              <a:t>i</a:t>
            </a:r>
            <a:r>
              <a:rPr lang="en-US" sz="2000" dirty="0"/>
              <a:t> specify </a:t>
            </a:r>
            <a:r>
              <a:rPr lang="en-US" sz="2000" dirty="0">
                <a:solidFill>
                  <a:srgbClr val="FF0000"/>
                </a:solidFill>
              </a:rPr>
              <a:t>row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j</a:t>
            </a:r>
            <a:r>
              <a:rPr lang="en-US" sz="2000" b="1" dirty="0"/>
              <a:t> </a:t>
            </a:r>
            <a:r>
              <a:rPr lang="en-US" sz="2000" dirty="0"/>
              <a:t>specify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4DE6-8138-4285-BB68-EC6F07CC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</a:p>
          <a:p>
            <a:endParaRPr lang="en-US" sz="1000" dirty="0"/>
          </a:p>
          <a:p>
            <a:pPr lvl="1"/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x[3][4];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1800"/>
              </a:spcBef>
            </a:pPr>
            <a:endParaRPr lang="en-US" sz="1000" dirty="0"/>
          </a:p>
          <a:p>
            <a:pPr lvl="1">
              <a:spcBef>
                <a:spcPts val="1800"/>
              </a:spcBef>
            </a:pPr>
            <a:r>
              <a:rPr lang="en-US" sz="2000" dirty="0"/>
              <a:t>referred as a </a:t>
            </a:r>
            <a:r>
              <a:rPr lang="en-US" sz="2000" dirty="0">
                <a:solidFill>
                  <a:srgbClr val="FF0000"/>
                </a:solidFill>
              </a:rPr>
              <a:t>“3 by 4” </a:t>
            </a:r>
            <a:r>
              <a:rPr lang="en-US" sz="2000" dirty="0"/>
              <a:t>integer array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 of array </a:t>
            </a:r>
            <a:r>
              <a:rPr lang="en-US" sz="2000" b="1" dirty="0">
                <a:latin typeface="Courier"/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will be </a:t>
            </a:r>
            <a:r>
              <a:rPr lang="en-US" sz="2000" b="1" dirty="0">
                <a:latin typeface="Courier"/>
              </a:rPr>
              <a:t>3*4=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12</a:t>
            </a:r>
            <a:r>
              <a:rPr lang="en-US" sz="2000" dirty="0"/>
              <a:t> elements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576C89-9BB0-4A8D-B1B0-1520E5F94F6D}"/>
              </a:ext>
            </a:extLst>
          </p:cNvPr>
          <p:cNvGrpSpPr/>
          <p:nvPr/>
        </p:nvGrpSpPr>
        <p:grpSpPr>
          <a:xfrm>
            <a:off x="1214414" y="2780912"/>
            <a:ext cx="6124575" cy="2313379"/>
            <a:chOff x="1214414" y="2780912"/>
            <a:chExt cx="6124575" cy="231337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214414" y="2780912"/>
              <a:ext cx="6124575" cy="1121159"/>
              <a:chOff x="0" y="-3042"/>
              <a:chExt cx="19996" cy="23041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0" y="5103"/>
                <a:ext cx="2322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Row</a:t>
                </a:r>
                <a:r>
                  <a:rPr lang="en-US" sz="1200" b="0" dirty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0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0" dirty="0">
                  <a:latin typeface="Courier New" pitchFamily="49" charset="0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0" y="10603"/>
                <a:ext cx="2322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0" y="16103"/>
                <a:ext cx="2322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218" y="-3042"/>
                <a:ext cx="3605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Column 0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7496" y="-3042"/>
                <a:ext cx="3605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Column</a:t>
                </a:r>
                <a:r>
                  <a:rPr lang="en-US" sz="1200" b="0" dirty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1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0" dirty="0">
                  <a:latin typeface="Courier New" pitchFamily="49" charset="0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1774" y="-3042"/>
                <a:ext cx="3605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6052" y="-3042"/>
                <a:ext cx="3605" cy="36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Column 3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latin typeface="Courier New" pitchFamily="49" charset="0"/>
                </a:endParaRPr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2883" y="3499"/>
                <a:ext cx="4278" cy="16500"/>
                <a:chOff x="0" y="0"/>
                <a:chExt cx="20000" cy="20001"/>
              </a:xfrm>
            </p:grpSpPr>
            <p:grpSp>
              <p:nvGrpSpPr>
                <p:cNvPr id="43" name="Group 1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6667"/>
                  <a:chOff x="0" y="0"/>
                  <a:chExt cx="20000" cy="20000"/>
                </a:xfrm>
              </p:grpSpPr>
              <p:sp>
                <p:nvSpPr>
                  <p:cNvPr id="50" name="Freeform 1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a[0][0]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44" name="Group 16"/>
                <p:cNvGrpSpPr>
                  <a:grpSpLocks/>
                </p:cNvGrpSpPr>
                <p:nvPr/>
              </p:nvGrpSpPr>
              <p:grpSpPr bwMode="auto">
                <a:xfrm>
                  <a:off x="0" y="6667"/>
                  <a:ext cx="20000" cy="6667"/>
                  <a:chOff x="0" y="0"/>
                  <a:chExt cx="20000" cy="20000"/>
                </a:xfrm>
              </p:grpSpPr>
              <p:sp>
                <p:nvSpPr>
                  <p:cNvPr id="48" name="Freeform 1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a[1][0]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45" name="Group 19"/>
                <p:cNvGrpSpPr>
                  <a:grpSpLocks/>
                </p:cNvGrpSpPr>
                <p:nvPr/>
              </p:nvGrpSpPr>
              <p:grpSpPr bwMode="auto">
                <a:xfrm>
                  <a:off x="0" y="13334"/>
                  <a:ext cx="20000" cy="6667"/>
                  <a:chOff x="0" y="0"/>
                  <a:chExt cx="20000" cy="20000"/>
                </a:xfrm>
              </p:grpSpPr>
              <p:sp>
                <p:nvSpPr>
                  <p:cNvPr id="46" name="Freeform 2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a[2][0]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</p:grpSp>
          <p:grpSp>
            <p:nvGrpSpPr>
              <p:cNvPr id="13" name="Group 22"/>
              <p:cNvGrpSpPr>
                <a:grpSpLocks/>
              </p:cNvGrpSpPr>
              <p:nvPr/>
            </p:nvGrpSpPr>
            <p:grpSpPr bwMode="auto">
              <a:xfrm>
                <a:off x="7161" y="3499"/>
                <a:ext cx="4278" cy="16500"/>
                <a:chOff x="0" y="0"/>
                <a:chExt cx="20000" cy="20001"/>
              </a:xfrm>
            </p:grpSpPr>
            <p:grpSp>
              <p:nvGrpSpPr>
                <p:cNvPr id="34" name="Group 2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6667"/>
                  <a:chOff x="0" y="0"/>
                  <a:chExt cx="20000" cy="20000"/>
                </a:xfrm>
              </p:grpSpPr>
              <p:sp>
                <p:nvSpPr>
                  <p:cNvPr id="41" name="Freeform 2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a[0][1]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35" name="Group 26"/>
                <p:cNvGrpSpPr>
                  <a:grpSpLocks/>
                </p:cNvGrpSpPr>
                <p:nvPr/>
              </p:nvGrpSpPr>
              <p:grpSpPr bwMode="auto">
                <a:xfrm>
                  <a:off x="0" y="6667"/>
                  <a:ext cx="20000" cy="6667"/>
                  <a:chOff x="0" y="0"/>
                  <a:chExt cx="20000" cy="20000"/>
                </a:xfrm>
              </p:grpSpPr>
              <p:sp>
                <p:nvSpPr>
                  <p:cNvPr id="39" name="Freeform 2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a[1][1]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36" name="Group 29"/>
                <p:cNvGrpSpPr>
                  <a:grpSpLocks/>
                </p:cNvGrpSpPr>
                <p:nvPr/>
              </p:nvGrpSpPr>
              <p:grpSpPr bwMode="auto">
                <a:xfrm>
                  <a:off x="0" y="13334"/>
                  <a:ext cx="20000" cy="6667"/>
                  <a:chOff x="0" y="0"/>
                  <a:chExt cx="20000" cy="20000"/>
                </a:xfrm>
              </p:grpSpPr>
              <p:sp>
                <p:nvSpPr>
                  <p:cNvPr id="37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a[2][1]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</p:grpSp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11439" y="3499"/>
                <a:ext cx="4279" cy="16500"/>
                <a:chOff x="0" y="0"/>
                <a:chExt cx="20000" cy="20001"/>
              </a:xfrm>
            </p:grpSpPr>
            <p:grpSp>
              <p:nvGrpSpPr>
                <p:cNvPr id="25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6667"/>
                  <a:chOff x="0" y="0"/>
                  <a:chExt cx="20000" cy="20000"/>
                </a:xfrm>
              </p:grpSpPr>
              <p:sp>
                <p:nvSpPr>
                  <p:cNvPr id="32" name="Freeform 3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0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a[0][2]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26" name="Group 36"/>
                <p:cNvGrpSpPr>
                  <a:grpSpLocks/>
                </p:cNvGrpSpPr>
                <p:nvPr/>
              </p:nvGrpSpPr>
              <p:grpSpPr bwMode="auto">
                <a:xfrm>
                  <a:off x="0" y="6667"/>
                  <a:ext cx="20000" cy="6667"/>
                  <a:chOff x="0" y="0"/>
                  <a:chExt cx="20000" cy="20000"/>
                </a:xfrm>
              </p:grpSpPr>
              <p:sp>
                <p:nvSpPr>
                  <p:cNvPr id="30" name="Freeform 3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0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a[1][2]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27" name="Group 39"/>
                <p:cNvGrpSpPr>
                  <a:grpSpLocks/>
                </p:cNvGrpSpPr>
                <p:nvPr/>
              </p:nvGrpSpPr>
              <p:grpSpPr bwMode="auto">
                <a:xfrm>
                  <a:off x="0" y="13334"/>
                  <a:ext cx="20000" cy="6667"/>
                  <a:chOff x="0" y="0"/>
                  <a:chExt cx="20000" cy="20000"/>
                </a:xfrm>
              </p:grpSpPr>
              <p:sp>
                <p:nvSpPr>
                  <p:cNvPr id="28" name="Freeform 4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0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a[2][2]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15718" y="3499"/>
                <a:ext cx="4278" cy="16500"/>
                <a:chOff x="0" y="0"/>
                <a:chExt cx="20000" cy="20001"/>
              </a:xfrm>
            </p:grpSpPr>
            <p:grpSp>
              <p:nvGrpSpPr>
                <p:cNvPr id="1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6667"/>
                  <a:chOff x="0" y="0"/>
                  <a:chExt cx="20000" cy="20000"/>
                </a:xfrm>
              </p:grpSpPr>
              <p:sp>
                <p:nvSpPr>
                  <p:cNvPr id="23" name="Freeform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a[0][3]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17" name="Group 46"/>
                <p:cNvGrpSpPr>
                  <a:grpSpLocks/>
                </p:cNvGrpSpPr>
                <p:nvPr/>
              </p:nvGrpSpPr>
              <p:grpSpPr bwMode="auto">
                <a:xfrm>
                  <a:off x="0" y="6667"/>
                  <a:ext cx="20000" cy="6667"/>
                  <a:chOff x="0" y="0"/>
                  <a:chExt cx="20000" cy="20000"/>
                </a:xfrm>
              </p:grpSpPr>
              <p:sp>
                <p:nvSpPr>
                  <p:cNvPr id="21" name="Freeform 4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a[1][3]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>
                  <a:off x="0" y="13334"/>
                  <a:ext cx="20000" cy="6667"/>
                  <a:chOff x="0" y="0"/>
                  <a:chExt cx="20000" cy="20000"/>
                </a:xfrm>
              </p:grpSpPr>
              <p:sp>
                <p:nvSpPr>
                  <p:cNvPr id="19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79 w 20000"/>
                      <a:gd name="T1" fmla="*/ 0 h 20000"/>
                      <a:gd name="T2" fmla="*/ 19979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79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79" y="0"/>
                        </a:moveTo>
                        <a:lnTo>
                          <a:pt x="19979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7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813" y="2886"/>
                    <a:ext cx="18355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Courier New" pitchFamily="49" charset="0"/>
                      </a:rPr>
                      <a:t>a[2 ][3]</a:t>
                    </a:r>
                    <a:endParaRPr lang="en-US" sz="1200" b="0" dirty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 dirty="0">
                      <a:latin typeface="Courier New" pitchFamily="49" charset="0"/>
                    </a:endParaRPr>
                  </a:p>
                </p:txBody>
              </p:sp>
            </p:grpSp>
          </p:grpSp>
        </p:grpSp>
        <p:grpSp>
          <p:nvGrpSpPr>
            <p:cNvPr id="92" name="Group 91"/>
            <p:cNvGrpSpPr/>
            <p:nvPr/>
          </p:nvGrpSpPr>
          <p:grpSpPr>
            <a:xfrm>
              <a:off x="2714612" y="4000504"/>
              <a:ext cx="4262438" cy="1093787"/>
              <a:chOff x="2714612" y="4071942"/>
              <a:chExt cx="4262438" cy="1093787"/>
            </a:xfrm>
          </p:grpSpPr>
          <p:sp>
            <p:nvSpPr>
              <p:cNvPr id="85" name="Rectangle 52"/>
              <p:cNvSpPr>
                <a:spLocks noChangeArrowheads="1"/>
              </p:cNvSpPr>
              <p:nvPr/>
            </p:nvSpPr>
            <p:spPr bwMode="auto">
              <a:xfrm>
                <a:off x="3476612" y="4986342"/>
                <a:ext cx="1760538" cy="17938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</a:rPr>
                  <a:t>Row subscript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solidFill>
                    <a:srgbClr val="FF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6" name="Rectangle 53"/>
              <p:cNvSpPr>
                <a:spLocks noChangeArrowheads="1"/>
              </p:cNvSpPr>
              <p:nvPr/>
            </p:nvSpPr>
            <p:spPr bwMode="auto">
              <a:xfrm>
                <a:off x="2714612" y="4757742"/>
                <a:ext cx="1365250" cy="1778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</a:rPr>
                  <a:t>Array name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solidFill>
                    <a:srgbClr val="FF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7" name="Rectangle 54"/>
              <p:cNvSpPr>
                <a:spLocks noChangeArrowheads="1"/>
              </p:cNvSpPr>
              <p:nvPr/>
            </p:nvSpPr>
            <p:spPr bwMode="auto">
              <a:xfrm>
                <a:off x="4824400" y="4405317"/>
                <a:ext cx="2152650" cy="1778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</a:rPr>
                  <a:t>Column subscript</a:t>
                </a: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1" dirty="0">
                  <a:solidFill>
                    <a:srgbClr val="FF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88" name="Freeform 55"/>
              <p:cNvSpPr>
                <a:spLocks/>
              </p:cNvSpPr>
              <p:nvPr/>
            </p:nvSpPr>
            <p:spPr bwMode="auto">
              <a:xfrm>
                <a:off x="3552812" y="4071942"/>
                <a:ext cx="76200" cy="68580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84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4"/>
                    </a:lnTo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6"/>
              <p:cNvSpPr>
                <a:spLocks/>
              </p:cNvSpPr>
              <p:nvPr/>
            </p:nvSpPr>
            <p:spPr bwMode="auto">
              <a:xfrm flipH="1">
                <a:off x="3711569" y="4087817"/>
                <a:ext cx="74613" cy="89852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77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77"/>
                    </a:lnTo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7"/>
              <p:cNvSpPr>
                <a:spLocks/>
              </p:cNvSpPr>
              <p:nvPr/>
            </p:nvSpPr>
            <p:spPr bwMode="auto">
              <a:xfrm>
                <a:off x="4010012" y="4071942"/>
                <a:ext cx="74613" cy="45720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62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2"/>
                    </a:lnTo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8"/>
              <p:cNvSpPr>
                <a:spLocks/>
              </p:cNvSpPr>
              <p:nvPr/>
            </p:nvSpPr>
            <p:spPr bwMode="auto">
              <a:xfrm flipV="1">
                <a:off x="4010012" y="4454529"/>
                <a:ext cx="762000" cy="74613"/>
              </a:xfrm>
              <a:custGeom>
                <a:avLst/>
                <a:gdLst>
                  <a:gd name="T0" fmla="*/ 19925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25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A1D455E-54A2-4353-8E18-E2CDF746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initialize</a:t>
            </a:r>
          </a:p>
          <a:p>
            <a:pPr lvl="1"/>
            <a:endParaRPr lang="en-US" sz="10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initializers are </a:t>
            </a:r>
            <a:r>
              <a:rPr lang="en-US" sz="2000" dirty="0">
                <a:solidFill>
                  <a:srgbClr val="FF0000"/>
                </a:solidFill>
              </a:rPr>
              <a:t>grouped by row </a:t>
            </a:r>
            <a:r>
              <a:rPr lang="en-US" sz="2000" dirty="0"/>
              <a:t>in braces</a:t>
            </a:r>
            <a:endParaRPr lang="en-US" sz="1000" dirty="0"/>
          </a:p>
          <a:p>
            <a:pPr lvl="2">
              <a:spcBef>
                <a:spcPts val="1200"/>
              </a:spcBef>
            </a:pPr>
            <a:endParaRPr lang="en-US" sz="1000" dirty="0">
              <a:cs typeface="Courier New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</a:rPr>
              <a:t>int a[2][2]={{1,2},{3,4}};</a:t>
            </a:r>
          </a:p>
          <a:p>
            <a:pPr lvl="2">
              <a:spcBef>
                <a:spcPts val="1200"/>
              </a:spcBef>
            </a:pPr>
            <a:endParaRPr lang="en-US" sz="2000" b="1" dirty="0">
              <a:latin typeface="Courier New" pitchFamily="49" charset="0"/>
            </a:endParaRPr>
          </a:p>
          <a:p>
            <a:pPr marL="914400" lvl="2" indent="0">
              <a:buNone/>
            </a:pPr>
            <a:r>
              <a:rPr lang="en-US" sz="2000" b="1" dirty="0">
                <a:latin typeface="Courier New" pitchFamily="49" charset="0"/>
              </a:rPr>
              <a:t>     int 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2000" b="1" dirty="0">
                <a:latin typeface="Courier New" pitchFamily="49" charset="0"/>
              </a:rPr>
              <a:t>[2]={{1},{3,4}}; </a:t>
            </a:r>
          </a:p>
          <a:p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Referenced</a:t>
            </a:r>
            <a:r>
              <a:rPr lang="en-US" sz="2400" dirty="0"/>
              <a:t> like array variable</a:t>
            </a:r>
          </a:p>
          <a:p>
            <a:pPr lvl="1"/>
            <a:endParaRPr lang="en-US" sz="1000" b="1" dirty="0">
              <a:latin typeface="Courier New" pitchFamily="49" charset="0"/>
            </a:endParaRPr>
          </a:p>
          <a:p>
            <a:pPr lvl="1"/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&lt;&lt;b[0][1]; </a:t>
            </a:r>
            <a:r>
              <a:rPr lang="en-US" sz="2000" b="1" i="1" dirty="0">
                <a:solidFill>
                  <a:srgbClr val="7030A0"/>
                </a:solidFill>
              </a:rPr>
              <a:t>// the default is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0;</a:t>
            </a:r>
            <a:r>
              <a:rPr lang="en-US" sz="2000" b="1" i="1" dirty="0">
                <a:solidFill>
                  <a:srgbClr val="7030A0"/>
                </a:solidFill>
              </a:rPr>
              <a:t> outputs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0</a:t>
            </a:r>
          </a:p>
          <a:p>
            <a:pPr lvl="1"/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&lt;&lt;b[][1]; </a:t>
            </a:r>
            <a:r>
              <a:rPr lang="en-US" sz="2000" b="1" i="1" dirty="0">
                <a:solidFill>
                  <a:srgbClr val="7030A0"/>
                </a:solidFill>
              </a:rPr>
              <a:t>// error message 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184554" y="2908176"/>
            <a:ext cx="77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</a:rPr>
              <a:t>Row 0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103583" y="2930674"/>
            <a:ext cx="77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</a:rPr>
              <a:t>Row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2396" y="2071678"/>
            <a:ext cx="914400" cy="1179434"/>
            <a:chOff x="7643834" y="2702478"/>
            <a:chExt cx="914400" cy="117943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43834" y="3143248"/>
              <a:ext cx="914400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1    2</a:t>
              </a:r>
            </a:p>
            <a:p>
              <a:pPr algn="l" eaLnBrk="0" hangingPunct="0"/>
              <a:endParaRPr lang="en-US" sz="14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3    4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8101034" y="3234176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643834" y="3500438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7916858" y="2702478"/>
              <a:ext cx="2984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43834" y="3643314"/>
            <a:ext cx="914400" cy="1155264"/>
            <a:chOff x="7643834" y="4043806"/>
            <a:chExt cx="914400" cy="1155264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7643834" y="4429132"/>
              <a:ext cx="914400" cy="769938"/>
              <a:chOff x="4224" y="2736"/>
              <a:chExt cx="576" cy="485"/>
            </a:xfrm>
          </p:grpSpPr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576" cy="4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lang="en-US" sz="1400" dirty="0">
                    <a:solidFill>
                      <a:srgbClr val="000000"/>
                    </a:solidFill>
                    <a:latin typeface="Courier New" pitchFamily="49" charset="0"/>
                  </a:rPr>
                  <a:t>1    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algn="l" eaLnBrk="0" hangingPunct="0"/>
                <a:endParaRPr lang="en-US" sz="1400" dirty="0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400" dirty="0">
                    <a:solidFill>
                      <a:srgbClr val="000000"/>
                    </a:solidFill>
                    <a:latin typeface="Courier New" pitchFamily="49" charset="0"/>
                  </a:rPr>
                  <a:t>3    4</a:t>
                </a: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7951640" y="4043806"/>
              <a:ext cx="3080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b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2761B0-3A63-4760-8CDF-CE9B6BFF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D181-21DC-45EA-8015-E6695AA4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D8B85-3667-4128-A577-89A7201FB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"/>
          <a:stretch/>
        </p:blipFill>
        <p:spPr>
          <a:xfrm>
            <a:off x="827584" y="1412776"/>
            <a:ext cx="7200800" cy="46747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215F9-02CC-404A-A3E9-B28DEC74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F83FFE-4B61-4164-962E-7458CDA97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"/>
          <a:stretch/>
        </p:blipFill>
        <p:spPr>
          <a:xfrm>
            <a:off x="513389" y="1284717"/>
            <a:ext cx="7856881" cy="44485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93D8-26EC-4E3B-8C25-5D053D3D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90026-E9ED-4042-AFCD-65B872D2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7462342" cy="42484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Activity 1 –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Live poll!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BE" dirty="0"/>
              <a:t>https://elearning.amu.edu.et/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9E20A-5497-4036-BA31-F1EFC14F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3000375"/>
            <a:ext cx="8135435" cy="23008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67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Discussion forum 1 –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Hands-on exercise!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BE" dirty="0"/>
              <a:t>https://elearning.amu.edu.et/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1369D-5B29-43D9-BCB9-CACD78F4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7128792" cy="27479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238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435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/>
          <a:p>
            <a:pPr algn="just"/>
            <a:r>
              <a:rPr lang="en-US" sz="2400" b="1" dirty="0"/>
              <a:t>Array</a:t>
            </a:r>
          </a:p>
          <a:p>
            <a:pPr algn="just"/>
            <a:endParaRPr lang="en-US" sz="2000" dirty="0"/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group of elements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FF0000"/>
                </a:solidFill>
              </a:rPr>
              <a:t>same type </a:t>
            </a:r>
            <a:r>
              <a:rPr lang="en-US" sz="2000" dirty="0"/>
              <a:t>placed in </a:t>
            </a:r>
            <a:r>
              <a:rPr lang="en-US" sz="2000" dirty="0">
                <a:solidFill>
                  <a:srgbClr val="FF0000"/>
                </a:solidFill>
              </a:rPr>
              <a:t>contiguous memory </a:t>
            </a:r>
            <a:r>
              <a:rPr lang="en-US" sz="2000" dirty="0"/>
              <a:t>locations,</a:t>
            </a:r>
          </a:p>
          <a:p>
            <a:pPr lvl="1"/>
            <a:endParaRPr lang="en-US" sz="2000" dirty="0"/>
          </a:p>
          <a:p>
            <a:pPr lvl="2" algn="just"/>
            <a:r>
              <a:rPr lang="en-US" sz="2000" dirty="0"/>
              <a:t>under </a:t>
            </a:r>
            <a:r>
              <a:rPr lang="en-US" sz="2000" dirty="0">
                <a:solidFill>
                  <a:srgbClr val="FF0000"/>
                </a:solidFill>
              </a:rPr>
              <a:t>one common </a:t>
            </a:r>
            <a:r>
              <a:rPr lang="en-US" sz="2000" dirty="0"/>
              <a:t>name or (same name).</a:t>
            </a:r>
          </a:p>
          <a:p>
            <a:pPr lvl="2" algn="just"/>
            <a:endParaRPr lang="en-US" sz="2000" b="1" dirty="0"/>
          </a:p>
          <a:p>
            <a:pPr lvl="1" algn="just"/>
            <a:r>
              <a:rPr lang="en-US" sz="2000" dirty="0"/>
              <a:t>e.g., array </a:t>
            </a:r>
            <a:r>
              <a:rPr lang="en-US" sz="2000" b="1" i="1" dirty="0">
                <a:latin typeface="Courier"/>
              </a:rPr>
              <a:t>mark</a:t>
            </a:r>
            <a:r>
              <a:rPr lang="en-US" sz="2000" dirty="0"/>
              <a:t> to contain 5 integer values: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2"/>
            <a:r>
              <a:rPr lang="en-US" sz="2000" dirty="0"/>
              <a:t>First: </a:t>
            </a:r>
            <a:r>
              <a:rPr lang="en-US" sz="2000" b="1" dirty="0">
                <a:latin typeface="Courier"/>
              </a:rPr>
              <a:t>index</a:t>
            </a:r>
            <a:r>
              <a:rPr lang="en-US" sz="2000" b="1" i="1" dirty="0">
                <a:latin typeface="Courier"/>
              </a:rPr>
              <a:t>=</a:t>
            </a:r>
            <a:r>
              <a:rPr lang="en-US" sz="2000" b="1" dirty="0">
                <a:latin typeface="Courier"/>
              </a:rPr>
              <a:t>0</a:t>
            </a:r>
            <a:r>
              <a:rPr lang="en-US" sz="2000" dirty="0"/>
              <a:t>,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/>
              <a:t>Last: </a:t>
            </a:r>
            <a:r>
              <a:rPr lang="en-US" sz="2000" b="1" dirty="0">
                <a:latin typeface="Courier"/>
              </a:rPr>
              <a:t>index=N-1</a:t>
            </a:r>
            <a:r>
              <a:rPr lang="en-US" sz="2000" dirty="0"/>
              <a:t>,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/>
              <a:t>where N is the array size.</a:t>
            </a:r>
          </a:p>
          <a:p>
            <a:pPr lvl="2"/>
            <a:endParaRPr lang="en-US" sz="2000" dirty="0"/>
          </a:p>
          <a:p>
            <a:pPr lvl="1" algn="just"/>
            <a:r>
              <a:rPr lang="en-US" sz="2000" dirty="0"/>
              <a:t>an array </a:t>
            </a:r>
            <a:r>
              <a:rPr lang="en-US" sz="2000" dirty="0">
                <a:solidFill>
                  <a:srgbClr val="FF0000"/>
                </a:solidFill>
              </a:rPr>
              <a:t>must be declared </a:t>
            </a:r>
            <a:r>
              <a:rPr lang="en-US" sz="2000" dirty="0"/>
              <a:t>before it is used.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3FBE3-51C1-451C-B37D-DBB661A6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401A0-58C5-44AA-9C10-E90A387F3585}"/>
              </a:ext>
            </a:extLst>
          </p:cNvPr>
          <p:cNvGrpSpPr/>
          <p:nvPr/>
        </p:nvGrpSpPr>
        <p:grpSpPr>
          <a:xfrm>
            <a:off x="2483768" y="4602614"/>
            <a:ext cx="936104" cy="338554"/>
            <a:chOff x="2451088" y="4711140"/>
            <a:chExt cx="968784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03F32-9548-40C9-8ED7-1BA672B0658D}"/>
                </a:ext>
              </a:extLst>
            </p:cNvPr>
            <p:cNvSpPr txBox="1"/>
            <p:nvPr/>
          </p:nvSpPr>
          <p:spPr>
            <a:xfrm>
              <a:off x="2672513" y="4711140"/>
              <a:ext cx="6927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"/>
                </a:rPr>
                <a:t>int</a:t>
              </a:r>
              <a:endParaRPr lang="en-BE" sz="1600" b="1" dirty="0">
                <a:latin typeface="Courier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B0D555-9AFD-4472-BB60-D2CCB47D9A59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4909810"/>
              <a:ext cx="216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CB5B9E-E55E-4119-943E-070CFF612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088" y="4909810"/>
              <a:ext cx="216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6CFA88-6597-4D9C-9A5D-4584AC59F3C5}"/>
              </a:ext>
            </a:extLst>
          </p:cNvPr>
          <p:cNvGrpSpPr/>
          <p:nvPr/>
        </p:nvGrpSpPr>
        <p:grpSpPr>
          <a:xfrm>
            <a:off x="1691680" y="4007344"/>
            <a:ext cx="6480720" cy="618566"/>
            <a:chOff x="1691680" y="4007344"/>
            <a:chExt cx="6530594" cy="618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C45182-1B64-4351-8495-9C31FEB0A9B9}"/>
                </a:ext>
              </a:extLst>
            </p:cNvPr>
            <p:cNvSpPr txBox="1"/>
            <p:nvPr/>
          </p:nvSpPr>
          <p:spPr>
            <a:xfrm>
              <a:off x="1691680" y="4256578"/>
              <a:ext cx="773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latin typeface="Courier"/>
                </a:rPr>
                <a:t>mark</a:t>
              </a:r>
              <a:endParaRPr lang="en-BE" b="1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92CEBBD-5952-48E5-8774-2DB7CDF1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2636" y="4025835"/>
              <a:ext cx="4989264" cy="60007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D57382-4C1E-454E-B90C-BDCE7709813A}"/>
                </a:ext>
              </a:extLst>
            </p:cNvPr>
            <p:cNvGrpSpPr/>
            <p:nvPr/>
          </p:nvGrpSpPr>
          <p:grpSpPr>
            <a:xfrm>
              <a:off x="7079266" y="4007344"/>
              <a:ext cx="1143008" cy="285752"/>
              <a:chOff x="5410192" y="3861048"/>
              <a:chExt cx="1143008" cy="28575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10800000" flipV="1">
                <a:off x="5410192" y="4003924"/>
                <a:ext cx="357190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695944" y="3861048"/>
                <a:ext cx="857256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index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Assignment 1 –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Individual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assignment!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131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BE" dirty="0"/>
              <a:t>https://elearning.amu.edu.et/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5E6C3A-D404-4EB6-9E47-FD6FE207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" y="2553326"/>
            <a:ext cx="8432539" cy="35399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9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C++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Recap: </a:t>
            </a:r>
            <a:r>
              <a:rPr lang="en-US" sz="2400" dirty="0">
                <a:solidFill>
                  <a:srgbClr val="FF0000"/>
                </a:solidFill>
              </a:rPr>
              <a:t>character</a:t>
            </a:r>
            <a:r>
              <a:rPr lang="en-US" sz="2400" dirty="0"/>
              <a:t> constant, placed in </a:t>
            </a:r>
            <a:r>
              <a:rPr lang="en-US" sz="2400" dirty="0">
                <a:solidFill>
                  <a:srgbClr val="FF0000"/>
                </a:solidFill>
              </a:rPr>
              <a:t>single quotes </a:t>
            </a:r>
            <a:r>
              <a:rPr lang="en-US" sz="2400" dirty="0"/>
              <a:t>(‘ ’)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e.g., </a:t>
            </a:r>
            <a:r>
              <a:rPr lang="en-US" sz="2000" b="1" dirty="0">
                <a:latin typeface="Courier"/>
              </a:rPr>
              <a:t>char x='z';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'z'</a:t>
            </a:r>
            <a:r>
              <a:rPr lang="en-US" sz="2000" b="1" i="1" dirty="0">
                <a:solidFill>
                  <a:srgbClr val="7030A0"/>
                </a:solidFill>
              </a:rPr>
              <a:t> is the integer value of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z</a:t>
            </a:r>
            <a:r>
              <a:rPr lang="en-US" sz="2000" b="1" i="1" dirty="0">
                <a:solidFill>
                  <a:srgbClr val="7030A0"/>
                </a:solidFill>
              </a:rPr>
              <a:t>, 122 in ASCII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letters (a-z), digits (0-9), symbols  (*), non-printable (enter or ‘\n’)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String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series of characters</a:t>
            </a:r>
            <a:r>
              <a:rPr lang="en-US" sz="2000" dirty="0"/>
              <a:t>, treated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as </a:t>
            </a:r>
            <a:r>
              <a:rPr lang="en-US" sz="2000" dirty="0">
                <a:solidFill>
                  <a:srgbClr val="FF0000"/>
                </a:solidFill>
              </a:rPr>
              <a:t>single unit</a:t>
            </a:r>
          </a:p>
          <a:p>
            <a:pPr lvl="2">
              <a:lnSpc>
                <a:spcPct val="90000"/>
              </a:lnSpc>
            </a:pPr>
            <a:endParaRPr lang="en-US" sz="1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e.g., name of a person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constant, placed in </a:t>
            </a:r>
            <a:r>
              <a:rPr lang="en-US" sz="2400" dirty="0">
                <a:solidFill>
                  <a:srgbClr val="FF0000"/>
                </a:solidFill>
              </a:rPr>
              <a:t>double quotes </a:t>
            </a:r>
            <a:r>
              <a:rPr lang="en-US" sz="2400" dirty="0"/>
              <a:t>(" ")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e.g., "</a:t>
            </a:r>
            <a:r>
              <a:rPr lang="en-US" sz="2000" dirty="0" err="1"/>
              <a:t>abebe</a:t>
            </a:r>
            <a:r>
              <a:rPr lang="en-US" sz="2000" dirty="0"/>
              <a:t>"</a:t>
            </a:r>
            <a:endParaRPr lang="en-US" sz="1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F5427-2F36-458A-AB15-2D4CA5E6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0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String (</a:t>
            </a:r>
            <a:r>
              <a:rPr lang="en-US" sz="2400" dirty="0">
                <a:solidFill>
                  <a:srgbClr val="FF0000"/>
                </a:solidFill>
              </a:rPr>
              <a:t>c-style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“…can be stored in an </a:t>
            </a:r>
            <a:r>
              <a:rPr lang="en-US" sz="2000" dirty="0">
                <a:solidFill>
                  <a:srgbClr val="FF0000"/>
                </a:solidFill>
              </a:rPr>
              <a:t>array of characters” </a:t>
            </a:r>
            <a:r>
              <a:rPr lang="en-US" sz="2000" dirty="0"/>
              <a:t>(Bjarne S.)</a:t>
            </a:r>
          </a:p>
          <a:p>
            <a:pPr lvl="2">
              <a:lnSpc>
                <a:spcPct val="90000"/>
              </a:lnSpc>
            </a:pPr>
            <a:endParaRPr lang="en-US" sz="1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i.e., </a:t>
            </a:r>
            <a:r>
              <a:rPr lang="en-US" sz="2000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 need for a </a:t>
            </a:r>
            <a:r>
              <a:rPr lang="en-US" sz="2000" dirty="0">
                <a:solidFill>
                  <a:srgbClr val="FF0000"/>
                </a:solidFill>
              </a:rPr>
              <a:t>‘string’ </a:t>
            </a:r>
            <a:r>
              <a:rPr lang="en-US" sz="2000" dirty="0"/>
              <a:t>keyword</a:t>
            </a:r>
            <a:endParaRPr lang="en-US" sz="1000" dirty="0"/>
          </a:p>
          <a:p>
            <a:pPr marL="400050">
              <a:lnSpc>
                <a:spcPct val="90000"/>
              </a:lnSpc>
            </a:pPr>
            <a:endParaRPr lang="en-US" sz="2000" dirty="0"/>
          </a:p>
          <a:p>
            <a:pPr marL="400050">
              <a:lnSpc>
                <a:spcPct val="90000"/>
              </a:lnSpc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declare</a:t>
            </a:r>
            <a:endParaRPr lang="en-US" sz="1000" dirty="0"/>
          </a:p>
          <a:p>
            <a:pPr marL="800100" lvl="1">
              <a:lnSpc>
                <a:spcPct val="90000"/>
              </a:lnSpc>
            </a:pPr>
            <a:endParaRPr lang="en-US" sz="1000" dirty="0"/>
          </a:p>
          <a:p>
            <a:pPr marL="800100" lvl="1">
              <a:lnSpc>
                <a:spcPct val="90000"/>
              </a:lnSpc>
            </a:pPr>
            <a:r>
              <a:rPr lang="en-US" sz="2000" dirty="0"/>
              <a:t>e.g., </a:t>
            </a:r>
            <a:r>
              <a:rPr lang="en-US" sz="2000" b="1" dirty="0">
                <a:latin typeface="Courier"/>
              </a:rPr>
              <a:t>char name[6]; </a:t>
            </a:r>
            <a:r>
              <a:rPr lang="en-US" sz="2000" b="1" i="1" dirty="0">
                <a:solidFill>
                  <a:srgbClr val="7030A0"/>
                </a:solidFill>
              </a:rPr>
              <a:t>// no declare array of 6 characters</a:t>
            </a:r>
          </a:p>
          <a:p>
            <a:pPr marL="400050">
              <a:lnSpc>
                <a:spcPct val="90000"/>
              </a:lnSpc>
            </a:pPr>
            <a:endParaRPr lang="en-US" sz="2000" dirty="0"/>
          </a:p>
          <a:p>
            <a:pPr marL="400050">
              <a:lnSpc>
                <a:spcPct val="90000"/>
              </a:lnSpc>
            </a:pP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initialize</a:t>
            </a:r>
          </a:p>
          <a:p>
            <a:pPr marL="800100" lvl="1">
              <a:lnSpc>
                <a:spcPct val="90000"/>
              </a:lnSpc>
            </a:pPr>
            <a:endParaRPr lang="en-US" sz="1000" dirty="0"/>
          </a:p>
          <a:p>
            <a:pPr marL="800100" lvl="1">
              <a:lnSpc>
                <a:spcPct val="90000"/>
              </a:lnSpc>
            </a:pPr>
            <a:r>
              <a:rPr lang="en-US" sz="2000" dirty="0"/>
              <a:t>e.g., </a:t>
            </a:r>
            <a:r>
              <a:rPr lang="en-US" sz="2000" b="1" dirty="0">
                <a:latin typeface="Courier"/>
              </a:rPr>
              <a:t>char name[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6</a:t>
            </a:r>
            <a:r>
              <a:rPr lang="en-US" sz="2000" b="1" dirty="0">
                <a:latin typeface="Courier"/>
              </a:rPr>
              <a:t>]=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b="1" dirty="0" err="1">
                <a:latin typeface="Courier"/>
              </a:rPr>
              <a:t>abebe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b="1" dirty="0">
                <a:latin typeface="Courier"/>
              </a:rPr>
              <a:t>; </a:t>
            </a:r>
            <a:r>
              <a:rPr lang="en-US" sz="2000" b="1" i="1" dirty="0">
                <a:solidFill>
                  <a:srgbClr val="7030A0"/>
                </a:solidFill>
              </a:rPr>
              <a:t>// initialize a string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name</a:t>
            </a:r>
          </a:p>
          <a:p>
            <a:pPr marL="457200">
              <a:lnSpc>
                <a:spcPct val="90000"/>
              </a:lnSpc>
            </a:pPr>
            <a:endParaRPr lang="en-US" sz="2000" dirty="0"/>
          </a:p>
          <a:p>
            <a:pPr marL="457200">
              <a:lnSpc>
                <a:spcPct val="90000"/>
              </a:lnSpc>
            </a:pPr>
            <a:r>
              <a:rPr lang="en-US" sz="2400" dirty="0"/>
              <a:t>Others: </a:t>
            </a:r>
            <a:r>
              <a:rPr lang="en-US" sz="2000" dirty="0">
                <a:solidFill>
                  <a:srgbClr val="FF0000"/>
                </a:solidFill>
              </a:rPr>
              <a:t>character pointer </a:t>
            </a:r>
            <a:r>
              <a:rPr lang="en-US" sz="2000" dirty="0"/>
              <a:t>or C++ </a:t>
            </a:r>
            <a:r>
              <a:rPr lang="en-US" sz="2000" dirty="0">
                <a:solidFill>
                  <a:srgbClr val="FF0000"/>
                </a:solidFill>
              </a:rPr>
              <a:t>‘string’ keyword </a:t>
            </a:r>
            <a:r>
              <a:rPr lang="en-US" sz="2000" dirty="0"/>
              <a:t>(next chapters)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0EFE9-6107-49B2-A117-6D260F5C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String Initialization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Initialization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char color[5]="blue";</a:t>
            </a:r>
            <a:r>
              <a:rPr lang="en-US" sz="2000" b="1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en-US" sz="10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create </a:t>
            </a:r>
            <a:r>
              <a:rPr lang="en-US" sz="2000" b="1" dirty="0">
                <a:latin typeface="Courier New" pitchFamily="49" charset="0"/>
              </a:rPr>
              <a:t>char</a:t>
            </a:r>
            <a:r>
              <a:rPr lang="en-US" sz="2000" dirty="0"/>
              <a:t> array </a:t>
            </a:r>
            <a:r>
              <a:rPr lang="en-US" sz="2000" b="1" dirty="0">
                <a:latin typeface="Courier"/>
              </a:rPr>
              <a:t>color</a:t>
            </a:r>
            <a:r>
              <a:rPr lang="en-US" sz="2000" b="1" dirty="0"/>
              <a:t> </a:t>
            </a:r>
            <a:r>
              <a:rPr lang="en-US" sz="2000" dirty="0"/>
              <a:t>with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5 elements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add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'\0'</a:t>
            </a:r>
            <a:r>
              <a:rPr lang="en-US" sz="2000" dirty="0"/>
              <a:t>) character </a:t>
            </a:r>
            <a:r>
              <a:rPr lang="en-US" sz="2000" dirty="0">
                <a:solidFill>
                  <a:srgbClr val="FF0000"/>
                </a:solidFill>
              </a:rPr>
              <a:t>at the end </a:t>
            </a:r>
            <a:r>
              <a:rPr lang="en-US" sz="2000" dirty="0"/>
              <a:t>(</a:t>
            </a:r>
            <a:r>
              <a:rPr lang="en-US" sz="2000" b="1" dirty="0">
                <a:latin typeface="Courier New" pitchFamily="49" charset="0"/>
              </a:rPr>
              <a:t>color[4]</a:t>
            </a:r>
            <a:r>
              <a:rPr lang="en-US" sz="2000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Alternatively,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char color</a:t>
            </a:r>
            <a:r>
              <a:rPr lang="en-US" sz="2000" b="1" dirty="0">
                <a:solidFill>
                  <a:srgbClr val="FF0000"/>
                </a:solidFill>
              </a:rPr>
              <a:t>[]</a:t>
            </a:r>
            <a:r>
              <a:rPr lang="en-US" sz="2000" b="1" dirty="0"/>
              <a:t>=</a:t>
            </a:r>
            <a:r>
              <a:rPr lang="en-US" sz="2000" b="1" dirty="0">
                <a:latin typeface="Courier"/>
              </a:rPr>
              <a:t>{</a:t>
            </a:r>
            <a:r>
              <a:rPr lang="en-US" sz="2000" b="1" dirty="0"/>
              <a:t>‘</a:t>
            </a:r>
            <a:r>
              <a:rPr lang="en-US" sz="2000" b="1" dirty="0">
                <a:latin typeface="Courier New" pitchFamily="49" charset="0"/>
              </a:rPr>
              <a:t>b’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‘l’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‘u’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‘e’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‘\0</a:t>
            </a:r>
            <a:r>
              <a:rPr lang="en-US" sz="2000" b="1" dirty="0">
                <a:solidFill>
                  <a:srgbClr val="FF0000"/>
                </a:solidFill>
              </a:rPr>
              <a:t>’</a:t>
            </a:r>
            <a:r>
              <a:rPr lang="en-US" sz="2000" b="1" dirty="0">
                <a:latin typeface="Courier"/>
              </a:rPr>
              <a:t>}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String</a:t>
            </a:r>
            <a:endParaRPr lang="en-US" sz="1000" dirty="0"/>
          </a:p>
          <a:p>
            <a:pPr lvl="1">
              <a:spcBef>
                <a:spcPts val="0"/>
              </a:spcBef>
              <a:defRPr/>
            </a:pPr>
            <a:endParaRPr lang="en-US" sz="1000" dirty="0"/>
          </a:p>
          <a:p>
            <a:pPr lvl="1">
              <a:spcBef>
                <a:spcPts val="0"/>
              </a:spcBef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array of characters</a:t>
            </a:r>
            <a:r>
              <a:rPr lang="en-US" sz="2000" dirty="0"/>
              <a:t>, </a:t>
            </a:r>
            <a:r>
              <a:rPr lang="en-US" sz="2000" b="1" dirty="0">
                <a:latin typeface="Courier"/>
              </a:rPr>
              <a:t>NULL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’</a:t>
            </a:r>
            <a:r>
              <a:rPr lang="en-US" sz="2000" dirty="0"/>
              <a:t>) terminated.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9A289-1D24-4A2A-A782-282C22F2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Accessing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Individual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element</a:t>
            </a:r>
            <a:r>
              <a:rPr lang="en-US" sz="2400" dirty="0"/>
              <a:t>,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color[0]=‘c’; </a:t>
            </a:r>
            <a:r>
              <a:rPr lang="en-US" sz="2000" b="1" i="1" dirty="0">
                <a:solidFill>
                  <a:srgbClr val="7030A0"/>
                </a:solidFill>
              </a:rPr>
              <a:t>// assign c to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color[0]</a:t>
            </a:r>
          </a:p>
          <a:p>
            <a:pPr lvl="1">
              <a:spcBef>
                <a:spcPts val="0"/>
              </a:spcBef>
            </a:pPr>
            <a:endParaRPr lang="en-US" sz="1000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&lt;&lt;color[2]; </a:t>
            </a:r>
            <a:r>
              <a:rPr lang="en-US" sz="2000" b="1" i="1" dirty="0"/>
              <a:t>/</a:t>
            </a:r>
            <a:r>
              <a:rPr lang="en-US" sz="2000" b="1" i="1" dirty="0">
                <a:solidFill>
                  <a:srgbClr val="7030A0"/>
                </a:solidFill>
              </a:rPr>
              <a:t>/ output u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Entire string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&lt;&lt;color; </a:t>
            </a:r>
            <a:r>
              <a:rPr lang="en-US" sz="2000" b="1" i="1" dirty="0">
                <a:solidFill>
                  <a:srgbClr val="7030A0"/>
                </a:solidFill>
              </a:rPr>
              <a:t>// output clue</a:t>
            </a:r>
            <a:endParaRPr lang="en-US" sz="2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print the characters until </a:t>
            </a:r>
            <a:r>
              <a:rPr lang="en-US" sz="2000" b="1" dirty="0">
                <a:latin typeface="Courier New" pitchFamily="49" charset="0"/>
              </a:rPr>
              <a:t>NULL</a:t>
            </a:r>
            <a:r>
              <a:rPr lang="en-US" sz="2000" dirty="0"/>
              <a:t> is found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caution</a:t>
            </a:r>
            <a:r>
              <a:rPr lang="en-US" sz="2000" dirty="0"/>
              <a:t>: do </a:t>
            </a:r>
            <a:r>
              <a:rPr lang="en-US" sz="2000" dirty="0">
                <a:solidFill>
                  <a:srgbClr val="FF0000"/>
                </a:solidFill>
              </a:rPr>
              <a:t>not work </a:t>
            </a:r>
            <a:r>
              <a:rPr lang="en-US" sz="2000" dirty="0"/>
              <a:t>for other array types (e.g., int)</a:t>
            </a:r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07BC-F6F6-413D-B68D-FE6C4C21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FF0000"/>
                </a:solidFill>
              </a:rPr>
              <a:t>keyboard</a:t>
            </a:r>
            <a:r>
              <a:rPr lang="en-US" sz="24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char str[5]; </a:t>
            </a:r>
            <a:r>
              <a:rPr lang="en-US" sz="2000" b="1" i="1" dirty="0">
                <a:solidFill>
                  <a:srgbClr val="7030A0"/>
                </a:solidFill>
              </a:rPr>
              <a:t>// declare char array </a:t>
            </a:r>
            <a:r>
              <a:rPr lang="en-US" sz="2000" b="1" dirty="0">
                <a:solidFill>
                  <a:srgbClr val="7030A0"/>
                </a:solidFill>
                <a:latin typeface="Courier"/>
              </a:rPr>
              <a:t>str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</a:rPr>
              <a:t>&gt;&gt;str; </a:t>
            </a:r>
            <a:r>
              <a:rPr lang="en-US" sz="2000" b="1" i="1" dirty="0">
                <a:solidFill>
                  <a:srgbClr val="7030A0"/>
                </a:solidFill>
              </a:rPr>
              <a:t>// accept 5 char</a:t>
            </a:r>
            <a:r>
              <a:rPr lang="en-US" sz="2000" b="1" i="1" dirty="0">
                <a:solidFill>
                  <a:srgbClr val="7030A0"/>
                </a:solidFill>
                <a:sym typeface="Wingdings" panose="05000000000000000000" pitchFamily="2" charset="2"/>
              </a:rPr>
              <a:t>acters</a:t>
            </a:r>
            <a:endParaRPr lang="en-US" sz="2000" b="1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cin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&gt;&gt;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stops at the first </a:t>
            </a:r>
            <a:r>
              <a:rPr lang="en-US" sz="2000" dirty="0">
                <a:solidFill>
                  <a:srgbClr val="FF0000"/>
                </a:solidFill>
              </a:rPr>
              <a:t>whitespace </a:t>
            </a:r>
            <a:r>
              <a:rPr lang="en-US" sz="2000" dirty="0"/>
              <a:t>(or blank space)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add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'\0'</a:t>
            </a:r>
            <a:r>
              <a:rPr lang="en-US" sz="2000" dirty="0"/>
              <a:t>) character implicitly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400" dirty="0"/>
              <a:t>Input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string </a:t>
            </a:r>
            <a:r>
              <a:rPr lang="en-US" sz="2400" dirty="0">
                <a:solidFill>
                  <a:srgbClr val="FF0000"/>
                </a:solidFill>
              </a:rPr>
              <a:t>exceed array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,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modern C++: </a:t>
            </a:r>
            <a:r>
              <a:rPr lang="en-US" sz="2000" b="1" dirty="0" err="1">
                <a:latin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accept string </a:t>
            </a:r>
            <a:r>
              <a:rPr lang="en-US" sz="2000" dirty="0">
                <a:solidFill>
                  <a:srgbClr val="FF0000"/>
                </a:solidFill>
              </a:rPr>
              <a:t>above 5 char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i.e., by getting </a:t>
            </a:r>
            <a:r>
              <a:rPr lang="en-US" sz="2000" dirty="0">
                <a:solidFill>
                  <a:srgbClr val="FF0000"/>
                </a:solidFill>
              </a:rPr>
              <a:t>some memory overwritten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solution: </a:t>
            </a:r>
            <a:r>
              <a:rPr lang="en-US" sz="2000" b="1" dirty="0" err="1">
                <a:latin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</a:rPr>
              <a:t>&gt;&gt;</a:t>
            </a:r>
            <a:r>
              <a:rPr lang="en-US" sz="2000" b="1" dirty="0" err="1">
                <a:latin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</a:rPr>
              <a:t>(5)&gt;&gt;str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//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i="1" dirty="0" err="1">
                <a:solidFill>
                  <a:srgbClr val="7030A0"/>
                </a:solidFill>
                <a:latin typeface="Courier New" pitchFamily="49" charset="0"/>
              </a:rPr>
              <a:t>setw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2000" b="1" i="1" dirty="0">
                <a:solidFill>
                  <a:srgbClr val="7030A0"/>
                </a:solidFill>
              </a:rPr>
              <a:t>discard extra chars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31494-E012-4F51-99A8-E0708A4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Input string with </a:t>
            </a:r>
            <a:r>
              <a:rPr lang="en-US" sz="2400" dirty="0">
                <a:solidFill>
                  <a:srgbClr val="FF0000"/>
                </a:solidFill>
              </a:rPr>
              <a:t>blank space</a:t>
            </a:r>
            <a:r>
              <a:rPr lang="en-US" sz="2400" dirty="0"/>
              <a:t>,</a:t>
            </a:r>
            <a:endParaRPr lang="en-US" sz="24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FF0000"/>
                </a:solidFill>
                <a:latin typeface="Courier"/>
              </a:rPr>
              <a:t>cin.get</a:t>
            </a:r>
            <a:r>
              <a:rPr lang="en-US" sz="2000" b="1" dirty="0">
                <a:latin typeface="Courier"/>
              </a:rPr>
              <a:t>(array, size/</a:t>
            </a:r>
            <a:r>
              <a:rPr lang="en-US" sz="2000" b="1" dirty="0" err="1">
                <a:solidFill>
                  <a:srgbClr val="FF0000"/>
                </a:solidFill>
                <a:latin typeface="Courier"/>
              </a:rPr>
              <a:t>cin.getline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(array, size)</a:t>
            </a:r>
            <a:endParaRPr lang="en-US" sz="2000" i="1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>
                <a:latin typeface="Courier"/>
              </a:rPr>
              <a:t>cin.getline</a:t>
            </a:r>
            <a:r>
              <a:rPr lang="en-US" sz="2400" b="1" dirty="0">
                <a:latin typeface="Courier"/>
              </a:rPr>
              <a:t>()</a:t>
            </a:r>
            <a:r>
              <a:rPr lang="en-US" sz="2000" b="1" i="1" dirty="0">
                <a:solidFill>
                  <a:srgbClr val="7030A0"/>
                </a:solidFill>
              </a:rPr>
              <a:t>// used later in file I/O operation (CH-6)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e.g., </a:t>
            </a:r>
            <a:r>
              <a:rPr lang="en-US" sz="2000" b="1" dirty="0" err="1">
                <a:latin typeface="Courier New" pitchFamily="49" charset="0"/>
              </a:rPr>
              <a:t>cin.getline</a:t>
            </a:r>
            <a:r>
              <a:rPr lang="en-US" sz="2000" b="1" dirty="0">
                <a:latin typeface="Courier New" pitchFamily="49" charset="0"/>
              </a:rPr>
              <a:t>(array, size, delimiter);</a:t>
            </a:r>
            <a:r>
              <a:rPr lang="en-US" sz="2000" b="1" dirty="0"/>
              <a:t> 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Stops </a:t>
            </a:r>
            <a:r>
              <a:rPr lang="en-US" sz="2000" dirty="0"/>
              <a:t>either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delimiter</a:t>
            </a:r>
            <a:r>
              <a:rPr lang="en-US" sz="2000" dirty="0"/>
              <a:t> character is entered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or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size-1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 limit is reached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E.g., </a:t>
            </a:r>
            <a:r>
              <a:rPr lang="en-US" sz="2400" dirty="0">
                <a:solidFill>
                  <a:srgbClr val="FF0000"/>
                </a:solidFill>
              </a:rPr>
              <a:t>to input a poem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char poem[80];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cin.getline</a:t>
            </a:r>
            <a:r>
              <a:rPr lang="en-US" sz="2000" b="1" dirty="0">
                <a:latin typeface="Courier New" pitchFamily="49" charset="0"/>
              </a:rPr>
              <a:t>(poem, 80, ‘*');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858D-F561-4EAE-A2E0-871C3E2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8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Activity 0 -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Watch videos!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BE" dirty="0"/>
              <a:t>https://elearning.amu.edu.et/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91B34-0984-458C-A211-1F9EC867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36222"/>
            <a:ext cx="5786034" cy="1828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378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AA0D-026A-4088-8EC1-61443946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CEDC5-46F8-4277-84E2-DFC1C1AB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51898"/>
            <a:ext cx="5760640" cy="50256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Activity 2 –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Live poll!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BE" dirty="0"/>
              <a:t>https://elearning.amu.edu.et/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11559-76BC-42CD-87F4-E370D213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3119729"/>
            <a:ext cx="7629525" cy="2124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1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Declaring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35280" cy="52400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Declaring array </a:t>
            </a:r>
            <a:r>
              <a:rPr lang="en-US" sz="2400" dirty="0"/>
              <a:t>variable,</a:t>
            </a:r>
          </a:p>
          <a:p>
            <a:endParaRPr lang="en-US" sz="1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type </a:t>
            </a:r>
            <a:r>
              <a:rPr lang="en-US" sz="2000" dirty="0"/>
              <a:t>of array (</a:t>
            </a:r>
            <a:r>
              <a:rPr lang="en-US" sz="2000" dirty="0" err="1"/>
              <a:t>e.g</a:t>
            </a:r>
            <a:r>
              <a:rPr lang="en-US" sz="2000" dirty="0"/>
              <a:t>, int, char, float…etc.)</a:t>
            </a:r>
          </a:p>
          <a:p>
            <a:pPr marL="914400" lvl="2" indent="0">
              <a:buNone/>
            </a:pPr>
            <a:endParaRPr lang="en-US" sz="1000" dirty="0"/>
          </a:p>
          <a:p>
            <a:pPr lvl="1"/>
            <a:r>
              <a:rPr lang="en-US" sz="2000" dirty="0"/>
              <a:t>variable</a:t>
            </a:r>
            <a:r>
              <a:rPr lang="en-US" sz="2000" dirty="0">
                <a:solidFill>
                  <a:srgbClr val="FF0000"/>
                </a:solidFill>
              </a:rPr>
              <a:t> name </a:t>
            </a:r>
            <a:r>
              <a:rPr lang="en-US" sz="2000" dirty="0"/>
              <a:t>(identifier)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number of elements (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Syntax: </a:t>
            </a:r>
            <a:r>
              <a:rPr lang="en-US" sz="2000" b="1" dirty="0">
                <a:latin typeface="Courier"/>
              </a:rPr>
              <a:t>type </a:t>
            </a:r>
            <a:r>
              <a:rPr lang="en-US" sz="2000" b="1" dirty="0" err="1">
                <a:latin typeface="Courier"/>
              </a:rPr>
              <a:t>arrayName</a:t>
            </a:r>
            <a:r>
              <a:rPr lang="en-US" sz="2000" b="1" dirty="0">
                <a:latin typeface="Courier"/>
              </a:rPr>
              <a:t>[</a:t>
            </a:r>
            <a:r>
              <a:rPr lang="en-US" sz="2000" b="1" dirty="0" err="1">
                <a:latin typeface="Courier"/>
              </a:rPr>
              <a:t>arraySize</a:t>
            </a:r>
            <a:r>
              <a:rPr lang="en-US" sz="2000" b="1" dirty="0">
                <a:latin typeface="Courier"/>
              </a:rPr>
              <a:t>];</a:t>
            </a:r>
          </a:p>
          <a:p>
            <a:endParaRPr lang="en-US" sz="1000" b="1" dirty="0"/>
          </a:p>
          <a:p>
            <a:pPr lvl="1"/>
            <a:r>
              <a:rPr lang="en-US" sz="2000" dirty="0"/>
              <a:t>e.g., </a:t>
            </a:r>
            <a:r>
              <a:rPr lang="en-US" sz="2000" b="1" dirty="0">
                <a:latin typeface="Courier"/>
              </a:rPr>
              <a:t>int mark[5]; </a:t>
            </a:r>
            <a:r>
              <a:rPr lang="en-US" sz="2000" b="1" i="1" dirty="0">
                <a:solidFill>
                  <a:srgbClr val="7030A0"/>
                </a:solidFill>
              </a:rPr>
              <a:t>// declare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mark</a:t>
            </a:r>
            <a:r>
              <a:rPr lang="en-US" sz="2000" b="1" i="1" dirty="0">
                <a:solidFill>
                  <a:srgbClr val="7030A0"/>
                </a:solidFill>
              </a:rPr>
              <a:t>,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an array of 5 integers</a:t>
            </a:r>
          </a:p>
          <a:p>
            <a:endParaRPr lang="en-US" sz="2000" dirty="0"/>
          </a:p>
          <a:p>
            <a:r>
              <a:rPr lang="en-US" sz="2400" dirty="0"/>
              <a:t>Declaring </a:t>
            </a:r>
            <a:r>
              <a:rPr lang="en-US" sz="2400" dirty="0">
                <a:solidFill>
                  <a:srgbClr val="FF0000"/>
                </a:solidFill>
              </a:rPr>
              <a:t>multiple arrays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FF0000"/>
                </a:solidFill>
              </a:rPr>
              <a:t>same type</a:t>
            </a:r>
            <a:r>
              <a:rPr lang="en-US" sz="2400" dirty="0"/>
              <a:t>,</a:t>
            </a:r>
          </a:p>
          <a:p>
            <a:pPr lvl="1"/>
            <a:endParaRPr lang="en-US" sz="1000" dirty="0">
              <a:cs typeface="Cordia New" pitchFamily="34" charset="-34"/>
            </a:endParaRPr>
          </a:p>
          <a:p>
            <a:pPr lvl="1"/>
            <a:r>
              <a:rPr lang="en-US" sz="2000" dirty="0">
                <a:cs typeface="Cordia New" pitchFamily="34" charset="-34"/>
              </a:rPr>
              <a:t>e.g., </a:t>
            </a:r>
            <a:r>
              <a:rPr lang="en-US" sz="2000" b="1" dirty="0">
                <a:latin typeface="Courier"/>
                <a:cs typeface="Courier New" pitchFamily="49" charset="0"/>
              </a:rPr>
              <a:t>int a[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 New" pitchFamily="49" charset="0"/>
              </a:rPr>
              <a:t>100</a:t>
            </a:r>
            <a:r>
              <a:rPr lang="en-US" sz="2000" b="1" dirty="0">
                <a:latin typeface="Courier"/>
                <a:cs typeface="Courier New" pitchFamily="49" charset="0"/>
              </a:rPr>
              <a:t>], b[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 New" pitchFamily="49" charset="0"/>
              </a:rPr>
              <a:t>27</a:t>
            </a:r>
            <a:r>
              <a:rPr lang="en-US" sz="2000" b="1" dirty="0">
                <a:latin typeface="Courier"/>
                <a:cs typeface="Courier New" pitchFamily="49" charset="0"/>
              </a:rPr>
              <a:t>], c[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 New" pitchFamily="49" charset="0"/>
              </a:rPr>
              <a:t>10</a:t>
            </a:r>
            <a:r>
              <a:rPr lang="en-US" sz="2000" b="1" dirty="0">
                <a:latin typeface="Courier"/>
                <a:cs typeface="Courier New" pitchFamily="49" charset="0"/>
              </a:rPr>
              <a:t>]; </a:t>
            </a:r>
            <a:r>
              <a:rPr lang="en-US" sz="2000" b="1" i="1" dirty="0">
                <a:solidFill>
                  <a:srgbClr val="7030A0"/>
                </a:solidFill>
                <a:latin typeface="Courier"/>
                <a:cs typeface="Courier New" pitchFamily="49" charset="0"/>
              </a:rPr>
              <a:t>/</a:t>
            </a:r>
            <a:r>
              <a:rPr lang="en-US" sz="2000" b="1" i="1" dirty="0">
                <a:solidFill>
                  <a:srgbClr val="7030A0"/>
                </a:solidFill>
              </a:rPr>
              <a:t>/ use comma separated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91518-3E16-4D2A-A3B6-74374E71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Standard Library Functions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Modern C++ </a:t>
            </a:r>
            <a:r>
              <a:rPr lang="en-US" sz="2400" dirty="0"/>
              <a:t>also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support </a:t>
            </a:r>
            <a:r>
              <a:rPr lang="en-US" sz="2400" dirty="0">
                <a:solidFill>
                  <a:srgbClr val="FF0000"/>
                </a:solidFill>
              </a:rPr>
              <a:t>C standard library functions, 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defined in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"/>
              </a:rPr>
              <a:t>cstring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&gt;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for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string manipulation </a:t>
            </a:r>
          </a:p>
          <a:p>
            <a:pPr>
              <a:spcBef>
                <a:spcPts val="0"/>
              </a:spcBef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ost commons, e.g.,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Courier"/>
              </a:rPr>
              <a:t>strcpy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"/>
              </a:rPr>
              <a:t>() </a:t>
            </a:r>
            <a:r>
              <a:rPr lang="en-US" sz="2000" i="1" dirty="0">
                <a:solidFill>
                  <a:srgbClr val="000000"/>
                </a:solidFill>
                <a:effectLst/>
              </a:rPr>
              <a:t>// </a:t>
            </a:r>
            <a:r>
              <a:rPr lang="en-US" sz="2000" b="0" i="1" dirty="0">
                <a:solidFill>
                  <a:srgbClr val="FF0000"/>
                </a:solidFill>
                <a:effectLst/>
              </a:rPr>
              <a:t>copy</a:t>
            </a:r>
            <a:r>
              <a:rPr lang="en-US" sz="2000" b="0" i="1" dirty="0">
                <a:solidFill>
                  <a:srgbClr val="000000"/>
                </a:solidFill>
                <a:effectLst/>
              </a:rPr>
              <a:t> string</a:t>
            </a: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Courier"/>
              </a:rPr>
              <a:t>strcat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"/>
              </a:rPr>
              <a:t>() </a:t>
            </a:r>
            <a:r>
              <a:rPr lang="en-US" sz="2000" i="1" dirty="0">
                <a:solidFill>
                  <a:srgbClr val="000000"/>
                </a:solidFill>
              </a:rPr>
              <a:t>// </a:t>
            </a:r>
            <a:r>
              <a:rPr lang="en-US" sz="2000" b="0" i="1" dirty="0">
                <a:solidFill>
                  <a:srgbClr val="FF0000"/>
                </a:solidFill>
                <a:effectLst/>
              </a:rPr>
              <a:t>concatenate</a:t>
            </a:r>
            <a:r>
              <a:rPr lang="en-US" sz="2000" b="0" i="1" dirty="0">
                <a:solidFill>
                  <a:srgbClr val="000000"/>
                </a:solidFill>
                <a:effectLst/>
              </a:rPr>
              <a:t> strings</a:t>
            </a:r>
          </a:p>
          <a:p>
            <a:pPr lvl="1">
              <a:spcBef>
                <a:spcPts val="0"/>
              </a:spcBef>
            </a:pPr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Courier"/>
              </a:rPr>
              <a:t>strcmp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"/>
              </a:rPr>
              <a:t>() </a:t>
            </a:r>
            <a:r>
              <a:rPr lang="en-US" sz="2000" i="1" dirty="0">
                <a:solidFill>
                  <a:srgbClr val="000000"/>
                </a:solidFill>
                <a:effectLst/>
              </a:rPr>
              <a:t>//</a:t>
            </a:r>
            <a:r>
              <a:rPr lang="en-US" sz="2000" b="1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1" dirty="0">
                <a:solidFill>
                  <a:srgbClr val="FF0000"/>
                </a:solidFill>
                <a:effectLst/>
              </a:rPr>
              <a:t>compare</a:t>
            </a:r>
            <a:r>
              <a:rPr lang="en-US" sz="2000" b="0" i="1" dirty="0">
                <a:solidFill>
                  <a:srgbClr val="000000"/>
                </a:solidFill>
                <a:effectLst/>
              </a:rPr>
              <a:t> strings</a:t>
            </a:r>
          </a:p>
          <a:p>
            <a:pPr lvl="1">
              <a:spcBef>
                <a:spcPts val="0"/>
              </a:spcBef>
            </a:pPr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lvl="1">
              <a:spcBef>
                <a:spcPts val="0"/>
              </a:spcBef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Strtok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// 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Courier New" pitchFamily="49" charset="0"/>
              </a:rPr>
              <a:t>tokenize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 string </a:t>
            </a:r>
          </a:p>
          <a:p>
            <a:pPr lvl="1">
              <a:spcBef>
                <a:spcPts val="0"/>
              </a:spcBef>
            </a:pPr>
            <a:endParaRPr lang="en-US" sz="1000" i="1" dirty="0">
              <a:solidFill>
                <a:srgbClr val="000000"/>
              </a:solidFill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Courier"/>
              </a:rPr>
              <a:t>strlen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"/>
              </a:rPr>
              <a:t>() </a:t>
            </a:r>
            <a:r>
              <a:rPr lang="en-US" sz="2000" i="1" dirty="0">
                <a:solidFill>
                  <a:srgbClr val="000000"/>
                </a:solidFill>
              </a:rPr>
              <a:t>// get string </a:t>
            </a:r>
            <a:r>
              <a:rPr lang="en-US" sz="2000" b="0" i="1" dirty="0">
                <a:solidFill>
                  <a:srgbClr val="FF0000"/>
                </a:solidFill>
                <a:effectLst/>
              </a:rPr>
              <a:t>length</a:t>
            </a:r>
            <a:r>
              <a:rPr lang="en-US" sz="2000" b="0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i="1" dirty="0"/>
              <a:t> </a:t>
            </a:r>
            <a:endParaRPr lang="en-US" sz="1600" i="1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9E94A-0A64-4E9D-96AF-27FAC7D8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611560" y="1129372"/>
          <a:ext cx="8153400" cy="5226978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 *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strcpy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char *s1, const char *s2 );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Copies the string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into the character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array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value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returned.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 *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strncp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char *s1, const char *s2,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size_t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n );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Copies at most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characters of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into the character array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value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returned.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 *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strcat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char *s1, const char *s2 );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Appends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to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first character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overwrites the terminating null character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value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returned.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 *strncat( char *s1, const char *s2, size_t n );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Appends at most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characters of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to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first character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overwrites the terminating null character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value of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returned.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strcmp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const char *s1, const char *s2 );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Compares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with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function returns a value of zero, less than zero or greater than zero if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equal to, less than or greater than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respectively.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E7ED-235C-45AB-A4E7-D3EB5DE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539552" y="1244265"/>
          <a:ext cx="8229600" cy="5020945"/>
        </p:xfrm>
        <a:graphic>
          <a:graphicData uri="http://schemas.openxmlformats.org/drawingml/2006/table">
            <a:tbl>
              <a:tblPr/>
              <a:tblGrid>
                <a:gridCol w="44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strncmp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const char *s1, const char *s2,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size_t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n 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Compares up to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characters of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with the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function returns zero, less than zero or greater than zero if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equal to, less than or greater than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respectively.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 *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strtok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char *s1, const char *s2 );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 sequence of calls to 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strtok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breaks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into “tokens”—logical pieces such as words in a line of text—delimited by characters contained in string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first call contains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s1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as the first argument, and subsequent calls to continue tokenizing the same string contain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as the first argument. A pointer to the current token is returned by each call. If there are no more tokens when the function is called, 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is returned.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size_t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strlen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 const char *s );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Determines the length of string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Courier New" pitchFamily="49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The number of characters preceding the terminating null character is returned.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F9A5-BC4A-4656-82CA-CD3C5BB8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1AEA-FD22-4F07-9E3C-C0F5DBFAEA6E}" type="slidenum">
              <a:rPr lang="en-US"/>
              <a:pPr/>
              <a:t>33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String Copy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char *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strcpy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(char *s1, const char *s2)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string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dirty="0">
                <a:solidFill>
                  <a:srgbClr val="FF0000"/>
                </a:solidFill>
              </a:rPr>
              <a:t> to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plus the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</a:t>
            </a:r>
          </a:p>
          <a:p>
            <a:pPr lvl="1">
              <a:spcBef>
                <a:spcPts val="0"/>
              </a:spcBef>
            </a:pPr>
            <a:endParaRPr lang="en-US" sz="1000" b="1" dirty="0"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"/>
                <a:cs typeface="Times New Roman" pitchFamily="18" charset="0"/>
              </a:rPr>
              <a:t>s1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must be large enough </a:t>
            </a:r>
            <a:r>
              <a:rPr lang="en-US" sz="2000" dirty="0"/>
              <a:t>to hold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2000" dirty="0">
                <a:cs typeface="Times New Roman" pitchFamily="18" charset="0"/>
              </a:rPr>
              <a:t>plus the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</a:t>
            </a:r>
          </a:p>
          <a:p>
            <a:pPr lvl="1">
              <a:spcBef>
                <a:spcPts val="0"/>
              </a:spcBef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the value of </a:t>
            </a:r>
            <a:r>
              <a:rPr kumimoji="0" lang="en-US" sz="2000" b="1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/>
                <a:ea typeface="+mn-ea"/>
                <a:cs typeface="Courier New" pitchFamily="49" charset="0"/>
              </a:rPr>
              <a:t>s1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char *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cpy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(char *s1, const char *s2,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n)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copy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first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n</a:t>
            </a:r>
            <a:r>
              <a:rPr lang="en-US" sz="2000" b="1" dirty="0"/>
              <a:t>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characters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dirty="0">
                <a:solidFill>
                  <a:srgbClr val="FF0000"/>
                </a:solidFill>
              </a:rPr>
              <a:t> to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</a:p>
          <a:p>
            <a:pPr lvl="1"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do not copy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 </a:t>
            </a:r>
            <a:r>
              <a:rPr lang="en-US" sz="2000" dirty="0">
                <a:solidFill>
                  <a:srgbClr val="FF0000"/>
                </a:solidFill>
              </a:rPr>
              <a:t>necessarily 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append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at the end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the value of </a:t>
            </a:r>
            <a:r>
              <a:rPr kumimoji="0" lang="en-US" sz="2000" b="1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/>
                <a:ea typeface="+mn-ea"/>
                <a:cs typeface="Courier New" pitchFamily="49" charset="0"/>
              </a:rPr>
              <a:t>s1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7E811-5A2A-4D9C-9E70-21DC6F91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59B8E-9825-4C04-9437-673488ED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52123"/>
            <a:ext cx="6088732" cy="52452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6D0F-0166-4711-89E0-C7CD28A4D2DC}" type="slidenum">
              <a:rPr lang="en-US"/>
              <a:pPr/>
              <a:t>35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String Concatenation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char *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strcat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(char *s1, const char *s2)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append</a:t>
            </a:r>
            <a:r>
              <a:rPr lang="en-US" sz="2000" dirty="0"/>
              <a:t> the copy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dirty="0">
                <a:solidFill>
                  <a:srgbClr val="FF0000"/>
                </a:solidFill>
              </a:rPr>
              <a:t> to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s1,</a:t>
            </a:r>
            <a:r>
              <a:rPr lang="en-US" sz="2000" dirty="0">
                <a:cs typeface="Times New Roman" pitchFamily="18" charset="0"/>
              </a:rPr>
              <a:t> plus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first character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dirty="0"/>
              <a:t>replaces 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s1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Courier"/>
                <a:cs typeface="Times New Roman" pitchFamily="18" charset="0"/>
              </a:rPr>
              <a:t>s1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must be large enough </a:t>
            </a:r>
            <a:r>
              <a:rPr lang="en-US" sz="2000" dirty="0"/>
              <a:t>to hold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2000" dirty="0">
                <a:cs typeface="Times New Roman" pitchFamily="18" charset="0"/>
              </a:rPr>
              <a:t>plus the</a:t>
            </a: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</a:t>
            </a:r>
          </a:p>
          <a:p>
            <a:pPr lvl="1">
              <a:spcBef>
                <a:spcPts val="0"/>
              </a:spcBef>
            </a:pPr>
            <a:endParaRPr lang="en-US" sz="1000" dirty="0"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the value of </a:t>
            </a:r>
            <a:r>
              <a:rPr kumimoji="0" lang="en-US" sz="2000" b="1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/>
                <a:ea typeface="+mn-ea"/>
                <a:cs typeface="Courier New" pitchFamily="49" charset="0"/>
              </a:rPr>
              <a:t>s1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 sz="2000" dirty="0"/>
          </a:p>
          <a:p>
            <a:pPr marL="914400" lvl="2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char *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strncat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(char *s1, const char *s2,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n)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append</a:t>
            </a:r>
            <a:r>
              <a:rPr lang="en-US" sz="2000" dirty="0"/>
              <a:t> the first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n</a:t>
            </a:r>
            <a:r>
              <a:rPr lang="en-US" sz="2000" b="1" dirty="0"/>
              <a:t>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characters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000" dirty="0">
                <a:solidFill>
                  <a:srgbClr val="FF0000"/>
                </a:solidFill>
              </a:rPr>
              <a:t> to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plus append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character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at the end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the value of </a:t>
            </a:r>
            <a:r>
              <a:rPr kumimoji="0" lang="en-US" sz="2000" b="1" i="0" u="none" strike="noStrike" kern="1200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/>
                <a:ea typeface="+mn-ea"/>
                <a:cs typeface="Courier New" pitchFamily="49" charset="0"/>
              </a:rPr>
              <a:t>s1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F78CF-4A22-4060-B202-CFB16216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AADED2-34C3-4EC2-88C8-BB487E529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7"/>
          <a:stretch/>
        </p:blipFill>
        <p:spPr>
          <a:xfrm>
            <a:off x="611560" y="1484784"/>
            <a:ext cx="7398725" cy="50875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91CA-7BDF-44A5-9355-A0B9B81FC4DB}" type="slidenum">
              <a:rPr lang="en-US"/>
              <a:pPr/>
              <a:t>37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String Comparison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Characters</a:t>
            </a:r>
            <a:r>
              <a:rPr lang="en-US" sz="2400" dirty="0"/>
              <a:t> are represented as </a:t>
            </a:r>
            <a:r>
              <a:rPr lang="en-US" sz="2400" dirty="0">
                <a:solidFill>
                  <a:srgbClr val="FF0000"/>
                </a:solidFill>
              </a:rPr>
              <a:t>numeric codes</a:t>
            </a:r>
            <a:endParaRPr lang="en-US" sz="1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strings </a:t>
            </a:r>
            <a:r>
              <a:rPr lang="en-US" sz="2000" dirty="0"/>
              <a:t>are</a:t>
            </a:r>
            <a:r>
              <a:rPr lang="en-US" sz="2000" dirty="0">
                <a:solidFill>
                  <a:srgbClr val="FF0000"/>
                </a:solidFill>
              </a:rPr>
              <a:t> compared </a:t>
            </a:r>
            <a:r>
              <a:rPr lang="en-US" sz="2000" dirty="0"/>
              <a:t>using </a:t>
            </a:r>
            <a:r>
              <a:rPr lang="en-US" sz="2000" dirty="0">
                <a:solidFill>
                  <a:srgbClr val="FF0000"/>
                </a:solidFill>
              </a:rPr>
              <a:t>numeric codes </a:t>
            </a:r>
            <a:r>
              <a:rPr lang="en-US" sz="2000" dirty="0"/>
              <a:t>of characters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Character codes (character sets)</a:t>
            </a:r>
            <a:endParaRPr lang="en-US" sz="1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ASCII</a:t>
            </a:r>
            <a:r>
              <a:rPr lang="en-US" sz="2000" dirty="0"/>
              <a:t> (American Standard Code for Information Interchange)</a:t>
            </a:r>
            <a:r>
              <a:rPr lang="en-US" sz="2000" baseline="30000" dirty="0"/>
              <a:t>1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e.g., ASCII code for </a:t>
            </a:r>
            <a:r>
              <a:rPr lang="en-US" sz="2000" dirty="0">
                <a:solidFill>
                  <a:srgbClr val="FF0000"/>
                </a:solidFill>
              </a:rPr>
              <a:t>'z’</a:t>
            </a:r>
            <a:r>
              <a:rPr lang="en-US" sz="2000" dirty="0"/>
              <a:t> is 122, and 90 for </a:t>
            </a:r>
            <a:r>
              <a:rPr lang="en-US" sz="2000" dirty="0">
                <a:solidFill>
                  <a:srgbClr val="FF0000"/>
                </a:solidFill>
              </a:rPr>
              <a:t>‘Z’ </a:t>
            </a:r>
            <a:r>
              <a:rPr lang="en-US" sz="2000" dirty="0"/>
              <a:t>(in decimal)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EBCDIC (Binary Coded Decimal Interchange Code)</a:t>
            </a:r>
            <a:r>
              <a:rPr lang="en-US" sz="2000" baseline="30000" dirty="0"/>
              <a:t>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Both</a:t>
            </a:r>
            <a:r>
              <a:rPr lang="en-US" sz="2000" dirty="0"/>
              <a:t> represent </a:t>
            </a:r>
            <a:r>
              <a:rPr lang="en-US" sz="2000" dirty="0">
                <a:solidFill>
                  <a:srgbClr val="FF0000"/>
                </a:solidFill>
              </a:rPr>
              <a:t>a character </a:t>
            </a:r>
            <a:r>
              <a:rPr lang="en-US" sz="2000" dirty="0"/>
              <a:t>by </a:t>
            </a:r>
            <a:r>
              <a:rPr lang="en-US" sz="2000" dirty="0">
                <a:solidFill>
                  <a:srgbClr val="FF0000"/>
                </a:solidFill>
              </a:rPr>
              <a:t>8-bits</a:t>
            </a:r>
            <a:r>
              <a:rPr lang="en-US" sz="2000" dirty="0"/>
              <a:t> (i.e., </a:t>
            </a:r>
            <a:r>
              <a:rPr lang="en-US" sz="2000" dirty="0">
                <a:solidFill>
                  <a:srgbClr val="FF0000"/>
                </a:solidFill>
              </a:rPr>
              <a:t>1 byte </a:t>
            </a:r>
            <a:r>
              <a:rPr lang="en-US" sz="2000" dirty="0"/>
              <a:t>of memory)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5F159-429C-47FE-B1D6-E30F07879F4B}"/>
              </a:ext>
            </a:extLst>
          </p:cNvPr>
          <p:cNvSpPr txBox="1"/>
          <p:nvPr/>
        </p:nvSpPr>
        <p:spPr>
          <a:xfrm>
            <a:off x="755576" y="59393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https://theasciicode.com.ar/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274C5-D399-495C-B5D6-3AE906C8F5F4}"/>
              </a:ext>
            </a:extLst>
          </p:cNvPr>
          <p:cNvSpPr txBox="1"/>
          <p:nvPr/>
        </p:nvSpPr>
        <p:spPr>
          <a:xfrm>
            <a:off x="755576" y="62407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BE" dirty="0"/>
              <a:t>https://en.wikipedia.org/wiki/EBCDIC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B2EEA-FEDE-4DB8-8705-96BD37FBB9BB}" type="slidenum">
              <a:rPr lang="en-US"/>
              <a:pPr/>
              <a:t>38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85860"/>
            <a:ext cx="8392446" cy="51435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strcmp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(const char *s1, const char *s2)</a:t>
            </a: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compare</a:t>
            </a:r>
            <a:r>
              <a:rPr lang="en-US" sz="2000" dirty="0"/>
              <a:t> string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s1</a:t>
            </a:r>
            <a:r>
              <a:rPr lang="en-US" sz="2000" dirty="0"/>
              <a:t> against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s2</a:t>
            </a:r>
            <a:r>
              <a:rPr lang="en-US" sz="2000" dirty="0"/>
              <a:t>, character by character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performs a binary comparison</a:t>
            </a:r>
            <a:r>
              <a:rPr lang="en-US" sz="2000" dirty="0"/>
              <a:t> of the characters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: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(0), if </a:t>
            </a:r>
            <a:r>
              <a:rPr lang="en-US" sz="2000" dirty="0">
                <a:solidFill>
                  <a:srgbClr val="FF0000"/>
                </a:solidFill>
              </a:rPr>
              <a:t>s1 = s2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negative</a:t>
            </a:r>
            <a:r>
              <a:rPr lang="en-US" sz="2000" dirty="0"/>
              <a:t> value (-ve), if </a:t>
            </a:r>
            <a:r>
              <a:rPr lang="en-US" sz="2000" dirty="0">
                <a:solidFill>
                  <a:srgbClr val="FF0000"/>
                </a:solidFill>
              </a:rPr>
              <a:t>s1 &lt; s2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value (+ve), if </a:t>
            </a:r>
            <a:r>
              <a:rPr lang="en-US" sz="2000" dirty="0">
                <a:solidFill>
                  <a:srgbClr val="FF0000"/>
                </a:solidFill>
              </a:rPr>
              <a:t>s1 &gt; s2 </a:t>
            </a:r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1900" b="1" dirty="0" err="1">
                <a:latin typeface="Courier New" pitchFamily="49" charset="0"/>
                <a:cs typeface="Times New Roman" pitchFamily="18" charset="0"/>
              </a:rPr>
              <a:t>strncmp</a:t>
            </a: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(const char *s1, const char *s2, </a:t>
            </a:r>
            <a:r>
              <a:rPr lang="en-US" sz="1900" b="1" dirty="0" err="1">
                <a:latin typeface="Courier New" pitchFamily="49" charset="0"/>
                <a:cs typeface="Times New Roman" pitchFamily="18" charset="0"/>
              </a:rPr>
              <a:t>size_t</a:t>
            </a:r>
            <a:r>
              <a:rPr lang="en-US" sz="1900" b="1" dirty="0">
                <a:latin typeface="Courier New" pitchFamily="49" charset="0"/>
                <a:cs typeface="Times New Roman" pitchFamily="18" charset="0"/>
              </a:rPr>
              <a:t> n)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compare</a:t>
            </a:r>
            <a:r>
              <a:rPr lang="en-US" sz="2000" dirty="0"/>
              <a:t> up to </a:t>
            </a:r>
            <a:r>
              <a:rPr lang="en-US" sz="2000" dirty="0">
                <a:solidFill>
                  <a:srgbClr val="FF0000"/>
                </a:solidFill>
              </a:rPr>
              <a:t>n number of characters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s1</a:t>
            </a:r>
            <a:r>
              <a:rPr lang="en-US" sz="2000" dirty="0"/>
              <a:t> against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s2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4D1B7-41BA-4CC3-800F-D1C602FE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71606-74E1-44EC-9E10-AEBD65C1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1" y="1428737"/>
            <a:ext cx="7816036" cy="51546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508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Regular arrays</a:t>
            </a:r>
            <a:r>
              <a:rPr lang="en-US" sz="2400" dirty="0"/>
              <a:t> are blocks of </a:t>
            </a:r>
            <a:r>
              <a:rPr lang="en-US" sz="2400" dirty="0">
                <a:solidFill>
                  <a:srgbClr val="FF0000"/>
                </a:solidFill>
              </a:rPr>
              <a:t>non-dynamic </a:t>
            </a:r>
            <a:r>
              <a:rPr lang="en-US" sz="2400" dirty="0"/>
              <a:t>memory: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static entity </a:t>
            </a:r>
            <a:r>
              <a:rPr lang="en-US" sz="2000" dirty="0"/>
              <a:t>(or have the </a:t>
            </a:r>
            <a:r>
              <a:rPr lang="en-US" sz="2000" dirty="0">
                <a:solidFill>
                  <a:srgbClr val="FF0000"/>
                </a:solidFill>
              </a:rPr>
              <a:t>same size </a:t>
            </a:r>
            <a:r>
              <a:rPr lang="en-US" sz="2000" dirty="0"/>
              <a:t>throughout the program)</a:t>
            </a:r>
          </a:p>
          <a:p>
            <a:pPr lvl="1"/>
            <a:endParaRPr lang="en-US" sz="1000" dirty="0"/>
          </a:p>
          <a:p>
            <a:pPr lvl="2"/>
            <a:r>
              <a:rPr lang="en-US" sz="2000" dirty="0"/>
              <a:t>its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must be determined</a:t>
            </a:r>
            <a:r>
              <a:rPr lang="en-US" sz="2000" dirty="0"/>
              <a:t> when declared (</a:t>
            </a:r>
            <a:r>
              <a:rPr lang="en-US" sz="2000" dirty="0">
                <a:solidFill>
                  <a:srgbClr val="FF0000"/>
                </a:solidFill>
              </a:rPr>
              <a:t>before execution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Regular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arrays (“arrays of </a:t>
            </a:r>
            <a:r>
              <a:rPr lang="en-US" sz="2400" dirty="0">
                <a:solidFill>
                  <a:srgbClr val="FF0000"/>
                </a:solidFill>
              </a:rPr>
              <a:t>known constant size</a:t>
            </a:r>
            <a:r>
              <a:rPr lang="en-US" sz="2400" dirty="0"/>
              <a:t>”):</a:t>
            </a:r>
          </a:p>
          <a:p>
            <a:endParaRPr lang="en-US" sz="1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 can be specified by a </a:t>
            </a:r>
            <a:r>
              <a:rPr lang="en-US" sz="2000" dirty="0">
                <a:solidFill>
                  <a:srgbClr val="FF0000"/>
                </a:solidFill>
              </a:rPr>
              <a:t>constant integer </a:t>
            </a:r>
            <a:r>
              <a:rPr lang="en-US" sz="2000" dirty="0"/>
              <a:t>variable</a:t>
            </a:r>
          </a:p>
          <a:p>
            <a:pPr lvl="1"/>
            <a:endParaRPr lang="en-US" sz="1000" dirty="0"/>
          </a:p>
          <a:p>
            <a:pPr lvl="2"/>
            <a:r>
              <a:rPr lang="en-US" sz="2000" dirty="0">
                <a:ea typeface="DotumChe" panose="020B0609000101010101" pitchFamily="49" charset="-127"/>
              </a:rPr>
              <a:t>e.g., </a:t>
            </a:r>
            <a:r>
              <a:rPr lang="en-US" sz="2000" b="1" dirty="0">
                <a:latin typeface="Courier New" pitchFamily="49" charset="0"/>
              </a:rPr>
              <a:t>const int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</a:rPr>
              <a:t>=20; </a:t>
            </a:r>
            <a:r>
              <a:rPr lang="en-US" sz="2000" b="1" i="1" dirty="0">
                <a:solidFill>
                  <a:srgbClr val="7030A0"/>
                </a:solidFill>
              </a:rPr>
              <a:t>//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size</a:t>
            </a:r>
            <a:r>
              <a:rPr lang="en-US" sz="2000" b="1" i="1" dirty="0">
                <a:solidFill>
                  <a:srgbClr val="7030A0"/>
                </a:solidFill>
              </a:rPr>
              <a:t> cannot be changed</a:t>
            </a:r>
          </a:p>
          <a:p>
            <a:pPr marL="914400" lvl="2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int x[size]; </a:t>
            </a:r>
          </a:p>
          <a:p>
            <a:pPr marL="914400" lvl="2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constant</a:t>
            </a:r>
            <a:r>
              <a:rPr lang="en-US" sz="2000" dirty="0"/>
              <a:t> variables </a:t>
            </a:r>
            <a:r>
              <a:rPr lang="en-US" sz="2000" dirty="0">
                <a:solidFill>
                  <a:srgbClr val="FF0000"/>
                </a:solidFill>
              </a:rPr>
              <a:t>must be initialized</a:t>
            </a:r>
            <a:r>
              <a:rPr lang="en-US" sz="2000" dirty="0"/>
              <a:t> when </a:t>
            </a:r>
            <a:r>
              <a:rPr lang="en-US" sz="2000" dirty="0">
                <a:solidFill>
                  <a:srgbClr val="FF0000"/>
                </a:solidFill>
              </a:rPr>
              <a:t>declared</a:t>
            </a:r>
          </a:p>
          <a:p>
            <a:pPr lvl="2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5587-4596-4B61-A522-39273713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066E-F5C2-4B23-80FD-7E240CB35E32}" type="slidenum">
              <a:rPr lang="en-US"/>
              <a:pPr/>
              <a:t>40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String Tokenizing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Tokenizing 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break a </a:t>
            </a:r>
            <a:r>
              <a:rPr lang="en-US" sz="2000" dirty="0">
                <a:solidFill>
                  <a:srgbClr val="FF0000"/>
                </a:solidFill>
              </a:rPr>
              <a:t>string into tokens</a:t>
            </a:r>
            <a:r>
              <a:rPr lang="en-US" sz="2000" dirty="0"/>
              <a:t>, separated </a:t>
            </a:r>
            <a:r>
              <a:rPr lang="en-US" sz="2000" dirty="0">
                <a:solidFill>
                  <a:srgbClr val="FF0000"/>
                </a:solidFill>
              </a:rPr>
              <a:t>by delimiting characters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tokens</a:t>
            </a:r>
            <a:r>
              <a:rPr lang="en-US" sz="2000" dirty="0"/>
              <a:t> usually are </a:t>
            </a:r>
            <a:r>
              <a:rPr lang="en-US" sz="2000" dirty="0">
                <a:solidFill>
                  <a:srgbClr val="FF0000"/>
                </a:solidFill>
              </a:rPr>
              <a:t>logical units</a:t>
            </a:r>
            <a:r>
              <a:rPr lang="en-US" sz="2000" dirty="0"/>
              <a:t>, e.g., </a:t>
            </a:r>
            <a:r>
              <a:rPr lang="en-US" sz="2000" dirty="0">
                <a:solidFill>
                  <a:srgbClr val="FF0000"/>
                </a:solidFill>
              </a:rPr>
              <a:t>words</a:t>
            </a:r>
            <a:r>
              <a:rPr lang="en-US" sz="2000" dirty="0"/>
              <a:t> separated by </a:t>
            </a:r>
            <a:r>
              <a:rPr lang="en-US" sz="2000" dirty="0">
                <a:solidFill>
                  <a:srgbClr val="FF0000"/>
                </a:solidFill>
              </a:rPr>
              <a:t>“ ”</a:t>
            </a:r>
          </a:p>
          <a:p>
            <a:pPr lvl="2">
              <a:spcBef>
                <a:spcPts val="0"/>
              </a:spcBef>
            </a:pPr>
            <a:endParaRPr lang="en-US" sz="1000" b="1" dirty="0"/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"This is my string“</a:t>
            </a:r>
            <a:r>
              <a:rPr lang="en-US" sz="2000" b="1" dirty="0"/>
              <a:t> = </a:t>
            </a:r>
            <a:r>
              <a:rPr lang="en-US" sz="2000" dirty="0"/>
              <a:t>has </a:t>
            </a:r>
            <a:r>
              <a:rPr lang="en-US" sz="2000" dirty="0">
                <a:solidFill>
                  <a:srgbClr val="FF0000"/>
                </a:solidFill>
              </a:rPr>
              <a:t>4 word-tokens</a:t>
            </a:r>
          </a:p>
          <a:p>
            <a:pPr lvl="1">
              <a:spcBef>
                <a:spcPts val="0"/>
              </a:spcBef>
            </a:pPr>
            <a:endParaRPr lang="en-US" sz="3200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char *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strtok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(char *s1, const char *s2)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1">
              <a:spcBef>
                <a:spcPts val="0"/>
              </a:spcBef>
            </a:pPr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multiple function calls</a:t>
            </a:r>
            <a:r>
              <a:rPr lang="en-US" sz="2000" dirty="0"/>
              <a:t>: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call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strtok</a:t>
            </a:r>
            <a:r>
              <a:rPr lang="en-US" sz="2000" dirty="0"/>
              <a:t>(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s1, delimiter</a:t>
            </a:r>
            <a:r>
              <a:rPr lang="en-US" sz="2000" dirty="0"/>
              <a:t>)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3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delimiter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character</a:t>
            </a:r>
            <a:r>
              <a:rPr lang="en-US" dirty="0">
                <a:solidFill>
                  <a:srgbClr val="FF0000"/>
                </a:solidFill>
              </a:rPr>
              <a:t> of</a:t>
            </a:r>
            <a:r>
              <a:rPr lang="en-US" dirty="0"/>
              <a:t> string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dirty="0"/>
              <a:t> by 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NULL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subsequent </a:t>
            </a:r>
            <a:r>
              <a:rPr lang="en-US" sz="2000" dirty="0"/>
              <a:t>calls,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strtok</a:t>
            </a:r>
            <a:r>
              <a:rPr lang="en-US" sz="2000" dirty="0"/>
              <a:t>(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NULL, delimiter</a:t>
            </a:r>
            <a:r>
              <a:rPr lang="en-US" sz="2000" dirty="0"/>
              <a:t>)</a:t>
            </a:r>
            <a:endParaRPr lang="en-US" sz="2000" b="1" dirty="0">
              <a:latin typeface="Courier New" pitchFamily="49" charset="0"/>
            </a:endParaRPr>
          </a:p>
          <a:p>
            <a:pPr lvl="3">
              <a:spcBef>
                <a:spcPts val="0"/>
              </a:spcBef>
            </a:pPr>
            <a:endParaRPr lang="en-US" sz="1000" dirty="0"/>
          </a:p>
          <a:p>
            <a:pPr lvl="3">
              <a:spcBef>
                <a:spcPts val="0"/>
              </a:spcBef>
            </a:pPr>
            <a:r>
              <a:rPr lang="en-US" dirty="0"/>
              <a:t>continue </a:t>
            </a:r>
            <a:r>
              <a:rPr lang="en-US" dirty="0">
                <a:solidFill>
                  <a:srgbClr val="FF0000"/>
                </a:solidFill>
              </a:rPr>
              <a:t>tokenizing</a:t>
            </a:r>
            <a:r>
              <a:rPr lang="en-US" dirty="0"/>
              <a:t> the rest of string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3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AvantGarde" pitchFamily="34" charset="0"/>
                <a:cs typeface="Times New Roman" pitchFamily="18" charset="0"/>
              </a:rPr>
              <a:t>   </a:t>
            </a:r>
            <a:endParaRPr lang="en-US" sz="2000" b="1" dirty="0">
              <a:latin typeface="Courier" pitchFamily="49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EE6C-FF43-4C5A-AB03-E8478306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3B15C-C308-4FAD-B0B4-69AEB0E3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" y="1145090"/>
            <a:ext cx="5880536" cy="54522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DD52C-B0F1-4C19-83B5-839AC3DEC436}" type="slidenum">
              <a:rPr lang="en-US"/>
              <a:pPr/>
              <a:t>42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String Length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*s)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number of characters </a:t>
            </a:r>
            <a:r>
              <a:rPr lang="en-US" sz="2000" dirty="0"/>
              <a:t>in a string (i.e., an </a:t>
            </a:r>
            <a:r>
              <a:rPr lang="en-US" sz="2000" dirty="0">
                <a:solidFill>
                  <a:srgbClr val="FF0000"/>
                </a:solidFill>
              </a:rPr>
              <a:t>integer value</a:t>
            </a:r>
            <a:r>
              <a:rPr lang="en-US" sz="2000" dirty="0"/>
              <a:t>)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length </a:t>
            </a:r>
            <a:r>
              <a:rPr lang="en-US" sz="2000" dirty="0">
                <a:solidFill>
                  <a:srgbClr val="FF0000"/>
                </a:solidFill>
              </a:rPr>
              <a:t>not include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NULL</a:t>
            </a:r>
            <a:r>
              <a:rPr lang="en-US" sz="2000" dirty="0">
                <a:solidFill>
                  <a:srgbClr val="FF0000"/>
                </a:solidFill>
              </a:rPr>
              <a:t> character</a:t>
            </a:r>
            <a:endParaRPr lang="en-US" sz="1000" dirty="0"/>
          </a:p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endParaRPr lang="en-US" sz="1000" dirty="0"/>
          </a:p>
          <a:p>
            <a:pPr lvl="1"/>
            <a:r>
              <a:rPr lang="en-US" sz="2000" b="1" dirty="0">
                <a:latin typeface="Courier"/>
              </a:rPr>
              <a:t>char name[]=</a:t>
            </a:r>
            <a:r>
              <a:rPr lang="en-US" sz="2000" b="1" dirty="0"/>
              <a:t>"</a:t>
            </a:r>
            <a:r>
              <a:rPr lang="en-US" sz="2000" b="1" dirty="0" err="1">
                <a:latin typeface="Courier"/>
              </a:rPr>
              <a:t>abebe</a:t>
            </a:r>
            <a:r>
              <a:rPr lang="en-US" sz="2000" b="1" dirty="0"/>
              <a:t>"</a:t>
            </a:r>
            <a:r>
              <a:rPr lang="en-US" sz="2000" b="1" dirty="0">
                <a:latin typeface="Courier"/>
              </a:rPr>
              <a:t>; </a:t>
            </a:r>
          </a:p>
          <a:p>
            <a:pPr lvl="1"/>
            <a:endParaRPr lang="en-US" sz="1000" b="1" dirty="0">
              <a:latin typeface="Courier"/>
            </a:endParaRPr>
          </a:p>
          <a:p>
            <a:pPr lvl="2"/>
            <a:r>
              <a:rPr lang="en-US" sz="2000" b="1" dirty="0">
                <a:latin typeface="Courier"/>
              </a:rPr>
              <a:t>name</a:t>
            </a:r>
            <a:r>
              <a:rPr lang="en-US" sz="2000" b="1" dirty="0"/>
              <a:t>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length of 5 </a:t>
            </a:r>
            <a:r>
              <a:rPr lang="en-US" sz="2000" dirty="0"/>
              <a:t>(chars)</a:t>
            </a:r>
          </a:p>
          <a:p>
            <a:pPr lvl="1"/>
            <a:endParaRPr lang="en-US" sz="1000" b="1" i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latin typeface="Courier"/>
              </a:rPr>
              <a:t>char str[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100</a:t>
            </a:r>
            <a:r>
              <a:rPr lang="en-US" sz="2000" b="1" dirty="0">
                <a:latin typeface="Courier"/>
              </a:rPr>
              <a:t>]="test string";</a:t>
            </a:r>
          </a:p>
          <a:p>
            <a:pPr lvl="1"/>
            <a:endParaRPr lang="en-US" sz="1000" b="1" dirty="0">
              <a:latin typeface="Courier"/>
            </a:endParaRPr>
          </a:p>
          <a:p>
            <a:pPr lvl="2"/>
            <a:r>
              <a:rPr lang="en-US" sz="2000" b="1" dirty="0">
                <a:latin typeface="Courier"/>
              </a:rPr>
              <a:t>str</a:t>
            </a:r>
            <a:r>
              <a:rPr lang="en-US" sz="2000" b="1" dirty="0"/>
              <a:t>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length of 11 </a:t>
            </a:r>
            <a:r>
              <a:rPr lang="en-US" sz="2000" dirty="0"/>
              <a:t>(chars) </a:t>
            </a:r>
            <a:r>
              <a:rPr lang="en-US" sz="2000" b="1" i="1" dirty="0">
                <a:solidFill>
                  <a:srgbClr val="7030A0"/>
                </a:solidFill>
              </a:rPr>
              <a:t>// do not confuse with size of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str</a:t>
            </a:r>
            <a:endParaRPr lang="en-US" sz="2000" b="1" i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sz="2000" b="1" dirty="0">
              <a:latin typeface="Courier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AvantGarde" pitchFamily="34" charset="0"/>
                <a:cs typeface="Times New Roman" pitchFamily="18" charset="0"/>
              </a:rPr>
              <a:t>   </a:t>
            </a:r>
            <a:endParaRPr lang="en-US" sz="2000" b="1" dirty="0">
              <a:latin typeface="Courier" pitchFamily="49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EE6C-FF43-4C5A-AB03-E8478306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0B4BE-EFBA-4E23-8BC0-743E082FD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"/>
          <a:stretch/>
        </p:blipFill>
        <p:spPr>
          <a:xfrm>
            <a:off x="540971" y="1647825"/>
            <a:ext cx="8062058" cy="32689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179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Discussion forum 2 –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Homework!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BE" dirty="0"/>
              <a:t>https://elearning.amu.edu.et/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71AB6-8305-4E07-B923-BE896D825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5"/>
          <a:stretch/>
        </p:blipFill>
        <p:spPr>
          <a:xfrm>
            <a:off x="1104900" y="3049491"/>
            <a:ext cx="6934200" cy="30523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3598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6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Quiz 1 –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Self-evaluation!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96" y="1352413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BE" dirty="0"/>
              <a:t>https://elearning.amu.edu.et/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DAE028-A494-45AB-85AA-0D7C9470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3837"/>
            <a:ext cx="6768752" cy="37160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8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Initializing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35280" cy="4929222"/>
          </a:xfrm>
        </p:spPr>
        <p:txBody>
          <a:bodyPr>
            <a:normAutofit/>
          </a:bodyPr>
          <a:lstStyle/>
          <a:p>
            <a:r>
              <a:rPr lang="en-US" sz="2400" dirty="0"/>
              <a:t>Specify </a:t>
            </a:r>
            <a:r>
              <a:rPr lang="en-US" sz="2400" dirty="0">
                <a:solidFill>
                  <a:srgbClr val="FF0000"/>
                </a:solidFill>
              </a:rPr>
              <a:t>each element values </a:t>
            </a:r>
            <a:r>
              <a:rPr lang="en-US" sz="2400" dirty="0"/>
              <a:t>when array declared,</a:t>
            </a:r>
          </a:p>
          <a:p>
            <a:pPr lvl="2"/>
            <a:endParaRPr lang="en-US" sz="1000" b="1" dirty="0">
              <a:latin typeface="Courier New" pitchFamily="49" charset="0"/>
            </a:endParaRPr>
          </a:p>
          <a:p>
            <a:pPr lvl="1"/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</a:rPr>
              <a:t>int mark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[5]={10,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25,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30,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14,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50}; </a:t>
            </a:r>
            <a:r>
              <a:rPr lang="en-US" sz="2000" b="1" i="1" dirty="0">
                <a:solidFill>
                  <a:srgbClr val="7030A0"/>
                </a:solidFill>
              </a:rPr>
              <a:t>// initialize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mark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</a:p>
          <a:p>
            <a:pPr lvl="1"/>
            <a:endParaRPr lang="en-US" sz="1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342900" lvl="2" indent="-342900">
              <a:spcBef>
                <a:spcPts val="0"/>
              </a:spcBef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not enough initializers</a:t>
            </a:r>
            <a:r>
              <a:rPr lang="en-US" dirty="0"/>
              <a:t>, sets </a:t>
            </a:r>
            <a:r>
              <a:rPr lang="en-US" dirty="0">
                <a:solidFill>
                  <a:srgbClr val="FF0000"/>
                </a:solidFill>
              </a:rPr>
              <a:t>all rightmost</a:t>
            </a:r>
            <a:r>
              <a:rPr lang="en-US" dirty="0"/>
              <a:t> elements 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n[5]= {0};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7030A0"/>
                </a:solidFill>
              </a:rPr>
              <a:t>sets every element to 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array size is omitted</a:t>
            </a:r>
            <a:r>
              <a:rPr lang="en-US" sz="2400" dirty="0"/>
              <a:t>, array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number of initializers</a:t>
            </a:r>
            <a:endParaRPr 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/>
            <a:endParaRPr lang="en-US" sz="1000" b="1" dirty="0">
              <a:latin typeface="Courier New" pitchFamily="49" charset="0"/>
            </a:endParaRPr>
          </a:p>
          <a:p>
            <a:pPr lvl="2"/>
            <a:r>
              <a:rPr lang="en-US" sz="2000" b="1" dirty="0">
                <a:latin typeface="Courier New" pitchFamily="49" charset="0"/>
              </a:rPr>
              <a:t>int n[]={1,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2,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3,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4,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5}; </a:t>
            </a:r>
            <a:r>
              <a:rPr lang="en-US" sz="2000" b="1" i="1" dirty="0">
                <a:solidFill>
                  <a:srgbClr val="7030A0"/>
                </a:solidFill>
              </a:rPr>
              <a:t>// </a:t>
            </a:r>
            <a:r>
              <a:rPr lang="en-US" sz="2000" b="1" i="1" dirty="0">
                <a:solidFill>
                  <a:srgbClr val="7030A0"/>
                </a:solidFill>
                <a:latin typeface="Courier"/>
              </a:rPr>
              <a:t>n</a:t>
            </a:r>
            <a:r>
              <a:rPr lang="en-US" sz="2000" b="1" i="1" dirty="0">
                <a:solidFill>
                  <a:srgbClr val="7030A0"/>
                </a:solidFill>
              </a:rPr>
              <a:t> has an array size of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2BC4-9B3A-4A5D-853A-54BFE919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70E21E-8A59-46FB-B7DD-4F6CDCC8E355}"/>
              </a:ext>
            </a:extLst>
          </p:cNvPr>
          <p:cNvGrpSpPr/>
          <p:nvPr/>
        </p:nvGrpSpPr>
        <p:grpSpPr>
          <a:xfrm>
            <a:off x="1725486" y="2492896"/>
            <a:ext cx="5904656" cy="580701"/>
            <a:chOff x="1400981" y="2560267"/>
            <a:chExt cx="6123347" cy="652709"/>
          </a:xfrm>
        </p:grpSpPr>
        <p:pic>
          <p:nvPicPr>
            <p:cNvPr id="2050" name="Picture 2" descr="C:\Users\me\Desktop\bb.jpg"/>
            <p:cNvPicPr>
              <a:picLocks noChangeAspect="1" noChangeArrowheads="1"/>
            </p:cNvPicPr>
            <p:nvPr/>
          </p:nvPicPr>
          <p:blipFill rotWithShape="1">
            <a:blip r:embed="rId3"/>
            <a:srcRect l="12626" r="3564" b="21684"/>
            <a:stretch/>
          </p:blipFill>
          <p:spPr bwMode="auto">
            <a:xfrm>
              <a:off x="2195736" y="2560267"/>
              <a:ext cx="5328592" cy="652709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BFFCD-EF77-4F98-B4A6-3BA7BAAF9B04}"/>
                </a:ext>
              </a:extLst>
            </p:cNvPr>
            <p:cNvSpPr txBox="1"/>
            <p:nvPr/>
          </p:nvSpPr>
          <p:spPr>
            <a:xfrm>
              <a:off x="1400981" y="2840737"/>
              <a:ext cx="7679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latin typeface="Courier"/>
                </a:rPr>
                <a:t>mark</a:t>
              </a:r>
              <a:endParaRPr lang="en-BE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Accessing Array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refer to</a:t>
            </a:r>
            <a:r>
              <a:rPr lang="en-US" sz="2400" dirty="0"/>
              <a:t> array </a:t>
            </a:r>
            <a:r>
              <a:rPr lang="en-US" sz="2400" dirty="0">
                <a:solidFill>
                  <a:srgbClr val="FF0000"/>
                </a:solidFill>
              </a:rPr>
              <a:t>element</a:t>
            </a:r>
            <a:r>
              <a:rPr lang="en-US" sz="2400" dirty="0"/>
              <a:t>,</a:t>
            </a:r>
          </a:p>
          <a:p>
            <a:endParaRPr lang="en-US" sz="1000" dirty="0"/>
          </a:p>
          <a:p>
            <a:pPr lvl="1">
              <a:spcAft>
                <a:spcPts val="600"/>
              </a:spcAft>
            </a:pPr>
            <a:r>
              <a:rPr lang="en-US" sz="2000" dirty="0"/>
              <a:t>specify </a:t>
            </a:r>
            <a:r>
              <a:rPr lang="en-US" sz="2000" dirty="0">
                <a:solidFill>
                  <a:srgbClr val="FF0000"/>
                </a:solidFill>
              </a:rPr>
              <a:t>array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: </a:t>
            </a:r>
            <a:r>
              <a:rPr lang="en-US" sz="2000" b="1" dirty="0" err="1">
                <a:latin typeface="Courier"/>
              </a:rPr>
              <a:t>arrayName</a:t>
            </a:r>
            <a:r>
              <a:rPr lang="en-US" sz="2000" b="1" dirty="0">
                <a:latin typeface="Courier"/>
              </a:rPr>
              <a:t>[index]</a:t>
            </a:r>
            <a:endParaRPr lang="en-US" sz="1000" b="1" dirty="0"/>
          </a:p>
          <a:p>
            <a:endParaRPr lang="en-US" sz="2000" dirty="0"/>
          </a:p>
          <a:p>
            <a:r>
              <a:rPr lang="en-US" sz="2400" dirty="0"/>
              <a:t>Array </a:t>
            </a:r>
            <a:r>
              <a:rPr lang="en-US" sz="2400" b="1" dirty="0">
                <a:latin typeface="Courier"/>
              </a:rPr>
              <a:t>c</a:t>
            </a:r>
            <a:r>
              <a:rPr lang="en-US" sz="2400" b="1" dirty="0"/>
              <a:t> </a:t>
            </a:r>
            <a:r>
              <a:rPr lang="en-US" sz="2400" dirty="0"/>
              <a:t>with N-element: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c[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]… c[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first element: </a:t>
            </a:r>
            <a:r>
              <a:rPr lang="en-US" sz="2000" b="1" dirty="0">
                <a:latin typeface="Courier"/>
              </a:rPr>
              <a:t>index=0</a:t>
            </a:r>
            <a:r>
              <a:rPr lang="en-US" sz="2000" dirty="0"/>
              <a:t>;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/>
              <a:t>the N</a:t>
            </a:r>
            <a:r>
              <a:rPr lang="en-US" sz="2000" baseline="30000" dirty="0"/>
              <a:t>th</a:t>
            </a:r>
            <a:r>
              <a:rPr lang="en-US" sz="2000" dirty="0"/>
              <a:t> element: </a:t>
            </a:r>
            <a:r>
              <a:rPr lang="en-US" sz="2000" b="1" dirty="0">
                <a:latin typeface="Courier"/>
              </a:rPr>
              <a:t>index=N-1</a:t>
            </a:r>
          </a:p>
          <a:p>
            <a:endParaRPr lang="en-US" sz="2000" dirty="0"/>
          </a:p>
          <a:p>
            <a:r>
              <a:rPr lang="en-US" sz="2400" dirty="0"/>
              <a:t>E.g., array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mark[5],</a:t>
            </a:r>
          </a:p>
          <a:p>
            <a:endParaRPr lang="en-US" sz="1000" dirty="0"/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mark[0]; mark[1];...mark[4];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8FEB-ABEB-4CA2-89FF-337C0CBA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363272" cy="5213366"/>
          </a:xfrm>
        </p:spPr>
        <p:txBody>
          <a:bodyPr>
            <a:noAutofit/>
          </a:bodyPr>
          <a:lstStyle/>
          <a:p>
            <a:r>
              <a:rPr lang="en-US" sz="2400" dirty="0"/>
              <a:t>Trying to </a:t>
            </a:r>
            <a:r>
              <a:rPr lang="en-US" sz="2400" dirty="0">
                <a:solidFill>
                  <a:srgbClr val="FF0000"/>
                </a:solidFill>
              </a:rPr>
              <a:t>access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mark[5]</a:t>
            </a:r>
            <a:r>
              <a:rPr lang="en-US" sz="2000" b="1" dirty="0"/>
              <a:t>, </a:t>
            </a:r>
            <a:r>
              <a:rPr lang="en-US" sz="2400" dirty="0"/>
              <a:t>you may encounter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“undefined behavior” </a:t>
            </a:r>
            <a:r>
              <a:rPr lang="en-US" sz="2000" dirty="0"/>
              <a:t>(program can crash, freeze, random output …etc.)</a:t>
            </a:r>
          </a:p>
          <a:p>
            <a:endParaRPr lang="en-US" sz="2000" dirty="0"/>
          </a:p>
          <a:p>
            <a:r>
              <a:rPr lang="en-US" sz="2400" dirty="0"/>
              <a:t>Like other variables, </a:t>
            </a:r>
            <a:r>
              <a:rPr lang="en-US" sz="2400" dirty="0">
                <a:solidFill>
                  <a:srgbClr val="FF0000"/>
                </a:solidFill>
              </a:rPr>
              <a:t>array elements </a:t>
            </a:r>
            <a:r>
              <a:rPr lang="en-US" sz="2400" dirty="0"/>
              <a:t>can be: 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assigned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printout </a:t>
            </a:r>
            <a:r>
              <a:rPr lang="en-US" sz="2000" dirty="0"/>
              <a:t>values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1000" dirty="0"/>
          </a:p>
          <a:p>
            <a:pPr lvl="2"/>
            <a:r>
              <a:rPr lang="en-US" sz="2000" dirty="0">
                <a:cs typeface="Courier New" pitchFamily="49" charset="0"/>
              </a:rPr>
              <a:t>e.g.,</a:t>
            </a:r>
            <a:r>
              <a:rPr lang="en-US" sz="2000" dirty="0">
                <a:latin typeface="Courier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mark[1]=75;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&lt;&lt;mark[1];</a:t>
            </a:r>
          </a:p>
          <a:p>
            <a:endParaRPr lang="en-US" sz="1000" dirty="0"/>
          </a:p>
          <a:p>
            <a:pPr lvl="1"/>
            <a:r>
              <a:rPr lang="en-US" sz="2000" dirty="0"/>
              <a:t>or perform </a:t>
            </a:r>
            <a:r>
              <a:rPr lang="en-US" sz="2000" dirty="0">
                <a:solidFill>
                  <a:srgbClr val="FF0000"/>
                </a:solidFill>
              </a:rPr>
              <a:t>operations </a:t>
            </a:r>
            <a:r>
              <a:rPr lang="en-US" sz="2000" dirty="0"/>
              <a:t>(inside the subscript)</a:t>
            </a:r>
          </a:p>
          <a:p>
            <a:pPr lvl="1"/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>
                <a:cs typeface="Courier New" pitchFamily="49" charset="0"/>
              </a:rPr>
              <a:t>e.g.,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a=1; mark[a]=75;</a:t>
            </a:r>
          </a:p>
          <a:p>
            <a:pPr lvl="2"/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int b; b=mark[a+2];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same as </a:t>
            </a:r>
            <a:r>
              <a:rPr lang="en-US" sz="20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b=mark[3]</a:t>
            </a:r>
          </a:p>
          <a:p>
            <a:pPr marL="914400" lvl="2" indent="0">
              <a:buNone/>
            </a:pPr>
            <a:endParaRPr lang="en-US" sz="1000" b="1" i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cs typeface="Courier New" pitchFamily="49" charset="0"/>
              </a:rPr>
              <a:t>      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mark [mark[a]]= mark[2] + 5;</a:t>
            </a:r>
          </a:p>
          <a:p>
            <a:pPr lvl="1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EDA9-F29C-48E4-B8B1-51ACDE4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Cont’d…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3366"/>
          </a:xfrm>
        </p:spPr>
        <p:txBody>
          <a:bodyPr>
            <a:noAutofit/>
          </a:bodyPr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read or write </a:t>
            </a:r>
            <a:r>
              <a:rPr lang="en-US" sz="2400" dirty="0"/>
              <a:t>to/from an array,</a:t>
            </a:r>
          </a:p>
          <a:p>
            <a:endParaRPr lang="en-US" sz="1000" dirty="0"/>
          </a:p>
          <a:p>
            <a:pPr lvl="1"/>
            <a:r>
              <a:rPr lang="en-US" sz="2000" dirty="0"/>
              <a:t>often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</a:rPr>
              <a:t>for</a:t>
            </a:r>
            <a:r>
              <a:rPr lang="en-US" sz="2000" dirty="0">
                <a:solidFill>
                  <a:srgbClr val="FF0000"/>
                </a:solidFill>
              </a:rPr>
              <a:t> loop </a:t>
            </a:r>
            <a:r>
              <a:rPr lang="en-US" sz="2000" dirty="0"/>
              <a:t>control structure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E.g., for </a:t>
            </a:r>
            <a:r>
              <a:rPr lang="en-US" sz="2400" dirty="0">
                <a:solidFill>
                  <a:srgbClr val="FF0000"/>
                </a:solidFill>
                <a:cs typeface="Courier New" pitchFamily="49" charset="0"/>
              </a:rPr>
              <a:t>reading values </a:t>
            </a:r>
            <a:r>
              <a:rPr lang="en-US" sz="2400" dirty="0">
                <a:cs typeface="Courier New" pitchFamily="49" charset="0"/>
              </a:rPr>
              <a:t>from array </a:t>
            </a:r>
            <a:r>
              <a:rPr lang="en-US" sz="2000" b="1" dirty="0">
                <a:latin typeface="Courier"/>
                <a:cs typeface="Courier New" pitchFamily="49" charset="0"/>
              </a:rPr>
              <a:t>mark[5]</a:t>
            </a:r>
          </a:p>
          <a:p>
            <a:endParaRPr lang="en-US" sz="1000" b="1" dirty="0"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>
                <a:cs typeface="Courier New" pitchFamily="49" charset="0"/>
              </a:rPr>
              <a:t>        </a:t>
            </a:r>
            <a:r>
              <a:rPr lang="en-US" sz="2000" b="1" dirty="0">
                <a:latin typeface="Courier"/>
                <a:cs typeface="Courier New" pitchFamily="49" charset="0"/>
              </a:rPr>
              <a:t>for(int i=0; i&lt;5; i++)</a:t>
            </a:r>
            <a:endParaRPr lang="en-US" sz="2000" b="1" dirty="0">
              <a:latin typeface="Courier"/>
              <a:cs typeface="Times New Roman" charset="0"/>
            </a:endParaRPr>
          </a:p>
          <a:p>
            <a:pPr>
              <a:buNone/>
            </a:pPr>
            <a:r>
              <a:rPr lang="en-US" sz="2000" b="1" dirty="0">
                <a:cs typeface="Courier New" pitchFamily="49" charset="0"/>
              </a:rPr>
              <a:t>                          </a:t>
            </a:r>
            <a:r>
              <a:rPr lang="en-US" sz="2000" b="1" dirty="0" err="1">
                <a:latin typeface="Courier"/>
                <a:cs typeface="Courier New" pitchFamily="49" charset="0"/>
              </a:rPr>
              <a:t>cout</a:t>
            </a:r>
            <a:r>
              <a:rPr lang="en-US" sz="2000" b="1" dirty="0">
                <a:latin typeface="Courier"/>
                <a:cs typeface="Courier New" pitchFamily="49" charset="0"/>
              </a:rPr>
              <a:t>&lt;&lt;mark[i]; </a:t>
            </a:r>
            <a:r>
              <a:rPr lang="en-US" sz="2000" b="1" i="1" dirty="0">
                <a:solidFill>
                  <a:srgbClr val="7030A0"/>
                </a:solidFill>
                <a:cs typeface="Courier New" pitchFamily="49" charset="0"/>
              </a:rPr>
              <a:t>// to write </a:t>
            </a:r>
            <a:r>
              <a:rPr lang="en-US" sz="2000" b="1" dirty="0" err="1">
                <a:solidFill>
                  <a:srgbClr val="7030A0"/>
                </a:solidFill>
                <a:latin typeface="Courier"/>
                <a:cs typeface="Courier New" pitchFamily="49" charset="0"/>
              </a:rPr>
              <a:t>cin</a:t>
            </a:r>
            <a:r>
              <a:rPr lang="en-US" sz="2000" b="1" dirty="0">
                <a:solidFill>
                  <a:srgbClr val="7030A0"/>
                </a:solidFill>
                <a:latin typeface="Courier"/>
                <a:cs typeface="Courier New" pitchFamily="49" charset="0"/>
              </a:rPr>
              <a:t>&gt;&gt;mark[i];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Often </a:t>
            </a:r>
            <a:r>
              <a:rPr lang="en-US" sz="2400" dirty="0">
                <a:solidFill>
                  <a:srgbClr val="FF0000"/>
                </a:solidFill>
              </a:rPr>
              <a:t>format I/O stream</a:t>
            </a:r>
            <a:r>
              <a:rPr lang="en-US" sz="2400" dirty="0"/>
              <a:t>,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using stream </a:t>
            </a:r>
            <a:r>
              <a:rPr lang="en-US" sz="2000" dirty="0">
                <a:solidFill>
                  <a:srgbClr val="FF0000"/>
                </a:solidFill>
              </a:rPr>
              <a:t>manipulators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iomanip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1000" dirty="0"/>
          </a:p>
          <a:p>
            <a:pPr lvl="2"/>
            <a:r>
              <a:rPr lang="en-US" sz="2000" dirty="0"/>
              <a:t>e.g., </a:t>
            </a:r>
            <a:r>
              <a:rPr lang="en-US" sz="2000" b="1" dirty="0" err="1">
                <a:latin typeface="Courier"/>
              </a:rPr>
              <a:t>setw</a:t>
            </a:r>
            <a:r>
              <a:rPr lang="en-US" sz="2000" b="1" dirty="0">
                <a:latin typeface="Courier"/>
              </a:rPr>
              <a:t>()</a:t>
            </a:r>
            <a:r>
              <a:rPr lang="en-US" sz="2000" dirty="0">
                <a:latin typeface="Courier"/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// for setting field widths</a:t>
            </a:r>
          </a:p>
          <a:p>
            <a:pPr lvl="1"/>
            <a:endParaRPr lang="en-US" sz="800" dirty="0">
              <a:solidFill>
                <a:srgbClr val="FF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Note: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Array-to-Array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Assignments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Bounds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Checking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800" dirty="0"/>
              <a:t> </a:t>
            </a:r>
            <a:br>
              <a:rPr lang="en-US" sz="800" dirty="0"/>
            </a:br>
            <a:endParaRPr lang="en-US" sz="1000" b="1" dirty="0">
              <a:cs typeface="Courier New" pitchFamily="49" charset="0"/>
            </a:endParaRPr>
          </a:p>
          <a:p>
            <a:pPr lvl="2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EDA9-F29C-48E4-B8B1-51ACDE4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44C-68B7-4B19-B376-2908AA7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Activity 0 - 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Watch videos!</a:t>
            </a:r>
            <a:endParaRPr lang="en-BE" sz="3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7037-FA7A-4CE8-B6BF-26F1883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ea typeface="Times New Roman" panose="02020603050405020304" pitchFamily="18" charset="0"/>
                <a:cs typeface="TimesNewRomanPSMT"/>
              </a:rPr>
              <a:t>Instruction:</a:t>
            </a:r>
            <a:r>
              <a:rPr lang="en-US" sz="2400" b="1" dirty="0">
                <a:ea typeface="Times New Roman" panose="02020603050405020304" pitchFamily="18" charset="0"/>
                <a:cs typeface="TimesNewRomanPSMT"/>
              </a:rPr>
              <a:t> </a:t>
            </a:r>
          </a:p>
          <a:p>
            <a:pPr marL="0" indent="0">
              <a:buNone/>
            </a:pPr>
            <a:endParaRPr lang="en-US" sz="2000" b="1" dirty="0">
              <a:ea typeface="Times New Roman" panose="02020603050405020304" pitchFamily="18" charset="0"/>
              <a:cs typeface="TimesNewRomanPSMT"/>
            </a:endParaRP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Please 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login to your Moodle</a:t>
            </a:r>
            <a:r>
              <a:rPr lang="en-US" sz="2000" baseline="30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TimesNewRomanPSMT"/>
              </a:rPr>
              <a:t> course page </a:t>
            </a:r>
            <a:r>
              <a:rPr lang="en-US" sz="2000" dirty="0">
                <a:ea typeface="Times New Roman" panose="02020603050405020304" pitchFamily="18" charset="0"/>
                <a:cs typeface="TimesNewRomanPSMT"/>
              </a:rPr>
              <a:t>to complete this activity.</a:t>
            </a:r>
            <a:endParaRPr lang="en-BE" sz="2000" dirty="0">
              <a:ea typeface="Times New Roman" panose="02020603050405020304" pitchFamily="18" charset="0"/>
            </a:endParaRPr>
          </a:p>
          <a:p>
            <a:endParaRPr lang="en-US" sz="2000" b="1" dirty="0">
              <a:highlight>
                <a:srgbClr val="FFFF00"/>
              </a:highlight>
              <a:cs typeface="Courier New" pitchFamily="49" charset="0"/>
            </a:endParaRPr>
          </a:p>
          <a:p>
            <a:endParaRPr lang="en-US" sz="3200" i="1" dirty="0">
              <a:solidFill>
                <a:srgbClr val="000000"/>
              </a:solidFill>
              <a:effectLst/>
              <a:highlight>
                <a:srgbClr val="FFFF00"/>
              </a:highlight>
              <a:ea typeface="SimSun" panose="02010600030101010101" pitchFamily="2" charset="-122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06DC-E38D-4BDD-B4CE-EB3666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5073-F47D-4F1E-AAC8-FA77AFCA814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C55D-1D94-4C87-8F37-069FB8688545}"/>
              </a:ext>
            </a:extLst>
          </p:cNvPr>
          <p:cNvSpPr txBox="1"/>
          <p:nvPr/>
        </p:nvSpPr>
        <p:spPr>
          <a:xfrm>
            <a:off x="457200" y="6308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BE" dirty="0"/>
              <a:t>https://elearning.amu.edu.et/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142C4-3DCF-4B0C-A6D0-2070C5A7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4686300" cy="1247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6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2805</Words>
  <Application>Microsoft Office PowerPoint</Application>
  <PresentationFormat>On-screen Show (4:3)</PresentationFormat>
  <Paragraphs>576</Paragraphs>
  <Slides>45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AvantGarde</vt:lpstr>
      <vt:lpstr>Calibri</vt:lpstr>
      <vt:lpstr>Courier</vt:lpstr>
      <vt:lpstr>Courier New</vt:lpstr>
      <vt:lpstr>Segoe UI</vt:lpstr>
      <vt:lpstr>Times New Roman</vt:lpstr>
      <vt:lpstr>Office Theme</vt:lpstr>
      <vt:lpstr>Chapter 1 - Arrays &amp; Strings</vt:lpstr>
      <vt:lpstr>Introduction</vt:lpstr>
      <vt:lpstr>Declaring Array</vt:lpstr>
      <vt:lpstr>Cont’d…</vt:lpstr>
      <vt:lpstr>Initializing Arrays </vt:lpstr>
      <vt:lpstr>Accessing Array Elements</vt:lpstr>
      <vt:lpstr>Cont’d…</vt:lpstr>
      <vt:lpstr>Cont’d…</vt:lpstr>
      <vt:lpstr>Activity 0 - Watch videos!</vt:lpstr>
      <vt:lpstr>Example 1</vt:lpstr>
      <vt:lpstr>Example 2</vt:lpstr>
      <vt:lpstr>Multi-dimensional Arrays</vt:lpstr>
      <vt:lpstr>Cont’d…</vt:lpstr>
      <vt:lpstr>Cont’d…</vt:lpstr>
      <vt:lpstr>Example 3</vt:lpstr>
      <vt:lpstr>Example 4</vt:lpstr>
      <vt:lpstr>Cont’d…</vt:lpstr>
      <vt:lpstr>Activity 1 – Live poll!</vt:lpstr>
      <vt:lpstr>Discussion forum 1 – Hands-on exercise!</vt:lpstr>
      <vt:lpstr>Assignment 1 – Individual assignment!</vt:lpstr>
      <vt:lpstr>C++ Strings</vt:lpstr>
      <vt:lpstr>Cont’d…</vt:lpstr>
      <vt:lpstr>String Initialization</vt:lpstr>
      <vt:lpstr>Accessing Strings </vt:lpstr>
      <vt:lpstr>Cont’d…</vt:lpstr>
      <vt:lpstr>Cont’d…</vt:lpstr>
      <vt:lpstr>Activity 0 - Watch videos!</vt:lpstr>
      <vt:lpstr>Example 1</vt:lpstr>
      <vt:lpstr>Activity 2 – Live poll!</vt:lpstr>
      <vt:lpstr>Standard Library Functions for String</vt:lpstr>
      <vt:lpstr>Cont’d…</vt:lpstr>
      <vt:lpstr>Cont’d…</vt:lpstr>
      <vt:lpstr>String Copy</vt:lpstr>
      <vt:lpstr>Example 2</vt:lpstr>
      <vt:lpstr>String Concatenation</vt:lpstr>
      <vt:lpstr>Example 3 </vt:lpstr>
      <vt:lpstr>String Comparison</vt:lpstr>
      <vt:lpstr>Cont’d…</vt:lpstr>
      <vt:lpstr>Example 4</vt:lpstr>
      <vt:lpstr>String Tokenizing</vt:lpstr>
      <vt:lpstr>Example 5</vt:lpstr>
      <vt:lpstr>String Length</vt:lpstr>
      <vt:lpstr>Example 6</vt:lpstr>
      <vt:lpstr>Discussion forum 2 – Homework!</vt:lpstr>
      <vt:lpstr>Quiz 1 – Self-evaluation!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 II  (ITec 2042)</dc:title>
  <dc:creator>me</dc:creator>
  <cp:lastModifiedBy>Haileyesus Abera TADESSE</cp:lastModifiedBy>
  <cp:revision>596</cp:revision>
  <dcterms:created xsi:type="dcterms:W3CDTF">2014-10-21T04:23:34Z</dcterms:created>
  <dcterms:modified xsi:type="dcterms:W3CDTF">2021-08-04T19:40:47Z</dcterms:modified>
</cp:coreProperties>
</file>