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87" r:id="rId3"/>
    <p:sldId id="303" r:id="rId4"/>
    <p:sldId id="352" r:id="rId5"/>
    <p:sldId id="448" r:id="rId6"/>
    <p:sldId id="277" r:id="rId7"/>
    <p:sldId id="353" r:id="rId8"/>
    <p:sldId id="354" r:id="rId9"/>
    <p:sldId id="355" r:id="rId10"/>
    <p:sldId id="456" r:id="rId11"/>
    <p:sldId id="457" r:id="rId12"/>
    <p:sldId id="362" r:id="rId13"/>
    <p:sldId id="292" r:id="rId14"/>
    <p:sldId id="358" r:id="rId15"/>
    <p:sldId id="293" r:id="rId16"/>
    <p:sldId id="278" r:id="rId17"/>
    <p:sldId id="360" r:id="rId18"/>
    <p:sldId id="298" r:id="rId19"/>
    <p:sldId id="449" r:id="rId20"/>
    <p:sldId id="450" r:id="rId21"/>
    <p:sldId id="451" r:id="rId22"/>
    <p:sldId id="294" r:id="rId23"/>
    <p:sldId id="365" r:id="rId24"/>
    <p:sldId id="452" r:id="rId25"/>
    <p:sldId id="453" r:id="rId26"/>
    <p:sldId id="366" r:id="rId27"/>
    <p:sldId id="454" r:id="rId28"/>
    <p:sldId id="515" r:id="rId29"/>
    <p:sldId id="459" r:id="rId30"/>
    <p:sldId id="460" r:id="rId31"/>
    <p:sldId id="507" r:id="rId32"/>
    <p:sldId id="462" r:id="rId33"/>
    <p:sldId id="463" r:id="rId34"/>
    <p:sldId id="508" r:id="rId35"/>
    <p:sldId id="509" r:id="rId36"/>
    <p:sldId id="465" r:id="rId37"/>
    <p:sldId id="376" r:id="rId38"/>
    <p:sldId id="377" r:id="rId39"/>
    <p:sldId id="472" r:id="rId40"/>
    <p:sldId id="495" r:id="rId41"/>
    <p:sldId id="504" r:id="rId42"/>
    <p:sldId id="478" r:id="rId43"/>
    <p:sldId id="480" r:id="rId44"/>
    <p:sldId id="503" r:id="rId45"/>
    <p:sldId id="516" r:id="rId46"/>
    <p:sldId id="488" r:id="rId47"/>
    <p:sldId id="49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leyesus Abera TADESSE" initials="HAT" lastIdx="120" clrIdx="0">
    <p:extLst>
      <p:ext uri="{19B8F6BF-5375-455C-9EA6-DF929625EA0E}">
        <p15:presenceInfo xmlns:p15="http://schemas.microsoft.com/office/powerpoint/2012/main" userId="Haileyesus Abera TADES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6" autoAdjust="0"/>
  </p:normalViewPr>
  <p:slideViewPr>
    <p:cSldViewPr>
      <p:cViewPr varScale="1">
        <p:scale>
          <a:sx n="82" d="100"/>
          <a:sy n="82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5FFF0-A836-4145-9CF9-02DE64BE7967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B116D-4FB4-42DA-88A3-689F02E3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0" i="0" dirty="0">
              <a:solidFill>
                <a:srgbClr val="4D5968"/>
              </a:solidFill>
              <a:effectLst/>
              <a:latin typeface="Nunito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5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spcBef>
                <a:spcPts val="0"/>
              </a:spcBef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4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6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66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2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6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9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3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6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3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3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8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8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9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7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4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2A69-8CAB-474B-AC1A-2A9EB2F806F8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0560-7B4F-44B2-A48B-85FE6A1E6E47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FFEA-77C5-4223-A0C6-A25AD25387EA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BAF-A30C-4AC5-9BE5-CAA1C2B5E007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B142-81D6-49D4-B9CD-233ADB78CA1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2C32-F392-40B1-B39E-B04869E5DE06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2B52-7EF1-4316-A8D7-DD5E8F443813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BC-EBCB-44CB-9FDF-B9E7B603ADD6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95CA-7AD3-4CC6-AC22-F79AD04B7DAA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178-7CC6-4B2A-85C6-F461D0207E6E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32-0F56-4781-8088-F143C6B01619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9F20-9279-4B6F-8BCC-F2D91141280D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b="1" dirty="0"/>
              <a:t>Chapter 2 -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Learning outcomes: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/>
            <a:endParaRPr lang="en-US" sz="2400" dirty="0"/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Describe the idea of </a:t>
            </a:r>
            <a:r>
              <a:rPr lang="en-US" sz="2400" i="1" dirty="0">
                <a:solidFill>
                  <a:srgbClr val="00B0F0"/>
                </a:solidFill>
                <a:ea typeface="SimSun" panose="02010600030101010101" pitchFamily="2" charset="-122"/>
              </a:rPr>
              <a:t>a pointer</a:t>
            </a:r>
            <a:endParaRPr lang="en-BE" sz="24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F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Apply declaration</a:t>
            </a:r>
            <a:r>
              <a:rPr lang="en-US" sz="2400" i="1" dirty="0">
                <a:solidFill>
                  <a:srgbClr val="00B0F0"/>
                </a:solidFill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&amp; initialization of </a:t>
            </a:r>
            <a:r>
              <a:rPr lang="en-US" sz="2400" i="1" dirty="0">
                <a:solidFill>
                  <a:srgbClr val="00B0F0"/>
                </a:solidFill>
                <a:ea typeface="SimSun" panose="02010600030101010101" pitchFamily="2" charset="-122"/>
              </a:rPr>
              <a:t>pointers</a:t>
            </a:r>
            <a:endParaRPr lang="en-US" sz="2400" i="1" dirty="0">
              <a:solidFill>
                <a:srgbClr val="00B0F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BE" sz="11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Perform assignments &amp; arithmetic of pointers 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BE" sz="11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Relate pointer &amp; array, discuss array of pointers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BE" sz="3500" dirty="0"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</a:rPr>
              <a:t>Describe dynamic memory allocation</a:t>
            </a:r>
            <a:endParaRPr lang="en-BE" sz="2400" i="1" dirty="0">
              <a:solidFill>
                <a:srgbClr val="00B050"/>
              </a:solidFill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  <a:ea typeface="SimSun" panose="02010600030101010101" pitchFamily="2" charset="-122"/>
              </a:rPr>
              <a:t>C</a:t>
            </a: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reate &amp; apply dynamic variables, and arrays</a:t>
            </a:r>
            <a:endParaRPr lang="en-BE" sz="1100" dirty="0">
              <a:solidFill>
                <a:srgbClr val="00B05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Explain memory leak and dangling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67203-5CFA-402F-B77A-349CB5BB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pointer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to </a:t>
            </a:r>
            <a:r>
              <a:rPr lang="en-US" sz="2400" dirty="0"/>
              <a:t>another</a:t>
            </a:r>
            <a:r>
              <a:rPr lang="en-US" sz="2400" dirty="0">
                <a:solidFill>
                  <a:srgbClr val="FF0000"/>
                </a:solidFill>
              </a:rPr>
              <a:t> pointer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a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'z';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800100"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*b;        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&amp;a; 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Void pointer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syntax</a:t>
            </a:r>
            <a:r>
              <a:rPr lang="en-US" sz="2000" dirty="0">
                <a:cs typeface="Courier New" pitchFamily="49" charset="0"/>
              </a:rPr>
              <a:t>: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also know as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“generic” pointer</a:t>
            </a:r>
            <a:endParaRPr lang="en-US" sz="2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can </a:t>
            </a:r>
            <a:r>
              <a:rPr lang="en-US" sz="2000" dirty="0">
                <a:solidFill>
                  <a:srgbClr val="FF0000"/>
                </a:solidFill>
              </a:rPr>
              <a:t>point to variables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any type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cannot be dereferenced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cause compilation error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3652544"/>
            <a:ext cx="3528392" cy="7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D5725-EEDE-4B79-9E26-29BE604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EB727-C87C-4FD0-A95D-013094E9244F}"/>
              </a:ext>
            </a:extLst>
          </p:cNvPr>
          <p:cNvSpPr txBox="1"/>
          <p:nvPr/>
        </p:nvSpPr>
        <p:spPr>
          <a:xfrm>
            <a:off x="3523630" y="2708920"/>
            <a:ext cx="3528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285750">
              <a:buFont typeface="Arial" pitchFamily="34" charset="0"/>
              <a:buChar char="–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**c;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c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&amp;b;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48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5;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=&amp;x;</a:t>
            </a: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output the address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error: cannot be dereferenced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dereference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need an </a:t>
            </a:r>
            <a:r>
              <a:rPr lang="en-US" sz="2000" dirty="0">
                <a:solidFill>
                  <a:srgbClr val="FF0000"/>
                </a:solidFill>
              </a:rPr>
              <a:t>explicit “type casting”, </a:t>
            </a:r>
            <a:r>
              <a:rPr lang="en-US" sz="2000" dirty="0"/>
              <a:t>to another </a:t>
            </a:r>
            <a:r>
              <a:rPr lang="en-US" sz="2000" dirty="0">
                <a:solidFill>
                  <a:srgbClr val="FF0000"/>
                </a:solidFill>
              </a:rPr>
              <a:t>typed pointer</a:t>
            </a:r>
          </a:p>
          <a:p>
            <a:pPr lvl="1" fontAlgn="base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*num;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because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has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type</a:t>
            </a:r>
          </a:p>
          <a:p>
            <a:pPr marL="457200" lvl="1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cs typeface="Courier New" pitchFamily="49" charset="0"/>
              </a:rPr>
              <a:t>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(int*)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type cast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fontAlgn="base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&lt;&lt;*num; </a:t>
            </a:r>
          </a:p>
          <a:p>
            <a:pPr marL="857250" lvl="2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&lt;&lt;*(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(int*)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or use it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C3B09-F55D-4B87-A438-7510BFB6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>
                <a:latin typeface="+mn-lt"/>
              </a:rPr>
              <a:t>Constant Pointer 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08403"/>
            <a:ext cx="8229600" cy="51169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Constant</a:t>
            </a:r>
            <a:r>
              <a:rPr lang="en-US" sz="2400" dirty="0"/>
              <a:t> pointer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always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same address </a:t>
            </a:r>
            <a:r>
              <a:rPr lang="en-US" sz="2000" dirty="0"/>
              <a:t>(or memory location)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FF0000"/>
                </a:solidFill>
              </a:rPr>
              <a:t>array name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always </a:t>
            </a:r>
            <a:r>
              <a:rPr lang="en-US" sz="2000" b="1" i="1" dirty="0">
                <a:solidFill>
                  <a:srgbClr val="7030A0"/>
                </a:solidFill>
                <a:effectLst/>
              </a:rPr>
              <a:t>point to address of 1st element</a:t>
            </a:r>
            <a:endParaRPr lang="en-US" sz="2000" b="1" i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ptrName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intialValue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2000" b="1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Courier New" pitchFamily="49" charset="0"/>
              </a:rPr>
              <a:t>Example,</a:t>
            </a: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x, y;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&amp;x;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m</a:t>
            </a:r>
            <a:r>
              <a:rPr lang="en-US" sz="2000" b="1" i="1" dirty="0">
                <a:solidFill>
                  <a:srgbClr val="7030A0"/>
                </a:solidFill>
              </a:rPr>
              <a:t>ust be initialized when declared</a:t>
            </a:r>
          </a:p>
          <a:p>
            <a:pPr lvl="1">
              <a:spcBef>
                <a:spcPts val="0"/>
              </a:spcBef>
            </a:pPr>
            <a:endParaRPr lang="en-US" sz="2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7;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&amp;y;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error: cannot change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E20D-6D96-47CA-B697-F9D3907D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7A6A-D2B3-4493-8207-C4AF1926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3DB43-5EC7-4F2B-8F08-9B0767CB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3984"/>
            <a:ext cx="6776391" cy="53749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Pointer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pointer</a:t>
            </a:r>
            <a:r>
              <a:rPr lang="en-US" sz="2400" dirty="0"/>
              <a:t>, if the </a:t>
            </a:r>
            <a:r>
              <a:rPr lang="en-US" sz="2400" dirty="0">
                <a:solidFill>
                  <a:srgbClr val="FF0000"/>
                </a:solidFill>
              </a:rPr>
              <a:t>same type,</a:t>
            </a: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*p1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&amp;x;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*p2;  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p2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p1;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assign the address hold by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pPr>
              <a:spcBef>
                <a:spcPts val="0"/>
              </a:spcBef>
            </a:pPr>
            <a:endParaRPr lang="en-US" sz="20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Do not confuse </a:t>
            </a:r>
            <a:r>
              <a:rPr lang="en-US" sz="2400" dirty="0"/>
              <a:t>with, 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*p1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*p2;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assign the value pointed by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If has </a:t>
            </a:r>
            <a:r>
              <a:rPr lang="en-US" sz="2400" dirty="0">
                <a:solidFill>
                  <a:srgbClr val="FF0000"/>
                </a:solidFill>
              </a:rPr>
              <a:t>no same type</a:t>
            </a:r>
            <a:r>
              <a:rPr lang="en-US" sz="2400" dirty="0"/>
              <a:t>, must be </a:t>
            </a:r>
            <a:r>
              <a:rPr lang="en-US" sz="2400" dirty="0">
                <a:solidFill>
                  <a:srgbClr val="FF0000"/>
                </a:solidFill>
              </a:rPr>
              <a:t>type casted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*p3;  </a:t>
            </a:r>
            <a:r>
              <a:rPr lang="en-US" sz="2000" dirty="0">
                <a:cs typeface="Courier New" pitchFamily="49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p1; 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// implicitly upcast p1 to float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C7D2F-569B-4268-87B2-3B8DDFE8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8CAA-9A39-48AE-A44A-4E7ABCCC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08446-60C5-412D-947F-419042F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392488" cy="46556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Valid operations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increment/decrement pointer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--</a:t>
            </a:r>
            <a:r>
              <a:rPr lang="en-US" sz="2000" dirty="0"/>
              <a:t>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add/subtract an integer to/from a pointer(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2000" dirty="0"/>
              <a:t>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subtract </a:t>
            </a:r>
            <a:r>
              <a:rPr lang="en-US" sz="2000" dirty="0"/>
              <a:t>one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from another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Pointer arithmetic </a:t>
            </a:r>
            <a:r>
              <a:rPr lang="en-US" sz="2400" dirty="0">
                <a:solidFill>
                  <a:srgbClr val="FF0000"/>
                </a:solidFill>
              </a:rPr>
              <a:t>is meaningful,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when performed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 a </a:t>
            </a:r>
            <a:r>
              <a:rPr lang="en-US" sz="2000" dirty="0">
                <a:solidFill>
                  <a:srgbClr val="FF0000"/>
                </a:solidFill>
              </a:rPr>
              <a:t>pointer to array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,</a:t>
            </a:r>
            <a:r>
              <a:rPr lang="en-US" sz="2400" b="1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unary operator </a:t>
            </a:r>
            <a:endParaRPr lang="en-US" sz="24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size of operand </a:t>
            </a:r>
            <a:r>
              <a:rPr lang="en-US" sz="2000" dirty="0"/>
              <a:t>(in </a:t>
            </a:r>
            <a:r>
              <a:rPr lang="en-US" sz="2000" dirty="0">
                <a:solidFill>
                  <a:srgbClr val="FF0000"/>
                </a:solidFill>
              </a:rPr>
              <a:t>bytes</a:t>
            </a:r>
            <a:r>
              <a:rPr lang="en-US" sz="2000" dirty="0"/>
              <a:t>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used along with </a:t>
            </a:r>
            <a:r>
              <a:rPr lang="en-US" sz="2000" dirty="0">
                <a:solidFill>
                  <a:srgbClr val="FF0000"/>
                </a:solidFill>
              </a:rPr>
              <a:t>variables</a:t>
            </a:r>
            <a:r>
              <a:rPr lang="en-US" sz="2000" dirty="0"/>
              <a:t>, data </a:t>
            </a:r>
            <a:r>
              <a:rPr lang="en-US" sz="2000" dirty="0">
                <a:solidFill>
                  <a:srgbClr val="FF0000"/>
                </a:solidFill>
              </a:rPr>
              <a:t>types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constant</a:t>
            </a:r>
            <a:r>
              <a:rPr lang="en-US" sz="2000" dirty="0"/>
              <a:t>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F1DF-718D-4B86-AF22-3178A1C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236E7-2131-4501-9B88-17CDA937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4070-B89D-4D37-8A65-3FE187CC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" y="1556792"/>
            <a:ext cx="6861771" cy="40556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+/- Integer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23792"/>
            <a:ext cx="8229600" cy="5045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  <a:r>
              <a:rPr lang="en-US" sz="2400" b="1" dirty="0"/>
              <a:t>,</a:t>
            </a:r>
          </a:p>
          <a:p>
            <a:pPr>
              <a:spcBef>
                <a:spcPts val="0"/>
              </a:spcBef>
            </a:pPr>
            <a:endParaRPr lang="en-US" sz="10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v[5]; </a:t>
            </a:r>
            <a:r>
              <a:rPr lang="en-US" sz="2000" b="1" i="1" dirty="0">
                <a:solidFill>
                  <a:srgbClr val="7030A0"/>
                </a:solidFill>
              </a:rPr>
              <a:t>// assume size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>
                <a:solidFill>
                  <a:srgbClr val="7030A0"/>
                </a:solidFill>
              </a:rPr>
              <a:t> is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 bytes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int *</a:t>
            </a: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v;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 err="1">
                <a:solidFill>
                  <a:srgbClr val="7030A0"/>
                </a:solidFill>
              </a:rPr>
              <a:t>vPtr</a:t>
            </a:r>
            <a:r>
              <a:rPr lang="en-US" sz="2000" b="1" i="1" dirty="0">
                <a:solidFill>
                  <a:srgbClr val="7030A0"/>
                </a:solidFill>
              </a:rPr>
              <a:t> points to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v[0]</a:t>
            </a:r>
            <a:endParaRPr lang="en-US" sz="2000" b="1" i="1" dirty="0">
              <a:solidFill>
                <a:srgbClr val="7030A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+=</a:t>
            </a:r>
            <a:r>
              <a:rPr lang="en-US" sz="2000" b="1" dirty="0">
                <a:latin typeface="Courier New" pitchFamily="49" charset="0"/>
              </a:rPr>
              <a:t> 2;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3000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2(*2)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3004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sets </a:t>
            </a: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</a:rPr>
              <a:t>3004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dirty="0"/>
              <a:t> points to </a:t>
            </a:r>
            <a:r>
              <a:rPr lang="en-US" sz="2000" b="1" dirty="0">
                <a:latin typeface="Courier New" pitchFamily="49" charset="0"/>
              </a:rPr>
              <a:t>v[2]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573272" y="4146576"/>
            <a:ext cx="4247200" cy="2448995"/>
            <a:chOff x="1773" y="2418"/>
            <a:chExt cx="1593" cy="70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3" y="3020"/>
              <a:ext cx="842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+mj-lt"/>
                  <a:ea typeface="Mincho" charset="-128"/>
                </a:rPr>
                <a:t>   </a:t>
              </a:r>
              <a:r>
                <a:rPr lang="en-US" sz="1200" b="1" dirty="0" err="1">
                  <a:solidFill>
                    <a:srgbClr val="000000"/>
                  </a:solidFill>
                  <a:latin typeface="+mj-lt"/>
                  <a:ea typeface="Mincho" charset="-128"/>
                </a:rPr>
                <a:t>vPtr</a:t>
              </a:r>
              <a:endParaRPr lang="en-US" sz="1200" b="1" dirty="0">
                <a:solidFill>
                  <a:srgbClr val="000000"/>
                </a:solidFill>
                <a:latin typeface="+mj-lt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1200" b="1" dirty="0">
                <a:latin typeface="+mj-lt"/>
                <a:ea typeface="Mincho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782" y="2830"/>
              <a:ext cx="144" cy="144"/>
            </a:xfrm>
            <a:custGeom>
              <a:avLst/>
              <a:gdLst/>
              <a:ahLst/>
              <a:cxnLst>
                <a:cxn ang="0">
                  <a:pos x="19944" y="0"/>
                </a:cxn>
                <a:cxn ang="0">
                  <a:pos x="19944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44" y="0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830" y="2878"/>
              <a:ext cx="48" cy="48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6" y="2604"/>
              <a:ext cx="240" cy="144"/>
              <a:chOff x="0" y="0"/>
              <a:chExt cx="20000" cy="20000"/>
            </a:xfrm>
          </p:grpSpPr>
          <p:sp>
            <p:nvSpPr>
              <p:cNvPr id="33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  <a:cs typeface="Courier New" pitchFamily="49" charset="0"/>
                  </a:rPr>
                  <a:t>v[0]</a:t>
                </a:r>
                <a:endParaRPr lang="en-US" sz="1200" b="1" dirty="0">
                  <a:latin typeface="+mj-lt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+mj-lt"/>
                  <a:cs typeface="Courier New" pitchFamily="49" charset="0"/>
                </a:endParaRP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406" y="2604"/>
              <a:ext cx="240" cy="144"/>
              <a:chOff x="0" y="0"/>
              <a:chExt cx="20000" cy="20000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  <a:cs typeface="Courier New" pitchFamily="49" charset="0"/>
                  </a:rPr>
                  <a:t>v[1]</a:t>
                </a:r>
                <a:endParaRPr lang="en-US" sz="1200" b="1" dirty="0">
                  <a:latin typeface="+mj-lt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+mj-lt"/>
                  <a:cs typeface="Courier New" pitchFamily="49" charset="0"/>
                </a:endParaRPr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646" y="2604"/>
              <a:ext cx="240" cy="144"/>
              <a:chOff x="0" y="0"/>
              <a:chExt cx="20000" cy="20000"/>
            </a:xfrm>
          </p:grpSpPr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  <a:cs typeface="Courier New" pitchFamily="49" charset="0"/>
                  </a:rPr>
                  <a:t>v[2]</a:t>
                </a:r>
                <a:endParaRPr lang="en-US" sz="1200" b="1" dirty="0">
                  <a:latin typeface="+mj-lt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+mj-lt"/>
                  <a:cs typeface="Courier New" pitchFamily="49" charset="0"/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3126" y="2604"/>
              <a:ext cx="240" cy="144"/>
              <a:chOff x="0" y="0"/>
              <a:chExt cx="20000" cy="20000"/>
            </a:xfrm>
          </p:grpSpPr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  <a:cs typeface="Courier New" pitchFamily="49" charset="0"/>
                  </a:rPr>
                  <a:t>v[4]</a:t>
                </a:r>
                <a:endParaRPr lang="en-US" sz="1200" b="1" dirty="0">
                  <a:latin typeface="+mj-lt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+mj-lt"/>
                  <a:cs typeface="Courier New" pitchFamily="49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2886" y="2604"/>
              <a:ext cx="240" cy="144"/>
              <a:chOff x="0" y="0"/>
              <a:chExt cx="20000" cy="20000"/>
            </a:xfrm>
          </p:grpSpPr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  <a:cs typeface="Courier New" pitchFamily="49" charset="0"/>
                  </a:rPr>
                  <a:t>v[3]</a:t>
                </a:r>
                <a:endParaRPr lang="en-US" sz="1200" b="1" dirty="0">
                  <a:latin typeface="+mj-lt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+mj-lt"/>
                  <a:cs typeface="Courier New" pitchFamily="49" charset="0"/>
                </a:endParaRPr>
              </a:p>
            </p:txBody>
          </p:sp>
        </p:grp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166" y="2508"/>
              <a:ext cx="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406" y="2508"/>
              <a:ext cx="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46" y="2508"/>
              <a:ext cx="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2886" y="2508"/>
              <a:ext cx="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126" y="2508"/>
              <a:ext cx="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2081" y="2418"/>
              <a:ext cx="18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b="1" dirty="0">
                  <a:cs typeface="Courier New" pitchFamily="49" charset="0"/>
                </a:rPr>
                <a:t>3000</a:t>
              </a:r>
              <a:endParaRPr lang="en-US" sz="1200" b="1" dirty="0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321" y="2418"/>
              <a:ext cx="18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b="1" dirty="0">
                  <a:cs typeface="Courier New" pitchFamily="49" charset="0"/>
                </a:rPr>
                <a:t>3002</a:t>
              </a:r>
              <a:endParaRPr lang="en-US" sz="1200" b="1" dirty="0"/>
            </a:p>
            <a:p>
              <a:pPr algn="l" eaLnBrk="0" hangingPunct="0">
                <a:spcBef>
                  <a:spcPct val="0"/>
                </a:spcBef>
              </a:pPr>
              <a:endParaRPr lang="en-US" sz="1200" b="1" dirty="0">
                <a:cs typeface="Courier New" pitchFamily="49" charset="0"/>
              </a:endParaRP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2561" y="2418"/>
              <a:ext cx="18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b="1" dirty="0">
                  <a:latin typeface="+mj-lt"/>
                  <a:cs typeface="Courier New" pitchFamily="49" charset="0"/>
                </a:rPr>
                <a:t>3004</a:t>
              </a:r>
              <a:endParaRPr lang="en-US" sz="1200" b="1" dirty="0">
                <a:latin typeface="+mj-lt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1200" b="1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2801" y="2418"/>
              <a:ext cx="18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b="1" dirty="0">
                  <a:cs typeface="Courier New" pitchFamily="49" charset="0"/>
                </a:rPr>
                <a:t>3006</a:t>
              </a:r>
              <a:endParaRPr lang="en-US" sz="1200" b="1" dirty="0"/>
            </a:p>
            <a:p>
              <a:pPr algn="l" eaLnBrk="0" hangingPunct="0">
                <a:spcBef>
                  <a:spcPct val="0"/>
                </a:spcBef>
              </a:pPr>
              <a:endParaRPr lang="en-US" sz="1200" b="1" dirty="0">
                <a:cs typeface="Courier New" pitchFamily="49" charset="0"/>
              </a:endParaRPr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3041" y="2418"/>
              <a:ext cx="18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b="1" dirty="0">
                  <a:latin typeface="+mj-lt"/>
                  <a:cs typeface="Courier New" pitchFamily="49" charset="0"/>
                </a:rPr>
                <a:t>3008</a:t>
              </a:r>
              <a:endParaRPr lang="en-US" sz="1200" b="1" dirty="0">
                <a:latin typeface="+mj-lt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1200" b="1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1852" y="2667"/>
              <a:ext cx="315" cy="214"/>
            </a:xfrm>
            <a:custGeom>
              <a:avLst/>
              <a:gdLst/>
              <a:ahLst/>
              <a:cxnLst>
                <a:cxn ang="0">
                  <a:pos x="19975" y="0"/>
                </a:cxn>
                <a:cxn ang="0">
                  <a:pos x="0" y="0"/>
                </a:cxn>
                <a:cxn ang="0">
                  <a:pos x="0" y="19963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2C9F683-7079-4F60-A139-B31A4AE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Pointers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Example,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*vPtr2;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&amp;v[0];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vPtr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3000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vPtr2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&amp;v[2];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vPtr2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3004</a:t>
            </a: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n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vPtr2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n</a:t>
            </a:r>
            <a:r>
              <a:rPr lang="en-US" sz="2000" b="1" i="1" dirty="0">
                <a:solidFill>
                  <a:srgbClr val="7030A0"/>
                </a:solidFill>
              </a:rPr>
              <a:t> equals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 (elements)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C1962-7AFE-4F09-BD6D-67FF4D2C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1943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Variable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can be seen as a </a:t>
            </a:r>
            <a:r>
              <a:rPr lang="en-US" sz="2000" dirty="0">
                <a:solidFill>
                  <a:srgbClr val="FF0000"/>
                </a:solidFill>
              </a:rPr>
              <a:t>memory cell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 accessed</a:t>
            </a:r>
            <a:r>
              <a:rPr lang="en-US" sz="2000" dirty="0"/>
              <a:t> using an </a:t>
            </a:r>
            <a:r>
              <a:rPr lang="en-US" sz="2000" dirty="0">
                <a:solidFill>
                  <a:srgbClr val="FF0000"/>
                </a:solidFill>
              </a:rPr>
              <a:t>identifier</a:t>
            </a:r>
            <a:r>
              <a:rPr lang="en-US" sz="2000" dirty="0"/>
              <a:t>.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unique address </a:t>
            </a:r>
            <a:r>
              <a:rPr lang="en-US" sz="2000" dirty="0"/>
              <a:t>in the memory, &amp; addresses follows </a:t>
            </a:r>
            <a:r>
              <a:rPr lang="en-US" sz="2000" dirty="0">
                <a:solidFill>
                  <a:srgbClr val="FF0000"/>
                </a:solidFill>
              </a:rPr>
              <a:t>successive pattern</a:t>
            </a:r>
            <a:r>
              <a:rPr lang="en-US" sz="2000" dirty="0"/>
              <a:t>.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address of a variable </a:t>
            </a:r>
            <a:r>
              <a:rPr lang="en-US" sz="2000" dirty="0"/>
              <a:t>in the memory is known as </a:t>
            </a:r>
            <a:r>
              <a:rPr lang="en-US" sz="2000" i="1" dirty="0">
                <a:solidFill>
                  <a:srgbClr val="FF0000"/>
                </a:solidFill>
              </a:rPr>
              <a:t>reference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4AB8FB9-CD41-4D63-8326-3175C9FF1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04321"/>
            <a:ext cx="4013050" cy="2448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1C7C0-77E3-4A75-A288-DF071AC93FCE}"/>
              </a:ext>
            </a:extLst>
          </p:cNvPr>
          <p:cNvSpPr txBox="1"/>
          <p:nvPr/>
        </p:nvSpPr>
        <p:spPr>
          <a:xfrm>
            <a:off x="457200" y="4696877"/>
            <a:ext cx="812785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61fe1c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8-bit, hexadecimal value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Pointer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–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FF0000"/>
                </a:solidFill>
              </a:rPr>
              <a:t>stores the address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another variable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36201-C505-4666-900B-B0E051C4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 ++/--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Example,</a:t>
            </a: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v[0];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vPtr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3000</a:t>
            </a:r>
            <a:endParaRPr lang="en-US" sz="2000" b="1" i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3000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+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1*2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3002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sets </a:t>
            </a: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</a:rPr>
              <a:t>3002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dirty="0"/>
              <a:t> points to </a:t>
            </a:r>
            <a:r>
              <a:rPr lang="en-US" sz="2000" b="1" dirty="0">
                <a:latin typeface="Courier New" pitchFamily="49" charset="0"/>
              </a:rPr>
              <a:t>v[1]</a:t>
            </a:r>
          </a:p>
          <a:p>
            <a:pPr lvl="2"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--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3002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-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1*2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Also consider,</a:t>
            </a:r>
            <a:r>
              <a:rPr lang="en-US" sz="2000" dirty="0"/>
              <a:t> </a:t>
            </a: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vPtr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v[0];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same as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&lt;&lt;(*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vPtr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)++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;</a:t>
            </a:r>
            <a:endParaRPr lang="en-US" sz="2000" b="1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B1E4-15E2-4D89-ACA3-B55CC3AA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Equality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relational</a:t>
            </a:r>
            <a:r>
              <a:rPr lang="en-US" sz="2400" dirty="0"/>
              <a:t> operators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&lt;/&lt;=,</a:t>
            </a:r>
            <a:r>
              <a:rPr lang="en-US" sz="2400" b="1" dirty="0"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&gt;/&gt;=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(ptr1</a:t>
            </a:r>
            <a:r>
              <a:rPr lang="en-US" sz="2000" b="1" dirty="0">
                <a:cs typeface="Courier New" pitchFamily="49" charset="0"/>
              </a:rPr>
              <a:t> ==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ptr2)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compare the addresses </a:t>
            </a:r>
            <a:r>
              <a:rPr lang="en-US" sz="2000" dirty="0"/>
              <a:t>stored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ptr1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ptr2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Pointer comparison </a:t>
            </a:r>
            <a:r>
              <a:rPr lang="en-US" sz="2400" dirty="0">
                <a:solidFill>
                  <a:srgbClr val="FF0000"/>
                </a:solidFill>
              </a:rPr>
              <a:t>is meaningful,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when performed on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/>
              <a:t>to the</a:t>
            </a:r>
            <a:r>
              <a:rPr lang="en-US" sz="2000" dirty="0">
                <a:solidFill>
                  <a:srgbClr val="FF0000"/>
                </a:solidFill>
              </a:rPr>
              <a:t> same array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Also </a:t>
            </a:r>
            <a:r>
              <a:rPr lang="en-US" sz="2400" dirty="0">
                <a:solidFill>
                  <a:srgbClr val="FF0000"/>
                </a:solidFill>
              </a:rPr>
              <a:t>commonly used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to check </a:t>
            </a:r>
            <a:r>
              <a:rPr lang="en-US" sz="2000" dirty="0"/>
              <a:t>whether a </a:t>
            </a:r>
            <a:r>
              <a:rPr lang="en-US" sz="2000" dirty="0">
                <a:solidFill>
                  <a:srgbClr val="FF0000"/>
                </a:solidFill>
              </a:rPr>
              <a:t>pointer </a:t>
            </a:r>
            <a:r>
              <a:rPr lang="en-US" sz="2000" dirty="0"/>
              <a:t>is pointing to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!=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48A9-5819-47F7-AC80-32708F73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 &amp;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831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Array </a:t>
            </a:r>
            <a:r>
              <a:rPr lang="en-US" sz="2400" dirty="0"/>
              <a:t>(name) is like </a:t>
            </a:r>
            <a:r>
              <a:rPr lang="en-US" sz="2400" dirty="0">
                <a:cs typeface="Times New Roman" pitchFamily="18" charset="0"/>
              </a:rPr>
              <a:t>a (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pointer</a:t>
            </a:r>
            <a:r>
              <a:rPr lang="en-US" sz="2400" b="1" dirty="0">
                <a:cs typeface="Times New Roman" pitchFamily="18" charset="0"/>
              </a:rPr>
              <a:t>,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always</a:t>
            </a:r>
            <a:r>
              <a:rPr lang="en-US" sz="2000" dirty="0"/>
              <a:t> points to the </a:t>
            </a:r>
            <a:r>
              <a:rPr lang="en-US" sz="2000" dirty="0">
                <a:solidFill>
                  <a:srgbClr val="FF0000"/>
                </a:solidFill>
              </a:rPr>
              <a:t>address of 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element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[]={4, 7, 11};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</a:rPr>
              <a:t>]; </a:t>
            </a:r>
            <a:r>
              <a:rPr lang="en-US" sz="2000" b="1" i="1" dirty="0">
                <a:solidFill>
                  <a:srgbClr val="7030A0"/>
                </a:solidFill>
              </a:rPr>
              <a:t>// output address of 1</a:t>
            </a:r>
            <a:r>
              <a:rPr lang="en-US" sz="2000" b="1" i="1" baseline="30000" dirty="0">
                <a:solidFill>
                  <a:srgbClr val="7030A0"/>
                </a:solidFill>
              </a:rPr>
              <a:t>st</a:t>
            </a:r>
            <a:r>
              <a:rPr lang="en-US" sz="2000" b="1" i="1" dirty="0">
                <a:solidFill>
                  <a:srgbClr val="7030A0"/>
                </a:solidFill>
              </a:rPr>
              <a:t>  element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same as &amp;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vals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[0]</a:t>
            </a:r>
            <a:r>
              <a:rPr lang="en-US" sz="2000" b="1" dirty="0">
                <a:latin typeface="Courier New" pitchFamily="49" charset="0"/>
              </a:rPr>
              <a:t>  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Array </a:t>
            </a:r>
            <a:r>
              <a:rPr lang="en-US" sz="2400" dirty="0"/>
              <a:t>acting-like a</a:t>
            </a:r>
            <a:r>
              <a:rPr lang="en-US" sz="2400" dirty="0">
                <a:solidFill>
                  <a:srgbClr val="FF0000"/>
                </a:solidFill>
              </a:rPr>
              <a:t> pointer </a:t>
            </a:r>
            <a:r>
              <a:rPr lang="en-US" sz="2400" dirty="0"/>
              <a:t>variable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endParaRPr lang="en-US" sz="2400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same as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/>
              <a:t> + </a:t>
            </a:r>
            <a:r>
              <a:rPr lang="en-US" sz="2000" b="1" dirty="0"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same as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vals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[2]</a:t>
            </a:r>
            <a:endParaRPr lang="en-US" sz="2000" b="1" i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</a:pPr>
            <a:endParaRPr lang="en-US" sz="2000" b="1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BFA2-DB2C-4EE7-821B-30DBEA60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pointer </a:t>
            </a:r>
            <a:r>
              <a:rPr lang="en-US" sz="2400" dirty="0"/>
              <a:t>to an</a:t>
            </a:r>
            <a:r>
              <a:rPr lang="en-US" sz="2400" dirty="0">
                <a:solidFill>
                  <a:srgbClr val="FF0000"/>
                </a:solidFill>
              </a:rPr>
              <a:t> array </a:t>
            </a:r>
            <a:r>
              <a:rPr lang="en-US" sz="2400" dirty="0"/>
              <a:t>variable,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[]={4, 7, 11};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*</a:t>
            </a: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/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&lt;&lt;*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cs typeface="Courier New" panose="02070309020205020404" pitchFamily="49" charset="0"/>
              </a:rPr>
              <a:t> +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// output 7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Pointer </a:t>
            </a:r>
            <a:r>
              <a:rPr lang="en-US" sz="2400" dirty="0"/>
              <a:t>acting-like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array </a:t>
            </a:r>
            <a:r>
              <a:rPr lang="en-US" sz="2400" dirty="0"/>
              <a:t>variable,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//</a:t>
            </a:r>
            <a:r>
              <a:rPr lang="en-US" sz="2000" b="1" i="1" dirty="0">
                <a:solidFill>
                  <a:srgbClr val="7030A0"/>
                </a:solidFill>
              </a:rPr>
              <a:t> same as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vals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[3]</a:t>
            </a:r>
            <a:endParaRPr lang="en-US" sz="2000" b="1" i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To get </a:t>
            </a:r>
            <a:r>
              <a:rPr lang="en-US" sz="2400" dirty="0">
                <a:solidFill>
                  <a:srgbClr val="FF0000"/>
                </a:solidFill>
              </a:rPr>
              <a:t>address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individual</a:t>
            </a:r>
            <a:r>
              <a:rPr lang="en-US" sz="2400" dirty="0"/>
              <a:t> array</a:t>
            </a:r>
            <a:r>
              <a:rPr lang="en-US" sz="2400" dirty="0">
                <a:solidFill>
                  <a:srgbClr val="FF0000"/>
                </a:solidFill>
              </a:rPr>
              <a:t> elements</a:t>
            </a:r>
            <a:r>
              <a:rPr lang="en-US" sz="2400" dirty="0"/>
              <a:t>,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latin typeface="Courier New" pitchFamily="49" charset="0"/>
              </a:rPr>
              <a:t>vals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]; </a:t>
            </a:r>
            <a:r>
              <a:rPr lang="en-US" sz="2000" b="1" i="1" dirty="0">
                <a:solidFill>
                  <a:srgbClr val="7030A0"/>
                </a:solidFill>
              </a:rPr>
              <a:t>// output the address the 3</a:t>
            </a:r>
            <a:r>
              <a:rPr lang="en-US" sz="2000" b="1" i="1" baseline="30000" dirty="0">
                <a:solidFill>
                  <a:srgbClr val="7030A0"/>
                </a:solidFill>
              </a:rPr>
              <a:t>rd</a:t>
            </a:r>
            <a:r>
              <a:rPr lang="en-US" sz="2000" b="1" i="1" dirty="0">
                <a:solidFill>
                  <a:srgbClr val="7030A0"/>
                </a:solidFill>
              </a:rPr>
              <a:t> element </a:t>
            </a:r>
            <a:endParaRPr lang="en-US" sz="2000" b="1" i="1" dirty="0">
              <a:solidFill>
                <a:srgbClr val="7030A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772C-1F82-42EB-97A7-4DA7D75B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acting-like a </a:t>
            </a:r>
            <a:r>
              <a:rPr lang="en-US" sz="2400" dirty="0">
                <a:solidFill>
                  <a:srgbClr val="FF0000"/>
                </a:solidFill>
              </a:rPr>
              <a:t>pointer variable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[2][3]</a:t>
            </a:r>
            <a:r>
              <a:rPr lang="en-US" sz="2000" b="1" dirty="0"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{{16,18,20}, {25,26,27}};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&lt;&lt;*(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i)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j); 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// same as </a:t>
            </a:r>
            <a:r>
              <a:rPr lang="en-US" sz="2000" b="1" i="1" dirty="0" err="1">
                <a:solidFill>
                  <a:srgbClr val="7030A0"/>
                </a:solidFill>
                <a:cs typeface="Courier New" panose="02070309020205020404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&lt;&lt;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EA9A-EFE1-400F-9C5B-0718286C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CB24D9-43BC-453C-B004-66E46904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9152"/>
              </p:ext>
            </p:extLst>
          </p:nvPr>
        </p:nvGraphicFramePr>
        <p:xfrm>
          <a:off x="1516970" y="3429000"/>
          <a:ext cx="6840760" cy="2906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56510">
                  <a:extLst>
                    <a:ext uri="{9D8B030D-6E8A-4147-A177-3AD203B41FA5}">
                      <a16:colId xmlns:a16="http://schemas.microsoft.com/office/drawing/2014/main" val="3763408906"/>
                    </a:ext>
                  </a:extLst>
                </a:gridCol>
                <a:gridCol w="2255995">
                  <a:extLst>
                    <a:ext uri="{9D8B030D-6E8A-4147-A177-3AD203B41FA5}">
                      <a16:colId xmlns:a16="http://schemas.microsoft.com/office/drawing/2014/main" val="2870085262"/>
                    </a:ext>
                  </a:extLst>
                </a:gridCol>
                <a:gridCol w="1528255">
                  <a:extLst>
                    <a:ext uri="{9D8B030D-6E8A-4147-A177-3AD203B41FA5}">
                      <a16:colId xmlns:a16="http://schemas.microsoft.com/office/drawing/2014/main" val="1891727323"/>
                    </a:ext>
                  </a:extLst>
                </a:gridCol>
              </a:tblGrid>
              <a:tr h="4688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Pointer Notation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 Array Notation 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74636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en-US" sz="2000" b="1" dirty="0"/>
                        <a:t>*(*</a:t>
                      </a:r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+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2000" b="1" dirty="0"/>
                        <a:t>)  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[0][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000" b="1" dirty="0"/>
                        <a:t>]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2000" b="1" dirty="0"/>
                        <a:t>16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23398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en-US" sz="2000" b="1" dirty="0"/>
                        <a:t>*(*</a:t>
                      </a:r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+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/>
                        <a:t>)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nums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[0][1</a:t>
                      </a:r>
                      <a:r>
                        <a:rPr lang="en-US" sz="2000" b="1" dirty="0"/>
                        <a:t>]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2000" b="1" dirty="0"/>
                        <a:t>18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2309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en-US" sz="2000" b="1" dirty="0"/>
                        <a:t>*(*</a:t>
                      </a:r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+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/>
                        <a:t>)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[0][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2]</a:t>
                      </a:r>
                      <a:endParaRPr lang="en-BE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2000" b="1" dirty="0"/>
                        <a:t>20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7729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de-DE" sz="2000" b="1" dirty="0"/>
                        <a:t>*(*(nums + </a:t>
                      </a:r>
                      <a:r>
                        <a:rPr lang="de-DE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sz="2000" b="1" dirty="0"/>
                        <a:t>) + 0) 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nums [1][0] 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25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25071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en-US" sz="2000" b="1" dirty="0"/>
                        <a:t>*(*(</a:t>
                      </a:r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/>
                        <a:t>) + 1)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[1][1]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2000" b="1" dirty="0"/>
                        <a:t>26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69396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r>
                        <a:rPr lang="en-US" sz="2000" b="1" dirty="0"/>
                        <a:t>*(*(</a:t>
                      </a:r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/>
                        <a:t>) + 2)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nums</a:t>
                      </a:r>
                      <a:r>
                        <a:rPr lang="en-US" sz="2000" b="1" dirty="0"/>
                        <a:t> [1][2]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2000" b="1" dirty="0"/>
                        <a:t>27</a:t>
                      </a:r>
                      <a:endParaRPr lang="en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308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154CF566-2784-4198-994E-D83B58FD6972}"/>
              </a:ext>
            </a:extLst>
          </p:cNvPr>
          <p:cNvSpPr/>
          <p:nvPr/>
        </p:nvSpPr>
        <p:spPr>
          <a:xfrm>
            <a:off x="971876" y="3948445"/>
            <a:ext cx="432048" cy="10081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F5F8D-46C0-4D47-9525-A18F7186D46E}"/>
              </a:ext>
            </a:extLst>
          </p:cNvPr>
          <p:cNvSpPr txBox="1"/>
          <p:nvPr/>
        </p:nvSpPr>
        <p:spPr>
          <a:xfrm>
            <a:off x="338487" y="4252446"/>
            <a:ext cx="648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  <a:endParaRPr lang="en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5594EB9-A7CE-4A6A-915F-148A2EA90861}"/>
              </a:ext>
            </a:extLst>
          </p:cNvPr>
          <p:cNvSpPr/>
          <p:nvPr/>
        </p:nvSpPr>
        <p:spPr>
          <a:xfrm>
            <a:off x="958500" y="5314480"/>
            <a:ext cx="432048" cy="10081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814FE-4564-4D6C-A910-A0A10D2F2261}"/>
              </a:ext>
            </a:extLst>
          </p:cNvPr>
          <p:cNvSpPr txBox="1"/>
          <p:nvPr/>
        </p:nvSpPr>
        <p:spPr>
          <a:xfrm>
            <a:off x="338487" y="5604934"/>
            <a:ext cx="648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BE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7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DB5E-26AD-4F3D-B42F-5010B0DF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6AAC2-EDBF-46C0-8E0F-3917AA42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53074"/>
            <a:ext cx="5869632" cy="54394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360A-19E4-40CE-9EBF-A3DD64B4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E7533-C264-4A00-A33E-609F15CB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42121"/>
            <a:ext cx="4680520" cy="54332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9D87F-851B-4DB8-8602-99ADAAAB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D44D8-B323-43B5-AD6E-86E3DDFF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556792"/>
            <a:ext cx="5472608" cy="396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7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187DD-F97E-414F-9664-C4F7CD0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717F8-E824-4509-B994-E2252CB7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" y="1484784"/>
            <a:ext cx="5860502" cy="38884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Array of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532"/>
            <a:ext cx="8401080" cy="52848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declare</a:t>
            </a:r>
            <a:r>
              <a:rPr lang="en-US" sz="2400" dirty="0"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</a:pPr>
            <a:endParaRPr lang="en-US" sz="1000" dirty="0"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[size];</a:t>
            </a:r>
          </a:p>
          <a:p>
            <a:pPr lvl="1">
              <a:spcBef>
                <a:spcPts val="0"/>
              </a:spcBef>
            </a:pPr>
            <a:endParaRPr lang="en-US" sz="20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Courier New" pitchFamily="49" charset="0"/>
              </a:rPr>
              <a:t>Example,</a:t>
            </a:r>
          </a:p>
          <a:p>
            <a:pPr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seasons[4];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FF0000"/>
                </a:solidFill>
              </a:rPr>
              <a:t>element point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an address </a:t>
            </a:r>
            <a:r>
              <a:rPr lang="en-US" sz="2000" dirty="0"/>
              <a:t>of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array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initialize</a:t>
            </a:r>
            <a:r>
              <a:rPr lang="en-US" sz="24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*suit[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{"Hearts",</a:t>
            </a:r>
            <a:r>
              <a:rPr lang="en-US" sz="1600" b="1" dirty="0"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"Diamonds“,</a:t>
            </a:r>
            <a:r>
              <a:rPr lang="en-US" sz="1600" b="1" dirty="0"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"Clubs",</a:t>
            </a:r>
            <a:r>
              <a:rPr lang="en-US" sz="1600" b="1" dirty="0"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"Spades"};</a:t>
            </a:r>
          </a:p>
          <a:p>
            <a:pPr lvl="2">
              <a:spcBef>
                <a:spcPts val="0"/>
              </a:spcBef>
            </a:pPr>
            <a:endParaRPr lang="en-US" sz="16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" y="5077544"/>
            <a:ext cx="7848600" cy="1447800"/>
            <a:chOff x="0" y="0"/>
            <a:chExt cx="20005" cy="2000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15000"/>
              <a:ext cx="5585" cy="5000"/>
              <a:chOff x="-1" y="0"/>
              <a:chExt cx="20005" cy="20000"/>
            </a:xfrm>
          </p:grpSpPr>
          <p:grpSp>
            <p:nvGrpSpPr>
              <p:cNvPr id="114" name="Group 7"/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116" name="Group 8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18" name="Freeform 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  <p:sp>
                <p:nvSpPr>
                  <p:cNvPr id="11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</p:grpSp>
            <p:sp>
              <p:nvSpPr>
                <p:cNvPr id="11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latin typeface="Courier New" pitchFamily="49" charset="0"/>
                      <a:cs typeface="Courier New" pitchFamily="49" charset="0"/>
                    </a:rPr>
                    <a:t>suit[3]</a:t>
                  </a:r>
                  <a:endParaRPr lang="en-US" sz="1200" b="1" dirty="0"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1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15" name="Freeform 12"/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0" y="10000"/>
              <a:ext cx="5585" cy="5000"/>
              <a:chOff x="-1" y="0"/>
              <a:chExt cx="20001" cy="20000"/>
            </a:xfrm>
          </p:grpSpPr>
          <p:grpSp>
            <p:nvGrpSpPr>
              <p:cNvPr id="108" name="Group 14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10" name="Group 15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12" name="Freeform 1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  <p:sp>
                <p:nvSpPr>
                  <p:cNvPr id="11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</p:grpSp>
            <p:sp>
              <p:nvSpPr>
                <p:cNvPr id="111" name="Rectangle 18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latin typeface="Courier New" pitchFamily="49" charset="0"/>
                      <a:cs typeface="Courier New" pitchFamily="49" charset="0"/>
                    </a:rPr>
                    <a:t>suit[2]</a:t>
                  </a:r>
                  <a:endParaRPr lang="en-US" sz="1200" b="1" dirty="0"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1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09" name="Freeform 19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0" y="5000"/>
              <a:ext cx="5585" cy="5000"/>
              <a:chOff x="-1" y="0"/>
              <a:chExt cx="20001" cy="20000"/>
            </a:xfrm>
          </p:grpSpPr>
          <p:grpSp>
            <p:nvGrpSpPr>
              <p:cNvPr id="102" name="Group 21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4" name="Group 22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6" name="Freeform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  <p:sp>
                <p:nvSpPr>
                  <p:cNvPr id="107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</p:grpSp>
            <p:sp>
              <p:nvSpPr>
                <p:cNvPr id="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latin typeface="Courier New" pitchFamily="49" charset="0"/>
                      <a:cs typeface="Courier New" pitchFamily="49" charset="0"/>
                    </a:rPr>
                    <a:t>suit[1]</a:t>
                  </a:r>
                  <a:endParaRPr lang="en-US" sz="1200" b="1" dirty="0"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1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03" name="Freeform 26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0" y="0"/>
              <a:ext cx="5585" cy="5000"/>
              <a:chOff x="-1" y="0"/>
              <a:chExt cx="20001" cy="20000"/>
            </a:xfrm>
          </p:grpSpPr>
          <p:grpSp>
            <p:nvGrpSpPr>
              <p:cNvPr id="96" name="Group 28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98" name="Group 29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0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  <p:sp>
                <p:nvSpPr>
                  <p:cNvPr id="10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/>
                  </a:p>
                </p:txBody>
              </p:sp>
            </p:grpSp>
            <p:sp>
              <p:nvSpPr>
                <p:cNvPr id="99" name="Rectangle 32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latin typeface="Courier New" pitchFamily="49" charset="0"/>
                      <a:cs typeface="Courier New" pitchFamily="49" charset="0"/>
                    </a:rPr>
                    <a:t>suit[0]</a:t>
                  </a:r>
                  <a:endParaRPr lang="en-US" sz="1200" b="1" dirty="0"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1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5585" y="833"/>
              <a:ext cx="1595" cy="3903"/>
              <a:chOff x="0" y="0"/>
              <a:chExt cx="20000" cy="20000"/>
            </a:xfrm>
          </p:grpSpPr>
          <p:sp>
            <p:nvSpPr>
              <p:cNvPr id="94" name="Freeform 3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5" name="Rectangle 3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’H’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7180" y="833"/>
              <a:ext cx="1595" cy="3903"/>
              <a:chOff x="0" y="0"/>
              <a:chExt cx="20000" cy="20000"/>
            </a:xfrm>
          </p:grpSpPr>
          <p:sp>
            <p:nvSpPr>
              <p:cNvPr id="92" name="Freeform 3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3" name="Rectangle 3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’e’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8775" y="833"/>
              <a:ext cx="1595" cy="3903"/>
              <a:chOff x="0" y="0"/>
              <a:chExt cx="20000" cy="20000"/>
            </a:xfrm>
          </p:grpSpPr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’a’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ctr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0370" y="833"/>
              <a:ext cx="1595" cy="3903"/>
              <a:chOff x="0" y="0"/>
              <a:chExt cx="20000" cy="20000"/>
            </a:xfrm>
          </p:grpSpPr>
          <p:sp>
            <p:nvSpPr>
              <p:cNvPr id="88" name="Freeform 4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’r’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11965" y="833"/>
              <a:ext cx="1595" cy="3903"/>
              <a:chOff x="0" y="0"/>
              <a:chExt cx="20000" cy="20000"/>
            </a:xfrm>
          </p:grpSpPr>
          <p:sp>
            <p:nvSpPr>
              <p:cNvPr id="86" name="Freeform 4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7" name="Rectangle 48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’t’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3560" y="833"/>
              <a:ext cx="1595" cy="3903"/>
              <a:chOff x="0" y="0"/>
              <a:chExt cx="20000" cy="20000"/>
            </a:xfrm>
          </p:grpSpPr>
          <p:sp>
            <p:nvSpPr>
              <p:cNvPr id="84" name="Freeform 5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5" name="Rectangle 5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’s’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5085" y="833"/>
              <a:ext cx="1731" cy="3903"/>
              <a:chOff x="0" y="0"/>
              <a:chExt cx="20000" cy="20000"/>
            </a:xfrm>
          </p:grpSpPr>
          <p:sp>
            <p:nvSpPr>
              <p:cNvPr id="82" name="Freeform 5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3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’\0’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5585" y="5694"/>
              <a:ext cx="1595" cy="3903"/>
              <a:chOff x="0" y="0"/>
              <a:chExt cx="20000" cy="20000"/>
            </a:xfrm>
          </p:grpSpPr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1" name="Rectangle 5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’D’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7" name="Group 58"/>
            <p:cNvGrpSpPr>
              <a:grpSpLocks/>
            </p:cNvGrpSpPr>
            <p:nvPr/>
          </p:nvGrpSpPr>
          <p:grpSpPr bwMode="auto">
            <a:xfrm>
              <a:off x="7180" y="5694"/>
              <a:ext cx="1595" cy="3903"/>
              <a:chOff x="0" y="0"/>
              <a:chExt cx="20000" cy="20000"/>
            </a:xfrm>
          </p:grpSpPr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9" name="Rectangle 6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8775" y="5694"/>
              <a:ext cx="1595" cy="3903"/>
              <a:chOff x="0" y="0"/>
              <a:chExt cx="20000" cy="20000"/>
            </a:xfrm>
          </p:grpSpPr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7" name="Rectangle 63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’a’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ctr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10370" y="5694"/>
              <a:ext cx="1595" cy="3903"/>
              <a:chOff x="0" y="0"/>
              <a:chExt cx="20000" cy="20000"/>
            </a:xfrm>
          </p:grpSpPr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5" name="Rectangle 6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’m’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11965" y="5694"/>
              <a:ext cx="1595" cy="3903"/>
              <a:chOff x="0" y="0"/>
              <a:chExt cx="20000" cy="20000"/>
            </a:xfrm>
          </p:grpSpPr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’o’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1" name="Group 70"/>
            <p:cNvGrpSpPr>
              <a:grpSpLocks/>
            </p:cNvGrpSpPr>
            <p:nvPr/>
          </p:nvGrpSpPr>
          <p:grpSpPr bwMode="auto">
            <a:xfrm>
              <a:off x="13560" y="5694"/>
              <a:ext cx="1595" cy="3903"/>
              <a:chOff x="0" y="0"/>
              <a:chExt cx="20000" cy="20000"/>
            </a:xfrm>
          </p:grpSpPr>
          <p:sp>
            <p:nvSpPr>
              <p:cNvPr id="70" name="Freeform 7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1" name="Rectangle 72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’n’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15155" y="5694"/>
              <a:ext cx="1595" cy="3903"/>
              <a:chOff x="0" y="0"/>
              <a:chExt cx="20000" cy="20000"/>
            </a:xfrm>
          </p:grpSpPr>
          <p:sp>
            <p:nvSpPr>
              <p:cNvPr id="68" name="Freeform 7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Rectangle 75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’d’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6749" y="5694"/>
              <a:ext cx="1595" cy="3903"/>
              <a:chOff x="-13" y="0"/>
              <a:chExt cx="20013" cy="20000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’s’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4" name="Group 79"/>
            <p:cNvGrpSpPr>
              <a:grpSpLocks/>
            </p:cNvGrpSpPr>
            <p:nvPr/>
          </p:nvGrpSpPr>
          <p:grpSpPr bwMode="auto">
            <a:xfrm>
              <a:off x="18274" y="5694"/>
              <a:ext cx="1731" cy="3903"/>
              <a:chOff x="0" y="0"/>
              <a:chExt cx="20000" cy="20000"/>
            </a:xfrm>
          </p:grpSpPr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5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’\0’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82"/>
            <p:cNvGrpSpPr>
              <a:grpSpLocks/>
            </p:cNvGrpSpPr>
            <p:nvPr/>
          </p:nvGrpSpPr>
          <p:grpSpPr bwMode="auto">
            <a:xfrm>
              <a:off x="5585" y="10694"/>
              <a:ext cx="1595" cy="3903"/>
              <a:chOff x="0" y="0"/>
              <a:chExt cx="20000" cy="20000"/>
            </a:xfrm>
          </p:grpSpPr>
          <p:sp>
            <p:nvSpPr>
              <p:cNvPr id="62" name="Freeform 8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3" name="Rectangle 8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’C’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6" name="Group 85"/>
            <p:cNvGrpSpPr>
              <a:grpSpLocks/>
            </p:cNvGrpSpPr>
            <p:nvPr/>
          </p:nvGrpSpPr>
          <p:grpSpPr bwMode="auto">
            <a:xfrm>
              <a:off x="7180" y="10694"/>
              <a:ext cx="1595" cy="3903"/>
              <a:chOff x="0" y="0"/>
              <a:chExt cx="20000" cy="20000"/>
            </a:xfrm>
          </p:grpSpPr>
          <p:sp>
            <p:nvSpPr>
              <p:cNvPr id="60" name="Freeform 8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" name="Rectangle 8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’l’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7" name="Group 88"/>
            <p:cNvGrpSpPr>
              <a:grpSpLocks/>
            </p:cNvGrpSpPr>
            <p:nvPr/>
          </p:nvGrpSpPr>
          <p:grpSpPr bwMode="auto">
            <a:xfrm>
              <a:off x="8775" y="10694"/>
              <a:ext cx="1595" cy="3903"/>
              <a:chOff x="0" y="0"/>
              <a:chExt cx="20000" cy="20000"/>
            </a:xfrm>
          </p:grpSpPr>
          <p:sp>
            <p:nvSpPr>
              <p:cNvPr id="58" name="Freeform 8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9" name="Rectangle 90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’u’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10370" y="10694"/>
              <a:ext cx="1594" cy="3903"/>
              <a:chOff x="0" y="0"/>
              <a:chExt cx="20000" cy="20000"/>
            </a:xfrm>
          </p:grpSpPr>
          <p:sp>
            <p:nvSpPr>
              <p:cNvPr id="56" name="Freeform 9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7" name="Rectangle 93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’b’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9" name="Group 94"/>
            <p:cNvGrpSpPr>
              <a:grpSpLocks/>
            </p:cNvGrpSpPr>
            <p:nvPr/>
          </p:nvGrpSpPr>
          <p:grpSpPr bwMode="auto">
            <a:xfrm>
              <a:off x="11964" y="10694"/>
              <a:ext cx="1595" cy="3903"/>
              <a:chOff x="0" y="0"/>
              <a:chExt cx="20000" cy="20000"/>
            </a:xfrm>
          </p:grpSpPr>
          <p:sp>
            <p:nvSpPr>
              <p:cNvPr id="54" name="Freeform 9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5" name="Rectangle 9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’s’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Group 97"/>
            <p:cNvGrpSpPr>
              <a:grpSpLocks/>
            </p:cNvGrpSpPr>
            <p:nvPr/>
          </p:nvGrpSpPr>
          <p:grpSpPr bwMode="auto">
            <a:xfrm>
              <a:off x="13490" y="10694"/>
              <a:ext cx="1731" cy="3903"/>
              <a:chOff x="0" y="0"/>
              <a:chExt cx="20000" cy="20000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797" y="0"/>
                <a:ext cx="18429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3" name="Rectangle 9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’\0’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1" name="Group 100"/>
            <p:cNvGrpSpPr>
              <a:grpSpLocks/>
            </p:cNvGrpSpPr>
            <p:nvPr/>
          </p:nvGrpSpPr>
          <p:grpSpPr bwMode="auto">
            <a:xfrm>
              <a:off x="5585" y="15694"/>
              <a:ext cx="1595" cy="3903"/>
              <a:chOff x="0" y="0"/>
              <a:chExt cx="20000" cy="20000"/>
            </a:xfrm>
          </p:grpSpPr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1" name="Rectangle 10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’S’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2" name="Group 103"/>
            <p:cNvGrpSpPr>
              <a:grpSpLocks/>
            </p:cNvGrpSpPr>
            <p:nvPr/>
          </p:nvGrpSpPr>
          <p:grpSpPr bwMode="auto">
            <a:xfrm>
              <a:off x="7180" y="15694"/>
              <a:ext cx="1595" cy="3903"/>
              <a:chOff x="0" y="0"/>
              <a:chExt cx="20000" cy="20000"/>
            </a:xfrm>
          </p:grpSpPr>
          <p:sp>
            <p:nvSpPr>
              <p:cNvPr id="48" name="Freeform 10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9" name="Rectangle 10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’p’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3" name="Group 106"/>
            <p:cNvGrpSpPr>
              <a:grpSpLocks/>
            </p:cNvGrpSpPr>
            <p:nvPr/>
          </p:nvGrpSpPr>
          <p:grpSpPr bwMode="auto">
            <a:xfrm>
              <a:off x="8775" y="15694"/>
              <a:ext cx="1595" cy="3903"/>
              <a:chOff x="0" y="0"/>
              <a:chExt cx="20000" cy="20000"/>
            </a:xfrm>
          </p:grpSpPr>
          <p:sp>
            <p:nvSpPr>
              <p:cNvPr id="46" name="Freeform 10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7" name="Rectangle 10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’a’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4" name="Group 109"/>
            <p:cNvGrpSpPr>
              <a:grpSpLocks/>
            </p:cNvGrpSpPr>
            <p:nvPr/>
          </p:nvGrpSpPr>
          <p:grpSpPr bwMode="auto">
            <a:xfrm>
              <a:off x="10370" y="15694"/>
              <a:ext cx="1594" cy="3903"/>
              <a:chOff x="0" y="0"/>
              <a:chExt cx="20000" cy="20000"/>
            </a:xfrm>
          </p:grpSpPr>
          <p:sp>
            <p:nvSpPr>
              <p:cNvPr id="44" name="Freeform 11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5" name="Rectangle 111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’d’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5" name="Group 112"/>
            <p:cNvGrpSpPr>
              <a:grpSpLocks/>
            </p:cNvGrpSpPr>
            <p:nvPr/>
          </p:nvGrpSpPr>
          <p:grpSpPr bwMode="auto">
            <a:xfrm>
              <a:off x="11964" y="15694"/>
              <a:ext cx="1595" cy="3903"/>
              <a:chOff x="0" y="0"/>
              <a:chExt cx="20000" cy="20000"/>
            </a:xfrm>
          </p:grpSpPr>
          <p:sp>
            <p:nvSpPr>
              <p:cNvPr id="42" name="Freeform 11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3" name="Rectangle 11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’e’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ctr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6" name="Group 115"/>
            <p:cNvGrpSpPr>
              <a:grpSpLocks/>
            </p:cNvGrpSpPr>
            <p:nvPr/>
          </p:nvGrpSpPr>
          <p:grpSpPr bwMode="auto">
            <a:xfrm>
              <a:off x="13559" y="15694"/>
              <a:ext cx="1595" cy="3903"/>
              <a:chOff x="0" y="0"/>
              <a:chExt cx="20000" cy="20000"/>
            </a:xfrm>
          </p:grpSpPr>
          <p:sp>
            <p:nvSpPr>
              <p:cNvPr id="40" name="Freeform 11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1" name="Rectangle 11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’s’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7" name="Group 118"/>
            <p:cNvGrpSpPr>
              <a:grpSpLocks/>
            </p:cNvGrpSpPr>
            <p:nvPr/>
          </p:nvGrpSpPr>
          <p:grpSpPr bwMode="auto">
            <a:xfrm>
              <a:off x="15084" y="15694"/>
              <a:ext cx="1731" cy="3903"/>
              <a:chOff x="0" y="0"/>
              <a:chExt cx="20000" cy="20000"/>
            </a:xfrm>
          </p:grpSpPr>
          <p:sp>
            <p:nvSpPr>
              <p:cNvPr id="38" name="Freeform 119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9" name="Rectangle 1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’\0’</a:t>
                </a:r>
                <a:endParaRPr lang="en-US" sz="1200" b="1" dirty="0"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489C623D-F538-4876-BC57-CDD7E7C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D67-6368-49BF-BC91-65406D74774E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Some </a:t>
            </a:r>
            <a:r>
              <a:rPr lang="en-US" sz="2400" dirty="0">
                <a:solidFill>
                  <a:srgbClr val="FF0000"/>
                </a:solidFill>
              </a:rPr>
              <a:t>uses of pointers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allow </a:t>
            </a:r>
            <a:r>
              <a:rPr lang="en-US" sz="2000" dirty="0">
                <a:solidFill>
                  <a:srgbClr val="FF0000"/>
                </a:solidFill>
              </a:rPr>
              <a:t>access to memory locations</a:t>
            </a:r>
            <a:r>
              <a:rPr lang="en-US" sz="2000" dirty="0"/>
              <a:t>, which regular variables do not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allow to </a:t>
            </a:r>
            <a:r>
              <a:rPr lang="en-US" sz="2000" dirty="0">
                <a:solidFill>
                  <a:srgbClr val="FF0000"/>
                </a:solidFill>
              </a:rPr>
              <a:t>work with strings &amp; arrays, </a:t>
            </a:r>
            <a:r>
              <a:rPr lang="en-US" sz="2000" dirty="0"/>
              <a:t>more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efficiently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allow to </a:t>
            </a:r>
            <a:r>
              <a:rPr lang="en-US" sz="2000" dirty="0">
                <a:solidFill>
                  <a:srgbClr val="FF0000"/>
                </a:solidFill>
              </a:rPr>
              <a:t>create arbitrarily-sized array of values </a:t>
            </a:r>
            <a:r>
              <a:rPr lang="en-US" sz="2000" dirty="0"/>
              <a:t>in the memory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allow to </a:t>
            </a:r>
            <a:r>
              <a:rPr lang="en-US" sz="2000" dirty="0">
                <a:solidFill>
                  <a:srgbClr val="FF0000"/>
                </a:solidFill>
              </a:rPr>
              <a:t>create “dynamic variables”, </a:t>
            </a:r>
            <a:r>
              <a:rPr lang="en-US" sz="2000" dirty="0"/>
              <a:t>or to </a:t>
            </a:r>
            <a:r>
              <a:rPr lang="en-US" sz="2000" dirty="0">
                <a:solidFill>
                  <a:srgbClr val="FF0000"/>
                </a:solidFill>
              </a:rPr>
              <a:t>dynamically allocate </a:t>
            </a:r>
            <a:r>
              <a:rPr lang="en-US" sz="20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7928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BA03-79B1-4415-8430-104DE0B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BE873-AB95-401A-92C2-1C787534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8223"/>
            <a:ext cx="7488832" cy="44975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67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Dynamic Memory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785"/>
            <a:ext cx="8291264" cy="51435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Variables declared,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enough</a:t>
            </a:r>
            <a:r>
              <a:rPr lang="en-US" sz="2000" dirty="0"/>
              <a:t> amount of </a:t>
            </a:r>
            <a:r>
              <a:rPr lang="en-US" sz="2000" dirty="0">
                <a:solidFill>
                  <a:srgbClr val="FF0000"/>
                </a:solidFill>
              </a:rPr>
              <a:t>memory space </a:t>
            </a:r>
            <a:r>
              <a:rPr lang="en-US" sz="2000" dirty="0"/>
              <a:t>reserved, </a:t>
            </a:r>
            <a:r>
              <a:rPr lang="en-US" sz="2000" dirty="0">
                <a:solidFill>
                  <a:srgbClr val="FF0000"/>
                </a:solidFill>
              </a:rPr>
              <a:t>to hold the data </a:t>
            </a:r>
            <a:r>
              <a:rPr lang="en-US" sz="2000" dirty="0"/>
              <a:t>type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and the </a:t>
            </a:r>
            <a:r>
              <a:rPr lang="en-US" sz="2000" dirty="0">
                <a:solidFill>
                  <a:srgbClr val="FF0000"/>
                </a:solidFill>
              </a:rPr>
              <a:t>space is allocated</a:t>
            </a:r>
            <a:r>
              <a:rPr lang="en-US" sz="2000" dirty="0"/>
              <a:t>, during the program </a:t>
            </a:r>
            <a:r>
              <a:rPr lang="en-US" sz="2000" dirty="0">
                <a:solidFill>
                  <a:srgbClr val="FF0000"/>
                </a:solidFill>
              </a:rPr>
              <a:t>compilation time</a:t>
            </a:r>
            <a:r>
              <a:rPr lang="en-US" sz="2000" dirty="0"/>
              <a:t>,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before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program execution</a:t>
            </a:r>
            <a:r>
              <a:rPr lang="en-US" sz="2000" dirty="0"/>
              <a:t> begins</a:t>
            </a:r>
          </a:p>
          <a:p>
            <a:pPr lvl="1" algn="just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this kind of allocation known as </a:t>
            </a:r>
            <a:r>
              <a:rPr lang="en-US" sz="2000" dirty="0">
                <a:solidFill>
                  <a:srgbClr val="FF0000"/>
                </a:solidFill>
              </a:rPr>
              <a:t>“static” </a:t>
            </a:r>
            <a:r>
              <a:rPr lang="en-US" sz="2000" dirty="0"/>
              <a:t>memory allocation,</a:t>
            </a:r>
          </a:p>
          <a:p>
            <a:pPr lvl="2">
              <a:spcBef>
                <a:spcPts val="0"/>
              </a:spcBef>
            </a:pPr>
            <a:endParaRPr lang="en-US" sz="1200" dirty="0"/>
          </a:p>
          <a:p>
            <a:pPr lvl="2">
              <a:spcBef>
                <a:spcPts val="0"/>
              </a:spcBef>
            </a:pPr>
            <a:r>
              <a:rPr lang="en-US" sz="2000" dirty="0"/>
              <a:t>where </a:t>
            </a:r>
            <a:r>
              <a:rPr lang="en-US" sz="2000" dirty="0">
                <a:solidFill>
                  <a:srgbClr val="FF0000"/>
                </a:solidFill>
              </a:rPr>
              <a:t>space is reserved </a:t>
            </a:r>
            <a:r>
              <a:rPr lang="en-US" sz="2000" dirty="0"/>
              <a:t>for variables on</a:t>
            </a:r>
            <a:r>
              <a:rPr lang="en-US" sz="2000" dirty="0">
                <a:solidFill>
                  <a:srgbClr val="FF0000"/>
                </a:solidFill>
              </a:rPr>
              <a:t> “stack memory”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What if we want the </a:t>
            </a:r>
            <a:r>
              <a:rPr lang="en-US" sz="2400" dirty="0">
                <a:solidFill>
                  <a:srgbClr val="FF0000"/>
                </a:solidFill>
              </a:rPr>
              <a:t>user to determine </a:t>
            </a:r>
            <a:r>
              <a:rPr lang="en-US" sz="2400" dirty="0"/>
              <a:t>the amount of </a:t>
            </a:r>
            <a:r>
              <a:rPr lang="en-US" sz="2400" dirty="0">
                <a:solidFill>
                  <a:srgbClr val="FF0000"/>
                </a:solidFill>
              </a:rPr>
              <a:t>memory required </a:t>
            </a:r>
            <a:r>
              <a:rPr lang="en-US" sz="2400" dirty="0"/>
              <a:t>for a variable, 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program is running</a:t>
            </a:r>
            <a:r>
              <a:rPr lang="en-US" sz="2400" dirty="0"/>
              <a:t>?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this kind of allocation known as </a:t>
            </a:r>
            <a:r>
              <a:rPr lang="en-US" sz="2000" dirty="0">
                <a:solidFill>
                  <a:srgbClr val="FF0000"/>
                </a:solidFill>
              </a:rPr>
              <a:t>“dynamic” </a:t>
            </a:r>
            <a:r>
              <a:rPr lang="en-US" sz="2000" dirty="0"/>
              <a:t>memory allocation,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where </a:t>
            </a:r>
            <a:r>
              <a:rPr lang="en-US" sz="2000" dirty="0">
                <a:solidFill>
                  <a:srgbClr val="FF0000"/>
                </a:solidFill>
              </a:rPr>
              <a:t>space is reserved </a:t>
            </a:r>
            <a:r>
              <a:rPr lang="en-US" sz="2000" dirty="0"/>
              <a:t>for variables on</a:t>
            </a:r>
            <a:r>
              <a:rPr lang="en-US" sz="2000" dirty="0">
                <a:solidFill>
                  <a:srgbClr val="FF0000"/>
                </a:solidFill>
              </a:rPr>
              <a:t> “heap memory”,</a:t>
            </a:r>
          </a:p>
          <a:p>
            <a:pPr lvl="2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using a</a:t>
            </a:r>
            <a:r>
              <a:rPr lang="en-US" sz="2000" dirty="0">
                <a:solidFill>
                  <a:srgbClr val="FF0000"/>
                </a:solidFill>
              </a:rPr>
              <a:t> pointer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D908-651C-4A95-99F8-48F210E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Dynamic memory allocation, </a:t>
            </a:r>
            <a:r>
              <a:rPr lang="en-US" sz="2400" dirty="0">
                <a:solidFill>
                  <a:srgbClr val="FF0000"/>
                </a:solidFill>
              </a:rPr>
              <a:t>can be useful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to</a:t>
            </a:r>
            <a:r>
              <a:rPr lang="en-US" sz="2000" dirty="0">
                <a:solidFill>
                  <a:srgbClr val="FF0000"/>
                </a:solidFill>
              </a:rPr>
              <a:t> create an array</a:t>
            </a:r>
            <a:r>
              <a:rPr lang="en-US" sz="2000" dirty="0"/>
              <a:t>, where the </a:t>
            </a:r>
            <a:r>
              <a:rPr lang="en-US" sz="2000" dirty="0">
                <a:solidFill>
                  <a:srgbClr val="FF0000"/>
                </a:solidFill>
              </a:rPr>
              <a:t>size was unknown</a:t>
            </a:r>
            <a:r>
              <a:rPr lang="en-US" sz="2000" dirty="0"/>
              <a:t>, until run time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create complex data structures</a:t>
            </a:r>
            <a:r>
              <a:rPr lang="en-US" sz="2000" dirty="0"/>
              <a:t>, where the </a:t>
            </a:r>
            <a:r>
              <a:rPr lang="en-US" sz="2000" dirty="0">
                <a:solidFill>
                  <a:srgbClr val="FF0000"/>
                </a:solidFill>
              </a:rPr>
              <a:t>size were unknown</a:t>
            </a:r>
            <a:r>
              <a:rPr lang="en-US" sz="2000" dirty="0"/>
              <a:t>, and/or need to be </a:t>
            </a:r>
            <a:r>
              <a:rPr lang="en-US" sz="2000" dirty="0">
                <a:solidFill>
                  <a:srgbClr val="FF0000"/>
                </a:solidFill>
              </a:rPr>
              <a:t>constructed</a:t>
            </a:r>
            <a:r>
              <a:rPr lang="en-US" sz="2000" dirty="0"/>
              <a:t> as the </a:t>
            </a:r>
            <a:r>
              <a:rPr lang="en-US" sz="2000" dirty="0">
                <a:solidFill>
                  <a:srgbClr val="FF0000"/>
                </a:solidFill>
              </a:rPr>
              <a:t>program was running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create objects </a:t>
            </a:r>
            <a:r>
              <a:rPr lang="en-US" sz="2000" dirty="0"/>
              <a:t>of complex structures, where the </a:t>
            </a:r>
            <a:r>
              <a:rPr lang="en-US" sz="2000" dirty="0">
                <a:solidFill>
                  <a:srgbClr val="FF0000"/>
                </a:solidFill>
              </a:rPr>
              <a:t>constructor arguments were unknown</a:t>
            </a:r>
            <a:r>
              <a:rPr lang="en-US" sz="2000" dirty="0"/>
              <a:t>, until run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6342-66AE-4198-95B5-0814C1C0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To create </a:t>
            </a:r>
            <a:r>
              <a:rPr lang="en-US" sz="2400" dirty="0"/>
              <a:t>dynamic variable,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need to use a </a:t>
            </a:r>
            <a:r>
              <a:rPr lang="en-US" sz="2000" dirty="0">
                <a:solidFill>
                  <a:srgbClr val="FF0000"/>
                </a:solidFill>
              </a:rPr>
              <a:t>pointer variable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created with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FF0000"/>
                </a:solidFill>
              </a:rPr>
              <a:t> operator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Dynamic variables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created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00"/>
                </a:solidFill>
              </a:rPr>
              <a:t>destroyed</a:t>
            </a:r>
            <a:r>
              <a:rPr lang="en-US" sz="2000" dirty="0"/>
              <a:t> while the </a:t>
            </a:r>
            <a:r>
              <a:rPr lang="en-US" sz="2000" dirty="0">
                <a:solidFill>
                  <a:srgbClr val="FF0000"/>
                </a:solidFill>
              </a:rPr>
              <a:t>program is running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FF0000"/>
                </a:solidFill>
              </a:rPr>
              <a:t> operator: </a:t>
            </a:r>
            <a:r>
              <a:rPr lang="en-US" sz="2000" dirty="0"/>
              <a:t>used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allocate</a:t>
            </a:r>
            <a:r>
              <a:rPr lang="en-US" sz="2000" dirty="0"/>
              <a:t> memory </a:t>
            </a:r>
            <a:r>
              <a:rPr lang="en-US" sz="2000" dirty="0">
                <a:solidFill>
                  <a:srgbClr val="FF0000"/>
                </a:solidFill>
              </a:rPr>
              <a:t>dynamically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on heap</a:t>
            </a:r>
          </a:p>
          <a:p>
            <a:pPr lvl="1">
              <a:spcBef>
                <a:spcPts val="0"/>
              </a:spcBef>
            </a:pPr>
            <a:endParaRPr lang="en-US" sz="10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FF0000"/>
                </a:solidFill>
              </a:rPr>
              <a:t> operator: </a:t>
            </a:r>
            <a:r>
              <a:rPr lang="en-US" sz="2000" dirty="0"/>
              <a:t>used to </a:t>
            </a:r>
            <a:r>
              <a:rPr lang="en-US" sz="2000" dirty="0">
                <a:solidFill>
                  <a:srgbClr val="FF0000"/>
                </a:solidFill>
              </a:rPr>
              <a:t>deallocate</a:t>
            </a:r>
            <a:r>
              <a:rPr lang="en-US" sz="2000" dirty="0"/>
              <a:t> memory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free allocated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F3FCA-3332-4E0E-B5DD-7F20318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New Operator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65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b="1" dirty="0"/>
              <a:t> </a:t>
            </a:r>
            <a:r>
              <a:rPr lang="en-US" sz="2400" dirty="0"/>
              <a:t>operator</a:t>
            </a:r>
          </a:p>
          <a:p>
            <a:pPr lvl="1" algn="just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FF0000"/>
                </a:solidFill>
              </a:rPr>
              <a:t>memory available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allocate</a:t>
            </a:r>
            <a:r>
              <a:rPr lang="en-US" sz="2000" dirty="0"/>
              <a:t> memory </a:t>
            </a:r>
            <a:r>
              <a:rPr lang="en-US" sz="2000" dirty="0">
                <a:solidFill>
                  <a:srgbClr val="FF0000"/>
                </a:solidFill>
              </a:rPr>
              <a:t>dynamically</a:t>
            </a:r>
            <a:r>
              <a:rPr lang="en-US" sz="20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&amp; return the address of the new memory location to a pointer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To create</a:t>
            </a:r>
            <a:r>
              <a:rPr lang="en-US" sz="2400" dirty="0"/>
              <a:t>, a dynamic variable</a:t>
            </a:r>
          </a:p>
          <a:p>
            <a:pPr lvl="1">
              <a:spcBef>
                <a:spcPts val="0"/>
              </a:spcBef>
            </a:pPr>
            <a:endParaRPr lang="en-US" sz="1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syntax: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pointerName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type;</a:t>
            </a:r>
          </a:p>
          <a:p>
            <a:pPr>
              <a:spcBef>
                <a:spcPts val="0"/>
              </a:spcBef>
            </a:pPr>
            <a:endParaRPr lang="en-US" sz="20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Courier New" pitchFamily="49" charset="0"/>
              </a:rPr>
              <a:t>Example</a:t>
            </a:r>
          </a:p>
          <a:p>
            <a:pPr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*bobby = new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create a new "</a:t>
            </a:r>
            <a:r>
              <a:rPr lang="en-US" sz="2000" dirty="0">
                <a:solidFill>
                  <a:srgbClr val="FF0000"/>
                </a:solidFill>
              </a:rPr>
              <a:t>nameless</a:t>
            </a:r>
            <a:r>
              <a:rPr lang="en-US" sz="2000" dirty="0"/>
              <a:t>" variable,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and assign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bobby</a:t>
            </a:r>
            <a:r>
              <a:rPr lang="en-US" sz="2000" dirty="0"/>
              <a:t> to "point to"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EA23-048B-4F6B-8C28-1F4A81E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03711-401A-4A21-BC5F-4162C49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6D961-C6EF-41BF-867D-D39F9498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93688"/>
            <a:ext cx="4774465" cy="5445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Stack memory</a:t>
            </a:r>
          </a:p>
          <a:p>
            <a:pPr algn="just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allocated for </a:t>
            </a:r>
            <a:r>
              <a:rPr lang="en-US" sz="2000" dirty="0">
                <a:solidFill>
                  <a:srgbClr val="FF0000"/>
                </a:solidFill>
              </a:rPr>
              <a:t>automatic</a:t>
            </a:r>
            <a:r>
              <a:rPr lang="en-US" sz="2000" dirty="0"/>
              <a:t> variables &amp;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 variables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0"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Heap memory</a:t>
            </a:r>
          </a:p>
          <a:p>
            <a:pPr lvl="0" algn="just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allocated for </a:t>
            </a:r>
            <a:r>
              <a:rPr lang="en-US" sz="2000" dirty="0">
                <a:solidFill>
                  <a:srgbClr val="FF0000"/>
                </a:solidFill>
              </a:rPr>
              <a:t>dynamic variables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created using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i="1" dirty="0">
                <a:solidFill>
                  <a:srgbClr val="7030A0"/>
                </a:solidFill>
              </a:rPr>
              <a:t> operator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If sufficient </a:t>
            </a:r>
            <a:r>
              <a:rPr lang="en-US" sz="2400" dirty="0">
                <a:solidFill>
                  <a:srgbClr val="FF0000"/>
                </a:solidFill>
              </a:rPr>
              <a:t>memory not available</a:t>
            </a:r>
            <a:r>
              <a:rPr lang="en-US" sz="2400" dirty="0"/>
              <a:t>,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/>
              <a:t> </a:t>
            </a:r>
            <a:r>
              <a:rPr lang="en-US" sz="2000" dirty="0"/>
              <a:t>operator </a:t>
            </a:r>
            <a:r>
              <a:rPr lang="en-US" sz="2000" dirty="0">
                <a:solidFill>
                  <a:srgbClr val="FF0000"/>
                </a:solidFill>
              </a:rPr>
              <a:t>return an exception error,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known as “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2000" b="1" i="1" dirty="0">
                <a:solidFill>
                  <a:srgbClr val="7030A0"/>
                </a:solidFill>
              </a:rPr>
              <a:t>”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program crash </a:t>
            </a:r>
            <a:r>
              <a:rPr lang="en-US" sz="2000" dirty="0"/>
              <a:t>or terminate.</a:t>
            </a:r>
          </a:p>
          <a:p>
            <a:pPr lvl="0" algn="just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</a:pPr>
            <a:endParaRPr lang="en-US" sz="105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always check </a:t>
            </a:r>
            <a:r>
              <a:rPr lang="en-US" sz="2000" dirty="0"/>
              <a:t>the requested memory was </a:t>
            </a:r>
            <a:r>
              <a:rPr lang="en-US" sz="2000" dirty="0">
                <a:solidFill>
                  <a:srgbClr val="FF0000"/>
                </a:solidFill>
              </a:rPr>
              <a:t>allocated successfully?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7C1F-F750-4292-9C0F-B4C01F2B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44910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dirty="0"/>
              <a:t>C++ </a:t>
            </a:r>
            <a:r>
              <a:rPr lang="en-US" sz="2400" dirty="0">
                <a:solidFill>
                  <a:srgbClr val="FF0000"/>
                </a:solidFill>
              </a:rPr>
              <a:t>standard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approaches</a:t>
            </a:r>
            <a:r>
              <a:rPr lang="en-US" sz="2400" dirty="0"/>
              <a:t>,</a:t>
            </a:r>
          </a:p>
          <a:p>
            <a:pPr lvl="0">
              <a:spcBef>
                <a:spcPts val="0"/>
              </a:spcBef>
            </a:pPr>
            <a:endParaRPr lang="en-US" sz="1000" dirty="0"/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handling exceptions</a:t>
            </a:r>
          </a:p>
          <a:p>
            <a:pPr lvl="1" algn="just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try-throw-catch</a:t>
            </a:r>
            <a:r>
              <a:rPr lang="en-US" sz="2000" b="1" dirty="0"/>
              <a:t> </a:t>
            </a:r>
            <a:r>
              <a:rPr lang="en-US" sz="2000" dirty="0"/>
              <a:t>statement,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or using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nothrow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object (with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/>
              <a:t> operator)</a:t>
            </a:r>
          </a:p>
          <a:p>
            <a:pPr lvl="2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operator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return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value</a:t>
            </a:r>
            <a:r>
              <a:rPr lang="en-US" sz="2000" b="1" dirty="0">
                <a:cs typeface="Courier New" pitchFamily="49" charset="0"/>
              </a:rPr>
              <a:t>,</a:t>
            </a:r>
            <a:r>
              <a:rPr lang="en-US" sz="20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// execution of the program continues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Exception handling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most used </a:t>
            </a:r>
            <a:r>
              <a:rPr lang="en-US" sz="2000" dirty="0"/>
              <a:t>approach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not to be discussed </a:t>
            </a:r>
            <a:r>
              <a:rPr lang="en-US" sz="2000" dirty="0"/>
              <a:t>here (</a:t>
            </a:r>
            <a:r>
              <a:rPr lang="en-US" sz="2000" dirty="0">
                <a:solidFill>
                  <a:srgbClr val="FF0000"/>
                </a:solidFill>
              </a:rPr>
              <a:t>CH 7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BE96-B9A2-4399-9879-E635F658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Using the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nothrow</a:t>
            </a:r>
            <a:r>
              <a:rPr lang="en-US" sz="2400" dirty="0">
                <a:solidFill>
                  <a:srgbClr val="FF0000"/>
                </a:solidFill>
              </a:rPr>
              <a:t> object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*bobby;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bobby = new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nothrow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[5];</a:t>
            </a:r>
          </a:p>
          <a:p>
            <a:pPr lvl="1">
              <a:spcBef>
                <a:spcPts val="0"/>
              </a:spcBef>
            </a:pPr>
            <a:endParaRPr lang="en-US" sz="2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check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memory was allocated successfully?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(bobby</a:t>
            </a:r>
            <a:r>
              <a:rPr lang="en-US" sz="2000" b="1" dirty="0">
                <a:cs typeface="Courier New" pitchFamily="49" charset="0"/>
              </a:rPr>
              <a:t> ==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NULL)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statement;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print 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Courier New" pitchFamily="49" charset="0"/>
              </a:rPr>
              <a:t>             ……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apply fixes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89E7-9623-48C0-8631-2F888B5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Standard </a:t>
            </a:r>
            <a:r>
              <a:rPr lang="en-US" sz="2400" dirty="0"/>
              <a:t>array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x[10];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maximum </a:t>
            </a:r>
            <a:r>
              <a:rPr lang="en-US" sz="2000" dirty="0">
                <a:solidFill>
                  <a:srgbClr val="FF0000"/>
                </a:solidFill>
              </a:rPr>
              <a:t>size must be specified </a:t>
            </a:r>
            <a:r>
              <a:rPr lang="en-US" sz="2000" dirty="0"/>
              <a:t>first,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actual </a:t>
            </a:r>
            <a:r>
              <a:rPr lang="en-US" sz="2000" dirty="0">
                <a:solidFill>
                  <a:srgbClr val="FF0000"/>
                </a:solidFill>
              </a:rPr>
              <a:t>size may not be known </a:t>
            </a:r>
            <a:r>
              <a:rPr lang="en-US" sz="2000" dirty="0"/>
              <a:t>sometimes, until </a:t>
            </a:r>
            <a:r>
              <a:rPr lang="en-US" sz="2000" dirty="0">
                <a:solidFill>
                  <a:srgbClr val="FF0000"/>
                </a:solidFill>
              </a:rPr>
              <a:t>program runs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thus, may lead to </a:t>
            </a:r>
            <a:r>
              <a:rPr lang="en-US" sz="2000" dirty="0">
                <a:solidFill>
                  <a:srgbClr val="FF0000"/>
                </a:solidFill>
              </a:rPr>
              <a:t>memory wastage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Dynamic </a:t>
            </a:r>
            <a:r>
              <a:rPr lang="en-US" sz="2400" dirty="0"/>
              <a:t>array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size is not specified, </a:t>
            </a:r>
            <a:r>
              <a:rPr lang="en-US" sz="2000" dirty="0"/>
              <a:t>at programming time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can be determined</a:t>
            </a:r>
            <a:r>
              <a:rPr lang="en-US" sz="2000" dirty="0"/>
              <a:t> while the </a:t>
            </a:r>
            <a:r>
              <a:rPr lang="en-US" sz="2000" dirty="0">
                <a:solidFill>
                  <a:srgbClr val="FF0000"/>
                </a:solidFill>
              </a:rPr>
              <a:t>program is running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syntax</a:t>
            </a:r>
            <a:r>
              <a:rPr lang="en-US" sz="2000" dirty="0">
                <a:cs typeface="Courier New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 [size];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3A485-8D79-4A39-B598-DCFEFC9E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77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Reference operator 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/>
              <a:t> also known as “</a:t>
            </a:r>
            <a:r>
              <a:rPr lang="en-US" sz="2000" dirty="0">
                <a:solidFill>
                  <a:srgbClr val="FF0000"/>
                </a:solidFill>
              </a:rPr>
              <a:t>address of operator</a:t>
            </a:r>
            <a:r>
              <a:rPr lang="en-US" sz="2000" dirty="0"/>
              <a:t>”  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address of a variable </a:t>
            </a:r>
            <a:r>
              <a:rPr lang="en-US" sz="2000" dirty="0"/>
              <a:t>in the memory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400" dirty="0"/>
              <a:t>Examples,</a:t>
            </a:r>
          </a:p>
          <a:p>
            <a:pPr lvl="0"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num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23;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000" b="1" dirty="0">
                <a:latin typeface="Courier New" pitchFamily="49" charset="0"/>
              </a:rPr>
              <a:t>num;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output the address of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num</a:t>
            </a:r>
            <a:endParaRPr lang="en-US" sz="2000" b="1" i="1" dirty="0">
              <a:solidFill>
                <a:srgbClr val="7030A0"/>
              </a:solidFill>
              <a:cs typeface="Courier New" pitchFamily="49" charset="0"/>
            </a:endParaRP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andy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25;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andy;</a:t>
            </a: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assign the address of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andy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to ted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ted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andy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99" y="4271445"/>
            <a:ext cx="3567790" cy="206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FE86C-E8A2-420E-9622-273BC8D2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cs typeface="Courier New" pitchFamily="49" charset="0"/>
              </a:rPr>
              <a:t>Example,</a:t>
            </a:r>
          </a:p>
          <a:p>
            <a:pPr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*bobby = new int[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2" algn="just">
              <a:spcBef>
                <a:spcPts val="0"/>
              </a:spcBef>
            </a:pPr>
            <a:endParaRPr lang="en-US" sz="1000" dirty="0"/>
          </a:p>
          <a:p>
            <a:pPr lvl="2" algn="just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assigns space </a:t>
            </a:r>
            <a:r>
              <a:rPr lang="en-US" sz="2000" dirty="0"/>
              <a:t>for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dirty="0"/>
              <a:t>elements of type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2" algn="just">
              <a:spcBef>
                <a:spcPts val="0"/>
              </a:spcBef>
            </a:pPr>
            <a:endParaRPr lang="en-US" sz="1000" dirty="0"/>
          </a:p>
          <a:p>
            <a:pPr lvl="2" algn="just">
              <a:spcBef>
                <a:spcPts val="0"/>
              </a:spcBef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return a pointer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element</a:t>
            </a:r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value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determined by user</a:t>
            </a:r>
            <a:r>
              <a:rPr lang="en-US" sz="2000" dirty="0"/>
              <a:t>, as the </a:t>
            </a:r>
            <a:r>
              <a:rPr lang="en-US" sz="2000" dirty="0">
                <a:solidFill>
                  <a:srgbClr val="FF0000"/>
                </a:solidFill>
              </a:rPr>
              <a:t>program is running</a:t>
            </a:r>
          </a:p>
          <a:p>
            <a:pPr lvl="2"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&lt;&lt;*bobby;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same as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bobby[0]</a:t>
            </a:r>
          </a:p>
          <a:p>
            <a:pPr lvl="2"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4231-5BB0-47D8-BDBB-52B23F8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4228-63B9-4F81-A66F-107CF581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57BAE-353B-4D99-A479-B8B19CE53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3"/>
          <a:stretch/>
        </p:blipFill>
        <p:spPr>
          <a:xfrm>
            <a:off x="827584" y="1446036"/>
            <a:ext cx="5040560" cy="49789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Delete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400" dirty="0"/>
              <a:t> Operator</a:t>
            </a:r>
          </a:p>
          <a:p>
            <a:pPr lvl="1" algn="just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deallocate dynamic variables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created by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sz="2000" b="1" i="1" dirty="0">
                <a:solidFill>
                  <a:srgbClr val="7030A0"/>
                </a:solidFill>
              </a:rPr>
              <a:t> operator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allocated </a:t>
            </a:r>
            <a:r>
              <a:rPr lang="en-US" sz="2000" dirty="0">
                <a:solidFill>
                  <a:srgbClr val="FF0000"/>
                </a:solidFill>
              </a:rPr>
              <a:t>memory is released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heap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memory,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the pointer is then become </a:t>
            </a:r>
            <a:r>
              <a:rPr lang="en-US" sz="2000" dirty="0">
                <a:solidFill>
                  <a:srgbClr val="FF0000"/>
                </a:solidFill>
              </a:rPr>
              <a:t>unassigned pointer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To delete </a:t>
            </a:r>
            <a:r>
              <a:rPr lang="en-US" sz="2400" dirty="0">
                <a:cs typeface="Courier New" pitchFamily="49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dynamic variable,</a:t>
            </a:r>
          </a:p>
          <a:p>
            <a:pPr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syntax</a:t>
            </a:r>
            <a:r>
              <a:rPr lang="en-US" sz="2000" dirty="0">
                <a:cs typeface="Courier New" pitchFamily="49" charset="0"/>
              </a:rPr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pointerName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*p</a:t>
            </a:r>
            <a:r>
              <a:rPr lang="en-US" sz="2000" b="1" dirty="0"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int;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delete p;</a:t>
            </a:r>
            <a:endParaRPr lang="en-US" sz="2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[]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pointerName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for 2D dynamic array </a:t>
            </a:r>
            <a:endParaRPr lang="en-US" sz="1000" dirty="0"/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04B1D-D7F0-43C5-8320-27C0B10E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9128-2D18-442A-B045-E6D61D99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53DD5-93A3-4440-8E80-1BB6EB84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5328592" cy="44945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C1BC-7F2B-44E8-8502-ECF1CB6D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D423E-FD39-44FF-BFA4-1E3ACE2F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3313"/>
            <a:ext cx="4104456" cy="49574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Leak &amp; Dangling Pointer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Memory leak</a:t>
            </a: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pointer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r</a:t>
            </a:r>
            <a:r>
              <a:rPr lang="en-US" sz="2000" dirty="0">
                <a:solidFill>
                  <a:srgbClr val="FF0000"/>
                </a:solidFill>
              </a:rPr>
              <a:t>eassigned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without deleting </a:t>
            </a:r>
            <a:r>
              <a:rPr lang="en-US" sz="2000" dirty="0"/>
              <a:t>the previous </a:t>
            </a:r>
            <a:r>
              <a:rPr lang="en-US" sz="2000" dirty="0">
                <a:solidFill>
                  <a:srgbClr val="FF0000"/>
                </a:solidFill>
              </a:rPr>
              <a:t>memory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r</a:t>
            </a:r>
            <a:r>
              <a:rPr lang="en-US" sz="2000" dirty="0"/>
              <a:t>esult in the </a:t>
            </a:r>
            <a:r>
              <a:rPr lang="en-US" sz="2000" dirty="0">
                <a:solidFill>
                  <a:srgbClr val="FF0000"/>
                </a:solidFill>
              </a:rPr>
              <a:t>loss of memory space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solution: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free the memory </a:t>
            </a:r>
            <a:r>
              <a:rPr lang="en-US" sz="2000" dirty="0">
                <a:cs typeface="Courier New" pitchFamily="49" charset="0"/>
              </a:rPr>
              <a:t>after use, i.e.,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p;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Dangling pointer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contain the address of memory </a:t>
            </a:r>
            <a:r>
              <a:rPr lang="en-US" sz="2000" dirty="0"/>
              <a:t>that has been </a:t>
            </a:r>
            <a:r>
              <a:rPr lang="en-US" sz="2000" dirty="0">
                <a:solidFill>
                  <a:srgbClr val="FF0000"/>
                </a:solidFill>
              </a:rPr>
              <a:t>deleted</a:t>
            </a:r>
            <a:endParaRPr lang="en-US" sz="2000" dirty="0">
              <a:solidFill>
                <a:srgbClr val="FF0000"/>
              </a:solidFill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dereferencing</a:t>
            </a:r>
            <a:r>
              <a:rPr lang="en-US" sz="2000" dirty="0"/>
              <a:t>, may produce unpredictable result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 solution: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assign pointer to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>
                <a:cs typeface="Courier New" pitchFamily="49" charset="0"/>
              </a:rPr>
              <a:t>, as soon as the memory is deleted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i.e.,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p; 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4231-5BB0-47D8-BDBB-52B23F8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8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Example 6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77850" y="2028825"/>
            <a:ext cx="3636960" cy="335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*ptr1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*ptr2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*ptr2 = 5;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3150" y="1878707"/>
            <a:ext cx="2959100" cy="1838325"/>
            <a:chOff x="3076" y="1190"/>
            <a:chExt cx="1864" cy="1158"/>
          </a:xfrm>
        </p:grpSpPr>
        <p:sp>
          <p:nvSpPr>
            <p:cNvPr id="57362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ptr1</a:t>
              </a:r>
            </a:p>
          </p:txBody>
        </p:sp>
        <p:sp>
          <p:nvSpPr>
            <p:cNvPr id="57363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7364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7365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7366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7367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4077072"/>
            <a:ext cx="2959100" cy="1838325"/>
            <a:chOff x="3072" y="2634"/>
            <a:chExt cx="1864" cy="1158"/>
          </a:xfrm>
        </p:grpSpPr>
        <p:sp>
          <p:nvSpPr>
            <p:cNvPr id="57354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ptr1</a:t>
              </a:r>
            </a:p>
          </p:txBody>
        </p:sp>
        <p:sp>
          <p:nvSpPr>
            <p:cNvPr id="57355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7356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7357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7358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7359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ptr2</a:t>
              </a:r>
            </a:p>
          </p:txBody>
        </p:sp>
      </p:grp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553200" y="6021288"/>
            <a:ext cx="21336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“memory leaked”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CB27-1629-4D76-B09B-C76A27D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90D29A1-84FF-4F55-9EED-0BBA7BCBD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80" y="5745080"/>
            <a:ext cx="314441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Solution: </a:t>
            </a:r>
            <a:r>
              <a:rPr lang="en-US" sz="2000" dirty="0"/>
              <a:t>_________?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75" grpId="0" autoUpdateAnimBg="0"/>
      <p:bldP spid="2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600" b="1" dirty="0"/>
              <a:t>Example 7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77850" y="2028825"/>
            <a:ext cx="3263714" cy="372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*ptr1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*ptr2;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ptr2 = ptr1;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latin typeface="Courier New" pitchFamily="49" charset="0"/>
              </a:rPr>
              <a:t>delete ptr1;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19275"/>
            <a:ext cx="2959100" cy="1838325"/>
            <a:chOff x="3072" y="1146"/>
            <a:chExt cx="1864" cy="1158"/>
          </a:xfrm>
        </p:grpSpPr>
        <p:sp>
          <p:nvSpPr>
            <p:cNvPr id="60431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ptr1</a:t>
              </a:r>
            </a:p>
          </p:txBody>
        </p:sp>
        <p:sp>
          <p:nvSpPr>
            <p:cNvPr id="60432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60433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60434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60435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952875"/>
            <a:ext cx="2133600" cy="1838325"/>
            <a:chOff x="3072" y="2490"/>
            <a:chExt cx="1344" cy="1158"/>
          </a:xfrm>
        </p:grpSpPr>
        <p:sp>
          <p:nvSpPr>
            <p:cNvPr id="60426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ptr1</a:t>
              </a:r>
            </a:p>
          </p:txBody>
        </p:sp>
        <p:sp>
          <p:nvSpPr>
            <p:cNvPr id="60427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60428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60429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ptr2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3596-C338-4C5A-BF99-DAC3241F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C13621BA-5462-4C88-8005-64B0530C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672" y="5940425"/>
            <a:ext cx="21336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“dangling pointer”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9CEBC223-97A2-4CE0-8ABB-70909DF1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80" y="5745080"/>
            <a:ext cx="314441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Solution: </a:t>
            </a:r>
            <a:r>
              <a:rPr lang="en-US" sz="2000" dirty="0"/>
              <a:t>_________?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20" grpId="0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48064" y="3091789"/>
            <a:ext cx="3779440" cy="2499984"/>
            <a:chOff x="5500694" y="3786190"/>
            <a:chExt cx="3429024" cy="17192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3786190"/>
              <a:ext cx="3429024" cy="1719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86578" y="4857760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andy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</a:pPr>
            <a:r>
              <a:rPr lang="en-US" sz="2600" dirty="0">
                <a:solidFill>
                  <a:srgbClr val="FF0000"/>
                </a:solidFill>
              </a:rPr>
              <a:t>Dereference operator </a:t>
            </a:r>
            <a:r>
              <a:rPr lang="en-US" sz="2600" dirty="0"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*</a:t>
            </a:r>
            <a:r>
              <a:rPr lang="en-US" sz="2600" dirty="0">
                <a:cs typeface="Courier New" panose="02070309020205020404" pitchFamily="49" charset="0"/>
              </a:rPr>
              <a:t>)</a:t>
            </a:r>
            <a:endParaRPr lang="en-US" sz="2600" dirty="0"/>
          </a:p>
          <a:p>
            <a:pPr lvl="1">
              <a:spcBef>
                <a:spcPts val="0"/>
              </a:spcBef>
            </a:pPr>
            <a:endParaRPr lang="en-US" sz="11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also known as “</a:t>
            </a:r>
            <a:r>
              <a:rPr lang="en-US" sz="2200" dirty="0">
                <a:solidFill>
                  <a:srgbClr val="FF0000"/>
                </a:solidFill>
              </a:rPr>
              <a:t>indirection operator</a:t>
            </a:r>
            <a:r>
              <a:rPr lang="en-US" sz="2200" dirty="0"/>
              <a:t>”  </a:t>
            </a:r>
          </a:p>
          <a:p>
            <a:pPr lvl="1"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rgbClr val="FF0000"/>
                </a:solidFill>
              </a:rPr>
              <a:t>return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FF0000"/>
                </a:solidFill>
              </a:rPr>
              <a:t>value </a:t>
            </a:r>
            <a:r>
              <a:rPr lang="en-US" sz="2200" dirty="0"/>
              <a:t>pointed to by a pointer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600" dirty="0"/>
              <a:t>Example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andy</a:t>
            </a:r>
            <a:r>
              <a:rPr lang="en-US" sz="2200" b="1" dirty="0"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b="1" dirty="0"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25;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</a:rPr>
              <a:t>  ted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200" b="1" dirty="0" err="1">
                <a:latin typeface="Courier New" pitchFamily="49" charset="0"/>
              </a:rPr>
              <a:t>andy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200" b="1" i="1" dirty="0">
              <a:solidFill>
                <a:srgbClr val="7030A0"/>
              </a:solidFill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assign the value pointed by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ted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to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beth</a:t>
            </a:r>
            <a:endParaRPr lang="en-US" sz="20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beth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beth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200" b="1" dirty="0">
                <a:latin typeface="Courier New" pitchFamily="49" charset="0"/>
              </a:rPr>
              <a:t>ted;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en-US" sz="22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effectLst/>
                <a:latin typeface="Segoe UI" panose="020B0502040204020203" pitchFamily="34" charset="0"/>
              </a:rPr>
              <a:t>and </a:t>
            </a:r>
            <a:r>
              <a:rPr lang="en-US" sz="2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600" dirty="0">
                <a:effectLst/>
                <a:latin typeface="Segoe UI" panose="020B0502040204020203" pitchFamily="34" charset="0"/>
              </a:rPr>
              <a:t> are </a:t>
            </a:r>
            <a:r>
              <a:rPr lang="en-US" sz="260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inverse of each other</a:t>
            </a:r>
            <a:r>
              <a:rPr lang="en-US" sz="2600" dirty="0">
                <a:effectLst/>
                <a:latin typeface="Segoe UI" panose="020B0502040204020203" pitchFamily="34" charset="0"/>
              </a:rPr>
              <a:t>,</a:t>
            </a:r>
            <a:endParaRPr lang="en-US" sz="2600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100" b="1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&lt;&lt;(*)&amp;ted;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&lt;&lt;(&amp;)*ted; </a:t>
            </a:r>
            <a:r>
              <a:rPr lang="en-US" sz="2000" b="1" i="1" dirty="0">
                <a:solidFill>
                  <a:srgbClr val="7030A0"/>
                </a:solidFill>
              </a:rPr>
              <a:t>// both outputs the address of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andy</a:t>
            </a:r>
            <a:endParaRPr lang="en-US" sz="2000" b="1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37590-2411-43EC-BD8D-210EF35D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Declaring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83394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Syntax: </a:t>
            </a:r>
            <a:r>
              <a:rPr lang="en-US" sz="2000" b="1" dirty="0">
                <a:latin typeface="Courier New" pitchFamily="49" charset="0"/>
              </a:rPr>
              <a:t>type *</a:t>
            </a:r>
            <a:r>
              <a:rPr lang="en-US" sz="2000" b="1" dirty="0" err="1">
                <a:latin typeface="Courier New" pitchFamily="49" charset="0"/>
              </a:rPr>
              <a:t>pointerName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i="1" dirty="0">
                <a:solidFill>
                  <a:srgbClr val="7030A0"/>
                </a:solidFill>
              </a:rPr>
              <a:t> indicate a pointer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</a:rPr>
              <a:t>myPtr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declare a pointer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myPtr</a:t>
            </a:r>
            <a:r>
              <a:rPr lang="en-US" sz="2000" b="1" i="1" dirty="0">
                <a:solidFill>
                  <a:srgbClr val="7030A0"/>
                </a:solidFill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>
                <a:solidFill>
                  <a:srgbClr val="7030A0"/>
                </a:solidFill>
              </a:rPr>
              <a:t> type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Can declare a pointer </a:t>
            </a:r>
            <a:r>
              <a:rPr lang="en-US" sz="2400" dirty="0">
                <a:solidFill>
                  <a:srgbClr val="FF0000"/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any data type,</a:t>
            </a:r>
          </a:p>
          <a:p>
            <a:pPr lvl="3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*x; </a:t>
            </a:r>
            <a:r>
              <a:rPr lang="en-US" sz="2000" b="1" i="1" dirty="0">
                <a:solidFill>
                  <a:srgbClr val="7030A0"/>
                </a:solidFill>
              </a:rPr>
              <a:t>// declare a pointer to a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char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Pointer </a:t>
            </a:r>
            <a:r>
              <a:rPr lang="en-US" sz="2400" dirty="0">
                <a:solidFill>
                  <a:srgbClr val="FF0000"/>
                </a:solidFill>
              </a:rPr>
              <a:t>type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must be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</a:rPr>
              <a:t>same type,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25;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</a:rPr>
              <a:t> can point to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Declaring </a:t>
            </a:r>
            <a:r>
              <a:rPr lang="en-US" sz="2400" dirty="0">
                <a:solidFill>
                  <a:srgbClr val="FF0000"/>
                </a:solidFill>
              </a:rPr>
              <a:t>multiple pointers,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FF0000"/>
                </a:solidFill>
              </a:rPr>
              <a:t>same type</a:t>
            </a:r>
            <a:r>
              <a:rPr lang="en-US" sz="24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int *myPtr1, *myPtr2;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CE50-EB20-47EA-8CF2-053062D2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Initializing Pointer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Syntax: </a:t>
            </a:r>
            <a:r>
              <a:rPr lang="en-US" sz="2000" b="1" dirty="0">
                <a:latin typeface="Courier New" pitchFamily="49" charset="0"/>
              </a:rPr>
              <a:t>type *</a:t>
            </a:r>
            <a:r>
              <a:rPr lang="en-US" sz="2000" b="1" dirty="0" err="1">
                <a:latin typeface="Courier New" pitchFamily="49" charset="0"/>
              </a:rPr>
              <a:t>pointerName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intialVal</a:t>
            </a:r>
            <a:r>
              <a:rPr lang="en-US" sz="2000" b="1" dirty="0" err="1">
                <a:latin typeface="Courier New" pitchFamily="49" charset="0"/>
              </a:rPr>
              <a:t>ue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intialVal</a:t>
            </a:r>
            <a:r>
              <a:rPr lang="en-US" sz="2000" b="1" dirty="0" err="1">
                <a:latin typeface="Courier New" pitchFamily="49" charset="0"/>
              </a:rPr>
              <a:t>ue</a:t>
            </a:r>
            <a:r>
              <a:rPr lang="en-US" sz="2000" b="1" dirty="0">
                <a:latin typeface="Courier New" pitchFamily="49" charset="0"/>
              </a:rPr>
              <a:t>: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address </a:t>
            </a:r>
            <a:r>
              <a:rPr lang="en-US" sz="2000" dirty="0"/>
              <a:t>of a variable or a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000" b="1" dirty="0"/>
              <a:t> </a:t>
            </a:r>
            <a:r>
              <a:rPr lang="en-US" sz="2000" dirty="0"/>
              <a:t>value</a:t>
            </a:r>
            <a:r>
              <a:rPr lang="en-US" sz="2000" b="1" dirty="0"/>
              <a:t> </a:t>
            </a:r>
            <a:r>
              <a:rPr lang="en-US" sz="2000" dirty="0"/>
              <a:t>(or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*y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initialize pointer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with the address of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Initial value </a:t>
            </a:r>
            <a:r>
              <a:rPr lang="en-US" sz="2400" dirty="0">
                <a:solidFill>
                  <a:srgbClr val="FF0000"/>
                </a:solidFill>
              </a:rPr>
              <a:t>must have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same type,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x;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&amp;x; </a:t>
            </a:r>
            <a:r>
              <a:rPr lang="en-US" sz="2000" b="1" i="1" dirty="0">
                <a:solidFill>
                  <a:srgbClr val="7030A0"/>
                </a:solidFill>
              </a:rPr>
              <a:t>// error: can not assign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i="1" dirty="0">
                <a:solidFill>
                  <a:srgbClr val="7030A0"/>
                </a:solidFill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If</a:t>
            </a:r>
            <a:r>
              <a:rPr lang="en-US" sz="2400" dirty="0">
                <a:solidFill>
                  <a:srgbClr val="FF0000"/>
                </a:solidFill>
              </a:rPr>
              <a:t> not the same type,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need explicit</a:t>
            </a:r>
            <a:r>
              <a:rPr lang="en-US" sz="2000" dirty="0">
                <a:solidFill>
                  <a:srgbClr val="FF0000"/>
                </a:solidFill>
              </a:rPr>
              <a:t> “type casting”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7962-16E0-4E5A-9B82-24FDB92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007"/>
            <a:ext cx="8229600" cy="5254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If</a:t>
            </a:r>
            <a:r>
              <a:rPr lang="en-US" sz="2400" dirty="0">
                <a:solidFill>
                  <a:srgbClr val="FF0000"/>
                </a:solidFill>
              </a:rPr>
              <a:t> not initialized to an address </a:t>
            </a:r>
            <a:r>
              <a:rPr lang="en-US" sz="2400" dirty="0"/>
              <a:t>of a variable,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good </a:t>
            </a:r>
            <a:r>
              <a:rPr lang="en-US" sz="2000" dirty="0"/>
              <a:t>to initialize to a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value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/>
              <a:t>(or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b="1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Example,</a:t>
            </a:r>
            <a:r>
              <a:rPr lang="en-US" sz="2400" b="1" dirty="0"/>
              <a:t> </a:t>
            </a:r>
          </a:p>
          <a:p>
            <a:pPr lvl="1" algn="just">
              <a:spcBef>
                <a:spcPts val="0"/>
              </a:spcBef>
            </a:pPr>
            <a:endParaRPr lang="en-US" sz="1000" b="1" dirty="0">
              <a:solidFill>
                <a:srgbClr val="FF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</a:rPr>
              <a:t>ip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i="1" dirty="0">
                <a:solidFill>
                  <a:srgbClr val="7030A0"/>
                </a:solidFill>
              </a:rPr>
              <a:t> is a “Null pointer”</a:t>
            </a:r>
            <a:endParaRPr lang="en-US" sz="16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</a:rPr>
              <a:t> *cp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i="1" dirty="0">
                <a:solidFill>
                  <a:srgbClr val="7030A0"/>
                </a:solidFill>
              </a:rPr>
              <a:t> &amp;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 i="1" dirty="0">
                <a:solidFill>
                  <a:srgbClr val="7030A0"/>
                </a:solidFill>
              </a:rPr>
              <a:t> points to 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null value</a:t>
            </a:r>
            <a:endParaRPr lang="en-US" sz="2000" b="1" i="1" dirty="0">
              <a:solidFill>
                <a:srgbClr val="7030A0"/>
              </a:solidFill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cs typeface="Courier New" panose="02070309020205020404" pitchFamily="49" charset="0"/>
              </a:rPr>
              <a:t>// output 0</a:t>
            </a: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FF0000"/>
                </a:solidFill>
              </a:rPr>
              <a:t>initialized, </a:t>
            </a:r>
            <a:r>
              <a:rPr lang="en-US" sz="2400" dirty="0"/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pointers of </a:t>
            </a:r>
            <a:r>
              <a:rPr lang="en-US" sz="2400" dirty="0">
                <a:solidFill>
                  <a:srgbClr val="FF0000"/>
                </a:solidFill>
              </a:rPr>
              <a:t>any type, </a:t>
            </a:r>
            <a:r>
              <a:rPr lang="en-US" sz="2400" dirty="0"/>
              <a:t>but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cannot be dereferenced</a:t>
            </a:r>
            <a:r>
              <a:rPr lang="en-US" sz="2000" dirty="0"/>
              <a:t>, e.g.,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/>
              <a:t>  </a:t>
            </a:r>
            <a:r>
              <a:rPr lang="en-US" sz="2000" b="1" i="1" dirty="0">
                <a:solidFill>
                  <a:srgbClr val="7030A0"/>
                </a:solidFill>
              </a:rPr>
              <a:t>// cause run time error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can be also </a:t>
            </a:r>
            <a:r>
              <a:rPr lang="en-US" sz="2400" dirty="0">
                <a:solidFill>
                  <a:srgbClr val="FF0000"/>
                </a:solidFill>
              </a:rPr>
              <a:t>initialized</a:t>
            </a:r>
            <a:r>
              <a:rPr lang="en-US" sz="2400" dirty="0"/>
              <a:t> with an</a:t>
            </a:r>
            <a:r>
              <a:rPr lang="en-US" sz="2400" dirty="0">
                <a:solidFill>
                  <a:srgbClr val="FF0000"/>
                </a:solidFill>
              </a:rPr>
              <a:t> array name</a:t>
            </a:r>
            <a:r>
              <a:rPr lang="en-US" sz="2400" dirty="0"/>
              <a:t>, </a:t>
            </a:r>
          </a:p>
          <a:p>
            <a:pPr lvl="1">
              <a:spcBef>
                <a:spcPts val="0"/>
              </a:spcBef>
            </a:pPr>
            <a:endParaRPr lang="en-US" sz="1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num[10];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num;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 holds </a:t>
            </a:r>
            <a:r>
              <a:rPr lang="en-US" sz="2000" b="1" i="1" dirty="0">
                <a:solidFill>
                  <a:srgbClr val="7030A0"/>
                </a:solidFill>
              </a:rPr>
              <a:t>address of the first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4811-755A-41D1-8B58-410F03FC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Cont’d…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63990"/>
          </a:xfrm>
        </p:spPr>
        <p:txBody>
          <a:bodyPr>
            <a:noAutofit/>
          </a:bodyPr>
          <a:lstStyle/>
          <a:p>
            <a:pPr marL="342900" lvl="2" indent="-342900">
              <a:spcBef>
                <a:spcPts val="0"/>
              </a:spcBef>
            </a:pPr>
            <a:r>
              <a:rPr lang="en-US" dirty="0"/>
              <a:t>Example,</a:t>
            </a:r>
          </a:p>
          <a:p>
            <a:pPr marL="800100" lvl="3" indent="-342900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800100" lvl="3" indent="-342900">
              <a:spcBef>
                <a:spcPts val="0"/>
              </a:spcBef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num[0];</a:t>
            </a:r>
          </a:p>
          <a:p>
            <a:pPr marL="457200" lvl="3" indent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i="1" dirty="0">
                <a:solidFill>
                  <a:srgbClr val="7030A0"/>
                </a:solidFill>
                <a:cs typeface="Courier New" pitchFamily="49" charset="0"/>
              </a:rPr>
              <a:t>// both outputs the same result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can be also </a:t>
            </a:r>
            <a:r>
              <a:rPr lang="en-US" sz="2400" dirty="0">
                <a:solidFill>
                  <a:srgbClr val="FF0000"/>
                </a:solidFill>
              </a:rPr>
              <a:t>initialized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string constant</a:t>
            </a:r>
            <a:r>
              <a:rPr lang="en-US" sz="2400" dirty="0"/>
              <a:t>,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*terry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"hello";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create </a:t>
            </a:r>
            <a:r>
              <a:rPr lang="en-US" sz="2000" dirty="0">
                <a:solidFill>
                  <a:srgbClr val="FF0000"/>
                </a:solidFill>
              </a:rPr>
              <a:t>arbitrary-sized array</a:t>
            </a:r>
            <a:r>
              <a:rPr lang="en-US" sz="2000" dirty="0"/>
              <a:t>, &amp; store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cs typeface="Courier New" pitchFamily="49" charset="0"/>
              </a:rPr>
              <a:t> as a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>
                <a:cs typeface="Courier New" pitchFamily="49" charset="0"/>
              </a:rPr>
              <a:t>, and </a:t>
            </a:r>
          </a:p>
          <a:p>
            <a:pPr lvl="2">
              <a:spcBef>
                <a:spcPts val="0"/>
              </a:spcBef>
            </a:pPr>
            <a:endParaRPr lang="en-US" sz="1000" dirty="0">
              <a:cs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c</a:t>
            </a:r>
            <a:r>
              <a:rPr lang="en-US" sz="2000" dirty="0"/>
              <a:t>reate pointer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terry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, </a:t>
            </a:r>
            <a:r>
              <a:rPr lang="en-US" sz="2000" dirty="0"/>
              <a:t>&amp;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points to the address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 element</a:t>
            </a:r>
          </a:p>
        </p:txBody>
      </p:sp>
      <p:pic>
        <p:nvPicPr>
          <p:cNvPr id="2051" name="Picture 3" descr="C:\Users\me\Desktop\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4005064"/>
            <a:ext cx="4680520" cy="73551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DC69-0070-4D7F-B72F-EB1EAFEA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2729</Words>
  <Application>Microsoft Office PowerPoint</Application>
  <PresentationFormat>On-screen Show (4:3)</PresentationFormat>
  <Paragraphs>719</Paragraphs>
  <Slides>47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Constantia</vt:lpstr>
      <vt:lpstr>Courier New</vt:lpstr>
      <vt:lpstr>Nunito Sans</vt:lpstr>
      <vt:lpstr>Segoe UI</vt:lpstr>
      <vt:lpstr>Times New Roman</vt:lpstr>
      <vt:lpstr>Wingdings</vt:lpstr>
      <vt:lpstr>Office Theme</vt:lpstr>
      <vt:lpstr>Chapter 2 - Pointers</vt:lpstr>
      <vt:lpstr>Introduction</vt:lpstr>
      <vt:lpstr>Cont’d…</vt:lpstr>
      <vt:lpstr>Cont’d…</vt:lpstr>
      <vt:lpstr>Cont’d…</vt:lpstr>
      <vt:lpstr>Declaring Pointer</vt:lpstr>
      <vt:lpstr>Initializing Pointer</vt:lpstr>
      <vt:lpstr>Cont’d…</vt:lpstr>
      <vt:lpstr>Cont’d…</vt:lpstr>
      <vt:lpstr>Cont’d…</vt:lpstr>
      <vt:lpstr>Cont’d…</vt:lpstr>
      <vt:lpstr>Constant Pointer </vt:lpstr>
      <vt:lpstr>Example 1</vt:lpstr>
      <vt:lpstr>Pointer Assignment</vt:lpstr>
      <vt:lpstr>Example 2</vt:lpstr>
      <vt:lpstr>Pointer Arithmetic</vt:lpstr>
      <vt:lpstr>Example 3</vt:lpstr>
      <vt:lpstr>+/- Integer to Pointer</vt:lpstr>
      <vt:lpstr>Pointers Subtraction</vt:lpstr>
      <vt:lpstr>Pointer ++/-- </vt:lpstr>
      <vt:lpstr>Pointers Comparison</vt:lpstr>
      <vt:lpstr>Pointer &amp; Array</vt:lpstr>
      <vt:lpstr>Cont’d…</vt:lpstr>
      <vt:lpstr>Cont’d…</vt:lpstr>
      <vt:lpstr>Example 4</vt:lpstr>
      <vt:lpstr>Example 5</vt:lpstr>
      <vt:lpstr>Example 6</vt:lpstr>
      <vt:lpstr>Example 7</vt:lpstr>
      <vt:lpstr>Array of Pointers</vt:lpstr>
      <vt:lpstr>Example 8</vt:lpstr>
      <vt:lpstr>Dynamic Memory Allocation</vt:lpstr>
      <vt:lpstr>Cont’d…</vt:lpstr>
      <vt:lpstr>Dynamic Variable</vt:lpstr>
      <vt:lpstr>New Operator</vt:lpstr>
      <vt:lpstr>Example 1</vt:lpstr>
      <vt:lpstr>Cont’d…</vt:lpstr>
      <vt:lpstr>Cont’d…</vt:lpstr>
      <vt:lpstr>Cont’d…</vt:lpstr>
      <vt:lpstr>Dynamic Array</vt:lpstr>
      <vt:lpstr>Cont’d…</vt:lpstr>
      <vt:lpstr>Example 2</vt:lpstr>
      <vt:lpstr>Delete Operator</vt:lpstr>
      <vt:lpstr>Example 4</vt:lpstr>
      <vt:lpstr>Example 5</vt:lpstr>
      <vt:lpstr>Memory Leak &amp; Dangling Pointer</vt:lpstr>
      <vt:lpstr>Example 6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2- Array and String</dc:title>
  <dc:creator>me</dc:creator>
  <cp:lastModifiedBy>Haileyesus Abera TADESSE</cp:lastModifiedBy>
  <cp:revision>559</cp:revision>
  <dcterms:created xsi:type="dcterms:W3CDTF">2014-10-22T09:06:54Z</dcterms:created>
  <dcterms:modified xsi:type="dcterms:W3CDTF">2021-08-29T22:02:38Z</dcterms:modified>
</cp:coreProperties>
</file>