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88" r:id="rId3"/>
    <p:sldId id="408" r:id="rId4"/>
    <p:sldId id="411" r:id="rId5"/>
    <p:sldId id="432" r:id="rId6"/>
    <p:sldId id="550" r:id="rId7"/>
    <p:sldId id="431" r:id="rId8"/>
    <p:sldId id="407" r:id="rId9"/>
    <p:sldId id="392" r:id="rId10"/>
    <p:sldId id="409" r:id="rId11"/>
    <p:sldId id="398" r:id="rId12"/>
    <p:sldId id="410" r:id="rId13"/>
    <p:sldId id="435" r:id="rId14"/>
    <p:sldId id="430" r:id="rId15"/>
    <p:sldId id="438" r:id="rId16"/>
    <p:sldId id="420" r:id="rId17"/>
    <p:sldId id="434" r:id="rId18"/>
    <p:sldId id="437" r:id="rId19"/>
    <p:sldId id="513" r:id="rId20"/>
    <p:sldId id="454" r:id="rId21"/>
    <p:sldId id="456" r:id="rId22"/>
    <p:sldId id="510" r:id="rId23"/>
    <p:sldId id="543" r:id="rId24"/>
    <p:sldId id="544" r:id="rId25"/>
    <p:sldId id="508" r:id="rId26"/>
    <p:sldId id="509" r:id="rId27"/>
    <p:sldId id="459" r:id="rId28"/>
    <p:sldId id="519" r:id="rId29"/>
    <p:sldId id="520" r:id="rId30"/>
    <p:sldId id="525" r:id="rId31"/>
    <p:sldId id="526" r:id="rId32"/>
    <p:sldId id="527" r:id="rId33"/>
    <p:sldId id="528" r:id="rId34"/>
    <p:sldId id="396" r:id="rId35"/>
    <p:sldId id="462" r:id="rId36"/>
    <p:sldId id="514" r:id="rId37"/>
    <p:sldId id="516" r:id="rId38"/>
    <p:sldId id="484" r:id="rId39"/>
    <p:sldId id="488" r:id="rId40"/>
    <p:sldId id="472" r:id="rId41"/>
    <p:sldId id="355" r:id="rId42"/>
    <p:sldId id="357" r:id="rId43"/>
    <p:sldId id="358" r:id="rId44"/>
    <p:sldId id="530" r:id="rId45"/>
    <p:sldId id="531" r:id="rId46"/>
    <p:sldId id="532" r:id="rId47"/>
    <p:sldId id="551" r:id="rId48"/>
    <p:sldId id="404" r:id="rId49"/>
    <p:sldId id="494" r:id="rId50"/>
    <p:sldId id="495" r:id="rId51"/>
    <p:sldId id="539" r:id="rId52"/>
    <p:sldId id="405" r:id="rId53"/>
    <p:sldId id="538" r:id="rId54"/>
    <p:sldId id="496" r:id="rId55"/>
    <p:sldId id="534" r:id="rId56"/>
    <p:sldId id="535" r:id="rId57"/>
    <p:sldId id="541" r:id="rId58"/>
    <p:sldId id="549" r:id="rId59"/>
    <p:sldId id="498" r:id="rId60"/>
    <p:sldId id="49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leyesus Abera TADESSE" initials="HAT" lastIdx="199" clrIdx="0">
    <p:extLst>
      <p:ext uri="{19B8F6BF-5375-455C-9EA6-DF929625EA0E}">
        <p15:presenceInfo xmlns:p15="http://schemas.microsoft.com/office/powerpoint/2012/main" userId="Haileyesus Abera TADES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91"/>
    <a:srgbClr val="FF9BDE"/>
    <a:srgbClr val="11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266AF-7A76-43F5-BA8F-51A183B46301}" v="14" dt="2022-05-16T19:34:18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5226" autoAdjust="0"/>
  </p:normalViewPr>
  <p:slideViewPr>
    <p:cSldViewPr>
      <p:cViewPr>
        <p:scale>
          <a:sx n="70" d="100"/>
          <a:sy n="70" d="100"/>
        </p:scale>
        <p:origin x="1738" y="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leyesus Abera TADESSE" userId="79073068-9b6d-477f-8b30-93392fe1e585" providerId="ADAL" clId="{EA3266AF-7A76-43F5-BA8F-51A183B46301}"/>
    <pc:docChg chg="undo custSel modSld">
      <pc:chgData name="Haileyesus Abera TADESSE" userId="79073068-9b6d-477f-8b30-93392fe1e585" providerId="ADAL" clId="{EA3266AF-7A76-43F5-BA8F-51A183B46301}" dt="2022-05-16T20:23:41.179" v="516" actId="207"/>
      <pc:docMkLst>
        <pc:docMk/>
      </pc:docMkLst>
      <pc:sldChg chg="modSp mod">
        <pc:chgData name="Haileyesus Abera TADESSE" userId="79073068-9b6d-477f-8b30-93392fe1e585" providerId="ADAL" clId="{EA3266AF-7A76-43F5-BA8F-51A183B46301}" dt="2022-05-16T16:28:43.920" v="21" actId="20577"/>
        <pc:sldMkLst>
          <pc:docMk/>
          <pc:sldMk cId="0" sldId="409"/>
        </pc:sldMkLst>
        <pc:spChg chg="mod">
          <ac:chgData name="Haileyesus Abera TADESSE" userId="79073068-9b6d-477f-8b30-93392fe1e585" providerId="ADAL" clId="{EA3266AF-7A76-43F5-BA8F-51A183B46301}" dt="2022-05-16T16:28:43.920" v="21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mod">
        <pc:chgData name="Haileyesus Abera TADESSE" userId="79073068-9b6d-477f-8b30-93392fe1e585" providerId="ADAL" clId="{EA3266AF-7A76-43F5-BA8F-51A183B46301}" dt="2022-05-16T16:32:59.133" v="23" actId="207"/>
        <pc:sldMkLst>
          <pc:docMk/>
          <pc:sldMk cId="0" sldId="420"/>
        </pc:sldMkLst>
        <pc:spChg chg="mod">
          <ac:chgData name="Haileyesus Abera TADESSE" userId="79073068-9b6d-477f-8b30-93392fe1e585" providerId="ADAL" clId="{EA3266AF-7A76-43F5-BA8F-51A183B46301}" dt="2022-05-16T16:32:59.133" v="23" actId="207"/>
          <ac:spMkLst>
            <pc:docMk/>
            <pc:sldMk cId="0" sldId="420"/>
            <ac:spMk id="3" creationId="{00000000-0000-0000-0000-000000000000}"/>
          </ac:spMkLst>
        </pc:spChg>
      </pc:sldChg>
      <pc:sldChg chg="modSp mod addCm modCm">
        <pc:chgData name="Haileyesus Abera TADESSE" userId="79073068-9b6d-477f-8b30-93392fe1e585" providerId="ADAL" clId="{EA3266AF-7A76-43F5-BA8F-51A183B46301}" dt="2022-05-16T17:46:39.768" v="189" actId="1589"/>
        <pc:sldMkLst>
          <pc:docMk/>
          <pc:sldMk cId="0" sldId="508"/>
        </pc:sldMkLst>
        <pc:spChg chg="mod">
          <ac:chgData name="Haileyesus Abera TADESSE" userId="79073068-9b6d-477f-8b30-93392fe1e585" providerId="ADAL" clId="{EA3266AF-7A76-43F5-BA8F-51A183B46301}" dt="2022-05-16T16:55:29.568" v="171" actId="207"/>
          <ac:spMkLst>
            <pc:docMk/>
            <pc:sldMk cId="0" sldId="508"/>
            <ac:spMk id="3" creationId="{00000000-0000-0000-0000-000000000000}"/>
          </ac:spMkLst>
        </pc:spChg>
      </pc:sldChg>
      <pc:sldChg chg="modSp mod addCm modCm">
        <pc:chgData name="Haileyesus Abera TADESSE" userId="79073068-9b6d-477f-8b30-93392fe1e585" providerId="ADAL" clId="{EA3266AF-7A76-43F5-BA8F-51A183B46301}" dt="2022-05-16T17:42:24.875" v="183" actId="1589"/>
        <pc:sldMkLst>
          <pc:docMk/>
          <pc:sldMk cId="0" sldId="509"/>
        </pc:sldMkLst>
        <pc:spChg chg="mod">
          <ac:chgData name="Haileyesus Abera TADESSE" userId="79073068-9b6d-477f-8b30-93392fe1e585" providerId="ADAL" clId="{EA3266AF-7A76-43F5-BA8F-51A183B46301}" dt="2022-05-16T16:56:40.564" v="172" actId="207"/>
          <ac:spMkLst>
            <pc:docMk/>
            <pc:sldMk cId="0" sldId="509"/>
            <ac:spMk id="3" creationId="{00000000-0000-0000-0000-000000000000}"/>
          </ac:spMkLst>
        </pc:spChg>
      </pc:sldChg>
      <pc:sldChg chg="modSp mod addCm modCm modNotes modNotesTx">
        <pc:chgData name="Haileyesus Abera TADESSE" userId="79073068-9b6d-477f-8b30-93392fe1e585" providerId="ADAL" clId="{EA3266AF-7A76-43F5-BA8F-51A183B46301}" dt="2022-05-16T18:12:52.564" v="307"/>
        <pc:sldMkLst>
          <pc:docMk/>
          <pc:sldMk cId="0" sldId="513"/>
        </pc:sldMkLst>
        <pc:spChg chg="mod">
          <ac:chgData name="Haileyesus Abera TADESSE" userId="79073068-9b6d-477f-8b30-93392fe1e585" providerId="ADAL" clId="{EA3266AF-7A76-43F5-BA8F-51A183B46301}" dt="2022-05-16T16:42:50.831" v="102" actId="207"/>
          <ac:spMkLst>
            <pc:docMk/>
            <pc:sldMk cId="0" sldId="513"/>
            <ac:spMk id="3" creationId="{00000000-0000-0000-0000-000000000000}"/>
          </ac:spMkLst>
        </pc:spChg>
      </pc:sldChg>
      <pc:sldChg chg="modSp mod">
        <pc:chgData name="Haileyesus Abera TADESSE" userId="79073068-9b6d-477f-8b30-93392fe1e585" providerId="ADAL" clId="{EA3266AF-7A76-43F5-BA8F-51A183B46301}" dt="2022-05-16T20:23:41.179" v="516" actId="207"/>
        <pc:sldMkLst>
          <pc:docMk/>
          <pc:sldMk cId="0" sldId="514"/>
        </pc:sldMkLst>
        <pc:spChg chg="mod">
          <ac:chgData name="Haileyesus Abera TADESSE" userId="79073068-9b6d-477f-8b30-93392fe1e585" providerId="ADAL" clId="{EA3266AF-7A76-43F5-BA8F-51A183B46301}" dt="2022-05-16T20:23:41.179" v="516" actId="207"/>
          <ac:spMkLst>
            <pc:docMk/>
            <pc:sldMk cId="0" sldId="514"/>
            <ac:spMk id="3" creationId="{00000000-0000-0000-0000-000000000000}"/>
          </ac:spMkLst>
        </pc:spChg>
      </pc:sldChg>
      <pc:sldChg chg="addCm modCm">
        <pc:chgData name="Haileyesus Abera TADESSE" userId="79073068-9b6d-477f-8b30-93392fe1e585" providerId="ADAL" clId="{EA3266AF-7A76-43F5-BA8F-51A183B46301}" dt="2022-05-16T19:34:31.174" v="310" actId="1589"/>
        <pc:sldMkLst>
          <pc:docMk/>
          <pc:sldMk cId="0" sldId="519"/>
        </pc:sldMkLst>
      </pc:sldChg>
      <pc:sldChg chg="modSp mod">
        <pc:chgData name="Haileyesus Abera TADESSE" userId="79073068-9b6d-477f-8b30-93392fe1e585" providerId="ADAL" clId="{EA3266AF-7A76-43F5-BA8F-51A183B46301}" dt="2022-05-16T16:54:08.722" v="170" actId="207"/>
        <pc:sldMkLst>
          <pc:docMk/>
          <pc:sldMk cId="0" sldId="543"/>
        </pc:sldMkLst>
        <pc:spChg chg="mod">
          <ac:chgData name="Haileyesus Abera TADESSE" userId="79073068-9b6d-477f-8b30-93392fe1e585" providerId="ADAL" clId="{EA3266AF-7A76-43F5-BA8F-51A183B46301}" dt="2022-05-16T16:54:08.722" v="170" actId="207"/>
          <ac:spMkLst>
            <pc:docMk/>
            <pc:sldMk cId="0" sldId="5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5FFF0-A836-4145-9CF9-02DE64BE796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B116D-4FB4-42DA-88A3-689F02E3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3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8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7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2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6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4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algn="l">
              <a:spcBef>
                <a:spcPts val="600"/>
              </a:spcBef>
              <a:spcAft>
                <a:spcPts val="600"/>
              </a:spcAft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16D-4FB4-42DA-88A3-689F02E3EDD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3863-2CF3-445D-A3A0-04CF37D4E15A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35D3-9945-4A7E-9C51-47E1E43B81D4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758-6B10-4DB2-91A3-BD0177FCDCD7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F7B1-7C5F-47C4-A87A-7AA54E739967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3DE1-ADC6-4B74-A8A3-283DAB24B659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7551-BA71-4B9D-A28A-3FD77556B03F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323E-C193-43D5-BC4B-FE1639430A97}" type="datetime1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C0B5-104A-4C2C-AA78-97EEA063639A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37CA-1F33-4B0E-B129-0EEDFE91F762}" type="datetime1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D35-3F40-4DEC-80CB-B48F8A1F535F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69D2-4017-436F-8E9F-60D63EC04F8C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1AC3-7FD3-4475-8AEF-A9D523B3968D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F9CE-2CA2-4C68-810D-F59997B8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b="1" dirty="0"/>
              <a:t>Chapter 3 -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09121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Learning outcomes:</a:t>
            </a:r>
            <a:endParaRPr lang="en-US" sz="2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/>
            <a:endParaRPr lang="en-US" sz="2200" dirty="0"/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Describe the principles of structured programming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000" i="1" dirty="0">
              <a:solidFill>
                <a:srgbClr val="00B0F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F0"/>
                </a:solidFill>
                <a:ea typeface="SimSun" panose="02010600030101010101" pitchFamily="2" charset="-122"/>
              </a:rPr>
              <a:t>Apply function prototyping, definition, &amp; calling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000" i="1" dirty="0">
              <a:solidFill>
                <a:srgbClr val="00B0F0"/>
              </a:solidFill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F0"/>
                </a:solidFill>
                <a:ea typeface="SimSun" panose="02010600030101010101" pitchFamily="2" charset="-122"/>
              </a:rPr>
              <a:t>Discuss the scopes &amp; storage classes of variables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000" i="1" dirty="0">
              <a:solidFill>
                <a:srgbClr val="00B0F0"/>
              </a:solidFill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F0"/>
                </a:solidFill>
                <a:ea typeface="SimSun" panose="02010600030101010101" pitchFamily="2" charset="-122"/>
              </a:rPr>
              <a:t>Explain function calls stack, &amp; activation record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BE" sz="3200" dirty="0"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Apply passing arguments to function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i="1" dirty="0">
              <a:solidFill>
                <a:srgbClr val="00B05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50"/>
                </a:solidFill>
                <a:ea typeface="SimSun" panose="02010600030101010101" pitchFamily="2" charset="-122"/>
              </a:rPr>
              <a:t>Analyze recursive, inline, &amp; overloaded functions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000" i="1" dirty="0">
              <a:solidFill>
                <a:srgbClr val="00B05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200" i="1" dirty="0">
                <a:solidFill>
                  <a:srgbClr val="00B050"/>
                </a:solidFill>
                <a:ea typeface="SimSun" panose="02010600030101010101" pitchFamily="2" charset="-122"/>
              </a:rPr>
              <a:t>Describe &amp; apply default arguments in functions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67203-5CFA-402F-B77A-349CB5BB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Syntax</a:t>
            </a:r>
          </a:p>
          <a:p>
            <a:pPr>
              <a:spcBef>
                <a:spcPts val="0"/>
              </a:spcBef>
            </a:pPr>
            <a:endParaRPr lang="en-US" sz="1000" i="1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"/>
              </a:rPr>
              <a:t>return-type </a:t>
            </a:r>
            <a:r>
              <a:rPr lang="en-US" sz="2000" b="1" dirty="0" err="1">
                <a:latin typeface="Courier"/>
              </a:rPr>
              <a:t>funcName</a:t>
            </a:r>
            <a:r>
              <a:rPr lang="en-US" sz="2000" b="1" dirty="0">
                <a:latin typeface="Courier"/>
              </a:rPr>
              <a:t>(parameter-list)</a:t>
            </a:r>
            <a:br>
              <a:rPr lang="en-US" sz="2000" dirty="0"/>
            </a:br>
            <a:r>
              <a:rPr lang="en-US" sz="2000" b="1" dirty="0">
                <a:latin typeface="Courier"/>
              </a:rPr>
              <a:t>       {</a:t>
            </a:r>
            <a:br>
              <a:rPr lang="en-US" sz="2000" b="1" dirty="0">
                <a:latin typeface="Courier"/>
              </a:rPr>
            </a:br>
            <a:r>
              <a:rPr lang="en-US" sz="2000" b="1" dirty="0">
                <a:latin typeface="Courier"/>
              </a:rPr>
              <a:t>          … </a:t>
            </a:r>
            <a:r>
              <a:rPr lang="en-US" sz="2000" b="1" i="1" dirty="0">
                <a:solidFill>
                  <a:srgbClr val="7030A0"/>
                </a:solidFill>
              </a:rPr>
              <a:t>// declarations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    … </a:t>
            </a:r>
            <a:r>
              <a:rPr lang="en-US" sz="2000" b="1" i="1" dirty="0">
                <a:solidFill>
                  <a:srgbClr val="7030A0"/>
                </a:solidFill>
              </a:rPr>
              <a:t>// statements</a:t>
            </a:r>
            <a:br>
              <a:rPr lang="en-US" sz="2000" b="1" dirty="0">
                <a:latin typeface="Courier"/>
              </a:rPr>
            </a:br>
            <a:r>
              <a:rPr lang="en-US" sz="2000" b="1" dirty="0">
                <a:latin typeface="Courier"/>
              </a:rPr>
              <a:t>         }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Parameter list </a:t>
            </a:r>
            <a:r>
              <a:rPr lang="en-US" sz="2400" dirty="0"/>
              <a:t>-&gt;</a:t>
            </a:r>
            <a:r>
              <a:rPr lang="en-US" sz="2400" b="1" dirty="0"/>
              <a:t> </a:t>
            </a:r>
            <a:r>
              <a:rPr lang="en-US" sz="2000" b="1" dirty="0">
                <a:latin typeface="Courier"/>
                <a:cs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type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…)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comma separated </a:t>
            </a:r>
            <a:r>
              <a:rPr lang="en-US" sz="2000" dirty="0"/>
              <a:t>list of parameters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data type </a:t>
            </a:r>
            <a:r>
              <a:rPr lang="en-US" sz="2000" dirty="0"/>
              <a:t>is needed for </a:t>
            </a:r>
            <a:r>
              <a:rPr lang="en-US" sz="2000" dirty="0">
                <a:solidFill>
                  <a:srgbClr val="FF0000"/>
                </a:solidFill>
              </a:rPr>
              <a:t>each parameters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dirty="0"/>
              <a:t> (or leave blank), when </a:t>
            </a:r>
            <a:r>
              <a:rPr lang="en-US" sz="2000" dirty="0">
                <a:solidFill>
                  <a:srgbClr val="FF0000"/>
                </a:solidFill>
              </a:rPr>
              <a:t>no arguments is received</a:t>
            </a:r>
            <a:r>
              <a:rPr lang="en-US" sz="20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"/>
              </a:rPr>
              <a:t>int main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{return 0;}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18543-59C3-4ECB-A3EB-F867118A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117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Return type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data </a:t>
            </a:r>
            <a:r>
              <a:rPr lang="en-US" sz="2000" dirty="0">
                <a:solidFill>
                  <a:srgbClr val="FF0000"/>
                </a:solidFill>
              </a:rPr>
              <a:t>type of value </a:t>
            </a:r>
            <a:r>
              <a:rPr lang="en-US" sz="2000" dirty="0"/>
              <a:t>returned by the function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dirty="0"/>
              <a:t>when </a:t>
            </a:r>
            <a:r>
              <a:rPr lang="en-US" sz="2000" dirty="0">
                <a:solidFill>
                  <a:srgbClr val="FF0000"/>
                </a:solidFill>
              </a:rPr>
              <a:t>nothing is returned</a:t>
            </a:r>
          </a:p>
          <a:p>
            <a:pPr lvl="1">
              <a:spcBef>
                <a:spcPts val="0"/>
              </a:spcBef>
            </a:pPr>
            <a:endParaRPr lang="en-US" sz="1000" dirty="0">
              <a:latin typeface="+mj-lt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</a:rPr>
              <a:t>e.g.,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void</a:t>
            </a:r>
            <a:r>
              <a:rPr lang="en-US" sz="2000" b="1" dirty="0">
                <a:latin typeface="Courier"/>
              </a:rPr>
              <a:t> main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()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{ }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return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0;</a:t>
            </a:r>
            <a:r>
              <a:rPr lang="en-US" sz="2000" b="1" i="1" dirty="0">
                <a:solidFill>
                  <a:srgbClr val="7030A0"/>
                </a:solidFill>
              </a:rPr>
              <a:t> not needed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>
              <a:spcBef>
                <a:spcPts val="0"/>
              </a:spcBef>
            </a:pPr>
            <a:endParaRPr lang="en-US" sz="1000" b="1" dirty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{             </a:t>
            </a: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return 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*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endParaRPr lang="en-US" sz="2000" b="1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Keyword: </a:t>
            </a:r>
            <a:r>
              <a:rPr lang="en-US" sz="2000" b="1" dirty="0"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return data</a:t>
            </a:r>
            <a:r>
              <a:rPr lang="en-US" sz="2000" dirty="0"/>
              <a:t>, &amp; the </a:t>
            </a:r>
            <a:r>
              <a:rPr lang="en-US" sz="2000" dirty="0">
                <a:solidFill>
                  <a:srgbClr val="FF0000"/>
                </a:solidFill>
              </a:rPr>
              <a:t>control goes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function caller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57B9-A8AB-4673-9E9C-8EC4D13D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Function </a:t>
            </a:r>
            <a:r>
              <a:rPr lang="en-US" sz="2400" dirty="0">
                <a:solidFill>
                  <a:srgbClr val="FF0000"/>
                </a:solidFill>
              </a:rPr>
              <a:t>prototype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must match </a:t>
            </a: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</a:t>
            </a:r>
            <a:r>
              <a:rPr lang="en-US" sz="2000" dirty="0">
                <a:solidFill>
                  <a:srgbClr val="FF0000"/>
                </a:solidFill>
              </a:rPr>
              <a:t>definition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max(int, int, int);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7030A0"/>
                </a:solidFill>
              </a:rPr>
              <a:t>function prototype</a:t>
            </a:r>
            <a:endParaRPr lang="en-US" sz="1000" dirty="0">
              <a:cs typeface="Courier New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max(int x, int y, int z)</a:t>
            </a:r>
            <a:r>
              <a:rPr lang="en-US" sz="2000" dirty="0">
                <a:latin typeface="Courier"/>
                <a:cs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function definition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statements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Warning</a:t>
            </a:r>
            <a:r>
              <a:rPr lang="en-US" sz="2400" dirty="0"/>
              <a:t>: </a:t>
            </a:r>
            <a:r>
              <a:rPr lang="en-US" sz="2000" dirty="0"/>
              <a:t>a function </a:t>
            </a:r>
            <a:r>
              <a:rPr lang="en-US" sz="2000" dirty="0">
                <a:solidFill>
                  <a:srgbClr val="FF0000"/>
                </a:solidFill>
              </a:rPr>
              <a:t>cannot be defined </a:t>
            </a:r>
            <a:r>
              <a:rPr lang="en-US" sz="2000" dirty="0"/>
              <a:t>inside another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57E9-EEED-4D7B-9207-EFE558E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/>
              <a:t>Function </a:t>
            </a:r>
            <a:r>
              <a:rPr lang="en-US" sz="2400" dirty="0">
                <a:solidFill>
                  <a:srgbClr val="FF0000"/>
                </a:solidFill>
              </a:rPr>
              <a:t>calling</a:t>
            </a:r>
            <a:r>
              <a:rPr lang="en-US" sz="2400" dirty="0"/>
              <a:t> (or invoking function)</a:t>
            </a:r>
          </a:p>
          <a:p>
            <a:pPr eaLnBrk="0" hangingPunct="0">
              <a:spcBef>
                <a:spcPct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syntax</a:t>
            </a:r>
            <a:r>
              <a:rPr lang="en-US" sz="2000" dirty="0"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(arg1,arg2, …);</a:t>
            </a:r>
          </a:p>
          <a:p>
            <a:pPr eaLnBrk="0" hangingPunct="0">
              <a:spcBef>
                <a:spcPct val="0"/>
              </a:spcBef>
            </a:pPr>
            <a:endParaRPr lang="en-US" sz="2000" dirty="0"/>
          </a:p>
          <a:p>
            <a:pPr eaLnBrk="0" hangingPunct="0">
              <a:spcBef>
                <a:spcPct val="0"/>
              </a:spcBef>
            </a:pPr>
            <a:r>
              <a:rPr lang="en-US" sz="2400" dirty="0"/>
              <a:t>Example</a:t>
            </a:r>
          </a:p>
          <a:p>
            <a:pPr eaLnBrk="0" hangingPunct="0">
              <a:spcBef>
                <a:spcPct val="0"/>
              </a:spcBef>
            </a:pPr>
            <a:endParaRPr lang="en-US" sz="1000" dirty="0"/>
          </a:p>
          <a:p>
            <a:pPr lvl="1" eaLnBrk="0" hangingPunct="0">
              <a:spcBef>
                <a:spcPct val="0"/>
              </a:spcBef>
            </a:pPr>
            <a:r>
              <a:rPr lang="en-US" sz="2000" b="1" dirty="0">
                <a:latin typeface="Courier New" pitchFamily="49" charset="0"/>
              </a:rPr>
              <a:t>square(x); </a:t>
            </a:r>
            <a:r>
              <a:rPr lang="en-US" sz="2000" b="1" i="1" dirty="0">
                <a:solidFill>
                  <a:srgbClr val="7030A0"/>
                </a:solidFill>
              </a:rPr>
              <a:t>// calls function named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square</a:t>
            </a:r>
            <a:endParaRPr lang="en-US" sz="2000" b="1" i="1" dirty="0">
              <a:solidFill>
                <a:srgbClr val="7030A0"/>
              </a:solidFill>
            </a:endParaRPr>
          </a:p>
          <a:p>
            <a:pPr lvl="2" eaLnBrk="0" hangingPunct="0">
              <a:spcBef>
                <a:spcPct val="0"/>
              </a:spcBef>
            </a:pPr>
            <a:endParaRPr lang="en-US" sz="1000" dirty="0"/>
          </a:p>
          <a:p>
            <a:pPr lvl="2" eaLnBrk="0" hangingPunct="0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pass argument </a:t>
            </a:r>
            <a:r>
              <a:rPr lang="en-US" sz="2000" b="1" dirty="0">
                <a:latin typeface="Courier"/>
              </a:rPr>
              <a:t>x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</a:rPr>
              <a:t>square</a:t>
            </a:r>
            <a:endParaRPr lang="en-US" sz="2000" dirty="0"/>
          </a:p>
          <a:p>
            <a:pPr lvl="2" eaLnBrk="0" hangingPunct="0">
              <a:spcBef>
                <a:spcPct val="0"/>
              </a:spcBef>
            </a:pPr>
            <a:endParaRPr lang="en-US" sz="1000" dirty="0"/>
          </a:p>
          <a:p>
            <a:pPr lvl="2" eaLnBrk="0" hangingPunct="0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function get </a:t>
            </a:r>
            <a:r>
              <a:rPr lang="en-US" sz="2000" dirty="0"/>
              <a:t>its own </a:t>
            </a:r>
            <a:r>
              <a:rPr lang="en-US" sz="2000" dirty="0">
                <a:solidFill>
                  <a:srgbClr val="FF0000"/>
                </a:solidFill>
              </a:rPr>
              <a:t>copy of </a:t>
            </a: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arguments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“pass by value”</a:t>
            </a:r>
          </a:p>
          <a:p>
            <a:pPr lvl="2" eaLnBrk="0" hangingPunct="0">
              <a:spcBef>
                <a:spcPct val="0"/>
              </a:spcBef>
            </a:pPr>
            <a:endParaRPr lang="en-US" sz="1000" dirty="0"/>
          </a:p>
          <a:p>
            <a:pPr lvl="2" eaLnBrk="0" hangingPunct="0">
              <a:spcBef>
                <a:spcPct val="0"/>
              </a:spcBef>
            </a:pPr>
            <a:r>
              <a:rPr lang="en-US" sz="2000" dirty="0"/>
              <a:t>after the </a:t>
            </a:r>
            <a:r>
              <a:rPr lang="en-US" sz="2000" dirty="0">
                <a:solidFill>
                  <a:srgbClr val="FF0000"/>
                </a:solidFill>
              </a:rPr>
              <a:t>task finished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return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result</a:t>
            </a:r>
          </a:p>
          <a:p>
            <a:pPr lvl="1" eaLnBrk="0" hangingPunct="0">
              <a:spcBef>
                <a:spcPct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 lvl="1" eaLnBrk="0" hangingPunct="0">
              <a:spcBef>
                <a:spcPct val="0"/>
              </a:spcBef>
            </a:pPr>
            <a:r>
              <a:rPr lang="en-US" sz="2000" b="1" dirty="0">
                <a:latin typeface="Courier New" pitchFamily="49" charset="0"/>
              </a:rPr>
              <a:t>a</a:t>
            </a:r>
            <a:r>
              <a:rPr lang="en-US" sz="2000" b="1" dirty="0"/>
              <a:t> = </a:t>
            </a:r>
            <a:r>
              <a:rPr lang="en-US" sz="2000" b="1" dirty="0">
                <a:latin typeface="Courier New" pitchFamily="49" charset="0"/>
              </a:rPr>
              <a:t>square(x); </a:t>
            </a:r>
            <a:r>
              <a:rPr lang="en-US" sz="2000" b="1" i="1" dirty="0">
                <a:solidFill>
                  <a:srgbClr val="7030A0"/>
                </a:solidFill>
              </a:rPr>
              <a:t>// assign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square</a:t>
            </a:r>
            <a:r>
              <a:rPr lang="en-US" sz="2000" b="1" i="1" dirty="0">
                <a:solidFill>
                  <a:srgbClr val="7030A0"/>
                </a:solidFill>
              </a:rPr>
              <a:t> to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a</a:t>
            </a:r>
            <a:endParaRPr lang="en-US" sz="2000" b="1" i="1" dirty="0">
              <a:solidFill>
                <a:srgbClr val="7030A0"/>
              </a:solidFill>
            </a:endParaRPr>
          </a:p>
          <a:p>
            <a:pPr lvl="2" eaLnBrk="0" hangingPunct="0">
              <a:spcBef>
                <a:spcPct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assign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result returned </a:t>
            </a:r>
            <a:r>
              <a:rPr lang="en-US" sz="2000" dirty="0"/>
              <a:t>by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sz="2000" dirty="0"/>
              <a:t> to </a:t>
            </a:r>
            <a:r>
              <a:rPr lang="en-US" sz="2000" b="1" dirty="0">
                <a:latin typeface="Courier"/>
              </a:rPr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565D4-F893-4ADC-A4A9-FA5830AF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56C5-0577-46C4-953A-C91FD8BA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BF5BC-3CA8-42F8-BF9F-4F9C396A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43000"/>
            <a:ext cx="5922509" cy="52967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556-1DD7-4167-B47E-A8EB330F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38625-01D5-46BA-BC90-024B67BE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42078"/>
            <a:ext cx="6171406" cy="50858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Functions with an </a:t>
            </a:r>
            <a:r>
              <a:rPr lang="en-US" sz="2400" dirty="0">
                <a:solidFill>
                  <a:srgbClr val="FF0000"/>
                </a:solidFill>
              </a:rPr>
              <a:t>empty parameter list,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use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dirty="0"/>
              <a:t> (or leave</a:t>
            </a:r>
            <a:r>
              <a:rPr lang="en-US" sz="2000" dirty="0">
                <a:solidFill>
                  <a:srgbClr val="FF0000"/>
                </a:solidFill>
              </a:rPr>
              <a:t> parameter list empty</a:t>
            </a:r>
            <a:r>
              <a:rPr lang="en-US" sz="2000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void print(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</a:rPr>
              <a:t>// function prototype</a:t>
            </a:r>
            <a:endParaRPr lang="en-US" sz="2000" i="1" dirty="0">
              <a:solidFill>
                <a:srgbClr val="7030A0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optional</a:t>
            </a:r>
            <a:r>
              <a:rPr lang="en-US" sz="2000" dirty="0"/>
              <a:t> to specify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 print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 )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print</a:t>
            </a:r>
            <a:r>
              <a:rPr lang="en-US" sz="2000" dirty="0"/>
              <a:t> take </a:t>
            </a:r>
            <a:r>
              <a:rPr lang="en-US" sz="2000" dirty="0">
                <a:solidFill>
                  <a:srgbClr val="FF0000"/>
                </a:solidFill>
              </a:rPr>
              <a:t>no arguments</a:t>
            </a:r>
            <a:r>
              <a:rPr lang="en-US" sz="2000" dirty="0"/>
              <a:t>,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Also returns</a:t>
            </a:r>
            <a:r>
              <a:rPr lang="en-US" sz="2000" dirty="0">
                <a:solidFill>
                  <a:srgbClr val="FF0000"/>
                </a:solidFill>
              </a:rPr>
              <a:t> no value </a:t>
            </a:r>
            <a:r>
              <a:rPr lang="en-US" sz="2000" dirty="0"/>
              <a:t>(or nothing)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929DE-55B2-48BC-8834-0521D90C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B608-EE59-42B6-A2FE-E9E867AC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1A59A-92F1-47FF-95BE-2B411F24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400174"/>
            <a:ext cx="6038157" cy="4956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C219B-34AB-4D6F-81E4-AFBDFC32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59CAD-1ED4-4B6C-B49F-75909095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43000"/>
            <a:ext cx="5274930" cy="52656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Scope of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Scope</a:t>
            </a:r>
            <a:r>
              <a:rPr lang="en-US" sz="2400" dirty="0"/>
              <a:t> of variables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define where </a:t>
            </a:r>
            <a:r>
              <a:rPr lang="en-US" sz="2000" dirty="0"/>
              <a:t>a variable can be </a:t>
            </a:r>
            <a:r>
              <a:rPr lang="en-US" sz="2000" dirty="0">
                <a:solidFill>
                  <a:srgbClr val="FF0000"/>
                </a:solidFill>
              </a:rPr>
              <a:t>accessed in a program</a:t>
            </a:r>
          </a:p>
          <a:p>
            <a:pPr>
              <a:spcBef>
                <a:spcPts val="0"/>
              </a:spcBef>
              <a:defRPr/>
            </a:pP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Local</a:t>
            </a:r>
            <a:r>
              <a:rPr lang="en-US" sz="2400" dirty="0"/>
              <a:t> variable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declared in the </a:t>
            </a:r>
            <a:r>
              <a:rPr lang="en-US" sz="2000" dirty="0">
                <a:solidFill>
                  <a:srgbClr val="FF0000"/>
                </a:solidFill>
              </a:rPr>
              <a:t>body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{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}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inside function </a:t>
            </a:r>
            <a:r>
              <a:rPr lang="en-US" sz="2000" b="1" dirty="0">
                <a:latin typeface="Courier"/>
              </a:rPr>
              <a:t>()</a:t>
            </a:r>
            <a:endParaRPr lang="en-US" sz="2000" dirty="0"/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only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accessed </a:t>
            </a:r>
            <a:r>
              <a:rPr lang="en-US" sz="2000" dirty="0"/>
              <a:t>by the </a:t>
            </a:r>
            <a:r>
              <a:rPr lang="en-US" sz="2000" dirty="0">
                <a:solidFill>
                  <a:srgbClr val="FF0000"/>
                </a:solidFill>
              </a:rPr>
              <a:t>function declared it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e.g., variables </a:t>
            </a:r>
            <a:r>
              <a:rPr lang="en-US" sz="2000" dirty="0">
                <a:solidFill>
                  <a:srgbClr val="FF0000"/>
                </a:solidFill>
              </a:rPr>
              <a:t>declared inside </a:t>
            </a:r>
            <a:r>
              <a:rPr lang="en-US" sz="2000" dirty="0"/>
              <a:t>the </a:t>
            </a:r>
            <a:r>
              <a:rPr lang="en-US" sz="2000" b="1" dirty="0">
                <a:latin typeface="Courier"/>
              </a:rPr>
              <a:t>main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()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Global</a:t>
            </a:r>
            <a:r>
              <a:rPr lang="en-US" sz="2400" dirty="0"/>
              <a:t> variable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declared</a:t>
            </a:r>
            <a:r>
              <a:rPr lang="en-US" sz="2000" dirty="0">
                <a:solidFill>
                  <a:srgbClr val="FF0000"/>
                </a:solidFill>
              </a:rPr>
              <a:t> outside a function</a:t>
            </a:r>
            <a:r>
              <a:rPr lang="en-US" sz="2000" dirty="0"/>
              <a:t>, before the </a:t>
            </a:r>
            <a:r>
              <a:rPr lang="en-US" sz="2000" b="1" dirty="0">
                <a:latin typeface="Courier"/>
              </a:rPr>
              <a:t>main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()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accessed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all the functions</a:t>
            </a:r>
            <a:r>
              <a:rPr lang="en-US" sz="2000" dirty="0"/>
              <a:t>, including the </a:t>
            </a:r>
            <a:r>
              <a:rPr lang="en-US" sz="2000" b="1" dirty="0">
                <a:latin typeface="Courier"/>
              </a:rPr>
              <a:t>main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()</a:t>
            </a:r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AA929-6DEC-4352-814D-D51D0AC9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4756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“Structured programming” </a:t>
            </a:r>
            <a:r>
              <a:rPr lang="en-US" sz="2400" dirty="0"/>
              <a:t>(1960s)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use “</a:t>
            </a:r>
            <a:r>
              <a:rPr lang="en-US" sz="2000" dirty="0">
                <a:solidFill>
                  <a:srgbClr val="FF0000"/>
                </a:solidFill>
              </a:rPr>
              <a:t>divide-and-conquer</a:t>
            </a:r>
            <a:r>
              <a:rPr lang="en-US" sz="2000" dirty="0"/>
              <a:t>” technique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one</a:t>
            </a:r>
            <a:r>
              <a:rPr lang="en-US" sz="2000" dirty="0">
                <a:solidFill>
                  <a:srgbClr val="FF0000"/>
                </a:solidFill>
              </a:rPr>
              <a:t> big problem </a:t>
            </a:r>
            <a:r>
              <a:rPr lang="en-US" sz="2000" dirty="0"/>
              <a:t>(main) </a:t>
            </a:r>
            <a:r>
              <a:rPr lang="en-US" sz="2000" dirty="0">
                <a:solidFill>
                  <a:srgbClr val="FF0000"/>
                </a:solidFill>
              </a:rPr>
              <a:t>divided</a:t>
            </a:r>
            <a:r>
              <a:rPr lang="en-US" sz="2000" dirty="0"/>
              <a:t> into </a:t>
            </a:r>
            <a:r>
              <a:rPr lang="en-US" sz="2000" dirty="0">
                <a:solidFill>
                  <a:srgbClr val="FF0000"/>
                </a:solidFill>
              </a:rPr>
              <a:t>a set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smaller tasks</a:t>
            </a:r>
            <a:r>
              <a:rPr lang="en-US" sz="2000" dirty="0"/>
              <a:t>, 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each tasks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implemented</a:t>
            </a:r>
            <a:r>
              <a:rPr lang="en-US" dirty="0"/>
              <a:t> using a </a:t>
            </a:r>
            <a:r>
              <a:rPr lang="en-US" dirty="0">
                <a:solidFill>
                  <a:srgbClr val="FF0000"/>
                </a:solidFill>
              </a:rPr>
              <a:t>“function”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constructs a program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FF0000"/>
                </a:solidFill>
              </a:rPr>
              <a:t>a set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smaller pieces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modules</a:t>
            </a:r>
            <a:r>
              <a:rPr lang="en-US" sz="2000" dirty="0"/>
              <a:t>/components, instead of 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one long main program </a:t>
            </a:r>
            <a:r>
              <a:rPr lang="en-US" sz="2000" dirty="0"/>
              <a:t>(or “</a:t>
            </a:r>
            <a:r>
              <a:rPr lang="en-US" sz="2000" dirty="0">
                <a:solidFill>
                  <a:srgbClr val="FF0000"/>
                </a:solidFill>
              </a:rPr>
              <a:t>spaghetti code</a:t>
            </a:r>
            <a:r>
              <a:rPr lang="en-US" sz="2000" dirty="0"/>
              <a:t>”)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 “</a:t>
            </a:r>
            <a:r>
              <a:rPr lang="en-US" sz="2000" dirty="0">
                <a:solidFill>
                  <a:srgbClr val="FF0000"/>
                </a:solidFill>
              </a:rPr>
              <a:t>top-to-down</a:t>
            </a:r>
            <a:r>
              <a:rPr lang="en-US" sz="2000" dirty="0"/>
              <a:t>” (or “boss-to-worker”) </a:t>
            </a:r>
            <a:r>
              <a:rPr lang="en-US" sz="2000" dirty="0">
                <a:solidFill>
                  <a:srgbClr val="FF0000"/>
                </a:solidFill>
              </a:rPr>
              <a:t>relationship b/n modules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 boss (i.e., the </a:t>
            </a:r>
            <a:r>
              <a:rPr lang="en-US" sz="2000" dirty="0">
                <a:solidFill>
                  <a:srgbClr val="FF0000"/>
                </a:solidFill>
              </a:rPr>
              <a:t>calling function </a:t>
            </a:r>
            <a:r>
              <a:rPr lang="en-US" sz="2000" dirty="0"/>
              <a:t>or caller) </a:t>
            </a:r>
            <a:r>
              <a:rPr lang="en-US" sz="2000" dirty="0">
                <a:solidFill>
                  <a:srgbClr val="FF0000"/>
                </a:solidFill>
              </a:rPr>
              <a:t>asks</a:t>
            </a:r>
            <a:r>
              <a:rPr lang="en-US" sz="2000" dirty="0"/>
              <a:t> a worker (i.e., the </a:t>
            </a:r>
            <a:r>
              <a:rPr lang="en-US" sz="2000" dirty="0">
                <a:solidFill>
                  <a:srgbClr val="FF0000"/>
                </a:solidFill>
              </a:rPr>
              <a:t>called function </a:t>
            </a:r>
            <a:r>
              <a:rPr lang="en-US" sz="2000" dirty="0"/>
              <a:t>or responder) to </a:t>
            </a:r>
            <a:r>
              <a:rPr lang="en-US" sz="2000" dirty="0">
                <a:solidFill>
                  <a:srgbClr val="FF0000"/>
                </a:solidFill>
              </a:rPr>
              <a:t>perform a task</a:t>
            </a:r>
            <a:r>
              <a:rPr lang="en-US" sz="2000" dirty="0"/>
              <a:t>, 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the results </a:t>
            </a:r>
            <a:r>
              <a:rPr lang="en-US" sz="2000" dirty="0"/>
              <a:t>when the task is done (i.e., report back) 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47D5B-50F8-4EC1-AF4F-C85C0101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F5374-0ED1-4152-B570-95024854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3F1A2-3EED-4F34-8EDC-24CE72141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5" b="939"/>
          <a:stretch/>
        </p:blipFill>
        <p:spPr>
          <a:xfrm>
            <a:off x="683568" y="1279525"/>
            <a:ext cx="5256584" cy="52216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75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02EE-8F0A-442E-A170-1A654943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AC75EB7-18CC-4CA6-8FA4-91013791E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43000"/>
            <a:ext cx="5353975" cy="5400600"/>
          </a:xfr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8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983E8-A430-434E-BEB3-4443E995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37231-3F18-440C-859E-3E652C3C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6017166" cy="4938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Scope Resolution Operator</a:t>
            </a:r>
            <a:endParaRPr lang="en-US" sz="3600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6456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FF0000"/>
                </a:solidFill>
              </a:rPr>
              <a:t>global variable </a:t>
            </a:r>
            <a:r>
              <a:rPr lang="en-US" sz="2400" dirty="0"/>
              <a:t>has the </a:t>
            </a:r>
            <a:r>
              <a:rPr lang="en-US" sz="2400" dirty="0">
                <a:solidFill>
                  <a:srgbClr val="FF0000"/>
                </a:solidFill>
              </a:rPr>
              <a:t>same name </a:t>
            </a:r>
            <a:r>
              <a:rPr lang="en-US" sz="2400" dirty="0"/>
              <a:t>as the </a:t>
            </a:r>
            <a:r>
              <a:rPr lang="en-US" sz="2400" dirty="0">
                <a:solidFill>
                  <a:srgbClr val="FF0000"/>
                </a:solidFill>
              </a:rPr>
              <a:t>local variable</a:t>
            </a:r>
            <a:r>
              <a:rPr lang="en-US" sz="2400" dirty="0"/>
              <a:t>,</a:t>
            </a: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local variable </a:t>
            </a:r>
            <a:r>
              <a:rPr lang="en-US" sz="2000" dirty="0"/>
              <a:t>is accessed (</a:t>
            </a:r>
            <a:r>
              <a:rPr lang="en-US" sz="2000" dirty="0">
                <a:solidFill>
                  <a:srgbClr val="FF0000"/>
                </a:solidFill>
              </a:rPr>
              <a:t>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default)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Scope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resolution</a:t>
            </a:r>
            <a:r>
              <a:rPr lang="en-US" sz="2400" dirty="0"/>
              <a:t> operator </a:t>
            </a:r>
            <a:r>
              <a:rPr lang="en-US" sz="2400" b="1" dirty="0">
                <a:latin typeface="Courier"/>
              </a:rPr>
              <a:t>(::)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used to access a </a:t>
            </a:r>
            <a:r>
              <a:rPr lang="en-US" sz="2000" dirty="0">
                <a:solidFill>
                  <a:srgbClr val="FF0000"/>
                </a:solidFill>
              </a:rPr>
              <a:t>global variable </a:t>
            </a:r>
            <a:r>
              <a:rPr lang="en-US" sz="2000" dirty="0"/>
              <a:t>inside a function,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when the function has a </a:t>
            </a:r>
            <a:r>
              <a:rPr lang="en-US" sz="2000" dirty="0">
                <a:solidFill>
                  <a:srgbClr val="FF0000"/>
                </a:solidFill>
              </a:rPr>
              <a:t>local variable </a:t>
            </a:r>
            <a:r>
              <a:rPr lang="en-US" sz="2000" dirty="0"/>
              <a:t>with the </a:t>
            </a:r>
            <a:r>
              <a:rPr lang="en-US" sz="2000" dirty="0">
                <a:solidFill>
                  <a:srgbClr val="FF0000"/>
                </a:solidFill>
              </a:rPr>
              <a:t>same name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syntax: </a:t>
            </a:r>
            <a:r>
              <a:rPr lang="en-US" sz="2000" b="1" dirty="0">
                <a:latin typeface="Courier"/>
                <a:cs typeface="Courier New" pitchFamily="49" charset="0"/>
              </a:rPr>
              <a:t>::</a:t>
            </a:r>
            <a:r>
              <a:rPr lang="en-US" sz="2000" b="1" dirty="0" err="1">
                <a:latin typeface="Courier"/>
                <a:cs typeface="Courier New" pitchFamily="49" charset="0"/>
              </a:rPr>
              <a:t>varName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2400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Courier New" pitchFamily="49" charset="0"/>
              </a:rPr>
              <a:t>Example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2000" b="1" dirty="0">
                <a:latin typeface="Courier New" pitchFamily="49" charset="0"/>
              </a:rPr>
              <a:t>x; 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y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2000" b="1" dirty="0">
                <a:latin typeface="Courier New" pitchFamily="49" charset="0"/>
              </a:rPr>
              <a:t>x + 3;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9680-1A3D-4017-BC8C-9D2BE91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6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7396A-33C7-4A09-BDC2-9E81F3B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CF36A-BF91-41CB-B7B9-44B43DFC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156760"/>
            <a:ext cx="4896544" cy="53821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Storage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Storage class </a:t>
            </a:r>
            <a:r>
              <a:rPr lang="en-US" sz="2400" dirty="0"/>
              <a:t>of variables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determine the </a:t>
            </a:r>
            <a:r>
              <a:rPr lang="en-US" sz="2000" dirty="0">
                <a:solidFill>
                  <a:srgbClr val="FF0000"/>
                </a:solidFill>
              </a:rPr>
              <a:t>period a variable exist </a:t>
            </a:r>
            <a:r>
              <a:rPr lang="en-US" sz="2000" dirty="0"/>
              <a:t>or kept inside a </a:t>
            </a:r>
            <a:r>
              <a:rPr lang="en-US" sz="2000" dirty="0">
                <a:solidFill>
                  <a:srgbClr val="FF0000"/>
                </a:solidFill>
              </a:rPr>
              <a:t>memory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variable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created</a:t>
            </a:r>
            <a:r>
              <a:rPr lang="en-US" sz="2000" dirty="0"/>
              <a:t> when a program/function </a:t>
            </a:r>
            <a:r>
              <a:rPr lang="en-US" sz="2000" dirty="0">
                <a:solidFill>
                  <a:srgbClr val="FF0000"/>
                </a:solidFill>
              </a:rPr>
              <a:t>enter its block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destroyed</a:t>
            </a:r>
            <a:r>
              <a:rPr lang="en-US" sz="2000" dirty="0"/>
              <a:t> when a program/function </a:t>
            </a:r>
            <a:r>
              <a:rPr lang="en-US" sz="2000" dirty="0">
                <a:solidFill>
                  <a:srgbClr val="FF0000"/>
                </a:solidFill>
              </a:rPr>
              <a:t>leave its block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all local variables </a:t>
            </a:r>
            <a:r>
              <a:rPr lang="en-US" sz="2000" dirty="0"/>
              <a:t>of a function (</a:t>
            </a:r>
            <a:r>
              <a:rPr lang="en-US" sz="2000" dirty="0">
                <a:solidFill>
                  <a:srgbClr val="FF0000"/>
                </a:solidFill>
              </a:rPr>
              <a:t>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)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"/>
              </a:rPr>
              <a:t>int main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{</a:t>
            </a:r>
            <a:r>
              <a:rPr lang="en-US" sz="2000" b="1" dirty="0">
                <a:latin typeface="Courier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x</a:t>
            </a:r>
            <a:r>
              <a:rPr lang="en-US" sz="2000" b="1" dirty="0">
                <a:latin typeface="Courier"/>
              </a:rPr>
              <a:t>; return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0;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} </a:t>
            </a:r>
            <a:r>
              <a:rPr lang="en-US" sz="2000" b="1" i="1" dirty="0">
                <a:solidFill>
                  <a:srgbClr val="7030A0"/>
                </a:solidFill>
              </a:rPr>
              <a:t>// implicitly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or declared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int x; </a:t>
            </a:r>
            <a:r>
              <a:rPr lang="en-US" sz="2000" b="1" i="1" dirty="0">
                <a:solidFill>
                  <a:srgbClr val="7030A0"/>
                </a:solidFill>
              </a:rPr>
              <a:t>// explicitly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C80A2-BF76-478F-A8D9-6AE54D5C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394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variable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created</a:t>
            </a:r>
            <a:r>
              <a:rPr lang="en-US" sz="2000" dirty="0"/>
              <a:t> when program </a:t>
            </a:r>
            <a:r>
              <a:rPr lang="en-US" sz="2000" dirty="0">
                <a:solidFill>
                  <a:srgbClr val="FF0000"/>
                </a:solidFill>
              </a:rPr>
              <a:t>execution begin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initialized</a:t>
            </a:r>
            <a:r>
              <a:rPr lang="en-US" sz="2000" dirty="0"/>
              <a:t> only</a:t>
            </a:r>
            <a:r>
              <a:rPr lang="en-US" sz="2000" dirty="0">
                <a:solidFill>
                  <a:srgbClr val="FF0000"/>
                </a:solidFill>
              </a:rPr>
              <a:t> once</a:t>
            </a:r>
            <a:r>
              <a:rPr lang="en-US" sz="2000" dirty="0"/>
              <a:t>, when it’s </a:t>
            </a:r>
            <a:r>
              <a:rPr lang="en-US" sz="2000" dirty="0">
                <a:solidFill>
                  <a:srgbClr val="FF0000"/>
                </a:solidFill>
              </a:rPr>
              <a:t>declared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existed</a:t>
            </a:r>
            <a:r>
              <a:rPr lang="en-US" sz="2000" dirty="0"/>
              <a:t> for the </a:t>
            </a:r>
            <a:r>
              <a:rPr lang="en-US" sz="2000" dirty="0">
                <a:solidFill>
                  <a:srgbClr val="FF0000"/>
                </a:solidFill>
              </a:rPr>
              <a:t>duration of </a:t>
            </a:r>
            <a:r>
              <a:rPr lang="en-US" sz="2000" dirty="0"/>
              <a:t>program </a:t>
            </a:r>
            <a:r>
              <a:rPr lang="en-US" sz="2000" dirty="0">
                <a:solidFill>
                  <a:srgbClr val="FF0000"/>
                </a:solidFill>
              </a:rPr>
              <a:t>execution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all global variables </a:t>
            </a:r>
            <a:r>
              <a:rPr lang="en-US" sz="2000" dirty="0"/>
              <a:t>(by default)</a:t>
            </a:r>
            <a:endParaRPr lang="en-US" sz="1000" dirty="0"/>
          </a:p>
          <a:p>
            <a:pPr lvl="2">
              <a:spcBef>
                <a:spcPts val="0"/>
              </a:spcBef>
            </a:pPr>
            <a:endParaRPr lang="en-US" sz="1000" b="1" dirty="0">
              <a:latin typeface="Courier"/>
            </a:endParaRP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"/>
              </a:rPr>
              <a:t>int a</a:t>
            </a:r>
            <a:r>
              <a:rPr lang="en-US" sz="2000" b="1" dirty="0"/>
              <a:t> = </a:t>
            </a:r>
            <a:r>
              <a:rPr lang="en-US" sz="2000" b="1" dirty="0">
                <a:latin typeface="Courier"/>
              </a:rPr>
              <a:t>5; </a:t>
            </a:r>
            <a:r>
              <a:rPr lang="en-US" sz="2000" b="1" i="1" dirty="0">
                <a:solidFill>
                  <a:srgbClr val="7030A0"/>
                </a:solidFill>
              </a:rPr>
              <a:t>// same as static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int a</a:t>
            </a:r>
            <a:r>
              <a:rPr lang="en-US" sz="2000" b="1" i="1" dirty="0">
                <a:solidFill>
                  <a:srgbClr val="7030A0"/>
                </a:solidFill>
              </a:rPr>
              <a:t> =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5</a:t>
            </a:r>
            <a:r>
              <a:rPr lang="en-US" sz="2000" b="1" i="1" dirty="0">
                <a:solidFill>
                  <a:srgbClr val="7030A0"/>
                </a:solidFill>
              </a:rPr>
              <a:t> (explicitly)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000" b="1" dirty="0"/>
              <a:t>    </a:t>
            </a:r>
            <a:r>
              <a:rPr lang="en-US" sz="2000" b="1" dirty="0">
                <a:latin typeface="Courier"/>
              </a:rPr>
              <a:t>int main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(){return 0;}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local variables </a:t>
            </a:r>
            <a:r>
              <a:rPr lang="en-US" sz="2000" dirty="0"/>
              <a:t>declared,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2000" b="1" dirty="0">
                <a:latin typeface="Courier New" pitchFamily="49" charset="0"/>
              </a:rPr>
              <a:t> int x=20; </a:t>
            </a:r>
            <a:r>
              <a:rPr lang="en-US" sz="2000" b="1" i="1" dirty="0">
                <a:solidFill>
                  <a:srgbClr val="7030A0"/>
                </a:solidFill>
              </a:rPr>
              <a:t>// explicitly</a:t>
            </a:r>
            <a:endParaRPr lang="en-US" sz="2000" dirty="0"/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retain its value </a:t>
            </a:r>
            <a:r>
              <a:rPr lang="en-US" sz="2000" dirty="0"/>
              <a:t>b/n function calls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only referenced locally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function declared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D5-462D-47D1-BA60-6259D37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10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2A35-E0D6-44DA-AE75-5E259E53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CDA1-AB5E-42C4-8798-901BB617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3000"/>
            <a:ext cx="5797624" cy="5378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Calls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call stack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also known as “</a:t>
            </a:r>
            <a:r>
              <a:rPr lang="en-US" sz="2000" dirty="0">
                <a:solidFill>
                  <a:srgbClr val="FF0000"/>
                </a:solidFill>
              </a:rPr>
              <a:t>program execution stack</a:t>
            </a:r>
            <a:r>
              <a:rPr lang="en-US" sz="2000" dirty="0"/>
              <a:t>”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support </a:t>
            </a:r>
            <a:r>
              <a:rPr lang="en-US" sz="2000" dirty="0">
                <a:solidFill>
                  <a:srgbClr val="FF0000"/>
                </a:solidFill>
              </a:rPr>
              <a:t>function call &amp; return </a:t>
            </a:r>
            <a:r>
              <a:rPr lang="en-US" sz="2000" dirty="0"/>
              <a:t>mechanism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LIFO </a:t>
            </a:r>
            <a:r>
              <a:rPr lang="en-US" sz="2000" dirty="0"/>
              <a:t>(Last-In First-Out) to </a:t>
            </a:r>
            <a:r>
              <a:rPr lang="en-US" sz="2000" dirty="0">
                <a:solidFill>
                  <a:srgbClr val="FF0000"/>
                </a:solidFill>
              </a:rPr>
              <a:t>manage</a:t>
            </a:r>
            <a:r>
              <a:rPr lang="en-US" sz="2000" dirty="0"/>
              <a:t> function calls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Each time, a function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(A) </a:t>
            </a:r>
            <a:r>
              <a:rPr lang="en-US" sz="2400" dirty="0">
                <a:solidFill>
                  <a:srgbClr val="FF0000"/>
                </a:solidFill>
              </a:rPr>
              <a:t>calls </a:t>
            </a:r>
            <a:r>
              <a:rPr lang="en-US" sz="2400" dirty="0"/>
              <a:t>another function (B),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stack frame </a:t>
            </a:r>
            <a:r>
              <a:rPr lang="en-US" sz="2000" dirty="0"/>
              <a:t>(or an “</a:t>
            </a:r>
            <a:r>
              <a:rPr lang="en-US" sz="2000" dirty="0">
                <a:solidFill>
                  <a:srgbClr val="FF0000"/>
                </a:solidFill>
              </a:rPr>
              <a:t>activation record</a:t>
            </a:r>
            <a:r>
              <a:rPr lang="en-US" sz="2000" dirty="0"/>
              <a:t>”) is </a:t>
            </a:r>
            <a:r>
              <a:rPr lang="en-US" sz="2000" dirty="0">
                <a:solidFill>
                  <a:srgbClr val="FF0000"/>
                </a:solidFill>
              </a:rPr>
              <a:t>pushed</a:t>
            </a:r>
            <a:r>
              <a:rPr lang="en-US" sz="2000" dirty="0"/>
              <a:t> to the stack: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Maintain the</a:t>
            </a:r>
            <a:r>
              <a:rPr lang="en-US" sz="2000" dirty="0">
                <a:solidFill>
                  <a:srgbClr val="FF0000"/>
                </a:solidFill>
              </a:rPr>
              <a:t> return address, </a:t>
            </a:r>
          </a:p>
          <a:p>
            <a:pPr lvl="2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3">
              <a:spcBef>
                <a:spcPts val="0"/>
              </a:spcBef>
            </a:pPr>
            <a:r>
              <a:rPr lang="en-US" dirty="0"/>
              <a:t>i.e., function called (B) need to return to </a:t>
            </a:r>
            <a:r>
              <a:rPr lang="en-US" dirty="0">
                <a:solidFill>
                  <a:srgbClr val="FF0000"/>
                </a:solidFill>
              </a:rPr>
              <a:t>function calling </a:t>
            </a:r>
            <a:r>
              <a:rPr lang="en-US" dirty="0"/>
              <a:t>(A)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contain </a:t>
            </a:r>
            <a:r>
              <a:rPr lang="en-US" sz="2000" dirty="0">
                <a:solidFill>
                  <a:srgbClr val="FF0000"/>
                </a:solidFill>
              </a:rPr>
              <a:t>automatic variables,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3">
              <a:spcBef>
                <a:spcPts val="0"/>
              </a:spcBef>
            </a:pPr>
            <a:r>
              <a:rPr lang="en-US" dirty="0"/>
              <a:t>i.e., function called (B) </a:t>
            </a:r>
            <a:r>
              <a:rPr lang="en-US" dirty="0">
                <a:solidFill>
                  <a:srgbClr val="FF0000"/>
                </a:solidFill>
              </a:rPr>
              <a:t>local variables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1318-57A6-4A2E-827B-E9F6DA17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990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When function called (B) </a:t>
            </a:r>
            <a:r>
              <a:rPr lang="en-US" sz="2400" dirty="0">
                <a:solidFill>
                  <a:srgbClr val="FF0000"/>
                </a:solidFill>
              </a:rPr>
              <a:t>return, </a:t>
            </a:r>
            <a:r>
              <a:rPr lang="en-US" sz="2400" dirty="0"/>
              <a:t>to the function calling (A),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stack frame </a:t>
            </a:r>
            <a:r>
              <a:rPr lang="en-US" sz="2000" dirty="0"/>
              <a:t>for the function called (B) 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popped </a:t>
            </a:r>
            <a:r>
              <a:rPr lang="en-US" sz="2000" dirty="0"/>
              <a:t>from the stack, and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control transfer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FF0000"/>
                </a:solidFill>
              </a:rPr>
              <a:t>return address, </a:t>
            </a:r>
            <a:r>
              <a:rPr lang="en-US" sz="2000" dirty="0"/>
              <a:t>in the </a:t>
            </a:r>
            <a:r>
              <a:rPr lang="en-US" sz="2000" dirty="0">
                <a:solidFill>
                  <a:srgbClr val="FF0000"/>
                </a:solidFill>
              </a:rPr>
              <a:t>popped stack frame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Function call stack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maximum size </a:t>
            </a:r>
            <a:r>
              <a:rPr lang="en-US" sz="2000" dirty="0"/>
              <a:t>assigned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“Stack</a:t>
            </a:r>
            <a:r>
              <a:rPr lang="en-US" sz="2400" dirty="0">
                <a:solidFill>
                  <a:srgbClr val="FF0000"/>
                </a:solidFill>
              </a:rPr>
              <a:t> overflow</a:t>
            </a:r>
            <a:r>
              <a:rPr lang="en-US" sz="2400" dirty="0"/>
              <a:t>”,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error</a:t>
            </a:r>
            <a:r>
              <a:rPr lang="en-US" sz="2000" dirty="0"/>
              <a:t> that occur when </a:t>
            </a:r>
            <a:r>
              <a:rPr lang="en-US" sz="2000" dirty="0">
                <a:solidFill>
                  <a:srgbClr val="FF0000"/>
                </a:solidFill>
              </a:rPr>
              <a:t>more function calls</a:t>
            </a:r>
            <a:r>
              <a:rPr lang="en-US" sz="2000" dirty="0"/>
              <a:t> occurred than the call stack can store their activation records (</a:t>
            </a:r>
            <a:r>
              <a:rPr lang="en-US" sz="2000" dirty="0">
                <a:solidFill>
                  <a:srgbClr val="FF0000"/>
                </a:solidFill>
              </a:rPr>
              <a:t>due to memory limitations</a:t>
            </a:r>
            <a:r>
              <a:rPr lang="en-US" sz="2000" dirty="0"/>
              <a:t>)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may result </a:t>
            </a:r>
            <a:r>
              <a:rPr lang="en-US" sz="2000" dirty="0">
                <a:solidFill>
                  <a:srgbClr val="FF0000"/>
                </a:solidFill>
              </a:rPr>
              <a:t>a program crash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F2A2-3BC1-4C35-B96B-F0422FDE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AB71F-0C90-46D7-88A5-DBABA8F6944D}"/>
              </a:ext>
            </a:extLst>
          </p:cNvPr>
          <p:cNvSpPr txBox="1"/>
          <p:nvPr/>
        </p:nvSpPr>
        <p:spPr>
          <a:xfrm>
            <a:off x="457200" y="61695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https://stackoverflow.com/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1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518457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100" dirty="0">
                <a:solidFill>
                  <a:srgbClr val="FF0000"/>
                </a:solidFill>
              </a:rPr>
              <a:t>Function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13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 a </a:t>
            </a:r>
            <a:r>
              <a:rPr lang="en-US" sz="2600" dirty="0">
                <a:solidFill>
                  <a:srgbClr val="FF0000"/>
                </a:solidFill>
              </a:rPr>
              <a:t>group of statements </a:t>
            </a:r>
            <a:r>
              <a:rPr lang="en-US" sz="2600" dirty="0"/>
              <a:t>that perform </a:t>
            </a:r>
            <a:r>
              <a:rPr lang="en-US" sz="2600" dirty="0">
                <a:solidFill>
                  <a:srgbClr val="FF0000"/>
                </a:solidFill>
              </a:rPr>
              <a:t>a particular task </a:t>
            </a:r>
            <a:r>
              <a:rPr lang="en-US" sz="2600" dirty="0"/>
              <a:t>or group of tasks.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2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>
                <a:solidFill>
                  <a:srgbClr val="FF0000"/>
                </a:solidFill>
              </a:rPr>
              <a:t>Modularization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3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solidFill>
                  <a:srgbClr val="FF0000"/>
                </a:solidFill>
              </a:rPr>
              <a:t>structure</a:t>
            </a:r>
            <a:r>
              <a:rPr lang="en-US" sz="2600" dirty="0"/>
              <a:t> a program </a:t>
            </a:r>
            <a:r>
              <a:rPr lang="en-US" sz="2600" dirty="0">
                <a:solidFill>
                  <a:srgbClr val="FF0000"/>
                </a:solidFill>
              </a:rPr>
              <a:t>into smaller </a:t>
            </a:r>
            <a:r>
              <a:rPr lang="en-US" sz="2600" dirty="0"/>
              <a:t>&amp; more </a:t>
            </a:r>
            <a:r>
              <a:rPr lang="en-US" sz="2600" dirty="0">
                <a:solidFill>
                  <a:srgbClr val="FF0000"/>
                </a:solidFill>
              </a:rPr>
              <a:t>manageable pieces </a:t>
            </a:r>
            <a:r>
              <a:rPr lang="en-US" sz="2600" dirty="0"/>
              <a:t>or modules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3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solidFill>
                  <a:srgbClr val="FF0000"/>
                </a:solidFill>
              </a:rPr>
              <a:t>facilitate</a:t>
            </a:r>
            <a:r>
              <a:rPr lang="en-US" sz="2600" dirty="0"/>
              <a:t> the design, implementation, operation &amp; </a:t>
            </a:r>
            <a:r>
              <a:rPr lang="en-US" sz="2600" dirty="0">
                <a:solidFill>
                  <a:srgbClr val="FF0000"/>
                </a:solidFill>
              </a:rPr>
              <a:t>maintenance</a:t>
            </a:r>
            <a:r>
              <a:rPr lang="en-US" sz="2600" dirty="0"/>
              <a:t> of large programs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100" dirty="0">
                <a:solidFill>
                  <a:srgbClr val="FF0000"/>
                </a:solidFill>
              </a:rPr>
              <a:t>Reusability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3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“write </a:t>
            </a:r>
            <a:r>
              <a:rPr lang="en-US" sz="2600" dirty="0">
                <a:solidFill>
                  <a:srgbClr val="FF0000"/>
                </a:solidFill>
              </a:rPr>
              <a:t>only once</a:t>
            </a:r>
            <a:r>
              <a:rPr lang="en-US" sz="2600" dirty="0"/>
              <a:t>, use </a:t>
            </a:r>
            <a:r>
              <a:rPr lang="en-US" sz="2600" dirty="0">
                <a:solidFill>
                  <a:srgbClr val="FF0000"/>
                </a:solidFill>
              </a:rPr>
              <a:t>many time</a:t>
            </a:r>
            <a:r>
              <a:rPr lang="en-US" sz="2600" dirty="0"/>
              <a:t>”,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3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can be </a:t>
            </a:r>
            <a:r>
              <a:rPr lang="en-US" sz="2600" dirty="0">
                <a:solidFill>
                  <a:srgbClr val="FF0000"/>
                </a:solidFill>
              </a:rPr>
              <a:t>called multiple times </a:t>
            </a:r>
            <a:r>
              <a:rPr lang="en-US" sz="2600" dirty="0"/>
              <a:t>in a program, or </a:t>
            </a:r>
            <a:r>
              <a:rPr lang="en-US" sz="2600" dirty="0">
                <a:solidFill>
                  <a:srgbClr val="FF0000"/>
                </a:solidFill>
              </a:rPr>
              <a:t>included any number of times </a:t>
            </a:r>
            <a:r>
              <a:rPr lang="en-US" sz="2600" dirty="0"/>
              <a:t>in different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E37ED-8279-4A86-8D78-2F04188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6392D-60B2-423A-A68D-A0697D5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7B3EC-1763-4D6E-9CFA-060F1EB6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1219"/>
            <a:ext cx="4381500" cy="54006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EVEBI0"/>
          <p:cNvPicPr>
            <a:picLocks noChangeAspect="1" noChangeArrowheads="1"/>
          </p:cNvPicPr>
          <p:nvPr/>
        </p:nvPicPr>
        <p:blipFill rotWithShape="1">
          <a:blip r:embed="rId2"/>
          <a:srcRect l="5859" r="5269"/>
          <a:stretch/>
        </p:blipFill>
        <p:spPr bwMode="auto">
          <a:xfrm>
            <a:off x="611560" y="1340114"/>
            <a:ext cx="7635148" cy="51132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3587-EEFB-438C-AA66-D6841113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B205B1-006C-4A1B-8094-6EB68867F588}"/>
              </a:ext>
            </a:extLst>
          </p:cNvPr>
          <p:cNvSpPr txBox="1">
            <a:spLocks/>
          </p:cNvSpPr>
          <p:nvPr/>
        </p:nvSpPr>
        <p:spPr>
          <a:xfrm>
            <a:off x="467342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Cont’d…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EVEBJ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057" y="1417638"/>
            <a:ext cx="8072494" cy="50006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D916-D8FF-4A7B-8D88-8EF626A3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32283D-4042-48A7-9ABB-FB48C8722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Cont’d…</a:t>
            </a:r>
            <a:endParaRPr 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EVEBK0"/>
          <p:cNvPicPr>
            <a:picLocks noChangeAspect="1" noChangeArrowheads="1"/>
          </p:cNvPicPr>
          <p:nvPr/>
        </p:nvPicPr>
        <p:blipFill rotWithShape="1">
          <a:blip r:embed="rId2"/>
          <a:srcRect l="2209" r="1339" b="150"/>
          <a:stretch/>
        </p:blipFill>
        <p:spPr bwMode="auto">
          <a:xfrm>
            <a:off x="611560" y="1407514"/>
            <a:ext cx="7534506" cy="48711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10AA-39F1-4DCB-B59C-69822D0C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B5B377-5614-420C-AF3A-C9FA02B10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95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Cont’d…</a:t>
            </a:r>
            <a:endParaRPr 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/>
              <a:t>Passing Arguments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48433"/>
            <a:ext cx="8229600" cy="46167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400" dirty="0"/>
              <a:t>Pass </a:t>
            </a:r>
            <a:r>
              <a:rPr lang="en-US" sz="2400" dirty="0">
                <a:solidFill>
                  <a:srgbClr val="FF0000"/>
                </a:solidFill>
              </a:rPr>
              <a:t>by value</a:t>
            </a:r>
            <a:endParaRPr lang="en-US" sz="2400" dirty="0"/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copy of argument value, </a:t>
            </a:r>
            <a:r>
              <a:rPr lang="en-US" sz="2000" dirty="0"/>
              <a:t>passed </a:t>
            </a:r>
            <a:r>
              <a:rPr lang="en-US" sz="2000" dirty="0">
                <a:solidFill>
                  <a:srgbClr val="FF0000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parameter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changes made</a:t>
            </a:r>
            <a:r>
              <a:rPr lang="en-US" sz="2000" dirty="0"/>
              <a:t> to function </a:t>
            </a:r>
            <a:r>
              <a:rPr lang="en-US" sz="2000" dirty="0">
                <a:solidFill>
                  <a:srgbClr val="FF0000"/>
                </a:solidFill>
              </a:rPr>
              <a:t>parameters</a:t>
            </a:r>
            <a:r>
              <a:rPr lang="en-US" sz="2000" dirty="0"/>
              <a:t>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 not affect </a:t>
            </a:r>
            <a:r>
              <a:rPr lang="en-US" sz="2000" dirty="0"/>
              <a:t>values of the </a:t>
            </a:r>
            <a:r>
              <a:rPr lang="en-US" sz="2000" dirty="0">
                <a:solidFill>
                  <a:srgbClr val="FF0000"/>
                </a:solidFill>
              </a:rPr>
              <a:t>arguments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thus, </a:t>
            </a:r>
            <a:r>
              <a:rPr lang="en-US" sz="2000" dirty="0">
                <a:solidFill>
                  <a:srgbClr val="FF0000"/>
                </a:solidFill>
              </a:rPr>
              <a:t>prevented</a:t>
            </a:r>
            <a:r>
              <a:rPr lang="en-US" sz="2000" dirty="0"/>
              <a:t> from unwanted </a:t>
            </a:r>
            <a:r>
              <a:rPr lang="en-US" sz="2000" dirty="0">
                <a:solidFill>
                  <a:srgbClr val="FF0000"/>
                </a:solidFill>
              </a:rPr>
              <a:t>side effects</a:t>
            </a:r>
          </a:p>
          <a:p>
            <a:pPr>
              <a:spcBef>
                <a:spcPts val="0"/>
              </a:spcBef>
              <a:defRPr/>
            </a:pPr>
            <a:endParaRPr lang="en-US" sz="2400" dirty="0"/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Pass </a:t>
            </a:r>
            <a:r>
              <a:rPr lang="en-US" sz="2400" dirty="0">
                <a:solidFill>
                  <a:srgbClr val="FF0000"/>
                </a:solidFill>
              </a:rPr>
              <a:t>by reference</a:t>
            </a:r>
            <a:endParaRPr lang="en-US" sz="2400" dirty="0"/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copy of argument address, </a:t>
            </a:r>
            <a:r>
              <a:rPr lang="en-US" sz="2000" dirty="0"/>
              <a:t>passed </a:t>
            </a:r>
            <a:r>
              <a:rPr lang="en-US" sz="2000" dirty="0">
                <a:solidFill>
                  <a:srgbClr val="FF0000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parameter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changes made </a:t>
            </a:r>
            <a:r>
              <a:rPr lang="en-US" sz="2000" dirty="0"/>
              <a:t>to function </a:t>
            </a:r>
            <a:r>
              <a:rPr lang="en-US" sz="2000" dirty="0">
                <a:solidFill>
                  <a:srgbClr val="FF0000"/>
                </a:solidFill>
              </a:rPr>
              <a:t>parameters</a:t>
            </a:r>
            <a:r>
              <a:rPr lang="en-US" sz="2000" dirty="0"/>
              <a:t>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affect</a:t>
            </a:r>
            <a:r>
              <a:rPr lang="en-US" sz="2000" dirty="0"/>
              <a:t> or modify values of the </a:t>
            </a:r>
            <a:r>
              <a:rPr lang="en-US" sz="2000" dirty="0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E8D0-83F0-4E6D-97FF-1993D561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01" y="-1465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5A37-521D-4C12-A0E2-0CAC065A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EFEC1-FF07-4D14-90BD-26350141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23779"/>
            <a:ext cx="7738014" cy="51465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80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53178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variable</a:t>
            </a:r>
            <a:r>
              <a:rPr lang="en-US" sz="2400" b="1" dirty="0">
                <a:latin typeface="Courier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&amp;</a:t>
            </a:r>
            <a:r>
              <a:rPr lang="en-US" sz="2400" b="1" dirty="0">
                <a:latin typeface="Courier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serves an</a:t>
            </a:r>
            <a:r>
              <a:rPr lang="en-US" sz="2000" dirty="0">
                <a:solidFill>
                  <a:srgbClr val="FF0000"/>
                </a:solidFill>
              </a:rPr>
              <a:t> “alias”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FF0000"/>
                </a:solidFill>
              </a:rPr>
              <a:t>another (regular) variable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holds the “</a:t>
            </a:r>
            <a:r>
              <a:rPr lang="en-US" sz="2000" dirty="0">
                <a:solidFill>
                  <a:srgbClr val="FF0000"/>
                </a:solidFill>
              </a:rPr>
              <a:t>address”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referrer variable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like pointer variables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but can be </a:t>
            </a:r>
            <a:r>
              <a:rPr lang="en-US" sz="2000" dirty="0">
                <a:solidFill>
                  <a:srgbClr val="FF0000"/>
                </a:solidFill>
              </a:rPr>
              <a:t>dereferenced implicitly</a:t>
            </a:r>
            <a:r>
              <a:rPr lang="en-US" sz="2000" dirty="0"/>
              <a:t>, and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also</a:t>
            </a:r>
            <a:r>
              <a:rPr lang="en-US" sz="2000" dirty="0">
                <a:solidFill>
                  <a:srgbClr val="FF0000"/>
                </a:solidFill>
              </a:rPr>
              <a:t> must be initialized </a:t>
            </a:r>
            <a:r>
              <a:rPr lang="en-US" sz="2000" dirty="0"/>
              <a:t>when </a:t>
            </a:r>
            <a:r>
              <a:rPr lang="en-US" sz="2000" dirty="0">
                <a:solidFill>
                  <a:srgbClr val="FF0000"/>
                </a:solidFill>
              </a:rPr>
              <a:t>declared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like constant pointers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referenceName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referrerName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 lvl="1">
              <a:spcBef>
                <a:spcPts val="0"/>
              </a:spcBef>
            </a:pPr>
            <a:endParaRPr lang="en-US" sz="1000" b="1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x=5; 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&amp;y=x; </a:t>
            </a:r>
            <a:r>
              <a:rPr lang="en-US" sz="2000" b="1" i="1" dirty="0">
                <a:solidFill>
                  <a:srgbClr val="7030A0"/>
                </a:solidFill>
              </a:rPr>
              <a:t>// create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y</a:t>
            </a:r>
            <a:r>
              <a:rPr lang="en-US" sz="2000" b="1" i="1" dirty="0">
                <a:solidFill>
                  <a:srgbClr val="7030A0"/>
                </a:solidFill>
              </a:rPr>
              <a:t> an alias for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x</a:t>
            </a: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same as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cout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&lt;&lt;x;</a:t>
            </a:r>
          </a:p>
          <a:p>
            <a:pPr lvl="2"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531D5-4D9B-4212-863D-065702FE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5023C-8A33-4F66-8D31-199D396EF521}"/>
              </a:ext>
            </a:extLst>
          </p:cNvPr>
          <p:cNvSpPr txBox="1"/>
          <p:nvPr/>
        </p:nvSpPr>
        <p:spPr>
          <a:xfrm>
            <a:off x="5724128" y="5250830"/>
            <a:ext cx="3203848" cy="134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itchFamily="34" charset="0"/>
              <a:buChar char="–"/>
            </a:pPr>
            <a:r>
              <a:rPr lang="en-US" sz="2000" b="1" dirty="0">
                <a:latin typeface="Courier New" pitchFamily="49" charset="0"/>
              </a:rPr>
              <a:t>int a=3;</a:t>
            </a:r>
          </a:p>
          <a:p>
            <a:pPr lvl="1">
              <a:lnSpc>
                <a:spcPct val="90000"/>
              </a:lnSpc>
            </a:pPr>
            <a:endParaRPr lang="en-US" sz="1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int &amp;b; </a:t>
            </a:r>
            <a:r>
              <a:rPr lang="en-US" sz="2000" b="1" i="1" dirty="0">
                <a:solidFill>
                  <a:srgbClr val="7030A0"/>
                </a:solidFill>
              </a:rPr>
              <a:t>// error 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–"/>
            </a:pPr>
            <a:r>
              <a:rPr lang="en-US" sz="2000" b="1" dirty="0">
                <a:latin typeface="Courier New" pitchFamily="49" charset="0"/>
              </a:rPr>
              <a:t>b=x;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3742-95F3-4F38-8004-AF6ABD75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0AB6E-AB45-4DA0-A24E-EAB9E0AD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417638"/>
            <a:ext cx="4705649" cy="4938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99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Pass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599" y="1522400"/>
            <a:ext cx="8229600" cy="50029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variable</a:t>
            </a:r>
          </a:p>
          <a:p>
            <a:pPr lvl="1">
              <a:spcBef>
                <a:spcPts val="0"/>
              </a:spcBef>
            </a:pPr>
            <a:endParaRPr lang="en-US" sz="1000" b="1" dirty="0"/>
          </a:p>
          <a:p>
            <a:pPr lvl="1">
              <a:spcBef>
                <a:spcPts val="0"/>
              </a:spcBef>
            </a:pPr>
            <a:r>
              <a:rPr lang="en-US" sz="2000" dirty="0"/>
              <a:t>used as </a:t>
            </a:r>
            <a:r>
              <a:rPr lang="en-US" sz="2000" dirty="0">
                <a:solidFill>
                  <a:srgbClr val="FF0000"/>
                </a:solidFill>
              </a:rPr>
              <a:t>function parameter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myReferenceVar</a:t>
            </a:r>
            <a:r>
              <a:rPr lang="en-US" sz="2000" b="1" dirty="0">
                <a:latin typeface="Courier New" pitchFamily="49" charset="0"/>
              </a:rPr>
              <a:t>(int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&amp;y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</a:rPr>
              <a:t>// fun. prototype</a:t>
            </a:r>
            <a:endParaRPr lang="en-US" sz="2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used, in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call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itchFamily="49" charset="0"/>
              </a:rPr>
              <a:t>myReferenceVar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Pointer</a:t>
            </a:r>
            <a:r>
              <a:rPr lang="en-US" sz="2400" dirty="0"/>
              <a:t> variable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used as </a:t>
            </a:r>
            <a:r>
              <a:rPr lang="en-US" sz="2000" dirty="0">
                <a:solidFill>
                  <a:srgbClr val="FF0000"/>
                </a:solidFill>
              </a:rPr>
              <a:t>function parameter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myPointerVar</a:t>
            </a:r>
            <a:r>
              <a:rPr lang="en-US" sz="2000" b="1" dirty="0">
                <a:latin typeface="Courier New" pitchFamily="49" charset="0"/>
              </a:rPr>
              <a:t>(int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*b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</a:rPr>
              <a:t>// fun. prototype</a:t>
            </a:r>
            <a:endParaRPr lang="en-US" sz="2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000" b="1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000" dirty="0">
                <a:solidFill>
                  <a:srgbClr val="FF0000"/>
                </a:solidFill>
              </a:rPr>
              <a:t> used </a:t>
            </a:r>
            <a:r>
              <a:rPr lang="en-US" sz="2000" dirty="0"/>
              <a:t>with an argument, in </a:t>
            </a:r>
            <a:r>
              <a:rPr lang="en-US" sz="2000" dirty="0">
                <a:solidFill>
                  <a:srgbClr val="FF0000"/>
                </a:solidFill>
              </a:rPr>
              <a:t>function calling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itchFamily="49" charset="0"/>
              </a:rPr>
              <a:t>myPointerVar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&amp;a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</a:rPr>
              <a:t>// arrays do not need &amp; 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75E9-E15B-4D13-959E-D7598D0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0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3BA53-9A60-4D25-BDE2-DA0F9685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E93B0-D763-421C-A6D4-B123A24F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93812"/>
            <a:ext cx="6336704" cy="5223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795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b="1"/>
              <a:t>C++ Functions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1" y="1134642"/>
            <a:ext cx="8229600" cy="53907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Standard</a:t>
            </a:r>
            <a:r>
              <a:rPr lang="en-US" sz="2400" dirty="0"/>
              <a:t> functions, 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FF0000"/>
                </a:solidFill>
              </a:rPr>
              <a:t>built-in functions</a:t>
            </a:r>
            <a:r>
              <a:rPr lang="en-US" sz="2000" dirty="0"/>
              <a:t>”, came with the </a:t>
            </a:r>
            <a:r>
              <a:rPr lang="en-US" sz="2000" dirty="0">
                <a:solidFill>
                  <a:srgbClr val="FF0000"/>
                </a:solidFill>
              </a:rPr>
              <a:t>C++ language</a:t>
            </a:r>
          </a:p>
          <a:p>
            <a:pPr lvl="1">
              <a:spcBef>
                <a:spcPts val="0"/>
              </a:spcBef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prepackaged</a:t>
            </a:r>
            <a:r>
              <a:rPr lang="en-US" sz="2000" dirty="0"/>
              <a:t> under the </a:t>
            </a:r>
            <a:r>
              <a:rPr lang="en-US" sz="2000" dirty="0">
                <a:solidFill>
                  <a:srgbClr val="FF0000"/>
                </a:solidFill>
              </a:rPr>
              <a:t>C++ standard library,  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2">
              <a:spcBef>
                <a:spcPts val="0"/>
              </a:spcBef>
              <a:defRPr/>
            </a:pPr>
            <a:r>
              <a:rPr lang="en-US" sz="2000" dirty="0"/>
              <a:t>above </a:t>
            </a:r>
            <a:r>
              <a:rPr lang="en-US" sz="2000" dirty="0">
                <a:solidFill>
                  <a:srgbClr val="FF0000"/>
                </a:solidFill>
              </a:rPr>
              <a:t>51 standard libraries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#included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e.g., </a:t>
            </a:r>
            <a:r>
              <a:rPr lang="en-US" sz="2000" dirty="0">
                <a:solidFill>
                  <a:srgbClr val="FF0000"/>
                </a:solidFill>
              </a:rPr>
              <a:t>math functions </a:t>
            </a:r>
            <a:r>
              <a:rPr lang="en-US" sz="2000" dirty="0"/>
              <a:t>declared in: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sz="2000" b="1" dirty="0">
                <a:latin typeface="Courier"/>
              </a:rPr>
              <a:t>#include &lt;</a:t>
            </a:r>
            <a:r>
              <a:rPr lang="en-US" sz="2000" b="1" dirty="0" err="1">
                <a:solidFill>
                  <a:srgbClr val="FF0000"/>
                </a:solidFill>
                <a:latin typeface="Courier"/>
              </a:rPr>
              <a:t>c</a:t>
            </a:r>
            <a:r>
              <a:rPr lang="en-US" sz="2000" b="1" u="sng" dirty="0" err="1">
                <a:latin typeface="Courier"/>
              </a:rPr>
              <a:t>math</a:t>
            </a:r>
            <a:r>
              <a:rPr lang="en-US" sz="2000" b="1" dirty="0">
                <a:latin typeface="Courier"/>
              </a:rPr>
              <a:t>&gt;</a:t>
            </a:r>
            <a:r>
              <a:rPr lang="en-US" sz="2000" b="1" dirty="0"/>
              <a:t>  </a:t>
            </a:r>
            <a:r>
              <a:rPr lang="en-US" sz="2000" b="1" i="1" dirty="0">
                <a:solidFill>
                  <a:srgbClr val="7030A0"/>
                </a:solidFill>
              </a:rPr>
              <a:t>//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#include &lt;</a:t>
            </a:r>
            <a:r>
              <a:rPr lang="en-US" sz="2000" b="1" i="1" u="sng" dirty="0">
                <a:solidFill>
                  <a:srgbClr val="7030A0"/>
                </a:solidFill>
                <a:latin typeface="Courier"/>
              </a:rPr>
              <a:t>math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.h&gt;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 </a:t>
            </a:r>
            <a:endParaRPr lang="en-US" sz="2000" i="1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User-defined</a:t>
            </a:r>
            <a:r>
              <a:rPr lang="en-US" sz="2400" dirty="0"/>
              <a:t> functions</a:t>
            </a:r>
          </a:p>
          <a:p>
            <a:pPr lvl="2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newly </a:t>
            </a:r>
            <a:r>
              <a:rPr lang="en-US" sz="2000" dirty="0">
                <a:solidFill>
                  <a:srgbClr val="FF0000"/>
                </a:solidFill>
              </a:rPr>
              <a:t>developed from scratch by users/</a:t>
            </a:r>
            <a:r>
              <a:rPr lang="en-US" sz="2000" dirty="0"/>
              <a:t>programmers</a:t>
            </a:r>
          </a:p>
          <a:p>
            <a:pPr lvl="1">
              <a:spcBef>
                <a:spcPts val="0"/>
              </a:spcBef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martixAdd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a function to add matrixes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can be also </a:t>
            </a:r>
            <a:r>
              <a:rPr lang="en-US" sz="2000" dirty="0">
                <a:solidFill>
                  <a:srgbClr val="FF0000"/>
                </a:solidFill>
              </a:rPr>
              <a:t>organized into a library</a:t>
            </a:r>
          </a:p>
          <a:p>
            <a:pPr lvl="1">
              <a:spcBef>
                <a:spcPts val="0"/>
              </a:spcBef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sz="2000" dirty="0"/>
              <a:t> e.g., </a:t>
            </a:r>
            <a:r>
              <a:rPr lang="en-US" sz="2000" b="1" dirty="0"/>
              <a:t>“</a:t>
            </a:r>
            <a:r>
              <a:rPr lang="en-US" sz="2000" b="1" dirty="0" err="1">
                <a:latin typeface="Courier"/>
              </a:rPr>
              <a:t>matrix.h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#include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“</a:t>
            </a:r>
            <a:r>
              <a:rPr lang="en-US" sz="2000" b="1" i="1" dirty="0" err="1">
                <a:solidFill>
                  <a:srgbClr val="7030A0"/>
                </a:solidFill>
                <a:latin typeface="Courier"/>
              </a:rPr>
              <a:t>matrix.h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”</a:t>
            </a:r>
            <a:endParaRPr lang="en-US" sz="2000" b="1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AC5D-DCD7-439B-8681-E954D7A0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4A0BA-ABBF-4FB6-B070-0C087A76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B8B78-DAC2-4055-9426-9D9F7078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6"/>
          <a:stretch/>
        </p:blipFill>
        <p:spPr>
          <a:xfrm>
            <a:off x="899592" y="1326992"/>
            <a:ext cx="5832648" cy="523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Passing Array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147248" cy="49276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Arrays</a:t>
            </a:r>
            <a:r>
              <a:rPr lang="en-US" sz="2400" dirty="0"/>
              <a:t> passed</a:t>
            </a:r>
            <a:r>
              <a:rPr lang="en-US" sz="2400" dirty="0">
                <a:solidFill>
                  <a:srgbClr val="FF0000"/>
                </a:solidFill>
              </a:rPr>
              <a:t> by reference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array variable </a:t>
            </a:r>
            <a:r>
              <a:rPr lang="en-US" sz="2000" dirty="0"/>
              <a:t>used, in </a:t>
            </a:r>
            <a:r>
              <a:rPr lang="en-US" sz="2000" dirty="0">
                <a:solidFill>
                  <a:srgbClr val="FF0000"/>
                </a:solidFill>
              </a:rPr>
              <a:t>function parameter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</a:rPr>
              <a:t>(int</a:t>
            </a:r>
            <a:r>
              <a:rPr lang="en-US" sz="2000" b="1" dirty="0"/>
              <a:t> 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int n); </a:t>
            </a:r>
            <a:r>
              <a:rPr lang="en-US" sz="2000" b="1" i="1" dirty="0">
                <a:solidFill>
                  <a:srgbClr val="7030A0"/>
                </a:solidFill>
              </a:rPr>
              <a:t>// fun. prototype</a:t>
            </a:r>
          </a:p>
          <a:p>
            <a:pPr lvl="1">
              <a:spcBef>
                <a:spcPts val="0"/>
              </a:spcBef>
            </a:pPr>
            <a:endParaRPr lang="en-US" sz="10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>
                <a:solidFill>
                  <a:srgbClr val="FF0000"/>
                </a:solidFill>
                <a:effectLst/>
              </a:rPr>
              <a:t>on’t need </a:t>
            </a:r>
            <a:r>
              <a:rPr lang="en-US" sz="2000" dirty="0">
                <a:effectLst/>
              </a:rPr>
              <a:t>array</a:t>
            </a:r>
            <a:r>
              <a:rPr lang="en-US" sz="2000" dirty="0">
                <a:solidFill>
                  <a:srgbClr val="FF0000"/>
                </a:solidFill>
                <a:effectLst/>
              </a:rPr>
              <a:t> size</a:t>
            </a:r>
            <a:r>
              <a:rPr lang="en-US" sz="2000" dirty="0">
                <a:solidFill>
                  <a:srgbClr val="FF0000"/>
                </a:solidFill>
                <a:effectLst/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effectLst/>
              </a:rPr>
              <a:t>// ignored by compiler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Array</a:t>
            </a:r>
            <a:r>
              <a:rPr lang="en-US" sz="2400" dirty="0">
                <a:solidFill>
                  <a:srgbClr val="FF0000"/>
                </a:solidFill>
              </a:rPr>
              <a:t> name </a:t>
            </a:r>
            <a:r>
              <a:rPr lang="en-US" sz="2400" dirty="0"/>
              <a:t>used, in </a:t>
            </a:r>
            <a:r>
              <a:rPr lang="en-US" sz="2400" dirty="0">
                <a:solidFill>
                  <a:srgbClr val="FF0000"/>
                </a:solidFill>
              </a:rPr>
              <a:t>function call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int x[5];</a:t>
            </a:r>
          </a:p>
          <a:p>
            <a:pPr lvl="1">
              <a:spcBef>
                <a:spcPts val="0"/>
              </a:spcBef>
            </a:pPr>
            <a:endParaRPr lang="en-US" sz="1000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5); </a:t>
            </a:r>
            <a:r>
              <a:rPr lang="en-US" sz="2000" b="1" i="1" dirty="0">
                <a:solidFill>
                  <a:srgbClr val="7030A0"/>
                </a:solidFill>
              </a:rPr>
              <a:t>// function call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contain the </a:t>
            </a:r>
            <a:r>
              <a:rPr lang="en-US" sz="2000" dirty="0">
                <a:solidFill>
                  <a:srgbClr val="FF0000"/>
                </a:solidFill>
              </a:rPr>
              <a:t>address of 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element</a:t>
            </a:r>
          </a:p>
          <a:p>
            <a:pPr lvl="1">
              <a:spcBef>
                <a:spcPts val="0"/>
              </a:spcBef>
            </a:pPr>
            <a:endParaRPr lang="en-US" sz="6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usually, </a:t>
            </a:r>
            <a:r>
              <a:rPr lang="en-US" sz="2000" dirty="0">
                <a:solidFill>
                  <a:srgbClr val="FF0000"/>
                </a:solidFill>
              </a:rPr>
              <a:t>size of array </a:t>
            </a:r>
            <a:r>
              <a:rPr lang="en-US" sz="2000" dirty="0"/>
              <a:t>also passed</a:t>
            </a:r>
            <a:r>
              <a:rPr lang="en-US" sz="2000" dirty="0">
                <a:latin typeface="Courier"/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effectLst/>
              </a:rPr>
              <a:t>but not a must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useful to iterate </a:t>
            </a:r>
            <a:r>
              <a:rPr lang="en-US" sz="2000" dirty="0"/>
              <a:t>through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62AD-E15B-4283-A512-18A6C03B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76" y="1932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204"/>
            <a:ext cx="8229600" cy="49731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Array </a:t>
            </a:r>
            <a:r>
              <a:rPr lang="en-US" sz="2400" dirty="0">
                <a:solidFill>
                  <a:srgbClr val="FF0000"/>
                </a:solidFill>
              </a:rPr>
              <a:t>elements</a:t>
            </a:r>
            <a:r>
              <a:rPr lang="en-US" sz="2400" dirty="0"/>
              <a:t> passed </a:t>
            </a:r>
            <a:r>
              <a:rPr lang="en-US" sz="2400" dirty="0">
                <a:solidFill>
                  <a:srgbClr val="FF0000"/>
                </a:solidFill>
              </a:rPr>
              <a:t>by value,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"/>
              </a:rPr>
              <a:t>int y[5]={10,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20,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30,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40</a:t>
            </a:r>
            <a:r>
              <a:rPr lang="en-US" sz="2000" b="1" dirty="0">
                <a:latin typeface="Courier"/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latin typeface="Courier"/>
              </a:rPr>
              <a:t>50};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square(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y[3]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</a:rPr>
              <a:t>// function call; value of x[3] passed</a:t>
            </a:r>
          </a:p>
          <a:p>
            <a:pPr lvl="1">
              <a:spcBef>
                <a:spcPts val="0"/>
              </a:spcBef>
            </a:pPr>
            <a:endParaRPr lang="en-US" sz="1000" b="1" i="1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"/>
              </a:rPr>
              <a:t>int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2000" b="1" dirty="0">
                <a:latin typeface="Courier"/>
              </a:rPr>
              <a:t>square(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int</a:t>
            </a:r>
            <a:r>
              <a:rPr lang="en-US" sz="2000" b="1" dirty="0">
                <a:latin typeface="Courier"/>
              </a:rPr>
              <a:t> v); </a:t>
            </a:r>
            <a:r>
              <a:rPr lang="en-US" sz="2000" b="1" i="1" dirty="0">
                <a:solidFill>
                  <a:srgbClr val="7030A0"/>
                </a:solidFill>
              </a:rPr>
              <a:t>// function prototype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To</a:t>
            </a:r>
            <a:r>
              <a:rPr lang="en-US" sz="2400" dirty="0">
                <a:solidFill>
                  <a:srgbClr val="FF0000"/>
                </a:solidFill>
              </a:rPr>
              <a:t> prevent </a:t>
            </a:r>
            <a:r>
              <a:rPr lang="en-US" sz="2400" dirty="0"/>
              <a:t>an</a:t>
            </a:r>
            <a:r>
              <a:rPr lang="en-US" sz="2400" dirty="0">
                <a:solidFill>
                  <a:srgbClr val="FF0000"/>
                </a:solidFill>
              </a:rPr>
              <a:t> array, </a:t>
            </a:r>
            <a:r>
              <a:rPr lang="en-US" sz="2400" dirty="0"/>
              <a:t>from being </a:t>
            </a:r>
            <a:r>
              <a:rPr lang="en-US" sz="2400" dirty="0">
                <a:solidFill>
                  <a:srgbClr val="FF0000"/>
                </a:solidFill>
              </a:rPr>
              <a:t>modified</a:t>
            </a:r>
            <a:r>
              <a:rPr lang="en-US" sz="2400" dirty="0"/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array, </a:t>
            </a: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function parameter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doNotModify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</a:rPr>
              <a:t> int []); </a:t>
            </a:r>
            <a:r>
              <a:rPr lang="en-US" sz="2000" b="1" i="1" dirty="0">
                <a:solidFill>
                  <a:srgbClr val="7030A0"/>
                </a:solidFill>
              </a:rPr>
              <a:t>// fun. Proto.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For</a:t>
            </a:r>
            <a:r>
              <a:rPr lang="en-US" sz="2400" dirty="0">
                <a:solidFill>
                  <a:srgbClr val="FF0000"/>
                </a:solidFill>
              </a:rPr>
              <a:t> 2D arrays</a:t>
            </a:r>
            <a:r>
              <a:rPr lang="en-US" sz="2400" dirty="0"/>
              <a:t>, in </a:t>
            </a:r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(int[]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</a:rPr>
              <a:t>// function prototype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must specify sizes </a:t>
            </a:r>
            <a:r>
              <a:rPr lang="en-US" sz="2000" dirty="0"/>
              <a:t>of subscripts</a:t>
            </a:r>
            <a:r>
              <a:rPr lang="en-US" sz="2000" dirty="0"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except the first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D9B7-CD6F-474C-BE44-EC2446FB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4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16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4942" y="2571744"/>
            <a:ext cx="3929058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B150-02AB-4DB4-A631-19944D0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D253E-B235-453A-9633-45254432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7673"/>
            <a:ext cx="4752528" cy="53936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17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A43B-890E-4F74-AD11-B7ED70E0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506E1-1453-4931-9437-95608D44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46"/>
          <a:stretch/>
        </p:blipFill>
        <p:spPr>
          <a:xfrm>
            <a:off x="595098" y="1484784"/>
            <a:ext cx="7953804" cy="49527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142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FF26-3723-4A34-9668-6315BDBF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63A8F-A5E3-44F5-A97A-6A700109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57298"/>
            <a:ext cx="6915938" cy="38895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18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F64D4-8B2C-4CE9-A8EF-DF7381C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E5143-998B-4BF0-A8CE-06C420A3F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37"/>
          <a:stretch/>
        </p:blipFill>
        <p:spPr>
          <a:xfrm>
            <a:off x="611559" y="1484784"/>
            <a:ext cx="8009581" cy="48715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77" y="20637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F64D4-8B2C-4CE9-A8EF-DF7381C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E5143-998B-4BF0-A8CE-06C420A3F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62" r="26513"/>
          <a:stretch/>
        </p:blipFill>
        <p:spPr>
          <a:xfrm>
            <a:off x="570626" y="1468036"/>
            <a:ext cx="8002748" cy="19270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12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Recursive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817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Recursive</a:t>
            </a:r>
            <a:r>
              <a:rPr lang="en-US" sz="2400" dirty="0"/>
              <a:t> function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function that </a:t>
            </a:r>
            <a:r>
              <a:rPr lang="en-US" sz="2000" dirty="0">
                <a:solidFill>
                  <a:srgbClr val="FF0000"/>
                </a:solidFill>
              </a:rPr>
              <a:t>call themselves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can </a:t>
            </a:r>
            <a:r>
              <a:rPr lang="en-US" sz="2000" dirty="0">
                <a:solidFill>
                  <a:srgbClr val="FF0000"/>
                </a:solidFill>
              </a:rPr>
              <a:t>only solve a base case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not base case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the problem into </a:t>
            </a:r>
            <a:r>
              <a:rPr lang="en-US" sz="2000" dirty="0">
                <a:solidFill>
                  <a:srgbClr val="FF0000"/>
                </a:solidFill>
              </a:rPr>
              <a:t>smaller problem(s)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call</a:t>
            </a:r>
            <a:r>
              <a:rPr lang="en-US" sz="2000" dirty="0"/>
              <a:t> new</a:t>
            </a:r>
            <a:r>
              <a:rPr lang="en-US" sz="2000" dirty="0">
                <a:solidFill>
                  <a:srgbClr val="FF0000"/>
                </a:solidFill>
              </a:rPr>
              <a:t> copy of function</a:t>
            </a:r>
            <a:r>
              <a:rPr lang="en-US" sz="2000" dirty="0"/>
              <a:t>, to </a:t>
            </a:r>
            <a:r>
              <a:rPr lang="en-US" sz="2000" dirty="0">
                <a:solidFill>
                  <a:srgbClr val="FF0000"/>
                </a:solidFill>
              </a:rPr>
              <a:t>work on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smaller problem</a:t>
            </a: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slowly </a:t>
            </a:r>
            <a:r>
              <a:rPr lang="en-US" sz="2000" dirty="0">
                <a:solidFill>
                  <a:srgbClr val="FF0000"/>
                </a:solidFill>
              </a:rPr>
              <a:t>converges toward </a:t>
            </a: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base case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FF0000"/>
                </a:solidFill>
              </a:rPr>
              <a:t>call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itself</a:t>
            </a:r>
            <a:r>
              <a:rPr lang="en-US" sz="2000" dirty="0"/>
              <a:t>, inside</a:t>
            </a:r>
            <a:r>
              <a:rPr lang="en-US" sz="2000" dirty="0">
                <a:solidFill>
                  <a:srgbClr val="FF0000"/>
                </a:solidFill>
              </a:rPr>
              <a:t> return statement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eventually the </a:t>
            </a:r>
            <a:r>
              <a:rPr lang="en-US" sz="2000" dirty="0">
                <a:solidFill>
                  <a:srgbClr val="FF0000"/>
                </a:solidFill>
              </a:rPr>
              <a:t>base case </a:t>
            </a:r>
            <a:r>
              <a:rPr lang="en-US" sz="2000" dirty="0"/>
              <a:t>get </a:t>
            </a:r>
            <a:r>
              <a:rPr lang="en-US" sz="2000" dirty="0">
                <a:solidFill>
                  <a:srgbClr val="FF0000"/>
                </a:solidFill>
              </a:rPr>
              <a:t>solved,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answer</a:t>
            </a:r>
            <a:r>
              <a:rPr lang="en-US" sz="2000" dirty="0"/>
              <a:t> works way</a:t>
            </a:r>
            <a:r>
              <a:rPr lang="en-US" sz="2000" dirty="0">
                <a:solidFill>
                  <a:srgbClr val="FF0000"/>
                </a:solidFill>
              </a:rPr>
              <a:t> back to up</a:t>
            </a:r>
            <a:r>
              <a:rPr lang="en-US" sz="2000" dirty="0"/>
              <a:t>, &amp; </a:t>
            </a:r>
            <a:r>
              <a:rPr lang="en-US" sz="2000" dirty="0">
                <a:solidFill>
                  <a:srgbClr val="FF0000"/>
                </a:solidFill>
              </a:rPr>
              <a:t>solve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entire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4A6AF-3C17-4D5A-A5F4-4ED09379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Example, to find the </a:t>
            </a:r>
            <a:r>
              <a:rPr lang="en-US" sz="2400" dirty="0">
                <a:solidFill>
                  <a:srgbClr val="FF0000"/>
                </a:solidFill>
              </a:rPr>
              <a:t>factorial</a:t>
            </a:r>
            <a:r>
              <a:rPr lang="en-US" sz="2400" dirty="0"/>
              <a:t> of an </a:t>
            </a:r>
            <a:r>
              <a:rPr lang="en-US" sz="2400" dirty="0">
                <a:solidFill>
                  <a:srgbClr val="FF0000"/>
                </a:solidFill>
              </a:rPr>
              <a:t>integer 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n</a:t>
            </a:r>
            <a:r>
              <a:rPr lang="en-US" sz="2400" dirty="0"/>
              <a:t>,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n!</a:t>
            </a:r>
            <a:r>
              <a:rPr lang="en-US" sz="2000" b="1" dirty="0">
                <a:latin typeface="Courier"/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 * (n</a:t>
            </a:r>
            <a:r>
              <a:rPr lang="en-US" sz="2000" b="1" dirty="0">
                <a:cs typeface="Courier New" pitchFamily="49" charset="0"/>
              </a:rPr>
              <a:t> –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1) * (n</a:t>
            </a:r>
            <a:r>
              <a:rPr lang="en-US" sz="2000" b="1" dirty="0">
                <a:cs typeface="Courier New" pitchFamily="49" charset="0"/>
              </a:rPr>
              <a:t> –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2) * ( … ) * 1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the recursive </a:t>
            </a:r>
            <a:r>
              <a:rPr lang="en-US" sz="2000" dirty="0">
                <a:solidFill>
                  <a:srgbClr val="FF0000"/>
                </a:solidFill>
              </a:rPr>
              <a:t>relationship</a:t>
            </a:r>
            <a:r>
              <a:rPr lang="en-US" sz="2000" dirty="0"/>
              <a:t>: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n! = n * (n</a:t>
            </a:r>
            <a:r>
              <a:rPr lang="en-US" sz="2000" b="1" dirty="0">
                <a:cs typeface="Courier New" pitchFamily="49" charset="0"/>
              </a:rPr>
              <a:t> –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1)!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000" b="1" i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5!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4!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4!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3!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3!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2!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2! =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* 1!</a:t>
            </a:r>
          </a:p>
          <a:p>
            <a:pPr lvl="5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1!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b="1" dirty="0"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0!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(note: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 New" pitchFamily="49" charset="0"/>
              </a:rPr>
              <a:t>0!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 New" pitchFamily="49" charset="0"/>
              </a:rPr>
              <a:t>1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000" dirty="0"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cs typeface="Courier New" pitchFamily="49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base case</a:t>
            </a:r>
            <a:r>
              <a:rPr lang="en-US" sz="2000" dirty="0">
                <a:cs typeface="Courier New" pitchFamily="49" charset="0"/>
              </a:rPr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1!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28818-7131-4321-857A-DBD3896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43" y="2624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Standard Math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43" y="1405468"/>
            <a:ext cx="8229600" cy="495088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Perform </a:t>
            </a:r>
            <a:r>
              <a:rPr lang="en-US" sz="2400" dirty="0">
                <a:solidFill>
                  <a:srgbClr val="FF0000"/>
                </a:solidFill>
              </a:rPr>
              <a:t>common</a:t>
            </a:r>
            <a:r>
              <a:rPr lang="en-US" sz="2400" dirty="0"/>
              <a:t> mathematical </a:t>
            </a:r>
            <a:r>
              <a:rPr lang="en-US" sz="2400" dirty="0">
                <a:solidFill>
                  <a:srgbClr val="FF0000"/>
                </a:solidFill>
              </a:rPr>
              <a:t>calculations,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included in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cmath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sz="2000" dirty="0"/>
              <a:t> header 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or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&lt;</a:t>
            </a:r>
            <a:r>
              <a:rPr lang="en-US" sz="2000" b="1" i="1" u="sng" dirty="0" err="1">
                <a:solidFill>
                  <a:srgbClr val="7030A0"/>
                </a:solidFill>
                <a:latin typeface="Courier"/>
              </a:rPr>
              <a:t>math</a:t>
            </a:r>
            <a:r>
              <a:rPr lang="en-US" sz="2000" b="1" i="1" dirty="0" err="1">
                <a:solidFill>
                  <a:srgbClr val="7030A0"/>
                </a:solidFill>
                <a:latin typeface="Courier"/>
              </a:rPr>
              <a:t>.h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&gt;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endParaRPr lang="en-US" sz="2000" b="1" i="1" dirty="0">
              <a:solidFill>
                <a:srgbClr val="7030A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most</a:t>
            </a:r>
            <a:r>
              <a:rPr lang="en-US" sz="2000" dirty="0">
                <a:solidFill>
                  <a:srgbClr val="FF0000"/>
                </a:solidFill>
              </a:rPr>
              <a:t> functions </a:t>
            </a:r>
            <a:r>
              <a:rPr lang="en-US" sz="2000" dirty="0"/>
              <a:t>take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000" dirty="0"/>
              <a:t>, &amp;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Functions called</a:t>
            </a:r>
            <a:r>
              <a:rPr lang="en-US" sz="2400" dirty="0"/>
              <a:t>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syntax: </a:t>
            </a:r>
            <a:r>
              <a:rPr lang="en-US" sz="2000" b="1" dirty="0" err="1">
                <a:latin typeface="Courier"/>
              </a:rPr>
              <a:t>funcName</a:t>
            </a:r>
            <a:r>
              <a:rPr lang="en-US" sz="2000" b="1" dirty="0">
                <a:latin typeface="Courier"/>
              </a:rPr>
              <a:t>(argument1, argument2, …, N);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 lvl="1">
              <a:spcBef>
                <a:spcPts val="0"/>
              </a:spcBef>
            </a:pPr>
            <a:endParaRPr lang="en-US" sz="500" b="1" dirty="0">
              <a:latin typeface="Courier New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sqrt(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</a:rPr>
              <a:t> x);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//</a:t>
            </a:r>
            <a:r>
              <a:rPr lang="en-US" sz="2000" b="1" i="1" dirty="0">
                <a:solidFill>
                  <a:srgbClr val="7030A0"/>
                </a:solidFill>
              </a:rPr>
              <a:t> return the square root of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x </a:t>
            </a:r>
            <a:endParaRPr lang="en-US" sz="1000" b="1" dirty="0">
              <a:solidFill>
                <a:srgbClr val="7030A0"/>
              </a:solidFill>
              <a:latin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&lt;&lt;sqrt(900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.0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//</a:t>
            </a:r>
            <a:r>
              <a:rPr lang="en-US" sz="2000" b="1" i="1" dirty="0">
                <a:solidFill>
                  <a:srgbClr val="7030A0"/>
                </a:solidFill>
              </a:rPr>
              <a:t> output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2AECA-F4E7-4B7D-B688-E8427CFF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795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4A6C-0DFA-41D7-A312-02324FE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9DD7B-58DB-4A7A-9ED8-7CEA9C9C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70959"/>
            <a:ext cx="5040560" cy="5428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Inline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Function call overheads</a:t>
            </a:r>
            <a:r>
              <a:rPr lang="en-US" sz="2400" dirty="0"/>
              <a:t> (for a compiler):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remember </a:t>
            </a:r>
            <a:r>
              <a:rPr lang="en-US" sz="2000" dirty="0">
                <a:solidFill>
                  <a:srgbClr val="FF0000"/>
                </a:solidFill>
              </a:rPr>
              <a:t>where to return value</a:t>
            </a:r>
            <a:r>
              <a:rPr lang="en-US" sz="2000" dirty="0"/>
              <a:t>,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when function </a:t>
            </a:r>
            <a:r>
              <a:rPr lang="en-US" sz="2000" dirty="0">
                <a:solidFill>
                  <a:srgbClr val="FF0000"/>
                </a:solidFill>
              </a:rPr>
              <a:t>execution ends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provide memory, 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for function</a:t>
            </a:r>
            <a:r>
              <a:rPr lang="en-US" sz="2000" dirty="0">
                <a:solidFill>
                  <a:srgbClr val="FF0000"/>
                </a:solidFill>
              </a:rPr>
              <a:t> variables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value returned </a:t>
            </a:r>
            <a:r>
              <a:rPr lang="en-US" sz="2000" dirty="0"/>
              <a:t>by function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pass control </a:t>
            </a:r>
            <a:r>
              <a:rPr lang="en-US" sz="2000" dirty="0"/>
              <a:t>from</a:t>
            </a:r>
            <a:r>
              <a:rPr lang="en-US" sz="2000" dirty="0">
                <a:solidFill>
                  <a:srgbClr val="FF0000"/>
                </a:solidFill>
              </a:rPr>
              <a:t> function calling</a:t>
            </a:r>
            <a:r>
              <a:rPr lang="en-US" sz="2000" dirty="0"/>
              <a:t>,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to the </a:t>
            </a:r>
            <a:r>
              <a:rPr lang="en-US" sz="2000" dirty="0">
                <a:solidFill>
                  <a:srgbClr val="FF0000"/>
                </a:solidFill>
              </a:rPr>
              <a:t>function called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pass control back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FF0000"/>
                </a:solidFill>
              </a:rPr>
              <a:t>calling function</a:t>
            </a:r>
          </a:p>
          <a:p>
            <a:pPr algn="just">
              <a:spcBef>
                <a:spcPts val="0"/>
              </a:spcBef>
            </a:pPr>
            <a:endParaRPr lang="en-US" sz="2000" dirty="0"/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Solution</a:t>
            </a:r>
            <a:r>
              <a:rPr lang="en-US" sz="2400" dirty="0"/>
              <a:t>: inline function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12DD-5D91-46C8-8238-4C6150C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Inline</a:t>
            </a:r>
            <a:r>
              <a:rPr lang="en-US" sz="2400" dirty="0"/>
              <a:t> function </a:t>
            </a:r>
            <a:r>
              <a:rPr lang="en-US" sz="2400" dirty="0">
                <a:solidFill>
                  <a:srgbClr val="FF0000"/>
                </a:solidFill>
              </a:rPr>
              <a:t>definition</a:t>
            </a:r>
            <a:r>
              <a:rPr lang="en-US" sz="2400" dirty="0"/>
              <a:t>,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inline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dirty="0"/>
              <a:t>before </a:t>
            </a:r>
            <a:r>
              <a:rPr lang="en-US" sz="2000" dirty="0">
                <a:solidFill>
                  <a:srgbClr val="FF0000"/>
                </a:solidFill>
              </a:rPr>
              <a:t>return type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appear prior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main()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copy code </a:t>
            </a:r>
            <a:r>
              <a:rPr lang="en-US" sz="2000" dirty="0"/>
              <a:t>into program,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 instead of making function call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substitute arguments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Reduce</a:t>
            </a:r>
            <a:r>
              <a:rPr lang="en-US" sz="2400" dirty="0"/>
              <a:t> function call </a:t>
            </a:r>
            <a:r>
              <a:rPr lang="en-US" sz="2400" dirty="0">
                <a:solidFill>
                  <a:srgbClr val="FF0000"/>
                </a:solidFill>
              </a:rPr>
              <a:t>overhead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Good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FF0000"/>
                </a:solidFill>
              </a:rPr>
              <a:t>small, </a:t>
            </a:r>
            <a:r>
              <a:rPr lang="en-US" sz="2400" dirty="0"/>
              <a:t>&amp; </a:t>
            </a:r>
            <a:r>
              <a:rPr lang="en-US" sz="2400" dirty="0">
                <a:solidFill>
                  <a:srgbClr val="FF0000"/>
                </a:solidFill>
              </a:rPr>
              <a:t>often-used</a:t>
            </a:r>
            <a:r>
              <a:rPr lang="en-US" sz="2400" dirty="0"/>
              <a:t> functions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B1F9-C2B3-471A-9C56-3F48F2E5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Inline</a:t>
            </a:r>
            <a:r>
              <a:rPr lang="en-US" sz="2400" dirty="0"/>
              <a:t> function </a:t>
            </a:r>
            <a:r>
              <a:rPr lang="en-US" sz="2400" dirty="0">
                <a:solidFill>
                  <a:srgbClr val="FF0000"/>
                </a:solidFill>
              </a:rPr>
              <a:t>must precede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FF0000"/>
                </a:solidFill>
              </a:rPr>
              <a:t>calls it</a:t>
            </a:r>
            <a:r>
              <a:rPr lang="en-US" sz="2000" dirty="0"/>
              <a:t>,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Eliminates</a:t>
            </a:r>
            <a:r>
              <a:rPr lang="en-US" sz="2400" dirty="0"/>
              <a:t> the need for function </a:t>
            </a:r>
            <a:r>
              <a:rPr lang="en-US" sz="2400" dirty="0">
                <a:solidFill>
                  <a:srgbClr val="FF0000"/>
                </a:solidFill>
              </a:rPr>
              <a:t>prototyping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Example,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inline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double cube(double 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{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(s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s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s);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0157B-27B4-4CB0-90EA-5F8EC90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23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D6083-E8BD-49E7-AC35-99017013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78546-B7E6-44C8-A361-F413BCDCD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9"/>
          <a:stretch/>
        </p:blipFill>
        <p:spPr>
          <a:xfrm>
            <a:off x="827584" y="1433252"/>
            <a:ext cx="6192688" cy="51166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Default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212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When</a:t>
            </a:r>
            <a:r>
              <a:rPr lang="en-US" sz="2400" dirty="0">
                <a:solidFill>
                  <a:srgbClr val="FF0000"/>
                </a:solidFill>
              </a:rPr>
              <a:t> function called, </a:t>
            </a:r>
            <a:r>
              <a:rPr lang="en-US" sz="2400" dirty="0"/>
              <a:t>with an </a:t>
            </a:r>
            <a:r>
              <a:rPr lang="en-US" sz="2400" dirty="0">
                <a:solidFill>
                  <a:srgbClr val="FF0000"/>
                </a:solidFill>
              </a:rPr>
              <a:t>omitted parameters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not enough </a:t>
            </a:r>
            <a:r>
              <a:rPr lang="en-US" sz="2400" dirty="0"/>
              <a:t>parameters,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rightmost</a:t>
            </a:r>
            <a:r>
              <a:rPr lang="en-US" sz="2000" dirty="0"/>
              <a:t> go to their defaults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Default values can be,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constants</a:t>
            </a:r>
            <a:r>
              <a:rPr lang="en-US" sz="2000" dirty="0"/>
              <a:t>, global variables, or function calls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 defaults, in </a:t>
            </a:r>
            <a:r>
              <a:rPr lang="en-US" sz="2000" dirty="0">
                <a:solidFill>
                  <a:srgbClr val="FF0000"/>
                </a:solidFill>
              </a:rPr>
              <a:t>function prototype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myFunction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x=1,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y=2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z=3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</a:rPr>
              <a:t>myFunction</a:t>
            </a:r>
            <a:r>
              <a:rPr lang="en-US" sz="2000" b="1" dirty="0">
                <a:latin typeface="Courier New" pitchFamily="49" charset="0"/>
              </a:rPr>
              <a:t>(3);</a:t>
            </a:r>
          </a:p>
          <a:p>
            <a:pPr lvl="2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x=3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</a:rPr>
              <a:t>y</a:t>
            </a:r>
            <a:r>
              <a:rPr lang="en-US" sz="2000" dirty="0"/>
              <a:t> &amp; </a:t>
            </a:r>
            <a:r>
              <a:rPr lang="en-US" sz="2000" b="1" dirty="0">
                <a:latin typeface="Courier New" pitchFamily="49" charset="0"/>
              </a:rPr>
              <a:t>z</a:t>
            </a:r>
            <a:r>
              <a:rPr lang="en-US" sz="2000" dirty="0"/>
              <a:t> get defaults (rightmost)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933-32A4-430D-ABD1-5DF4CD95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24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87D-7BB2-4ED1-9FEC-8D99FE2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11C10-038C-47BC-9710-BD7630612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2"/>
          <a:stretch/>
        </p:blipFill>
        <p:spPr>
          <a:xfrm>
            <a:off x="761188" y="1484784"/>
            <a:ext cx="7411211" cy="497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Overloaded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Function </a:t>
            </a:r>
            <a:r>
              <a:rPr lang="en-US" sz="2400" dirty="0">
                <a:solidFill>
                  <a:srgbClr val="FF0000"/>
                </a:solidFill>
              </a:rPr>
              <a:t>overloading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functions that have the </a:t>
            </a:r>
            <a:r>
              <a:rPr lang="en-US" sz="2000" dirty="0">
                <a:solidFill>
                  <a:srgbClr val="FF0000"/>
                </a:solidFill>
              </a:rPr>
              <a:t>same name</a:t>
            </a:r>
            <a:r>
              <a:rPr lang="en-US" sz="2000" dirty="0"/>
              <a:t>,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but </a:t>
            </a:r>
            <a:r>
              <a:rPr lang="en-US" sz="2000" dirty="0">
                <a:solidFill>
                  <a:srgbClr val="FF0000"/>
                </a:solidFill>
              </a:rPr>
              <a:t>d/f parameter </a:t>
            </a:r>
            <a:r>
              <a:rPr lang="en-US" sz="2000" dirty="0"/>
              <a:t>sets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type, </a:t>
            </a:r>
            <a:r>
              <a:rPr lang="en-US" sz="2000" dirty="0"/>
              <a:t>&amp; </a:t>
            </a:r>
            <a:r>
              <a:rPr lang="en-US" sz="2000" dirty="0">
                <a:solidFill>
                  <a:srgbClr val="FF0000"/>
                </a:solidFill>
              </a:rPr>
              <a:t>order</a:t>
            </a:r>
            <a:r>
              <a:rPr lang="en-US" sz="2000" dirty="0"/>
              <a:t>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square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x)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 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/>
              <a:t>    </a:t>
            </a:r>
            <a:r>
              <a:rPr lang="en-US" sz="2000" b="1" dirty="0">
                <a:latin typeface="Courier New" pitchFamily="49" charset="0"/>
              </a:rPr>
              <a:t>return (x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x);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/>
              <a:t>     </a:t>
            </a:r>
            <a:r>
              <a:rPr lang="en-US" sz="2000" b="1" dirty="0">
                <a:latin typeface="Courier New" pitchFamily="49" charset="0"/>
              </a:rPr>
              <a:t>}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We can say, “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square()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an </a:t>
            </a:r>
            <a:r>
              <a:rPr lang="en-US" sz="2000" dirty="0">
                <a:solidFill>
                  <a:srgbClr val="FF0000"/>
                </a:solidFill>
              </a:rPr>
              <a:t>overloaded function</a:t>
            </a:r>
            <a:r>
              <a:rPr lang="en-US" sz="2000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10B84-3F10-4D5F-BE57-50D74BAA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0CFA9-8CDA-4839-91B8-9BB2AB51F8B2}"/>
              </a:ext>
            </a:extLst>
          </p:cNvPr>
          <p:cNvSpPr txBox="1"/>
          <p:nvPr/>
        </p:nvSpPr>
        <p:spPr>
          <a:xfrm>
            <a:off x="4320480" y="3895308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float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square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 x) </a:t>
            </a:r>
          </a:p>
          <a:p>
            <a:pPr lvl="1">
              <a:buNone/>
            </a:pPr>
            <a:r>
              <a:rPr lang="en-US" sz="2000" b="1" dirty="0"/>
              <a:t>     </a:t>
            </a:r>
            <a:r>
              <a:rPr lang="en-US" sz="2000" b="1" dirty="0">
                <a:latin typeface="Courier New" pitchFamily="49" charset="0"/>
              </a:rPr>
              <a:t>{ 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/>
              <a:t>       </a:t>
            </a:r>
            <a:r>
              <a:rPr lang="en-US" sz="2000" b="1" dirty="0">
                <a:latin typeface="Courier New" pitchFamily="49" charset="0"/>
              </a:rPr>
              <a:t>  return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x);</a:t>
            </a:r>
          </a:p>
          <a:p>
            <a:pPr lvl="1">
              <a:buNone/>
            </a:pPr>
            <a:r>
              <a:rPr lang="en-US" sz="2000" b="1" dirty="0"/>
              <a:t>      </a:t>
            </a: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64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compiler select </a:t>
            </a:r>
            <a:r>
              <a:rPr lang="en-US" sz="2400" dirty="0"/>
              <a:t>the proper function, </a:t>
            </a:r>
          </a:p>
          <a:p>
            <a:pPr algn="just">
              <a:spcBef>
                <a:spcPts val="0"/>
              </a:spcBef>
            </a:pPr>
            <a:endParaRPr lang="en-US" sz="1000" dirty="0"/>
          </a:p>
          <a:p>
            <a:pPr lvl="1" algn="just">
              <a:spcBef>
                <a:spcPts val="0"/>
              </a:spcBef>
            </a:pPr>
            <a:r>
              <a:rPr lang="en-US" sz="2000" dirty="0"/>
              <a:t>based on the 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type</a:t>
            </a:r>
            <a:r>
              <a:rPr lang="en-US" sz="2000" dirty="0"/>
              <a:t>, &amp; </a:t>
            </a:r>
            <a:r>
              <a:rPr lang="en-US" sz="2000" dirty="0">
                <a:solidFill>
                  <a:srgbClr val="FF0000"/>
                </a:solidFill>
              </a:rPr>
              <a:t>order</a:t>
            </a:r>
            <a:r>
              <a:rPr lang="en-US" sz="2000" dirty="0"/>
              <a:t> of arguments</a:t>
            </a:r>
          </a:p>
          <a:p>
            <a:pPr lvl="1" algn="just">
              <a:spcBef>
                <a:spcPts val="0"/>
              </a:spcBef>
            </a:pPr>
            <a:endParaRPr lang="en-US" sz="1000" dirty="0"/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passed</a:t>
            </a:r>
            <a:r>
              <a:rPr lang="en-US" sz="2000" dirty="0"/>
              <a:t> to the function, in the </a:t>
            </a:r>
            <a:r>
              <a:rPr lang="en-US" sz="2000" dirty="0">
                <a:solidFill>
                  <a:srgbClr val="FF0000"/>
                </a:solidFill>
              </a:rPr>
              <a:t>function call</a:t>
            </a:r>
            <a:r>
              <a:rPr lang="en-US" sz="2000" dirty="0"/>
              <a:t>.</a:t>
            </a:r>
          </a:p>
          <a:p>
            <a:pPr algn="just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Commonly</a:t>
            </a:r>
            <a:r>
              <a:rPr lang="en-US" sz="2400" dirty="0"/>
              <a:t> used: </a:t>
            </a:r>
            <a:r>
              <a:rPr lang="en-US" sz="2000" dirty="0"/>
              <a:t>to create </a:t>
            </a:r>
            <a:r>
              <a:rPr lang="en-US" sz="2000" dirty="0">
                <a:solidFill>
                  <a:srgbClr val="FF0000"/>
                </a:solidFill>
              </a:rPr>
              <a:t>several functions</a:t>
            </a:r>
            <a:r>
              <a:rPr lang="en-US" sz="2000" dirty="0"/>
              <a:t>, of the </a:t>
            </a:r>
            <a:r>
              <a:rPr lang="en-US" sz="2000" dirty="0">
                <a:solidFill>
                  <a:srgbClr val="FF0000"/>
                </a:solidFill>
              </a:rPr>
              <a:t>same name</a:t>
            </a:r>
            <a:r>
              <a:rPr lang="en-US" sz="20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that perform</a:t>
            </a:r>
            <a:r>
              <a:rPr lang="en-US" sz="2000" dirty="0">
                <a:solidFill>
                  <a:srgbClr val="FF0000"/>
                </a:solidFill>
              </a:rPr>
              <a:t> similar tasks</a:t>
            </a:r>
            <a:r>
              <a:rPr lang="en-US" sz="2000" dirty="0"/>
              <a:t>, but work on </a:t>
            </a:r>
            <a:r>
              <a:rPr lang="en-US" sz="2000" dirty="0">
                <a:solidFill>
                  <a:srgbClr val="FF0000"/>
                </a:solidFill>
              </a:rPr>
              <a:t>d/f data types</a:t>
            </a:r>
          </a:p>
          <a:p>
            <a:pPr lvl="0" algn="just">
              <a:spcBef>
                <a:spcPts val="0"/>
              </a:spcBef>
            </a:pPr>
            <a:endParaRPr lang="en-US" sz="2000" dirty="0"/>
          </a:p>
          <a:p>
            <a:pPr lvl="0" algn="just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0" algn="just">
              <a:spcBef>
                <a:spcPts val="0"/>
              </a:spcBef>
            </a:pPr>
            <a:endParaRPr lang="en-US" sz="1000" dirty="0"/>
          </a:p>
          <a:p>
            <a:pPr lvl="1" algn="just">
              <a:spcBef>
                <a:spcPts val="0"/>
              </a:spcBef>
            </a:pPr>
            <a:r>
              <a:rPr lang="en-US" sz="2000" dirty="0"/>
              <a:t>functions </a:t>
            </a:r>
            <a:r>
              <a:rPr lang="en-US" sz="2000" dirty="0">
                <a:solidFill>
                  <a:srgbClr val="FF0000"/>
                </a:solidFill>
              </a:rPr>
              <a:t>can not be overloaded</a:t>
            </a:r>
            <a:r>
              <a:rPr lang="en-US" sz="2000" dirty="0"/>
              <a:t>, by </a:t>
            </a:r>
            <a:r>
              <a:rPr lang="en-US" sz="2000" dirty="0">
                <a:solidFill>
                  <a:srgbClr val="FF0000"/>
                </a:solidFill>
              </a:rPr>
              <a:t>return type</a:t>
            </a:r>
          </a:p>
          <a:p>
            <a:pPr lvl="1" algn="just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square(int x){return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(x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x);}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sz="1000" b="1" dirty="0">
              <a:solidFill>
                <a:prstClr val="black"/>
              </a:solidFill>
              <a:latin typeface="Courier New" pitchFamily="49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square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</a:rPr>
              <a:t> y</a:t>
            </a:r>
            <a:r>
              <a:rPr lang="en-US" sz="2000" b="1" dirty="0">
                <a:latin typeface="Courier New" pitchFamily="49" charset="0"/>
              </a:rPr>
              <a:t>){return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(x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x);} </a:t>
            </a:r>
            <a:r>
              <a:rPr lang="en-US" sz="2000" b="1" i="1" dirty="0">
                <a:solidFill>
                  <a:srgbClr val="7030A0"/>
                </a:solidFill>
              </a:rPr>
              <a:t>// error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F2E26-E7D9-4A21-B722-19266A5F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5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2D3D-9DF0-441C-94CB-4312A5E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4C6E6-DBB7-428D-9DD2-7D3E71E8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43000"/>
            <a:ext cx="6768752" cy="54716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58E6B-3BF5-487D-9E82-DE12DBF9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63DBF-1944-403B-B6E0-99B9A0AC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658" y="225719"/>
            <a:ext cx="6156684" cy="64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2812-4BD5-4AE3-9E16-9104A31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0A016-905E-4E75-B3A4-54092D35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4" y="1628800"/>
            <a:ext cx="8122466" cy="40660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D419C-D37E-4B42-BD94-DE89A698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1C81E4-F778-4C5E-AD44-37C8AD576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8"/>
          <a:stretch/>
        </p:blipFill>
        <p:spPr>
          <a:xfrm>
            <a:off x="635224" y="1417638"/>
            <a:ext cx="6745088" cy="48628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831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User-defined</a:t>
            </a:r>
            <a:r>
              <a:rPr lang="en-US" sz="2400" dirty="0"/>
              <a:t> functions</a:t>
            </a:r>
          </a:p>
          <a:p>
            <a:pPr>
              <a:spcBef>
                <a:spcPts val="0"/>
              </a:spcBef>
              <a:defRPr/>
            </a:pPr>
            <a:endParaRPr lang="en-US" sz="1000" dirty="0"/>
          </a:p>
          <a:p>
            <a:pPr lvl="1" algn="just">
              <a:spcBef>
                <a:spcPts val="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standard</a:t>
            </a:r>
            <a:r>
              <a:rPr lang="en-US" sz="2000" dirty="0"/>
              <a:t> functions </a:t>
            </a:r>
            <a:r>
              <a:rPr lang="en-US" sz="2000" dirty="0">
                <a:solidFill>
                  <a:srgbClr val="FF0000"/>
                </a:solidFill>
              </a:rPr>
              <a:t>may not be enough, </a:t>
            </a:r>
            <a:r>
              <a:rPr lang="en-US" sz="2000" dirty="0"/>
              <a:t>to satisfy</a:t>
            </a:r>
            <a:r>
              <a:rPr lang="en-US" sz="2000" dirty="0">
                <a:solidFill>
                  <a:srgbClr val="FF0000"/>
                </a:solidFill>
              </a:rPr>
              <a:t> all users need</a:t>
            </a:r>
          </a:p>
          <a:p>
            <a:pPr lvl="2" algn="just">
              <a:spcBef>
                <a:spcPts val="0"/>
              </a:spcBef>
              <a:defRPr/>
            </a:pPr>
            <a:endParaRPr lang="en-US" sz="1000" dirty="0"/>
          </a:p>
          <a:p>
            <a:pPr lvl="2" algn="just">
              <a:spcBef>
                <a:spcPts val="0"/>
              </a:spcBef>
              <a:defRPr/>
            </a:pPr>
            <a:r>
              <a:rPr lang="en-US" sz="2000" dirty="0"/>
              <a:t>e.g., </a:t>
            </a:r>
            <a:r>
              <a:rPr lang="en-US" sz="2000" i="1" dirty="0"/>
              <a:t>“</a:t>
            </a:r>
            <a:r>
              <a:rPr lang="en-US" sz="2000" i="1" dirty="0">
                <a:solidFill>
                  <a:srgbClr val="FF0000"/>
                </a:solidFill>
              </a:rPr>
              <a:t>find the largest of two integers?</a:t>
            </a:r>
            <a:r>
              <a:rPr lang="en-US" sz="2000" i="1" dirty="0"/>
              <a:t>” </a:t>
            </a:r>
            <a:r>
              <a:rPr lang="en-US" sz="2000" b="1" i="1" dirty="0">
                <a:solidFill>
                  <a:srgbClr val="7030A0"/>
                </a:solidFill>
              </a:rPr>
              <a:t>// no built-in function </a:t>
            </a:r>
          </a:p>
          <a:p>
            <a:pPr lvl="1" algn="just">
              <a:spcBef>
                <a:spcPts val="0"/>
              </a:spcBef>
              <a:defRPr/>
            </a:pPr>
            <a:endParaRPr lang="en-US" sz="1000" i="1" dirty="0"/>
          </a:p>
          <a:p>
            <a:pPr lvl="1" algn="just">
              <a:spcBef>
                <a:spcPts val="0"/>
              </a:spcBef>
              <a:defRPr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C++ language </a:t>
            </a:r>
            <a:r>
              <a:rPr lang="en-US" sz="2000" dirty="0"/>
              <a:t>provides </a:t>
            </a:r>
            <a:r>
              <a:rPr lang="en-US" sz="2000" dirty="0">
                <a:solidFill>
                  <a:srgbClr val="FF0000"/>
                </a:solidFill>
              </a:rPr>
              <a:t>users to create </a:t>
            </a:r>
            <a:r>
              <a:rPr lang="en-US" sz="2000" dirty="0"/>
              <a:t>their </a:t>
            </a:r>
            <a:r>
              <a:rPr lang="en-US" sz="2000" dirty="0">
                <a:solidFill>
                  <a:srgbClr val="FF0000"/>
                </a:solidFill>
              </a:rPr>
              <a:t>own functions </a:t>
            </a:r>
          </a:p>
          <a:p>
            <a:pPr>
              <a:spcBef>
                <a:spcPts val="0"/>
              </a:spcBef>
              <a:defRPr/>
            </a:pP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Function</a:t>
            </a:r>
            <a:r>
              <a:rPr lang="en-US" sz="2400" dirty="0">
                <a:solidFill>
                  <a:srgbClr val="FF0000"/>
                </a:solidFill>
              </a:rPr>
              <a:t> structure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FF0000"/>
                </a:solidFill>
              </a:rPr>
              <a:t>prototyping </a:t>
            </a:r>
            <a:r>
              <a:rPr lang="en-US" sz="2000" b="1" dirty="0"/>
              <a:t>(A)</a:t>
            </a:r>
            <a:r>
              <a:rPr lang="en-US" sz="2000" dirty="0"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or “declaration”</a:t>
            </a:r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FF0000"/>
                </a:solidFill>
              </a:rPr>
              <a:t>definition</a:t>
            </a:r>
            <a:r>
              <a:rPr lang="en-US" sz="2000" b="1" dirty="0"/>
              <a:t> (B)</a:t>
            </a:r>
          </a:p>
          <a:p>
            <a:pPr>
              <a:spcBef>
                <a:spcPts val="0"/>
              </a:spcBef>
              <a:defRPr/>
            </a:pP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Functions are </a:t>
            </a:r>
            <a:r>
              <a:rPr lang="en-US" sz="2400" dirty="0">
                <a:solidFill>
                  <a:srgbClr val="FF0000"/>
                </a:solidFill>
              </a:rPr>
              <a:t>invoked </a:t>
            </a:r>
            <a:r>
              <a:rPr lang="en-US" sz="2400" dirty="0"/>
              <a:t>by,</a:t>
            </a:r>
          </a:p>
          <a:p>
            <a:pPr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FF0000"/>
                </a:solidFill>
              </a:rPr>
              <a:t>calling </a:t>
            </a:r>
            <a:r>
              <a:rPr lang="en-US" sz="2000" b="1" dirty="0"/>
              <a:t>(C)</a:t>
            </a:r>
          </a:p>
          <a:p>
            <a:pPr lvl="2">
              <a:spcBef>
                <a:spcPts val="0"/>
              </a:spcBef>
              <a:defRPr/>
            </a:pPr>
            <a:endParaRPr lang="en-US" sz="1000" dirty="0"/>
          </a:p>
          <a:p>
            <a:pPr lvl="2">
              <a:spcBef>
                <a:spcPts val="0"/>
              </a:spcBef>
              <a:defRPr/>
            </a:pPr>
            <a:r>
              <a:rPr lang="en-US" sz="2000" dirty="0"/>
              <a:t>it is where </a:t>
            </a:r>
            <a:r>
              <a:rPr lang="en-US" sz="2000" dirty="0">
                <a:solidFill>
                  <a:srgbClr val="FF0000"/>
                </a:solidFill>
              </a:rPr>
              <a:t>execution of the function begins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3F603-B7B2-4828-807D-F8F15545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831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Function </a:t>
            </a:r>
            <a:r>
              <a:rPr lang="en-US" sz="2400" dirty="0">
                <a:solidFill>
                  <a:srgbClr val="FF0000"/>
                </a:solidFill>
              </a:rPr>
              <a:t>prototype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tell</a:t>
            </a:r>
            <a:r>
              <a:rPr lang="en-US" sz="2000" dirty="0"/>
              <a:t> the compiler about the </a:t>
            </a:r>
            <a:r>
              <a:rPr lang="en-US" sz="2000" dirty="0">
                <a:solidFill>
                  <a:srgbClr val="FF0000"/>
                </a:solidFill>
              </a:rPr>
              <a:t>existence of the function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i.e., its </a:t>
            </a:r>
            <a:r>
              <a:rPr lang="en-US" sz="2000" dirty="0">
                <a:solidFill>
                  <a:srgbClr val="FF0000"/>
                </a:solidFill>
              </a:rPr>
              <a:t>arguments type </a:t>
            </a:r>
            <a:r>
              <a:rPr lang="en-US" sz="2000" dirty="0"/>
              <a:t>&amp; </a:t>
            </a:r>
            <a:r>
              <a:rPr lang="en-US" sz="2000" dirty="0">
                <a:solidFill>
                  <a:srgbClr val="FF0000"/>
                </a:solidFill>
              </a:rPr>
              <a:t>return type </a:t>
            </a:r>
            <a:endParaRPr lang="en-US" sz="2000" dirty="0"/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Syntax</a:t>
            </a: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"/>
              </a:rPr>
              <a:t>return-type </a:t>
            </a:r>
            <a:r>
              <a:rPr lang="en-US" sz="2000" b="1" dirty="0" err="1">
                <a:latin typeface="Courier"/>
              </a:rPr>
              <a:t>funcName</a:t>
            </a:r>
            <a:r>
              <a:rPr lang="en-US" sz="2000" b="1" dirty="0">
                <a:latin typeface="Courier"/>
              </a:rPr>
              <a:t>(arg1-type, arg2-type,</a:t>
            </a:r>
            <a:r>
              <a:rPr lang="en-US" sz="2000" dirty="0"/>
              <a:t>...</a:t>
            </a:r>
            <a:r>
              <a:rPr lang="en-US" sz="2000" dirty="0">
                <a:latin typeface="Courier"/>
              </a:rPr>
              <a:t>);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use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the return type,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when </a:t>
            </a:r>
            <a:r>
              <a:rPr lang="en-US" sz="2000" dirty="0">
                <a:solidFill>
                  <a:srgbClr val="FF0000"/>
                </a:solidFill>
              </a:rPr>
              <a:t>returning nothing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Example</a:t>
            </a:r>
          </a:p>
          <a:p>
            <a:pPr>
              <a:spcBef>
                <a:spcPts val="0"/>
              </a:spcBef>
            </a:pPr>
            <a:endParaRPr lang="en-US" sz="400" dirty="0"/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square(int);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7030A0"/>
                </a:solidFill>
              </a:rPr>
              <a:t>takes an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int,</a:t>
            </a:r>
            <a:r>
              <a:rPr lang="en-US" sz="2000" b="1" i="1" dirty="0">
                <a:solidFill>
                  <a:srgbClr val="7030A0"/>
                </a:solidFill>
              </a:rPr>
              <a:t> &amp; returns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  <a:endParaRPr lang="en-US" sz="2000" b="1" i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int square(int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eaLnBrk="0" hangingPunct="0">
              <a:spcBef>
                <a:spcPts val="0"/>
              </a:spcBef>
            </a:pPr>
            <a:endParaRPr lang="en-US" sz="500" dirty="0"/>
          </a:p>
          <a:p>
            <a:pPr lvl="2" eaLnBrk="0" hangingPunct="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optional</a:t>
            </a:r>
            <a:r>
              <a:rPr lang="en-US" sz="2000" dirty="0"/>
              <a:t> to specify </a:t>
            </a:r>
            <a:r>
              <a:rPr lang="en-US" sz="2000" dirty="0">
                <a:solidFill>
                  <a:srgbClr val="FF0000"/>
                </a:solidFill>
              </a:rPr>
              <a:t>parameters’ name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0D31B-87B7-47D1-83D1-9D7BF65D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F9CE-2CA2-4C68-810D-F59997B8DC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2500</Words>
  <Application>Microsoft Office PowerPoint</Application>
  <PresentationFormat>On-screen Show (4:3)</PresentationFormat>
  <Paragraphs>675</Paragraphs>
  <Slides>60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</vt:lpstr>
      <vt:lpstr>Courier New</vt:lpstr>
      <vt:lpstr>Times New Roman</vt:lpstr>
      <vt:lpstr>Office Theme</vt:lpstr>
      <vt:lpstr>Chapter 3 - Functions</vt:lpstr>
      <vt:lpstr>Introduction</vt:lpstr>
      <vt:lpstr>Cont’d…</vt:lpstr>
      <vt:lpstr>C++ Functions</vt:lpstr>
      <vt:lpstr>The Standard Math Library Functions</vt:lpstr>
      <vt:lpstr>PowerPoint Presentation</vt:lpstr>
      <vt:lpstr>Example 1</vt:lpstr>
      <vt:lpstr>Cont’d…</vt:lpstr>
      <vt:lpstr>Function Prototyping</vt:lpstr>
      <vt:lpstr>Function Definition</vt:lpstr>
      <vt:lpstr>Cont’d…</vt:lpstr>
      <vt:lpstr>Cont’d…</vt:lpstr>
      <vt:lpstr>Function Calling</vt:lpstr>
      <vt:lpstr>Example 2</vt:lpstr>
      <vt:lpstr>Example 3</vt:lpstr>
      <vt:lpstr>Cont’d…</vt:lpstr>
      <vt:lpstr>Example 4</vt:lpstr>
      <vt:lpstr>Example 5</vt:lpstr>
      <vt:lpstr>Scope of Variables</vt:lpstr>
      <vt:lpstr>Example 6</vt:lpstr>
      <vt:lpstr>Example 7</vt:lpstr>
      <vt:lpstr>Example 8</vt:lpstr>
      <vt:lpstr>Scope Resolution Operator</vt:lpstr>
      <vt:lpstr>Example 9</vt:lpstr>
      <vt:lpstr>Storage Classes</vt:lpstr>
      <vt:lpstr>Cont’d…</vt:lpstr>
      <vt:lpstr>Example 10</vt:lpstr>
      <vt:lpstr>Function Calls Stack</vt:lpstr>
      <vt:lpstr>Cont’d…</vt:lpstr>
      <vt:lpstr>Example 11</vt:lpstr>
      <vt:lpstr>PowerPoint Presentation</vt:lpstr>
      <vt:lpstr>Cont’d…</vt:lpstr>
      <vt:lpstr>Cont’d…</vt:lpstr>
      <vt:lpstr>Passing Arguments to Function</vt:lpstr>
      <vt:lpstr>Example 12</vt:lpstr>
      <vt:lpstr>Reference Variable</vt:lpstr>
      <vt:lpstr>Example 13</vt:lpstr>
      <vt:lpstr>Pass by Reference</vt:lpstr>
      <vt:lpstr>Example 14</vt:lpstr>
      <vt:lpstr>Example 15</vt:lpstr>
      <vt:lpstr>Passing Array to Function</vt:lpstr>
      <vt:lpstr>Cont’d…</vt:lpstr>
      <vt:lpstr>Example 16</vt:lpstr>
      <vt:lpstr>Example 17</vt:lpstr>
      <vt:lpstr>Cont’d…</vt:lpstr>
      <vt:lpstr>Example 18</vt:lpstr>
      <vt:lpstr>Cont’d…</vt:lpstr>
      <vt:lpstr>Recursive Function</vt:lpstr>
      <vt:lpstr>Cont’d…</vt:lpstr>
      <vt:lpstr>Example 22</vt:lpstr>
      <vt:lpstr>Inline Function</vt:lpstr>
      <vt:lpstr>Cont’d…</vt:lpstr>
      <vt:lpstr>Cont’d…</vt:lpstr>
      <vt:lpstr>Example 23</vt:lpstr>
      <vt:lpstr>Default Arguments</vt:lpstr>
      <vt:lpstr>Example 24</vt:lpstr>
      <vt:lpstr>Overloaded Function</vt:lpstr>
      <vt:lpstr>Cont’d…</vt:lpstr>
      <vt:lpstr>Example 25</vt:lpstr>
      <vt:lpstr>Cont’d…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2- Array and String</dc:title>
  <dc:creator>me</dc:creator>
  <cp:lastModifiedBy>Haileyesus Abera TADESSE</cp:lastModifiedBy>
  <cp:revision>629</cp:revision>
  <dcterms:created xsi:type="dcterms:W3CDTF">2014-10-22T09:06:54Z</dcterms:created>
  <dcterms:modified xsi:type="dcterms:W3CDTF">2022-05-23T16:57:10Z</dcterms:modified>
</cp:coreProperties>
</file>