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2" r:id="rId4"/>
    <p:sldMasterId id="2147483732" r:id="rId5"/>
    <p:sldMasterId id="2147483744" r:id="rId6"/>
    <p:sldMasterId id="2147483756" r:id="rId7"/>
    <p:sldMasterId id="2147483768" r:id="rId8"/>
  </p:sldMasterIdLst>
  <p:notesMasterIdLst>
    <p:notesMasterId r:id="rId36"/>
  </p:notesMasterIdLst>
  <p:sldIdLst>
    <p:sldId id="257" r:id="rId9"/>
    <p:sldId id="288" r:id="rId10"/>
    <p:sldId id="289" r:id="rId11"/>
    <p:sldId id="265" r:id="rId12"/>
    <p:sldId id="287" r:id="rId13"/>
    <p:sldId id="264" r:id="rId14"/>
    <p:sldId id="258" r:id="rId15"/>
    <p:sldId id="266" r:id="rId16"/>
    <p:sldId id="269" r:id="rId17"/>
    <p:sldId id="270" r:id="rId18"/>
    <p:sldId id="271" r:id="rId19"/>
    <p:sldId id="272" r:id="rId20"/>
    <p:sldId id="277" r:id="rId21"/>
    <p:sldId id="276" r:id="rId22"/>
    <p:sldId id="275" r:id="rId23"/>
    <p:sldId id="274" r:id="rId24"/>
    <p:sldId id="282" r:id="rId25"/>
    <p:sldId id="281" r:id="rId26"/>
    <p:sldId id="273" r:id="rId27"/>
    <p:sldId id="285" r:id="rId28"/>
    <p:sldId id="280" r:id="rId29"/>
    <p:sldId id="284" r:id="rId30"/>
    <p:sldId id="283" r:id="rId31"/>
    <p:sldId id="278" r:id="rId32"/>
    <p:sldId id="286" r:id="rId33"/>
    <p:sldId id="279" r:id="rId34"/>
    <p:sldId id="267" r:id="rId35"/>
  </p:sldIdLst>
  <p:sldSz cx="9144000" cy="5143500" type="screen16x9"/>
  <p:notesSz cx="7010400" cy="9296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A5D"/>
    <a:srgbClr val="57C9E8"/>
    <a:srgbClr val="33B6BD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797" autoAdjust="0"/>
  </p:normalViewPr>
  <p:slideViewPr>
    <p:cSldViewPr>
      <p:cViewPr varScale="1">
        <p:scale>
          <a:sx n="129" d="100"/>
          <a:sy n="129" d="100"/>
        </p:scale>
        <p:origin x="1104" y="11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614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21FBF9FD-3E90-4F8F-BD33-EBBDA05245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07988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97D285-306E-4D15-B654-6FFC32D8B5B4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4337" name="Rectangle 1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01675" y="4416425"/>
            <a:ext cx="5608638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1" i="0" u="none" strike="noStrike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What’s </a:t>
            </a:r>
            <a:r>
              <a:rPr lang="en-US" sz="2000" b="1" i="1" u="none" strike="noStrike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your it</a:t>
            </a:r>
            <a:r>
              <a:rPr lang="en-US" sz="2000" b="1" i="0" u="none" strike="noStrike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? </a:t>
            </a:r>
            <a:endParaRPr lang="en-US" sz="2000" b="0" i="0" u="none" strike="noStrike" kern="1200" baseline="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endParaRPr>
          </a:p>
          <a:p>
            <a:r>
              <a:rPr lang="en-US" sz="2000" b="0" i="0" u="none" strike="noStrike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We all have an </a:t>
            </a:r>
            <a:r>
              <a:rPr lang="en-US" sz="2000" b="1" i="1" u="none" strike="noStrike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it</a:t>
            </a:r>
            <a:r>
              <a:rPr lang="en-US" sz="2000" b="0" i="0" u="none" strike="noStrike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—a business challenge that we’re struggling to move beyond. </a:t>
            </a:r>
          </a:p>
          <a:p>
            <a:r>
              <a:rPr lang="en-US" sz="2000" b="1" i="1" u="none" strike="noStrike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Your it </a:t>
            </a:r>
            <a:r>
              <a:rPr lang="en-US" sz="2000" b="0" i="0" u="none" strike="noStrike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may be inhibiting your growth, stunting your productivity or clouding your communication. At Skyline, we’ll work with you to understand your unique situation and help you </a:t>
            </a:r>
            <a:r>
              <a:rPr lang="en-US" sz="2000" b="1" i="1" u="none" strike="noStrike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see beyond your it </a:t>
            </a:r>
            <a:r>
              <a:rPr lang="en-US" sz="2000" b="0" i="0" u="none" strike="noStrike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by blending smart business strategy with powerful custom technology </a:t>
            </a:r>
            <a:r>
              <a:rPr lang="en-US" sz="2000" b="0" i="0" u="none" strike="noStrike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solutions.</a:t>
            </a:r>
            <a:endParaRPr lang="en-US" sz="2000" baseline="0" dirty="0" smtClean="0"/>
          </a:p>
        </p:txBody>
      </p:sp>
      <p:sp>
        <p:nvSpPr>
          <p:cNvPr id="14338" name="Rectangle 2"/>
          <p:cNvSpPr txBox="1">
            <a:spLocks noGrp="1" noRot="1" noChangeAspect="1" noChangeArrowheads="1"/>
          </p:cNvSpPr>
          <p:nvPr>
            <p:ph type="sldImg" idx="1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3137732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fld id="{F0DB50CF-A22C-457E-9284-E85F180F94F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727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fld id="{F0DB50CF-A22C-457E-9284-E85F180F94F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232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fld id="{F0DB50CF-A22C-457E-9284-E85F180F94F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8561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fld id="{F0DB50CF-A22C-457E-9284-E85F180F94F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3966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fld id="{F0DB50CF-A22C-457E-9284-E85F180F94F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303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fld id="{F0DB50CF-A22C-457E-9284-E85F180F94F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890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fld id="{F0DB50CF-A22C-457E-9284-E85F180F94F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3383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fld id="{F0DB50CF-A22C-457E-9284-E85F180F94F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2700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fld id="{F0DB50CF-A22C-457E-9284-E85F180F94F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0974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fld id="{F0DB50CF-A22C-457E-9284-E85F180F94F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14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7654" algn="l"/>
                <a:tab pos="1475308" algn="l"/>
                <a:tab pos="2212962" algn="l"/>
                <a:tab pos="295061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7654" algn="l"/>
                <a:tab pos="1475308" algn="l"/>
                <a:tab pos="2212962" algn="l"/>
                <a:tab pos="295061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7654" algn="l"/>
                <a:tab pos="1475308" algn="l"/>
                <a:tab pos="2212962" algn="l"/>
                <a:tab pos="295061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7654" algn="l"/>
                <a:tab pos="1475308" algn="l"/>
                <a:tab pos="2212962" algn="l"/>
                <a:tab pos="295061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7654" algn="l"/>
                <a:tab pos="1475308" algn="l"/>
                <a:tab pos="2212962" algn="l"/>
                <a:tab pos="295061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62377" indent="-232943" defTabSz="46588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7654" algn="l"/>
                <a:tab pos="1475308" algn="l"/>
                <a:tab pos="2212962" algn="l"/>
                <a:tab pos="295061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3028264" indent="-232943" defTabSz="46588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7654" algn="l"/>
                <a:tab pos="1475308" algn="l"/>
                <a:tab pos="2212962" algn="l"/>
                <a:tab pos="295061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94151" indent="-232943" defTabSz="46588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7654" algn="l"/>
                <a:tab pos="1475308" algn="l"/>
                <a:tab pos="2212962" algn="l"/>
                <a:tab pos="295061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960038" indent="-232943" defTabSz="46588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7654" algn="l"/>
                <a:tab pos="1475308" algn="l"/>
                <a:tab pos="2212962" algn="l"/>
                <a:tab pos="295061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fld id="{F0DB50CF-A22C-457E-9284-E85F180F94F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>
          <a:xfrm>
            <a:off x="160421" y="2826011"/>
            <a:ext cx="8791074" cy="4008521"/>
          </a:xfrm>
        </p:spPr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4511119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fld id="{F0DB50CF-A22C-457E-9284-E85F180F94F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6658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fld id="{F0DB50CF-A22C-457E-9284-E85F180F94F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3124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fld id="{F0DB50CF-A22C-457E-9284-E85F180F94F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1875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fld id="{F0DB50CF-A22C-457E-9284-E85F180F94F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3283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fld id="{F0DB50CF-A22C-457E-9284-E85F180F94F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208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fld id="{D61978CD-451A-4885-BF85-225F0BD5D67E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7" name="Rectangle 1"/>
          <p:cNvSpPr txBox="1">
            <a:spLocks noGrp="1" noChangeArrowheads="1"/>
          </p:cNvSpPr>
          <p:nvPr>
            <p:ph type="body"/>
          </p:nvPr>
        </p:nvSpPr>
        <p:spPr>
          <a:xfrm>
            <a:off x="701675" y="4416425"/>
            <a:ext cx="5608638" cy="418306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altLang="en-US" sz="2000" smtClean="0">
              <a:latin typeface="Arial" panose="020B0604020202020204" pitchFamily="34" charset="0"/>
              <a:cs typeface="Arial Unicode MS" panose="020B0604020202020204" pitchFamily="34" charset="-128"/>
            </a:endParaRPr>
          </a:p>
        </p:txBody>
      </p:sp>
      <p:sp>
        <p:nvSpPr>
          <p:cNvPr id="16388" name="Rectangle 2"/>
          <p:cNvSpPr txBox="1"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406400" y="696913"/>
            <a:ext cx="6197600" cy="34861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632549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7654" algn="l"/>
                <a:tab pos="1475308" algn="l"/>
                <a:tab pos="2212962" algn="l"/>
                <a:tab pos="295061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7654" algn="l"/>
                <a:tab pos="1475308" algn="l"/>
                <a:tab pos="2212962" algn="l"/>
                <a:tab pos="295061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7654" algn="l"/>
                <a:tab pos="1475308" algn="l"/>
                <a:tab pos="2212962" algn="l"/>
                <a:tab pos="295061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7654" algn="l"/>
                <a:tab pos="1475308" algn="l"/>
                <a:tab pos="2212962" algn="l"/>
                <a:tab pos="295061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7654" algn="l"/>
                <a:tab pos="1475308" algn="l"/>
                <a:tab pos="2212962" algn="l"/>
                <a:tab pos="295061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62377" indent="-232943" defTabSz="46588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7654" algn="l"/>
                <a:tab pos="1475308" algn="l"/>
                <a:tab pos="2212962" algn="l"/>
                <a:tab pos="295061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3028264" indent="-232943" defTabSz="46588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7654" algn="l"/>
                <a:tab pos="1475308" algn="l"/>
                <a:tab pos="2212962" algn="l"/>
                <a:tab pos="295061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94151" indent="-232943" defTabSz="46588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7654" algn="l"/>
                <a:tab pos="1475308" algn="l"/>
                <a:tab pos="2212962" algn="l"/>
                <a:tab pos="295061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960038" indent="-232943" defTabSz="46588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7654" algn="l"/>
                <a:tab pos="1475308" algn="l"/>
                <a:tab pos="2212962" algn="l"/>
                <a:tab pos="295061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fld id="{F0DB50CF-A22C-457E-9284-E85F180F94F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>
          <a:xfrm>
            <a:off x="160421" y="2826011"/>
            <a:ext cx="8791074" cy="4008521"/>
          </a:xfrm>
        </p:spPr>
        <p:txBody>
          <a:bodyPr/>
          <a:lstStyle/>
          <a:p>
            <a:r>
              <a:rPr lang="en-US" baseline="0" dirty="0" smtClean="0"/>
              <a:t>Promote that We Are Hiring! Direct attendees to the Skyline booth to speak to a Skyline associate or to our website for current openings.</a:t>
            </a:r>
          </a:p>
        </p:txBody>
      </p:sp>
    </p:spTree>
    <p:extLst>
      <p:ext uri="{BB962C8B-B14F-4D97-AF65-F5344CB8AC3E}">
        <p14:creationId xmlns:p14="http://schemas.microsoft.com/office/powerpoint/2010/main" val="1582934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763588"/>
            <a:ext cx="6700837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76AE5-BEC9-49F8-B62B-C27AE3B3B903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962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C8A1AE5-060C-4E5A-8268-A8B51F230089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53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1675" y="4416425"/>
            <a:ext cx="5608638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altLang="en-US" sz="2000">
              <a:latin typeface="Arial" panose="020B0604020202020204" pitchFamily="34" charset="0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3795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fld id="{F0DB50CF-A22C-457E-9284-E85F180F94F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303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fld id="{F0DB50CF-A22C-457E-9284-E85F180F94F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573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fld id="{F0DB50CF-A22C-457E-9284-E85F180F94F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599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fld id="{F0DB50CF-A22C-457E-9284-E85F180F94F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124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45A7492-773F-4C25-AD39-6C2AC5053A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101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F25830-97F2-4A9F-B53E-5921915DFF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892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4325" y="1203325"/>
            <a:ext cx="2068513" cy="33924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3325"/>
            <a:ext cx="6054725" cy="33924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82BE018-C657-463B-8251-7FCCC837B0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606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63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2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0483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3325"/>
            <a:ext cx="4037013" cy="33924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203325"/>
            <a:ext cx="4038600" cy="33924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53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61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84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44531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731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F133A45-D59E-41AD-B1BA-7C4015683B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60486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99819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313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4788"/>
            <a:ext cx="2055813" cy="4391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4788"/>
            <a:ext cx="6019800" cy="4391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722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492ADB2-9DCC-4000-9650-C1E54DA4B5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88011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4D49986-51ED-4375-A2DD-DB571EDA79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97374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B05ADE7-9B87-4380-84D3-40D114790B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07331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5" y="2359025"/>
            <a:ext cx="3808413" cy="112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7388" y="2359025"/>
            <a:ext cx="3810000" cy="112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75F5C5F-1D3A-4BD7-97C0-177B2739C1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97447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259248A-81E4-4CB6-8AB7-A03D76E441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6801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2F89A8D-8532-4BA6-8320-FE2229E314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75332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D31FD6E-673A-4DFA-B27A-691A5149FE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8131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E8E73FC-2EB2-40A2-93D0-2DDFFD00B8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0075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7C3C1BC-7ABF-4A8E-A48C-64BD9420B5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3629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0F9FA92-EACF-45A4-843C-862E7617E5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92356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B13E4A6-186A-407E-9991-EEA9CF29E4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09419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76975" y="192088"/>
            <a:ext cx="2030413" cy="328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192088"/>
            <a:ext cx="5942012" cy="328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D8DA2A9-903D-484C-AC20-DA3C0FBE2A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961440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043E604-CBD5-4687-88C4-3B04B60F62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37041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6D80E6A-18F6-4735-956E-63A7C08ED1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48460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1DF43F0-9412-4985-BA4F-B6E6536411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012571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2288" y="4025900"/>
            <a:ext cx="2665412" cy="6016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4025900"/>
            <a:ext cx="2667000" cy="6016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ABA7B5C-AD57-434E-9647-580155C423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744426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AC4CF77-6600-4D05-972A-67A9478442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28425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D06205D-DBB4-4701-9DC1-57B89C74AC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875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3325"/>
            <a:ext cx="4037013" cy="33924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203325"/>
            <a:ext cx="4038600" cy="33924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742F588-28B8-4FB2-994E-CA1B22F67D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23860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7810B04-DA38-4928-BD0F-F7B0FF0E04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3647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CC4B771-F7A9-471E-9216-5CC336D94B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237023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1B5E689-EC40-4919-918C-9C93186D39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77709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B1B3FD2-6C60-4864-B3A6-87A29B428F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670763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07088" y="3600450"/>
            <a:ext cx="1370012" cy="1027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2288" y="3600450"/>
            <a:ext cx="3962400" cy="1027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4968C12-261D-44F6-8399-B2C0C914C3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932033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6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158BA0-BF25-47DF-98AC-DB7A6A6DFB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261322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1FFA4-C0E0-43D4-9ECB-6C03853236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93486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1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1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189" indent="0">
              <a:buNone/>
              <a:defRPr sz="2000"/>
            </a:lvl2pPr>
            <a:lvl3pPr marL="914378" indent="0">
              <a:buNone/>
              <a:defRPr sz="18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2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8DE8C-446F-4D10-B160-2502007CDC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643534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6" y="2359025"/>
            <a:ext cx="3808413" cy="112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7388" y="2359025"/>
            <a:ext cx="3810000" cy="112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FF409-3CD4-4828-81A1-E1F70F0B13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276234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9"/>
            <a:ext cx="7886700" cy="993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260475"/>
            <a:ext cx="3868737" cy="619125"/>
          </a:xfrm>
        </p:spPr>
        <p:txBody>
          <a:bodyPr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1879600"/>
            <a:ext cx="3868737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F0204-21F5-4FD9-8A2F-D04E3F189E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4433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A703C67-FB9C-42BF-8723-04A330404A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683134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CD897-5E4B-48FF-A5DF-8B6C86163B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353758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119099-639E-4444-8EEF-1B1175C8A5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05318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4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8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2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2BDB7-6595-499E-94FB-5AA2402BCC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590306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4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8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2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FA53BA-4032-4138-9775-5906655843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523913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208A1-CA91-4A55-8E11-8486934C93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18175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76976" y="192089"/>
            <a:ext cx="2030413" cy="328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192089"/>
            <a:ext cx="5942012" cy="328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BE93C-B0DF-4FE1-BDC0-1E2759FD8E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30869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6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158BA0-BF25-47DF-98AC-DB7A6A6DFB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400044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1FFA4-C0E0-43D4-9ECB-6C03853236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346346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1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1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189" indent="0">
              <a:buNone/>
              <a:defRPr sz="2000"/>
            </a:lvl2pPr>
            <a:lvl3pPr marL="914378" indent="0">
              <a:buNone/>
              <a:defRPr sz="18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2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8DE8C-446F-4D10-B160-2502007CDC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561685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6" y="2359025"/>
            <a:ext cx="3808413" cy="112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7388" y="2359025"/>
            <a:ext cx="3810000" cy="112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FF409-3CD4-4828-81A1-E1F70F0B13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1115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22CFB65-2B81-4A9E-80F4-016C80DF49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107841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9"/>
            <a:ext cx="7886700" cy="993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260475"/>
            <a:ext cx="3868737" cy="619125"/>
          </a:xfrm>
        </p:spPr>
        <p:txBody>
          <a:bodyPr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1879600"/>
            <a:ext cx="3868737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F0204-21F5-4FD9-8A2F-D04E3F189E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7672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CD897-5E4B-48FF-A5DF-8B6C86163B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542885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119099-639E-4444-8EEF-1B1175C8A5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556741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4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8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2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2BDB7-6595-499E-94FB-5AA2402BCC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348202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4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8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2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FA53BA-4032-4138-9775-5906655843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6973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208A1-CA91-4A55-8E11-8486934C93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006859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76976" y="192089"/>
            <a:ext cx="2030413" cy="328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192089"/>
            <a:ext cx="5942012" cy="328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BE93C-B0DF-4FE1-BDC0-1E2759FD8E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079434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6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158BA0-BF25-47DF-98AC-DB7A6A6DFB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532632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1FFA4-C0E0-43D4-9ECB-6C03853236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615180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1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1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189" indent="0">
              <a:buNone/>
              <a:defRPr sz="2000"/>
            </a:lvl2pPr>
            <a:lvl3pPr marL="914378" indent="0">
              <a:buNone/>
              <a:defRPr sz="18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2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8DE8C-446F-4D10-B160-2502007CDC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518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836C71C-6DD5-4BB8-9D31-9C1A029A95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049775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6" y="2359025"/>
            <a:ext cx="3808413" cy="112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7388" y="2359025"/>
            <a:ext cx="3810000" cy="112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FF409-3CD4-4828-81A1-E1F70F0B13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998209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9"/>
            <a:ext cx="7886700" cy="993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260475"/>
            <a:ext cx="3868737" cy="619125"/>
          </a:xfrm>
        </p:spPr>
        <p:txBody>
          <a:bodyPr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1879600"/>
            <a:ext cx="3868737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F0204-21F5-4FD9-8A2F-D04E3F189E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304501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CD897-5E4B-48FF-A5DF-8B6C86163B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255865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119099-639E-4444-8EEF-1B1175C8A5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297533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4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8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2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2BDB7-6595-499E-94FB-5AA2402BCC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563472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4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8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2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FA53BA-4032-4138-9775-5906655843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849630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208A1-CA91-4A55-8E11-8486934C93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190615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76976" y="192089"/>
            <a:ext cx="2030413" cy="328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192089"/>
            <a:ext cx="5942012" cy="328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BE93C-B0DF-4FE1-BDC0-1E2759FD8E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640672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6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3800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06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4E51E08-5617-4544-B7E3-9AAC1CAF4B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722199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1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1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189" indent="0">
              <a:buNone/>
              <a:defRPr sz="2000"/>
            </a:lvl2pPr>
            <a:lvl3pPr marL="914378" indent="0">
              <a:buNone/>
              <a:defRPr sz="18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2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60651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3326"/>
            <a:ext cx="4037013" cy="33924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203326"/>
            <a:ext cx="4038600" cy="33924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3280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9"/>
            <a:ext cx="7886700" cy="993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1879600"/>
            <a:ext cx="3868737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850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5569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759789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4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8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2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185032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4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8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2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589843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9921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04788"/>
            <a:ext cx="2055813" cy="4391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4788"/>
            <a:ext cx="6019800" cy="4391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74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90E8145-9A13-49FF-939B-7FEFCC175B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023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5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43488" y="3538538"/>
            <a:ext cx="368935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4767263"/>
            <a:ext cx="2132013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fld id="{0F0EA885-F9BC-4A13-B371-8E72B9F485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3325"/>
            <a:ext cx="8228013" cy="3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347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4788"/>
            <a:ext cx="8228013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3325"/>
            <a:ext cx="8228013" cy="3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347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192088"/>
            <a:ext cx="7770812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6575" y="2359025"/>
            <a:ext cx="7770813" cy="112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457200" y="4767263"/>
            <a:ext cx="213360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124200" y="4767263"/>
            <a:ext cx="289560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4767263"/>
            <a:ext cx="2132013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fld id="{2122514F-7A99-41A4-9691-FE9FFCE1008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792288" y="3600450"/>
            <a:ext cx="5484812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792288" y="460375"/>
            <a:ext cx="54864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2288" y="4025900"/>
            <a:ext cx="5484812" cy="60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457200" y="4767263"/>
            <a:ext cx="213360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3124200" y="4767263"/>
            <a:ext cx="289560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4767263"/>
            <a:ext cx="2132013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fld id="{29F12543-C138-4F77-9AA1-4E9F252C54F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192088"/>
            <a:ext cx="7770812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6576" y="2359025"/>
            <a:ext cx="7770813" cy="112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457200" y="4767264"/>
            <a:ext cx="213360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189"/>
            <a:endParaRPr lang="en-US" alt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3124200" y="4767264"/>
            <a:ext cx="289560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189"/>
            <a:endParaRPr lang="en-US" alt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1" y="4767264"/>
            <a:ext cx="2132013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882" algn="l"/>
                <a:tab pos="1447764" algn="l"/>
              </a:tabLst>
              <a:defRPr sz="1200" smtClean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defTabSz="457189">
              <a:defRPr/>
            </a:pPr>
            <a:fld id="{4EFFC1F7-13D6-4956-9D4C-540ADE398152}" type="slidenum">
              <a:rPr lang="en-US" altLang="en-US" smtClean="0"/>
              <a:pPr defTabSz="457189"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064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457189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189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189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189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189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537" indent="-228594" algn="l" defTabSz="457189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726" indent="-228594" algn="l" defTabSz="457189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8915" indent="-228594" algn="l" defTabSz="457189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103" indent="-228594" algn="l" defTabSz="457189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892" indent="-342892" algn="l" defTabSz="457189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31" indent="-285743" algn="l" defTabSz="457189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2972" indent="-228594" algn="l" defTabSz="457189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160" indent="-228594" algn="l" defTabSz="457189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348" indent="-228594" algn="l" defTabSz="457189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192088"/>
            <a:ext cx="7770812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6576" y="2359025"/>
            <a:ext cx="7770813" cy="112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457200" y="4767264"/>
            <a:ext cx="213360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189"/>
            <a:endParaRPr lang="en-US" alt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3124200" y="4767264"/>
            <a:ext cx="289560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189"/>
            <a:endParaRPr lang="en-US" alt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1" y="4767264"/>
            <a:ext cx="2132013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882" algn="l"/>
                <a:tab pos="1447764" algn="l"/>
              </a:tabLst>
              <a:defRPr sz="1200" smtClean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defTabSz="457189">
              <a:defRPr/>
            </a:pPr>
            <a:fld id="{4EFFC1F7-13D6-4956-9D4C-540ADE398152}" type="slidenum">
              <a:rPr lang="en-US" altLang="en-US" smtClean="0"/>
              <a:pPr defTabSz="457189"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4116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457189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189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189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189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189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537" indent="-228594" algn="l" defTabSz="457189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726" indent="-228594" algn="l" defTabSz="457189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8915" indent="-228594" algn="l" defTabSz="457189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103" indent="-228594" algn="l" defTabSz="457189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892" indent="-342892" algn="l" defTabSz="457189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31" indent="-285743" algn="l" defTabSz="457189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2972" indent="-228594" algn="l" defTabSz="457189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160" indent="-228594" algn="l" defTabSz="457189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348" indent="-228594" algn="l" defTabSz="457189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192088"/>
            <a:ext cx="7770812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6576" y="2359025"/>
            <a:ext cx="7770813" cy="112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457200" y="4767264"/>
            <a:ext cx="213360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189"/>
            <a:endParaRPr lang="en-US" alt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3124200" y="4767264"/>
            <a:ext cx="289560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189"/>
            <a:endParaRPr lang="en-US" alt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1" y="4767264"/>
            <a:ext cx="2132013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882" algn="l"/>
                <a:tab pos="1447764" algn="l"/>
              </a:tabLst>
              <a:defRPr sz="1200" smtClean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defTabSz="457189">
              <a:defRPr/>
            </a:pPr>
            <a:fld id="{4EFFC1F7-13D6-4956-9D4C-540ADE398152}" type="slidenum">
              <a:rPr lang="en-US" altLang="en-US" smtClean="0"/>
              <a:pPr defTabSz="457189"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184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457189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189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189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189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189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537" indent="-228594" algn="l" defTabSz="457189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726" indent="-228594" algn="l" defTabSz="457189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8915" indent="-228594" algn="l" defTabSz="457189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103" indent="-228594" algn="l" defTabSz="457189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892" indent="-342892" algn="l" defTabSz="457189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31" indent="-285743" algn="l" defTabSz="457189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2972" indent="-228594" algn="l" defTabSz="457189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160" indent="-228594" algn="l" defTabSz="457189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348" indent="-228594" algn="l" defTabSz="457189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204788"/>
            <a:ext cx="8228013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1203326"/>
            <a:ext cx="8228013" cy="3392488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347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13527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457189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189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189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189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189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537" indent="-228594" algn="l" defTabSz="457189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726" indent="-228594" algn="l" defTabSz="457189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8915" indent="-228594" algn="l" defTabSz="457189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103" indent="-228594" algn="l" defTabSz="457189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892" indent="-342892" algn="l" defTabSz="457189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31" indent="-285743" algn="l" defTabSz="457189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2972" indent="-228594" algn="l" defTabSz="457189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160" indent="-228594" algn="l" defTabSz="457189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348" indent="-228594" algn="l" defTabSz="457189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download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2.xml"/><Relationship Id="rId6" Type="http://schemas.openxmlformats.org/officeDocument/2006/relationships/hyperlink" Target="http://localhost:9000/" TargetMode="External"/><Relationship Id="rId5" Type="http://schemas.openxmlformats.org/officeDocument/2006/relationships/hyperlink" Target="https://github.com/aurelia/skeleton-navigation.git" TargetMode="External"/><Relationship Id="rId4" Type="http://schemas.openxmlformats.org/officeDocument/2006/relationships/hyperlink" Target="https://git-scm.com/download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talKid/ThatConference-Aureli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urelia.i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43488" y="3738563"/>
            <a:ext cx="3690937" cy="833437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en-US" dirty="0">
                <a:solidFill>
                  <a:srgbClr val="83CAFF"/>
                </a:solidFill>
                <a:latin typeface="Avenir" charset="0"/>
              </a:rPr>
              <a:t/>
            </a:r>
            <a:br>
              <a:rPr lang="en-US" altLang="en-US" dirty="0">
                <a:solidFill>
                  <a:srgbClr val="83CAFF"/>
                </a:solidFill>
                <a:latin typeface="Avenir" charset="0"/>
              </a:rPr>
            </a:br>
            <a:r>
              <a:rPr lang="en-US" altLang="en-US" sz="2400" b="1" dirty="0" err="1" smtClean="0">
                <a:solidFill>
                  <a:srgbClr val="FFFFFF"/>
                </a:solidFill>
                <a:latin typeface="Avenir" charset="0"/>
              </a:rPr>
              <a:t>AureliaJS</a:t>
            </a:r>
            <a:r>
              <a:rPr lang="en-US" altLang="en-US" sz="2400" b="1" dirty="0">
                <a:solidFill>
                  <a:srgbClr val="83CAFF"/>
                </a:solidFill>
                <a:latin typeface="Avenir" charset="0"/>
              </a:rPr>
              <a:t/>
            </a:r>
            <a:br>
              <a:rPr lang="en-US" altLang="en-US" sz="2400" b="1" dirty="0">
                <a:solidFill>
                  <a:srgbClr val="83CAFF"/>
                </a:solidFill>
                <a:latin typeface="Avenir" charset="0"/>
              </a:rPr>
            </a:br>
            <a:r>
              <a:rPr lang="en-US" altLang="en-US" sz="2400" dirty="0" smtClean="0">
                <a:solidFill>
                  <a:srgbClr val="83CAFF"/>
                </a:solidFill>
                <a:latin typeface="Avenir" charset="0"/>
              </a:rPr>
              <a:t>Dan Lorenz</a:t>
            </a:r>
            <a:r>
              <a:rPr lang="en-US" altLang="en-US" sz="2400" dirty="0">
                <a:solidFill>
                  <a:srgbClr val="83CAFF"/>
                </a:solidFill>
                <a:latin typeface="Avenir" charset="0"/>
              </a:rPr>
              <a:t/>
            </a:r>
            <a:br>
              <a:rPr lang="en-US" altLang="en-US" sz="2400" dirty="0">
                <a:solidFill>
                  <a:srgbClr val="83CAFF"/>
                </a:solidFill>
                <a:latin typeface="Avenir" charset="0"/>
              </a:rPr>
            </a:br>
            <a:r>
              <a:rPr lang="en-US" altLang="en-US" sz="800" dirty="0">
                <a:solidFill>
                  <a:srgbClr val="83CAFF"/>
                </a:solidFill>
                <a:latin typeface="Avenir" charset="0"/>
              </a:rPr>
              <a:t/>
            </a:r>
            <a:br>
              <a:rPr lang="en-US" altLang="en-US" sz="800" dirty="0">
                <a:solidFill>
                  <a:srgbClr val="83CAFF"/>
                </a:solidFill>
                <a:latin typeface="Avenir" charset="0"/>
              </a:rPr>
            </a:br>
            <a:r>
              <a:rPr lang="en-US" altLang="en-US" sz="800" dirty="0" smtClean="0">
                <a:solidFill>
                  <a:srgbClr val="83CAFF"/>
                </a:solidFill>
                <a:latin typeface="Avenir" charset="0"/>
              </a:rPr>
              <a:t>August 10, </a:t>
            </a:r>
            <a:r>
              <a:rPr lang="en-US" altLang="en-US" sz="800" dirty="0">
                <a:solidFill>
                  <a:srgbClr val="83CAFF"/>
                </a:solidFill>
                <a:latin typeface="Avenir" charset="0"/>
              </a:rPr>
              <a:t>2015</a:t>
            </a:r>
            <a:r>
              <a:rPr lang="en-US" altLang="en-US" dirty="0">
                <a:solidFill>
                  <a:srgbClr val="83CAFF"/>
                </a:solidFill>
                <a:latin typeface="Avenir" charset="0"/>
              </a:rPr>
              <a:t/>
            </a:r>
            <a:br>
              <a:rPr lang="en-US" altLang="en-US" dirty="0">
                <a:solidFill>
                  <a:srgbClr val="83CAFF"/>
                </a:solidFill>
                <a:latin typeface="Avenir" charset="0"/>
              </a:rPr>
            </a:br>
            <a:r>
              <a:rPr lang="en-US" altLang="en-US" dirty="0">
                <a:solidFill>
                  <a:srgbClr val="83CAFF"/>
                </a:solidFill>
                <a:latin typeface="Avenir" charset="0"/>
              </a:rPr>
              <a:t/>
            </a:r>
            <a:br>
              <a:rPr lang="en-US" altLang="en-US" dirty="0">
                <a:solidFill>
                  <a:srgbClr val="83CAFF"/>
                </a:solidFill>
                <a:latin typeface="Avenir" charset="0"/>
              </a:rPr>
            </a:br>
            <a:endParaRPr lang="en-US" altLang="en-US" dirty="0">
              <a:solidFill>
                <a:srgbClr val="83CAFF"/>
              </a:solidFill>
              <a:latin typeface="Aveni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274639" y="1006476"/>
            <a:ext cx="8640761" cy="373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marL="4318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Install </a:t>
            </a:r>
            <a:r>
              <a:rPr lang="en-US" altLang="en-US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NodeJS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 - 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  <a:hlinkClick r:id="rId3"/>
              </a:rPr>
              <a:t>https://nodejs.org/download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  <a:hlinkClick r:id="rId3"/>
              </a:rPr>
              <a:t>/</a:t>
            </a:r>
            <a:endParaRPr lang="en-US" altLang="en-US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Update </a:t>
            </a:r>
            <a:r>
              <a:rPr lang="en-US" altLang="en-US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npm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 (</a:t>
            </a:r>
            <a:r>
              <a:rPr lang="en-US" altLang="en-US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npm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 install </a:t>
            </a:r>
            <a:r>
              <a:rPr lang="en-US" altLang="en-US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npm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 –g)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Install </a:t>
            </a:r>
            <a:r>
              <a:rPr lang="en-US" altLang="en-US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git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 - 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  <a:hlinkClick r:id="rId4"/>
              </a:rPr>
              <a:t>https://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  <a:hlinkClick r:id="rId4"/>
              </a:rPr>
              <a:t>git-scm.com/downloads</a:t>
            </a:r>
            <a:endParaRPr lang="en-US" altLang="en-US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Install gulp (</a:t>
            </a:r>
            <a:r>
              <a:rPr lang="en-US" altLang="en-US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npm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 install -g gulp)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Install </a:t>
            </a:r>
            <a:r>
              <a:rPr lang="en-US" altLang="en-US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jspm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 (</a:t>
            </a:r>
            <a:r>
              <a:rPr lang="en-US" altLang="en-US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npm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 install -g </a:t>
            </a:r>
            <a:r>
              <a:rPr lang="en-US" altLang="en-US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jspm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)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Git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 clone Aurelia Skeleton </a:t>
            </a:r>
            <a:endParaRPr lang="en-US" altLang="en-US" b="1" dirty="0" smtClean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marL="742950" lvl="1" indent="-285750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  <a:tabLst/>
            </a:pPr>
            <a:r>
              <a:rPr lang="en-US" altLang="en-US" i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git</a:t>
            </a:r>
            <a:r>
              <a:rPr lang="en-US" altLang="en-US" i="1" dirty="0">
                <a:solidFill>
                  <a:srgbClr val="000000"/>
                </a:solidFill>
                <a:latin typeface="Arial Narrow" panose="020B0606020202030204" pitchFamily="34" charset="0"/>
              </a:rPr>
              <a:t> clone </a:t>
            </a:r>
            <a:r>
              <a:rPr lang="en-US" altLang="en-US" i="1" dirty="0">
                <a:solidFill>
                  <a:srgbClr val="000000"/>
                </a:solidFill>
                <a:latin typeface="Arial Narrow" panose="020B0606020202030204" pitchFamily="34" charset="0"/>
                <a:hlinkClick r:id="rId5"/>
              </a:rPr>
              <a:t>https://</a:t>
            </a:r>
            <a:r>
              <a:rPr lang="en-US" altLang="en-US" i="1" dirty="0" smtClean="0">
                <a:solidFill>
                  <a:srgbClr val="000000"/>
                </a:solidFill>
                <a:latin typeface="Arial Narrow" panose="020B0606020202030204" pitchFamily="34" charset="0"/>
                <a:hlinkClick r:id="rId5"/>
              </a:rPr>
              <a:t>github.com/aurelia/skeleton-navigation.git</a:t>
            </a:r>
            <a:endParaRPr lang="en-US" altLang="en-US" i="1" dirty="0" smtClean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marL="742950" lvl="1" indent="-285750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  <a:tabLst/>
            </a:pPr>
            <a:r>
              <a:rPr lang="en-US" altLang="en-US" dirty="0">
                <a:solidFill>
                  <a:srgbClr val="000000"/>
                </a:solidFill>
                <a:latin typeface="Arial Narrow" panose="020B0606020202030204" pitchFamily="34" charset="0"/>
              </a:rPr>
              <a:t>Also, authenticate to </a:t>
            </a:r>
            <a:r>
              <a:rPr lang="en-US" altLang="en-US" dirty="0" err="1">
                <a:solidFill>
                  <a:srgbClr val="000000"/>
                </a:solidFill>
                <a:latin typeface="Arial Narrow" panose="020B0606020202030204" pitchFamily="34" charset="0"/>
              </a:rPr>
              <a:t>git</a:t>
            </a:r>
            <a:r>
              <a:rPr lang="en-US" altLang="en-US" dirty="0">
                <a:solidFill>
                  <a:srgbClr val="000000"/>
                </a:solidFill>
                <a:latin typeface="Arial Narrow" panose="020B0606020202030204" pitchFamily="34" charset="0"/>
              </a:rPr>
              <a:t> or all files won’t download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Navigate 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to Aurelia Skeleton and run </a:t>
            </a:r>
            <a:r>
              <a:rPr lang="en-US" altLang="en-US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npm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 install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Same directory 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and run </a:t>
            </a:r>
            <a:r>
              <a:rPr lang="en-US" altLang="en-US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jspm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 install 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–y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Same directory and run gulp watch – can view on 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  <a:hlinkClick r:id="rId6"/>
              </a:rPr>
              <a:t>http://localhost:9000</a:t>
            </a:r>
            <a:endParaRPr lang="en-US" altLang="en-US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endParaRPr lang="en-US" altLang="en-US" b="1" dirty="0" smtClean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82563" y="-33337"/>
            <a:ext cx="8229600" cy="85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</a:pPr>
            <a:r>
              <a:rPr lang="en-US" altLang="en-US" sz="2400" b="1" dirty="0" err="1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AureliaJS</a:t>
            </a:r>
            <a:r>
              <a:rPr lang="en-US" altLang="en-US" sz="2400" b="1" dirty="0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 </a:t>
            </a:r>
            <a:r>
              <a:rPr lang="en-US" altLang="en-US" sz="2400" dirty="0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Some Assembly Required</a:t>
            </a:r>
            <a:endParaRPr lang="en-US" altLang="en-US" sz="2400" dirty="0">
              <a:solidFill>
                <a:srgbClr val="FFFFFF"/>
              </a:solidFill>
              <a:latin typeface="Avenir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68616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212300" y="971550"/>
            <a:ext cx="8640761" cy="373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marL="4318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Aurelia Skeleton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Employees from </a:t>
            </a:r>
            <a:r>
              <a:rPr lang="en-US" altLang="en-US" b="1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Northwind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 database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Wrapped </a:t>
            </a:r>
            <a:r>
              <a:rPr lang="en-US" altLang="en-US" b="1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Datepicker</a:t>
            </a:r>
            <a:endParaRPr lang="en-US" altLang="en-US" b="1" dirty="0" smtClean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And more! 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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endParaRPr lang="en-US" altLang="en-US" b="1" dirty="0">
              <a:solidFill>
                <a:srgbClr val="000000"/>
              </a:solidFill>
              <a:latin typeface="Arial Narrow" panose="020B0606020202030204" pitchFamily="34" charset="0"/>
              <a:sym typeface="Wingdings" panose="05000000000000000000" pitchFamily="2" charset="2"/>
            </a:endParaRP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Located at 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  <a:sym typeface="Wingdings" panose="05000000000000000000" pitchFamily="2" charset="2"/>
                <a:hlinkClick r:id="rId3"/>
              </a:rPr>
              <a:t>https://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  <a:sym typeface="Wingdings" panose="05000000000000000000" pitchFamily="2" charset="2"/>
                <a:hlinkClick r:id="rId3"/>
              </a:rPr>
              <a:t>github.com/MetalKid/ThatConference-Aurelia</a:t>
            </a:r>
            <a:endParaRPr lang="en-US" altLang="en-US" b="1" dirty="0" smtClean="0">
              <a:solidFill>
                <a:srgbClr val="000000"/>
              </a:solidFill>
              <a:latin typeface="Arial Narrow" panose="020B0606020202030204" pitchFamily="34" charset="0"/>
              <a:sym typeface="Wingdings" panose="05000000000000000000" pitchFamily="2" charset="2"/>
            </a:endParaRP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82563" y="-33337"/>
            <a:ext cx="8229600" cy="85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</a:pPr>
            <a:r>
              <a:rPr lang="en-US" altLang="en-US" sz="2400" b="1" dirty="0" err="1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AureliaJS</a:t>
            </a:r>
            <a:r>
              <a:rPr lang="en-US" altLang="en-US" sz="2400" b="1" dirty="0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Codin</a:t>
            </a:r>
            <a:r>
              <a:rPr lang="en-US" altLang="en-US" sz="2400" dirty="0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’ Time!</a:t>
            </a:r>
            <a:endParaRPr lang="en-US" altLang="en-US" sz="2400" dirty="0">
              <a:solidFill>
                <a:srgbClr val="FFFFFF"/>
              </a:solidFill>
              <a:latin typeface="Avenir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24580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274639" y="1006476"/>
            <a:ext cx="8640761" cy="373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marL="4318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System.js – Load ES6 Modules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Point 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to custom JS file to 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load</a:t>
            </a:r>
          </a:p>
          <a:p>
            <a:pPr marL="742950" lvl="1" indent="-285750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  <a:tabLst/>
            </a:pPr>
            <a:r>
              <a:rPr lang="en-US" altLang="en-US" i="1" dirty="0">
                <a:solidFill>
                  <a:srgbClr val="000000"/>
                </a:solidFill>
                <a:latin typeface="Arial Narrow" panose="020B0606020202030204" pitchFamily="34" charset="0"/>
              </a:rPr>
              <a:t>Config.js – </a:t>
            </a:r>
            <a:r>
              <a:rPr lang="en-US" altLang="en-US" i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Define what files can be loaded and where they are located</a:t>
            </a:r>
            <a:endParaRPr lang="en-US" altLang="en-US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Aurelia-app attribute – Where Views are 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injected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Aurelia-bootstrap 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– Begins to load application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82563" y="-33337"/>
            <a:ext cx="8229600" cy="85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</a:pPr>
            <a:r>
              <a:rPr lang="en-US" altLang="en-US" sz="2400" b="1" dirty="0" err="1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AureliaJS</a:t>
            </a:r>
            <a:r>
              <a:rPr lang="en-US" altLang="en-US" sz="2400" b="1" dirty="0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 </a:t>
            </a:r>
            <a:r>
              <a:rPr lang="en-US" altLang="en-US" sz="2400" dirty="0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Index.html – Start here!</a:t>
            </a:r>
            <a:endParaRPr lang="en-US" altLang="en-US" sz="2400" dirty="0">
              <a:solidFill>
                <a:srgbClr val="FFFFFF"/>
              </a:solidFill>
              <a:latin typeface="Avenir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54879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274639" y="1006476"/>
            <a:ext cx="8640761" cy="373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marL="4318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Can be any file name you want – define in Aurelia-app attribute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Custom 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load Aurelia plugins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Change conventions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Enabled/disabled Development Logging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Set global settings for imports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82563" y="-33337"/>
            <a:ext cx="8229600" cy="85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</a:pPr>
            <a:r>
              <a:rPr lang="en-US" altLang="en-US" sz="2400" b="1" dirty="0" err="1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AureliaJS</a:t>
            </a:r>
            <a:r>
              <a:rPr lang="en-US" altLang="en-US" sz="2400" b="1" dirty="0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 </a:t>
            </a:r>
            <a:r>
              <a:rPr lang="en-US" altLang="en-US" sz="2400" dirty="0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“Main”.js – The “configurator”</a:t>
            </a:r>
            <a:endParaRPr lang="en-US" altLang="en-US" sz="2400" dirty="0">
              <a:solidFill>
                <a:srgbClr val="FFFFFF"/>
              </a:solidFill>
              <a:latin typeface="Avenir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28062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274639" y="1006476"/>
            <a:ext cx="8640761" cy="373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marL="4318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First template loaded, by default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configureRouter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 defines all possible routes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&lt;template&gt; defines html to inject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&lt;require&gt; imports other templates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&lt;router-view&gt; where all other views are injected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&lt;</a:t>
            </a:r>
            <a:r>
              <a:rPr lang="en-US" altLang="en-US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nav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-bar&gt; is a custom element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82563" y="-33337"/>
            <a:ext cx="8229600" cy="85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</a:pPr>
            <a:r>
              <a:rPr lang="en-US" altLang="en-US" sz="2400" b="1" dirty="0" err="1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AureliaJS</a:t>
            </a:r>
            <a:r>
              <a:rPr lang="en-US" altLang="en-US" sz="2400" b="1" dirty="0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 </a:t>
            </a:r>
            <a:r>
              <a:rPr lang="en-US" altLang="en-US" sz="2400" dirty="0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App – First on the scene!</a:t>
            </a:r>
            <a:endParaRPr lang="en-US" altLang="en-US" sz="2400" dirty="0">
              <a:solidFill>
                <a:srgbClr val="FFFFFF"/>
              </a:solidFill>
              <a:latin typeface="Avenir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02002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274639" y="1006476"/>
            <a:ext cx="8640761" cy="373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marL="4318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@</a:t>
            </a:r>
            <a:r>
              <a:rPr lang="en-US" altLang="en-US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bindable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 syntax – link between HTML and JS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Loop through router routes and display them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Show spinner while navigating or AJAX call with </a:t>
            </a:r>
            <a:r>
              <a:rPr lang="en-US" altLang="en-US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if.bind</a:t>
            </a:r>
            <a:endParaRPr lang="en-US" altLang="en-US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82563" y="-33337"/>
            <a:ext cx="8229600" cy="85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</a:pPr>
            <a:r>
              <a:rPr lang="en-US" altLang="en-US" sz="2400" b="1" dirty="0" err="1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AureliaJS</a:t>
            </a:r>
            <a:r>
              <a:rPr lang="en-US" altLang="en-US" sz="2400" b="1" dirty="0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Nav</a:t>
            </a:r>
            <a:r>
              <a:rPr lang="en-US" altLang="en-US" sz="2400" dirty="0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-bar – </a:t>
            </a:r>
            <a:r>
              <a:rPr lang="en-US" altLang="en-US" sz="2400" dirty="0" err="1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Navigationy</a:t>
            </a:r>
            <a:r>
              <a:rPr lang="en-US" altLang="en-US" sz="2400" dirty="0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!</a:t>
            </a:r>
            <a:endParaRPr lang="en-US" altLang="en-US" sz="2400" dirty="0">
              <a:solidFill>
                <a:srgbClr val="FFFFFF"/>
              </a:solidFill>
              <a:latin typeface="Avenir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58265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274639" y="1006476"/>
            <a:ext cx="8640761" cy="373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marL="4318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Activation Lifecycle Methods – Return Boolean, promise, or Navigation 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Command</a:t>
            </a:r>
          </a:p>
          <a:p>
            <a:pPr marL="742950" lvl="1" indent="-285750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  <a:tabLst/>
            </a:pPr>
            <a:r>
              <a:rPr lang="en-US" altLang="en-US" i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canActivate</a:t>
            </a:r>
            <a:r>
              <a:rPr lang="en-US" altLang="en-US" i="1" dirty="0">
                <a:solidFill>
                  <a:srgbClr val="000000"/>
                </a:solidFill>
                <a:latin typeface="Arial Narrow" panose="020B0606020202030204" pitchFamily="34" charset="0"/>
              </a:rPr>
              <a:t> – Determines if you can go to </a:t>
            </a:r>
            <a:r>
              <a:rPr lang="en-US" altLang="en-US" i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page</a:t>
            </a:r>
          </a:p>
          <a:p>
            <a:pPr marL="742950" lvl="1" indent="-285750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  <a:tabLst/>
            </a:pPr>
            <a:r>
              <a:rPr lang="en-US" altLang="en-US" i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activate </a:t>
            </a:r>
            <a:r>
              <a:rPr lang="en-US" altLang="en-US" i="1" dirty="0">
                <a:solidFill>
                  <a:srgbClr val="000000"/>
                </a:solidFill>
                <a:latin typeface="Arial Narrow" panose="020B0606020202030204" pitchFamily="34" charset="0"/>
              </a:rPr>
              <a:t>– Run code before page is </a:t>
            </a:r>
            <a:r>
              <a:rPr lang="en-US" altLang="en-US" i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shown</a:t>
            </a:r>
          </a:p>
          <a:p>
            <a:pPr marL="742950" lvl="1" indent="-285750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  <a:tabLst/>
            </a:pPr>
            <a:r>
              <a:rPr lang="en-US" altLang="en-US" i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canDeactivate</a:t>
            </a:r>
            <a:r>
              <a:rPr lang="en-US" altLang="en-US" i="1" dirty="0">
                <a:solidFill>
                  <a:srgbClr val="000000"/>
                </a:solidFill>
                <a:latin typeface="Arial Narrow" panose="020B0606020202030204" pitchFamily="34" charset="0"/>
              </a:rPr>
              <a:t> – Determines if you can leave the page</a:t>
            </a:r>
          </a:p>
          <a:p>
            <a:pPr marL="742950" lvl="1" indent="-285750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  <a:tabLst/>
            </a:pPr>
            <a:r>
              <a:rPr lang="en-US" altLang="en-US" i="1" dirty="0">
                <a:solidFill>
                  <a:srgbClr val="000000"/>
                </a:solidFill>
                <a:latin typeface="Arial Narrow" panose="020B0606020202030204" pitchFamily="34" charset="0"/>
              </a:rPr>
              <a:t>deactivate – Run code before leaving </a:t>
            </a:r>
            <a:r>
              <a:rPr lang="en-US" altLang="en-US" i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page</a:t>
            </a:r>
            <a:endParaRPr lang="en-US" altLang="en-US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Use ${} for binding to class level variables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.bind syntax in html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Bind to “get” methods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@</a:t>
            </a:r>
            <a:r>
              <a:rPr lang="en-US" altLang="en-US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computedFrom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 skips dirty checking and improves speed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82563" y="-33337"/>
            <a:ext cx="8229600" cy="85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</a:pPr>
            <a:r>
              <a:rPr lang="en-US" altLang="en-US" sz="2400" b="1" dirty="0" err="1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AureliaJS</a:t>
            </a:r>
            <a:r>
              <a:rPr lang="en-US" altLang="en-US" sz="2400" b="1" dirty="0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 </a:t>
            </a:r>
            <a:r>
              <a:rPr lang="en-US" altLang="en-US" sz="2400" dirty="0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Home (sweet home)</a:t>
            </a:r>
            <a:endParaRPr lang="en-US" altLang="en-US" sz="2400" dirty="0">
              <a:solidFill>
                <a:srgbClr val="FFFFFF"/>
              </a:solidFill>
              <a:latin typeface="Avenir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83052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274639" y="1006476"/>
            <a:ext cx="8640761" cy="373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marL="4318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Use | for </a:t>
            </a:r>
            <a:r>
              <a:rPr lang="en-US" altLang="en-US" b="1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ValueConverters</a:t>
            </a:r>
            <a:endParaRPr lang="en-US" altLang="en-US" b="1" dirty="0" smtClean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Create a class with </a:t>
            </a:r>
            <a:r>
              <a:rPr lang="en-US" altLang="en-US" b="1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xxxValueConverter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 by convention</a:t>
            </a:r>
            <a:endParaRPr lang="en-US" altLang="en-US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Implement </a:t>
            </a:r>
            <a:r>
              <a:rPr lang="en-US" altLang="en-US" b="1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toView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and </a:t>
            </a:r>
            <a:r>
              <a:rPr lang="en-US" altLang="en-US" b="1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fromView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 by convention</a:t>
            </a:r>
            <a:endParaRPr lang="en-US" altLang="en-US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Can pass anything, including objects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Can pass multiple parameters, including on-the-fly objects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Can use &lt;require&gt; or global resources to register them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82563" y="-33337"/>
            <a:ext cx="8229600" cy="85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</a:pPr>
            <a:r>
              <a:rPr lang="en-US" altLang="en-US" sz="2400" b="1" dirty="0" err="1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AureliaJS</a:t>
            </a:r>
            <a:r>
              <a:rPr lang="en-US" altLang="en-US" sz="2400" b="1" dirty="0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ValueConverter</a:t>
            </a:r>
            <a:r>
              <a:rPr lang="en-US" altLang="en-US" sz="2400" dirty="0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 – A pipe dream</a:t>
            </a:r>
            <a:endParaRPr lang="en-US" altLang="en-US" sz="2400" dirty="0">
              <a:solidFill>
                <a:srgbClr val="FFFFFF"/>
              </a:solidFill>
              <a:latin typeface="Avenir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06562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274639" y="1006476"/>
            <a:ext cx="8640761" cy="373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marL="4318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Import </a:t>
            </a:r>
            <a:r>
              <a:rPr lang="en-US" altLang="en-US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aurelia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-http-client for http 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requests</a:t>
            </a:r>
          </a:p>
          <a:p>
            <a:pPr marL="742950" lvl="1" indent="-285750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  <a:tabLst/>
            </a:pPr>
            <a:r>
              <a:rPr lang="en-US" altLang="en-US" i="1" dirty="0">
                <a:solidFill>
                  <a:srgbClr val="000000"/>
                </a:solidFill>
                <a:latin typeface="Arial Narrow" panose="020B0606020202030204" pitchFamily="34" charset="0"/>
              </a:rPr>
              <a:t>Allows get, </a:t>
            </a:r>
            <a:r>
              <a:rPr lang="en-US" altLang="en-US" i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jsonp</a:t>
            </a:r>
            <a:r>
              <a:rPr lang="en-US" altLang="en-US" i="1" dirty="0">
                <a:solidFill>
                  <a:srgbClr val="000000"/>
                </a:solidFill>
                <a:latin typeface="Arial Narrow" panose="020B0606020202030204" pitchFamily="34" charset="0"/>
              </a:rPr>
              <a:t>, head, put, post, patch, and delete </a:t>
            </a:r>
            <a:r>
              <a:rPr lang="en-US" altLang="en-US" i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methods</a:t>
            </a:r>
          </a:p>
          <a:p>
            <a:pPr marL="742950" lvl="1" indent="-285750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  <a:tabLst/>
            </a:pPr>
            <a:r>
              <a:rPr lang="en-US" altLang="en-US" i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Utilizes promises with .then &amp; .catch methods</a:t>
            </a:r>
            <a:endParaRPr lang="en-US" altLang="en-US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Bind to any attributes, including </a:t>
            </a:r>
            <a:r>
              <a:rPr lang="en-US" altLang="en-US" b="1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href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and </a:t>
            </a:r>
            <a:r>
              <a:rPr lang="en-US" altLang="en-US" b="1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src</a:t>
            </a:r>
            <a:endParaRPr lang="en-US" altLang="en-US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82563" y="-33337"/>
            <a:ext cx="8229600" cy="85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</a:pPr>
            <a:r>
              <a:rPr lang="en-US" altLang="en-US" sz="2400" b="1" dirty="0" err="1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AureliaJS</a:t>
            </a:r>
            <a:r>
              <a:rPr lang="en-US" altLang="en-US" sz="2400" b="1" dirty="0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 </a:t>
            </a:r>
            <a:r>
              <a:rPr lang="en-US" altLang="en-US" sz="2400" dirty="0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Flickr – Get all </a:t>
            </a:r>
            <a:r>
              <a:rPr lang="en-US" altLang="en-US" sz="2400" dirty="0" err="1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ajaxy</a:t>
            </a:r>
            <a:r>
              <a:rPr lang="en-US" altLang="en-US" sz="2400" dirty="0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!</a:t>
            </a:r>
            <a:endParaRPr lang="en-US" altLang="en-US" sz="2400" dirty="0">
              <a:solidFill>
                <a:srgbClr val="FFFFFF"/>
              </a:solidFill>
              <a:latin typeface="Avenir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57228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274639" y="1006476"/>
            <a:ext cx="8640761" cy="373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marL="4318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Can create your own navigation 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local to a page</a:t>
            </a:r>
            <a:endParaRPr lang="en-US" altLang="en-US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Can even infinitely nest this navigation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82563" y="-33337"/>
            <a:ext cx="8229600" cy="85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</a:pPr>
            <a:r>
              <a:rPr lang="en-US" altLang="en-US" sz="2400" b="1" dirty="0" err="1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AureliaJS</a:t>
            </a:r>
            <a:r>
              <a:rPr lang="en-US" altLang="en-US" sz="2400" b="1" dirty="0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 </a:t>
            </a:r>
            <a:r>
              <a:rPr lang="en-US" altLang="en-US" sz="2400" dirty="0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Child-router – Infinite Recursion Madness!</a:t>
            </a:r>
            <a:endParaRPr lang="en-US" altLang="en-US" sz="2400" dirty="0">
              <a:solidFill>
                <a:srgbClr val="FFFFFF"/>
              </a:solidFill>
              <a:latin typeface="Avenir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07370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0"/>
            <a:ext cx="708152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2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274639" y="1006476"/>
            <a:ext cx="8640761" cy="373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marL="4318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A real-world 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coding sample</a:t>
            </a:r>
            <a:endParaRPr lang="en-US" altLang="en-US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Uses a service to load Employee data during Activate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Displays results in 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grid</a:t>
            </a:r>
          </a:p>
          <a:p>
            <a:pPr marL="742950" lvl="1" indent="-285750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  <a:tabLst/>
            </a:pPr>
            <a:r>
              <a:rPr lang="en-US" altLang="en-US" i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Uses </a:t>
            </a:r>
            <a:r>
              <a:rPr lang="en-US" altLang="en-US" i="1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repeat.for</a:t>
            </a:r>
            <a:r>
              <a:rPr lang="en-US" altLang="en-US" i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 syntax</a:t>
            </a:r>
            <a:endParaRPr lang="en-US" altLang="en-US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Can delete a row with modal confirmation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Can create a new Employee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Can edit an existing Employee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Clicking a row selects 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it</a:t>
            </a:r>
            <a:endParaRPr lang="en-US" altLang="en-US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82563" y="-33337"/>
            <a:ext cx="8229600" cy="85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</a:pPr>
            <a:r>
              <a:rPr lang="en-US" altLang="en-US" sz="2400" b="1" dirty="0" err="1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AureliaJS</a:t>
            </a:r>
            <a:r>
              <a:rPr lang="en-US" altLang="en-US" sz="2400" b="1" dirty="0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 </a:t>
            </a:r>
            <a:r>
              <a:rPr lang="en-US" altLang="en-US" sz="2400" dirty="0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Employee List – Table galore!</a:t>
            </a:r>
            <a:endParaRPr lang="en-US" altLang="en-US" sz="2400" dirty="0">
              <a:solidFill>
                <a:srgbClr val="FFFFFF"/>
              </a:solidFill>
              <a:latin typeface="Avenir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73735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274639" y="1006476"/>
            <a:ext cx="8640761" cy="373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marL="4318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Handles Get and CRUD operations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Handles all success/error messages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Returns new 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Promises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Makes calls to a </a:t>
            </a:r>
            <a:r>
              <a:rPr lang="en-US" altLang="en-US" b="1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WebApi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 project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Injects an </a:t>
            </a:r>
            <a:r>
              <a:rPr lang="en-US" altLang="en-US" b="1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AppSettings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 class for the base URL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endParaRPr lang="en-US" altLang="en-US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82563" y="-33337"/>
            <a:ext cx="8229600" cy="85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</a:pPr>
            <a:r>
              <a:rPr lang="en-US" altLang="en-US" sz="2400" b="1" dirty="0" err="1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AureliaJS</a:t>
            </a:r>
            <a:r>
              <a:rPr lang="en-US" altLang="en-US" sz="2400" b="1" dirty="0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 </a:t>
            </a:r>
            <a:r>
              <a:rPr lang="en-US" altLang="en-US" sz="2400" dirty="0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Employee Service – with a smile!</a:t>
            </a:r>
            <a:endParaRPr lang="en-US" altLang="en-US" sz="2400" dirty="0">
              <a:solidFill>
                <a:srgbClr val="FFFFFF"/>
              </a:solidFill>
              <a:latin typeface="Avenir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4343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274639" y="1006476"/>
            <a:ext cx="8640761" cy="373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marL="4318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Utilizes the router to “Go Back”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Can add validation to specific 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properties</a:t>
            </a:r>
          </a:p>
          <a:p>
            <a:pPr marL="742950" lvl="1" indent="-285750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  <a:tabLst/>
            </a:pPr>
            <a:r>
              <a:rPr lang="en-US" altLang="en-US" i="1" dirty="0">
                <a:solidFill>
                  <a:srgbClr val="000000"/>
                </a:solidFill>
                <a:latin typeface="Arial Narrow" panose="020B0606020202030204" pitchFamily="34" charset="0"/>
              </a:rPr>
              <a:t>Can create your own custom validators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Must 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use “this” when calling other functions in the same class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endParaRPr lang="en-US" altLang="en-US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82563" y="-33337"/>
            <a:ext cx="8229600" cy="85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</a:pPr>
            <a:r>
              <a:rPr lang="en-US" altLang="en-US" sz="2400" b="1" dirty="0" err="1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AureliaJS</a:t>
            </a:r>
            <a:r>
              <a:rPr lang="en-US" altLang="en-US" sz="2400" b="1" dirty="0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 </a:t>
            </a:r>
            <a:r>
              <a:rPr lang="en-US" altLang="en-US" sz="2400" dirty="0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Employee Create – Skyline is hiring!</a:t>
            </a:r>
            <a:endParaRPr lang="en-US" altLang="en-US" sz="2400" dirty="0">
              <a:solidFill>
                <a:srgbClr val="FFFFFF"/>
              </a:solidFill>
              <a:latin typeface="Avenir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4385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274639" y="1006476"/>
            <a:ext cx="8640761" cy="373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marL="4318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A </a:t>
            </a:r>
            <a:r>
              <a:rPr lang="en-US" altLang="en-US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customElement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 that allows the value to be 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bound</a:t>
            </a:r>
          </a:p>
          <a:p>
            <a:pPr marL="742950" lvl="1" indent="-285750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  <a:tabLst/>
            </a:pPr>
            <a:r>
              <a:rPr lang="en-US" altLang="en-US" i="1" dirty="0">
                <a:solidFill>
                  <a:srgbClr val="000000"/>
                </a:solidFill>
                <a:latin typeface="Arial Narrow" panose="020B0606020202030204" pitchFamily="34" charset="0"/>
              </a:rPr>
              <a:t>Can also create custom attributes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Lifecycle Methods</a:t>
            </a:r>
          </a:p>
          <a:p>
            <a:pPr marL="742950" lvl="1" indent="-285750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  <a:tabLst/>
            </a:pPr>
            <a:r>
              <a:rPr lang="en-US" altLang="en-US" i="1" dirty="0">
                <a:solidFill>
                  <a:srgbClr val="000000"/>
                </a:solidFill>
                <a:latin typeface="Arial Narrow" panose="020B0606020202030204" pitchFamily="34" charset="0"/>
              </a:rPr>
              <a:t>bind – After model is bound to view</a:t>
            </a:r>
          </a:p>
          <a:p>
            <a:pPr marL="742950" lvl="1" indent="-285750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  <a:tabLst/>
            </a:pPr>
            <a:r>
              <a:rPr lang="en-US" altLang="en-US" i="1" dirty="0">
                <a:solidFill>
                  <a:srgbClr val="000000"/>
                </a:solidFill>
                <a:latin typeface="Arial Narrow" panose="020B0606020202030204" pitchFamily="34" charset="0"/>
              </a:rPr>
              <a:t>unbind – Model is unbound from view</a:t>
            </a:r>
          </a:p>
          <a:p>
            <a:pPr marL="742950" lvl="1" indent="-285750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  <a:tabLst/>
            </a:pPr>
            <a:r>
              <a:rPr lang="en-US" altLang="en-US" i="1" dirty="0">
                <a:solidFill>
                  <a:srgbClr val="000000"/>
                </a:solidFill>
                <a:latin typeface="Arial Narrow" panose="020B0606020202030204" pitchFamily="34" charset="0"/>
              </a:rPr>
              <a:t>attached – HTML is added to DOM</a:t>
            </a:r>
          </a:p>
          <a:p>
            <a:pPr marL="742950" lvl="1" indent="-285750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  <a:tabLst/>
            </a:pPr>
            <a:r>
              <a:rPr lang="en-US" altLang="en-US" i="1" dirty="0">
                <a:solidFill>
                  <a:srgbClr val="000000"/>
                </a:solidFill>
                <a:latin typeface="Arial Narrow" panose="020B0606020202030204" pitchFamily="34" charset="0"/>
              </a:rPr>
              <a:t>detached – HTML is removed from </a:t>
            </a:r>
            <a:r>
              <a:rPr lang="en-US" altLang="en-US" i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DOM</a:t>
            </a:r>
            <a:endParaRPr lang="en-US" altLang="en-US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xxxChanged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fires whenever the bound value changes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82563" y="-33337"/>
            <a:ext cx="8229600" cy="85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</a:pPr>
            <a:r>
              <a:rPr lang="en-US" altLang="en-US" sz="2400" b="1" dirty="0" err="1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AureliaJS</a:t>
            </a:r>
            <a:r>
              <a:rPr lang="en-US" altLang="en-US" sz="2400" b="1" dirty="0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Datepicker</a:t>
            </a:r>
            <a:r>
              <a:rPr lang="en-US" altLang="en-US" sz="2400" dirty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 </a:t>
            </a:r>
            <a:r>
              <a:rPr lang="en-US" altLang="en-US" sz="2400" dirty="0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– The other white textbox</a:t>
            </a:r>
            <a:endParaRPr lang="en-US" altLang="en-US" sz="2400" dirty="0">
              <a:solidFill>
                <a:srgbClr val="FFFFFF"/>
              </a:solidFill>
              <a:latin typeface="Avenir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67507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274639" y="1006476"/>
            <a:ext cx="8640761" cy="373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marL="4318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Use activate to read query string to load the Employee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Server side rules ensure client side validation isn’t skipped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Header updates when first/last name changes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Utilizes Employee Service similar to Create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82563" y="-33337"/>
            <a:ext cx="8229600" cy="85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</a:pPr>
            <a:r>
              <a:rPr lang="en-US" altLang="en-US" sz="2400" b="1" dirty="0" err="1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AureliaJS</a:t>
            </a:r>
            <a:r>
              <a:rPr lang="en-US" altLang="en-US" sz="2400" b="1" dirty="0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 </a:t>
            </a:r>
            <a:r>
              <a:rPr lang="en-US" altLang="en-US" sz="2400" dirty="0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Employee Update – When life happens</a:t>
            </a:r>
            <a:endParaRPr lang="en-US" altLang="en-US" sz="2400" dirty="0">
              <a:solidFill>
                <a:srgbClr val="FFFFFF"/>
              </a:solidFill>
              <a:latin typeface="Avenir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86053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274639" y="1006476"/>
            <a:ext cx="8640761" cy="373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marL="4318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Handles an error response from a http-client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Checks for broken rules or a generic message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Displays messages through included </a:t>
            </a:r>
            <a:r>
              <a:rPr lang="en-US" altLang="en-US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toastr</a:t>
            </a:r>
            <a:endParaRPr lang="en-US" altLang="en-US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Could wrap your own http-client to handle the same 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way</a:t>
            </a:r>
          </a:p>
          <a:p>
            <a:pPr marL="742950" lvl="1" indent="-285750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  <a:tabLst/>
            </a:pPr>
            <a:r>
              <a:rPr lang="en-US" altLang="en-US" i="1" dirty="0">
                <a:solidFill>
                  <a:srgbClr val="000000"/>
                </a:solidFill>
                <a:latin typeface="Arial Narrow" panose="020B0606020202030204" pitchFamily="34" charset="0"/>
              </a:rPr>
              <a:t>No interceptors yet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Consistently 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handles exceptions from the server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82563" y="-33337"/>
            <a:ext cx="8229600" cy="85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</a:pPr>
            <a:r>
              <a:rPr lang="en-US" altLang="en-US" sz="2400" b="1" dirty="0" err="1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AureliaJS</a:t>
            </a:r>
            <a:r>
              <a:rPr lang="en-US" altLang="en-US" sz="2400" b="1" dirty="0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 </a:t>
            </a:r>
            <a:r>
              <a:rPr lang="en-US" altLang="en-US" sz="2400" dirty="0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Error-handler – When stuff goes wrong</a:t>
            </a:r>
            <a:endParaRPr lang="en-US" altLang="en-US" sz="2400" dirty="0">
              <a:solidFill>
                <a:srgbClr val="FFFFFF"/>
              </a:solidFill>
              <a:latin typeface="Avenir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94602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274639" y="1006476"/>
            <a:ext cx="8640761" cy="373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marL="4318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>
                <a:solidFill>
                  <a:srgbClr val="000000"/>
                </a:solidFill>
                <a:latin typeface="Arial Narrow" panose="020B0606020202030204" pitchFamily="34" charset="0"/>
              </a:rPr>
              <a:t>Handles a success response from a http-client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>
                <a:solidFill>
                  <a:srgbClr val="000000"/>
                </a:solidFill>
                <a:latin typeface="Arial Narrow" panose="020B0606020202030204" pitchFamily="34" charset="0"/>
              </a:rPr>
              <a:t>Checks for success and displays toastr message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>
                <a:solidFill>
                  <a:srgbClr val="000000"/>
                </a:solidFill>
                <a:latin typeface="Arial Narrow" panose="020B0606020202030204" pitchFamily="34" charset="0"/>
              </a:rPr>
              <a:t>Also checks if not successful (but isn’t exception)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>
                <a:solidFill>
                  <a:srgbClr val="000000"/>
                </a:solidFill>
                <a:latin typeface="Arial Narrow" panose="020B0606020202030204" pitchFamily="34" charset="0"/>
              </a:rPr>
              <a:t>Consistently handles save results from the server</a:t>
            </a:r>
            <a:endParaRPr lang="en-US" altLang="en-US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82563" y="-33337"/>
            <a:ext cx="8229600" cy="85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</a:pPr>
            <a:r>
              <a:rPr lang="en-US" altLang="en-US" sz="2400" b="1" dirty="0" err="1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AureliaJS</a:t>
            </a:r>
            <a:r>
              <a:rPr lang="en-US" altLang="en-US" sz="2400" b="1" dirty="0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 </a:t>
            </a:r>
            <a:r>
              <a:rPr lang="en-US" altLang="en-US" sz="2400" dirty="0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Save-handler – When stuff goes right (probably)</a:t>
            </a:r>
            <a:endParaRPr lang="en-US" altLang="en-US" sz="2400" dirty="0">
              <a:solidFill>
                <a:srgbClr val="FFFFFF"/>
              </a:solidFill>
              <a:latin typeface="Avenir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65269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768350"/>
            <a:ext cx="9144000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914401" y="1"/>
            <a:ext cx="8761413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189"/>
            <a:endParaRPr lang="en-US" alt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223839" y="760414"/>
            <a:ext cx="8005762" cy="520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189"/>
            <a:endParaRPr lang="en-US" alt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65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30251"/>
            <a:ext cx="9144000" cy="4025900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1">
              <a:lnSpc>
                <a:spcPct val="100000"/>
              </a:lnSpc>
              <a:tabLst>
                <a:tab pos="723882" algn="l"/>
                <a:tab pos="1447764" algn="l"/>
                <a:tab pos="2171646" algn="l"/>
                <a:tab pos="2895527" algn="l"/>
                <a:tab pos="3619409" algn="l"/>
                <a:tab pos="4343291" algn="l"/>
                <a:tab pos="5067173" algn="l"/>
                <a:tab pos="5791055" algn="l"/>
                <a:tab pos="6514937" algn="l"/>
                <a:tab pos="7238819" algn="l"/>
                <a:tab pos="7962701" algn="l"/>
                <a:tab pos="8686583" algn="l"/>
              </a:tabLst>
            </a:pPr>
            <a:r>
              <a:rPr lang="en-US" altLang="en-US" sz="5400" b="1" dirty="0" smtClean="0">
                <a:latin typeface="Avenir" charset="0"/>
              </a:rPr>
              <a:t>Q&amp;A</a:t>
            </a:r>
            <a:endParaRPr lang="en-US" altLang="en-US" sz="5400" b="1" dirty="0">
              <a:latin typeface="Avenir" charset="0"/>
            </a:endParaRP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1130300" y="4325938"/>
            <a:ext cx="723900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</a:pPr>
            <a:endParaRPr lang="en-US" altLang="en-US" sz="140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defTabSz="457189">
              <a:lnSpc>
                <a:spcPct val="100000"/>
              </a:lnSpc>
            </a:pPr>
            <a:endParaRPr lang="en-US" altLang="en-US" b="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91160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98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76200" y="856630"/>
            <a:ext cx="4952999" cy="373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marL="4318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Graduated from UW-Platteville in 2005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Software Engineer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With Skyline Technologies the past 10 years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MCPD certification in Web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endParaRPr lang="en-US" altLang="en-US" i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</a:pPr>
            <a:endParaRPr lang="en-US" altLang="en-US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82563" y="-33337"/>
            <a:ext cx="8229600" cy="85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</a:pPr>
            <a:r>
              <a:rPr lang="en-US" altLang="en-US" sz="2400" b="1" dirty="0" smtClean="0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Dan Lorenz </a:t>
            </a:r>
            <a:r>
              <a:rPr lang="en-US" altLang="en-US" sz="2400" dirty="0" smtClean="0">
                <a:solidFill>
                  <a:srgbClr val="FFFFFF"/>
                </a:solidFill>
                <a:latin typeface="Avenir" charset="0"/>
                <a:cs typeface="Arial"/>
              </a:rPr>
              <a:t>About Me</a:t>
            </a:r>
            <a:endParaRPr lang="en-US" altLang="en-US" sz="2400" dirty="0">
              <a:solidFill>
                <a:srgbClr val="FFFFFF"/>
              </a:solidFill>
              <a:latin typeface="Avenir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123950"/>
            <a:ext cx="23431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0499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76200" y="856630"/>
            <a:ext cx="4952999" cy="373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marL="4318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History </a:t>
            </a:r>
          </a:p>
          <a:p>
            <a:pPr lvl="1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</a:pPr>
            <a:r>
              <a:rPr lang="en-US" sz="1600" dirty="0">
                <a:solidFill>
                  <a:srgbClr val="000000"/>
                </a:solidFill>
                <a:latin typeface="Arial Narrow" panose="020B0606020202030204" pitchFamily="34" charset="0"/>
              </a:rPr>
              <a:t>Founded in 1992 as a tech staffing agency </a:t>
            </a:r>
            <a:endParaRPr lang="en-US" altLang="en-US" sz="1600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lvl="1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</a:pPr>
            <a:r>
              <a:rPr lang="en-US" altLang="en-US" sz="1600" dirty="0">
                <a:solidFill>
                  <a:srgbClr val="000000"/>
                </a:solidFill>
                <a:latin typeface="Arial Narrow" panose="020B0606020202030204" pitchFamily="34" charset="0"/>
              </a:rPr>
              <a:t>E</a:t>
            </a:r>
            <a:r>
              <a:rPr lang="en-US" sz="1600" dirty="0">
                <a:solidFill>
                  <a:srgbClr val="000000"/>
                </a:solidFill>
                <a:latin typeface="Arial Narrow" panose="020B0606020202030204" pitchFamily="34" charset="0"/>
              </a:rPr>
              <a:t>volved into a full service IT and marketing consulting firm </a:t>
            </a:r>
          </a:p>
          <a:p>
            <a:pPr lvl="1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</a:pPr>
            <a:r>
              <a:rPr lang="en-US" sz="1600" dirty="0">
                <a:solidFill>
                  <a:srgbClr val="000000"/>
                </a:solidFill>
                <a:latin typeface="Arial Narrow" panose="020B0606020202030204" pitchFamily="34" charset="0"/>
              </a:rPr>
              <a:t>Associated </a:t>
            </a:r>
            <a:r>
              <a:rPr lang="en-US" sz="1600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Owned</a:t>
            </a:r>
          </a:p>
          <a:p>
            <a:pPr lvl="1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</a:pPr>
            <a:r>
              <a:rPr lang="en-US" sz="1600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Locations: Appleton, Green Bay, Milwaukee</a:t>
            </a:r>
            <a:endParaRPr lang="en-US" sz="1600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lvl="1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</a:pPr>
            <a:r>
              <a:rPr lang="en-US" sz="1600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176 </a:t>
            </a:r>
            <a:r>
              <a:rPr lang="en-US" sz="1600" dirty="0">
                <a:solidFill>
                  <a:srgbClr val="000000"/>
                </a:solidFill>
                <a:latin typeface="Arial Narrow" panose="020B0606020202030204" pitchFamily="34" charset="0"/>
              </a:rPr>
              <a:t>Associates</a:t>
            </a:r>
          </a:p>
          <a:p>
            <a:pPr marL="685800" lvl="2" indent="0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</a:pPr>
            <a:r>
              <a:rPr lang="en-US" sz="1400" dirty="0">
                <a:solidFill>
                  <a:srgbClr val="000000"/>
                </a:solidFill>
                <a:latin typeface="Arial Narrow" panose="020B0606020202030204" pitchFamily="34" charset="0"/>
              </a:rPr>
              <a:t>  25 Certified Scrum Masters (CSM)</a:t>
            </a:r>
          </a:p>
          <a:p>
            <a:pPr marL="685800" lvl="2" indent="0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</a:pPr>
            <a:r>
              <a:rPr lang="en-US" sz="1400" dirty="0">
                <a:solidFill>
                  <a:srgbClr val="000000"/>
                </a:solidFill>
                <a:latin typeface="Arial Narrow" panose="020B0606020202030204" pitchFamily="34" charset="0"/>
              </a:rPr>
              <a:t>  2 Certified Scrum Practitioners (CSP)</a:t>
            </a:r>
          </a:p>
          <a:p>
            <a:pPr marL="685800" lvl="2" indent="0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</a:pPr>
            <a:r>
              <a:rPr lang="en-US" sz="1400" dirty="0">
                <a:solidFill>
                  <a:srgbClr val="000000"/>
                </a:solidFill>
                <a:latin typeface="Arial Narrow" panose="020B0606020202030204" pitchFamily="34" charset="0"/>
              </a:rPr>
              <a:t>  50+ Microsoft Certified Professionals </a:t>
            </a:r>
          </a:p>
          <a:p>
            <a:pPr lvl="1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</a:pPr>
            <a:r>
              <a:rPr lang="en-US" sz="1600" dirty="0">
                <a:solidFill>
                  <a:srgbClr val="000000"/>
                </a:solidFill>
                <a:latin typeface="Arial Narrow" panose="020B0606020202030204" pitchFamily="34" charset="0"/>
              </a:rPr>
              <a:t>Microsoft Partnership</a:t>
            </a:r>
          </a:p>
          <a:p>
            <a:pPr marL="685800" lvl="2" indent="0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</a:pPr>
            <a:r>
              <a:rPr lang="en-US" sz="1400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  Gold Certified Partner</a:t>
            </a:r>
          </a:p>
          <a:p>
            <a:pPr marL="685800" lvl="2" indent="0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</a:pPr>
            <a:r>
              <a:rPr lang="en-US" sz="1400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  2013 Azure Partner of the Year – Midwest Region</a:t>
            </a:r>
          </a:p>
          <a:p>
            <a:pPr marL="685800" lvl="2" indent="0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</a:pPr>
            <a:r>
              <a:rPr lang="en-US" sz="1400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  Microsoft Partner Advisory Council Member</a:t>
            </a:r>
            <a:endParaRPr lang="en-US" altLang="en-US" i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</a:pPr>
            <a:endParaRPr lang="en-US" altLang="en-US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5105400" y="856630"/>
            <a:ext cx="3813596" cy="211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marL="4318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Our Difference | Our People</a:t>
            </a:r>
          </a:p>
          <a:p>
            <a:pPr marL="161925" lvl="1" indent="0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</a:pPr>
            <a:r>
              <a:rPr lang="en-US" i="1" dirty="0">
                <a:solidFill>
                  <a:srgbClr val="000000"/>
                </a:solidFill>
                <a:latin typeface="Arial Narrow" panose="020B0606020202030204" pitchFamily="34" charset="0"/>
              </a:rPr>
              <a:t>Our it-</a:t>
            </a:r>
            <a:r>
              <a:rPr lang="en-US" i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qusitive</a:t>
            </a:r>
            <a:r>
              <a:rPr lang="en-US" i="1" dirty="0">
                <a:solidFill>
                  <a:srgbClr val="000000"/>
                </a:solidFill>
                <a:latin typeface="Arial Narrow" panose="020B0606020202030204" pitchFamily="34" charset="0"/>
              </a:rPr>
              <a:t> people make a difference. </a:t>
            </a:r>
            <a:endParaRPr lang="en-US" altLang="en-US" i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lvl="1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</a:pPr>
            <a:r>
              <a:rPr lang="en-US" altLang="en-US" sz="1600" dirty="0">
                <a:solidFill>
                  <a:srgbClr val="000000"/>
                </a:solidFill>
                <a:latin typeface="Arial Narrow" panose="020B0606020202030204" pitchFamily="34" charset="0"/>
              </a:rPr>
              <a:t>We ask why</a:t>
            </a:r>
          </a:p>
          <a:p>
            <a:pPr lvl="1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</a:pPr>
            <a:r>
              <a:rPr lang="en-US" altLang="en-US" sz="1600" dirty="0">
                <a:solidFill>
                  <a:srgbClr val="000000"/>
                </a:solidFill>
                <a:latin typeface="Arial Narrow" panose="020B0606020202030204" pitchFamily="34" charset="0"/>
              </a:rPr>
              <a:t>We educate</a:t>
            </a:r>
          </a:p>
          <a:p>
            <a:pPr lvl="1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</a:pPr>
            <a:r>
              <a:rPr lang="en-US" altLang="en-US" sz="1600" dirty="0">
                <a:solidFill>
                  <a:srgbClr val="000000"/>
                </a:solidFill>
                <a:latin typeface="Arial Narrow" panose="020B0606020202030204" pitchFamily="34" charset="0"/>
              </a:rPr>
              <a:t>We continually learn</a:t>
            </a:r>
          </a:p>
          <a:p>
            <a:pPr lvl="1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</a:pPr>
            <a:r>
              <a:rPr lang="en-US" altLang="en-US" sz="1600" dirty="0">
                <a:solidFill>
                  <a:srgbClr val="000000"/>
                </a:solidFill>
                <a:latin typeface="Arial Narrow" panose="020B0606020202030204" pitchFamily="34" charset="0"/>
              </a:rPr>
              <a:t>We think strategically</a:t>
            </a:r>
          </a:p>
          <a:p>
            <a:pPr lvl="1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</a:pPr>
            <a:r>
              <a:rPr lang="en-US" altLang="en-US" sz="1600" dirty="0">
                <a:solidFill>
                  <a:srgbClr val="000000"/>
                </a:solidFill>
                <a:latin typeface="Arial Narrow" panose="020B0606020202030204" pitchFamily="34" charset="0"/>
              </a:rPr>
              <a:t>We take the long view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82563" y="-33337"/>
            <a:ext cx="8229600" cy="85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</a:pPr>
            <a:r>
              <a:rPr lang="en-US" altLang="en-US" sz="2400" b="1" dirty="0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Skyline</a:t>
            </a:r>
            <a:r>
              <a:rPr lang="en-US" altLang="en-US" sz="2400" b="1" dirty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73898" y="3105150"/>
            <a:ext cx="3276600" cy="1210139"/>
          </a:xfrm>
          <a:prstGeom prst="rect">
            <a:avLst/>
          </a:prstGeom>
          <a:solidFill>
            <a:srgbClr val="57C9E8"/>
          </a:solidFill>
          <a:effectLst>
            <a:outerShdw blurRad="50800" dist="38100" dir="2700000" sx="101000" sy="101000" algn="tl" rotWithShape="0">
              <a:srgbClr val="000066">
                <a:alpha val="28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 defTabSz="6858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800" b="1" dirty="0" smtClean="0">
                <a:solidFill>
                  <a:schemeClr val="bg1"/>
                </a:solidFill>
                <a:latin typeface="Arial Narrow" panose="020B0606020202030204" pitchFamily="34" charset="0"/>
                <a:cs typeface="Arial"/>
              </a:rPr>
              <a:t>We Are Hiring!</a:t>
            </a:r>
          </a:p>
          <a:p>
            <a:pPr algn="ctr"/>
            <a:r>
              <a:rPr lang="en-US" sz="1600" b="1" dirty="0" smtClean="0">
                <a:solidFill>
                  <a:srgbClr val="003A5D"/>
                </a:solidFill>
                <a:latin typeface="Arial Narrow" panose="020B0606020202030204" pitchFamily="34" charset="0"/>
              </a:rPr>
              <a:t>Explore </a:t>
            </a:r>
            <a:r>
              <a:rPr lang="en-US" sz="1600" b="1" dirty="0">
                <a:solidFill>
                  <a:srgbClr val="003A5D"/>
                </a:solidFill>
                <a:latin typeface="Arial Narrow" panose="020B0606020202030204" pitchFamily="34" charset="0"/>
              </a:rPr>
              <a:t>our current openings today</a:t>
            </a:r>
            <a:r>
              <a:rPr lang="en-US" sz="1600" b="1" dirty="0" smtClean="0">
                <a:solidFill>
                  <a:srgbClr val="003A5D"/>
                </a:solidFill>
                <a:latin typeface="Arial Narrow" panose="020B0606020202030204" pitchFamily="34" charset="0"/>
              </a:rPr>
              <a:t>!</a:t>
            </a:r>
          </a:p>
          <a:p>
            <a:pPr algn="ctr"/>
            <a:r>
              <a:rPr lang="en-US" sz="1600" b="1" dirty="0" smtClean="0">
                <a:solidFill>
                  <a:srgbClr val="003A5D"/>
                </a:solidFill>
                <a:latin typeface="Arial Narrow" panose="020B0606020202030204" pitchFamily="34" charset="0"/>
              </a:rPr>
              <a:t>Stop by the Skyline booth or visit: </a:t>
            </a:r>
            <a:r>
              <a:rPr lang="en-US" sz="1600" b="1" dirty="0">
                <a:solidFill>
                  <a:srgbClr val="003A5D"/>
                </a:solidFill>
                <a:latin typeface="Arial Narrow" panose="020B0606020202030204" pitchFamily="34" charset="0"/>
              </a:rPr>
              <a:t>SkylineTechnologies.com/Careers</a:t>
            </a:r>
            <a:endParaRPr lang="en-US" sz="1600" dirty="0">
              <a:solidFill>
                <a:srgbClr val="003A5D"/>
              </a:solidFill>
              <a:latin typeface="Arial Narrow" panose="020B060602020203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253186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369" y="196874"/>
            <a:ext cx="29225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189">
              <a:lnSpc>
                <a:spcPct val="100000"/>
              </a:lnSpc>
              <a:buClrTx/>
              <a:buSzTx/>
            </a:pPr>
            <a:r>
              <a:rPr lang="en-US" altLang="en-US" sz="2400" b="1" dirty="0">
                <a:solidFill>
                  <a:srgbClr val="00CCFF"/>
                </a:solidFill>
                <a:latin typeface="Avenir" charset="0"/>
                <a:cs typeface="Arial"/>
              </a:rPr>
              <a:t>Competency </a:t>
            </a:r>
            <a:r>
              <a:rPr lang="en-US" altLang="en-US" sz="2400" dirty="0">
                <a:solidFill>
                  <a:srgbClr val="FFFFFF"/>
                </a:solidFill>
                <a:latin typeface="Avenir" charset="0"/>
                <a:cs typeface="Arial"/>
              </a:rPr>
              <a:t>Areas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047750"/>
            <a:ext cx="688931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92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182563" y="1047750"/>
            <a:ext cx="8231188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marL="863600" indent="-3238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Aurelia – What is it?</a:t>
            </a:r>
          </a:p>
          <a:p>
            <a:pPr>
              <a:lnSpc>
                <a:spcPct val="100000"/>
              </a:lnSpc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A brief history</a:t>
            </a:r>
          </a:p>
          <a:p>
            <a:pPr>
              <a:lnSpc>
                <a:spcPct val="100000"/>
              </a:lnSpc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Setup</a:t>
            </a:r>
          </a:p>
          <a:p>
            <a:pPr>
              <a:lnSpc>
                <a:spcPct val="100000"/>
              </a:lnSpc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Code!</a:t>
            </a:r>
          </a:p>
          <a:p>
            <a:pPr>
              <a:lnSpc>
                <a:spcPct val="100000"/>
              </a:lnSpc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Questions?</a:t>
            </a:r>
            <a:endParaRPr lang="en-US" altLang="en-US" b="1" dirty="0">
              <a:latin typeface="Arial Narrow" panose="020B0606020202030204" pitchFamily="34" charset="0"/>
            </a:endParaRP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82563" y="-33338"/>
            <a:ext cx="8229600" cy="85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2400" b="1" dirty="0" err="1" smtClean="0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AureliaJS</a:t>
            </a:r>
            <a:r>
              <a:rPr lang="en-US" altLang="en-US" sz="2400" b="1" dirty="0" smtClean="0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 </a:t>
            </a:r>
            <a:r>
              <a:rPr lang="en-US" altLang="en-US" sz="2400" dirty="0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Agenda</a:t>
            </a:r>
            <a:endParaRPr lang="en-US" altLang="en-US" sz="2400" dirty="0">
              <a:solidFill>
                <a:srgbClr val="FFFFFF"/>
              </a:solidFill>
              <a:latin typeface="Avenir" charset="0"/>
              <a:cs typeface="Arial" panose="020B0604020202020204" pitchFamily="34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813" y="1279525"/>
            <a:ext cx="3024187" cy="299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182563" y="845752"/>
            <a:ext cx="8640761" cy="373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marL="4318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marL="0" indent="0"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</a:pPr>
            <a:r>
              <a:rPr lang="en-US" dirty="0"/>
              <a:t>“</a:t>
            </a:r>
            <a:r>
              <a:rPr lang="en-US" b="1" dirty="0"/>
              <a:t>Aurelia</a:t>
            </a:r>
            <a:r>
              <a:rPr lang="en-US" dirty="0"/>
              <a:t> is a next gen JavaScript client framework for mobile, desktop and web that leverages simple conventions to empower your creativity.” – http://aurelia.io</a:t>
            </a:r>
            <a:r>
              <a:rPr lang="en-US" dirty="0" smtClean="0"/>
              <a:t>/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/>
            </a:r>
            <a:b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</a:br>
            <a:endParaRPr lang="en-US" altLang="en-US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Open source and free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Supports ES5, ES6, ES7, </a:t>
            </a:r>
            <a:r>
              <a:rPr lang="en-US" altLang="en-US" b="1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TypeScript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, </a:t>
            </a:r>
            <a:r>
              <a:rPr lang="en-US" altLang="en-US" b="1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AtScript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, and </a:t>
            </a:r>
            <a:r>
              <a:rPr lang="en-US" altLang="en-US" b="1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CoffeeScript</a:t>
            </a:r>
            <a:endParaRPr lang="en-US" altLang="en-US" b="1" dirty="0" smtClean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SPA - MV* Conventions over configuration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Uses Dependency Injection and fully testable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One/Two-Way Binding &amp; Routing built-in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Extensible HTML – Custom Elements/Attributes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Modular – Only import the parts you need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Created by </a:t>
            </a:r>
            <a:r>
              <a:rPr lang="en-US" altLang="en-US" b="1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Durandal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, Inc.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  <a:hlinkClick r:id="rId3"/>
              </a:rPr>
              <a:t>http://aurelia.io</a:t>
            </a:r>
            <a:endParaRPr lang="en-US" altLang="en-US" b="1" dirty="0" smtClean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endParaRPr lang="en-US" altLang="en-US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82563" y="-33337"/>
            <a:ext cx="8229600" cy="85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</a:pPr>
            <a:r>
              <a:rPr lang="en-US" altLang="en-US" sz="2400" b="1" dirty="0" err="1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AureliaJS</a:t>
            </a:r>
            <a:r>
              <a:rPr lang="en-US" altLang="en-US" sz="2400" b="1" dirty="0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Aureli</a:t>
            </a:r>
            <a:r>
              <a:rPr lang="en-US" altLang="en-US" sz="2400" dirty="0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-what?</a:t>
            </a:r>
            <a:endParaRPr lang="en-US" altLang="en-US" sz="2400" dirty="0">
              <a:solidFill>
                <a:srgbClr val="FFFFFF"/>
              </a:solidFill>
              <a:latin typeface="Avenir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04151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274639" y="1006476"/>
            <a:ext cx="8640761" cy="373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marL="4318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Aurelia is the next generation of </a:t>
            </a:r>
            <a:r>
              <a:rPr lang="en-US" altLang="en-US" b="1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DurandalJS</a:t>
            </a:r>
            <a:endParaRPr lang="en-US" altLang="en-US" b="1" dirty="0" smtClean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Rob 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Eisenberg 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lead developer</a:t>
            </a:r>
          </a:p>
          <a:p>
            <a:pPr marL="742950" lvl="1" indent="-285750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  <a:tabLst/>
            </a:pPr>
            <a:r>
              <a:rPr lang="en-US" altLang="en-US" i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Worked on AngularJS 2.0 but didn’t like its direction</a:t>
            </a:r>
            <a:endParaRPr lang="en-US" altLang="en-US" i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v0.0.1 released early Dec 2014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Currently on ~v0.13</a:t>
            </a:r>
          </a:p>
          <a:p>
            <a:pPr marL="742950" lvl="1" indent="-285750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  <a:tabLst/>
            </a:pPr>
            <a:r>
              <a:rPr lang="en-US" altLang="en-US" i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Many modules are on different versions, so tough to judge</a:t>
            </a:r>
            <a:endParaRPr lang="en-US" altLang="en-US" i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marL="215900" lvl="1" indent="0"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	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		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82563" y="-33337"/>
            <a:ext cx="8229600" cy="85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</a:pPr>
            <a:r>
              <a:rPr lang="en-US" altLang="en-US" sz="2400" b="1" dirty="0" err="1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AureliaJS</a:t>
            </a:r>
            <a:r>
              <a:rPr lang="en-US" altLang="en-US" sz="2400" b="1" dirty="0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 </a:t>
            </a:r>
            <a:r>
              <a:rPr lang="en-US" altLang="en-US" sz="2400" dirty="0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A (Very) Brief History</a:t>
            </a:r>
            <a:endParaRPr lang="en-US" altLang="en-US" sz="2400" dirty="0">
              <a:solidFill>
                <a:srgbClr val="FFFFFF"/>
              </a:solidFill>
              <a:latin typeface="Avenir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45301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4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5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1996</TotalTime>
  <Words>1106</Words>
  <Application>Microsoft Office PowerPoint</Application>
  <PresentationFormat>On-screen Show (16:9)</PresentationFormat>
  <Paragraphs>199</Paragraphs>
  <Slides>27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27</vt:i4>
      </vt:variant>
    </vt:vector>
  </HeadingPairs>
  <TitlesOfParts>
    <vt:vector size="42" baseType="lpstr">
      <vt:lpstr>Arial Unicode MS</vt:lpstr>
      <vt:lpstr>Arial</vt:lpstr>
      <vt:lpstr>Arial Narrow</vt:lpstr>
      <vt:lpstr>Avenir</vt:lpstr>
      <vt:lpstr>Calibri</vt:lpstr>
      <vt:lpstr>Times New Roman</vt:lpstr>
      <vt:lpstr>Wingdings</vt:lpstr>
      <vt:lpstr>Office Theme</vt:lpstr>
      <vt:lpstr>Office Theme</vt:lpstr>
      <vt:lpstr>Office Theme</vt:lpstr>
      <vt:lpstr>Office Theme</vt:lpstr>
      <vt:lpstr>3_Office Theme</vt:lpstr>
      <vt:lpstr>1_Office Theme</vt:lpstr>
      <vt:lpstr>4_Office Theme</vt:lpstr>
      <vt:lpstr>5_Office Theme</vt:lpstr>
      <vt:lpstr> AureliaJS Dan Lorenz  August 10, 2015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Rhoads, Carrie</dc:creator>
  <cp:lastModifiedBy>Lorenz, Dan</cp:lastModifiedBy>
  <cp:revision>73</cp:revision>
  <cp:lastPrinted>1601-01-01T00:00:00Z</cp:lastPrinted>
  <dcterms:created xsi:type="dcterms:W3CDTF">1601-01-01T00:00:00Z</dcterms:created>
  <dcterms:modified xsi:type="dcterms:W3CDTF">2015-08-09T14:56:25Z</dcterms:modified>
</cp:coreProperties>
</file>