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1" r:id="rId6"/>
    <p:sldId id="267" r:id="rId7"/>
    <p:sldId id="268" r:id="rId8"/>
    <p:sldId id="269" r:id="rId9"/>
    <p:sldId id="270" r:id="rId10"/>
    <p:sldId id="263"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F91295B-F577-4DC6-8780-FD8B79E5E543}" type="datetimeFigureOut">
              <a:rPr lang="he-IL" smtClean="0"/>
              <a:t>כ"ג/תמוז/תשע"ט</a:t>
            </a:fld>
            <a:endParaRPr lang="he-I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he-I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ED93E57-36B4-409F-B3F0-7DD66AAC9F68}" type="slidenum">
              <a:rPr lang="he-IL" smtClean="0"/>
              <a:t>‹#›</a:t>
            </a:fld>
            <a:endParaRPr lang="he-I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21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49286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191497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34035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F91295B-F577-4DC6-8780-FD8B79E5E543}" type="datetimeFigureOut">
              <a:rPr lang="he-IL" smtClean="0"/>
              <a:t>כ"ג/תמוז/תשע"ט</a:t>
            </a:fld>
            <a:endParaRPr lang="he-I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ED93E57-36B4-409F-B3F0-7DD66AAC9F68}" type="slidenum">
              <a:rPr lang="he-IL" smtClean="0"/>
              <a:t>‹#›</a:t>
            </a:fld>
            <a:endParaRPr lang="he-I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372499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20091544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3504101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32217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1295B-F577-4DC6-8780-FD8B79E5E543}" type="datetimeFigureOut">
              <a:rPr lang="he-IL" smtClean="0"/>
              <a:t>כ"ג/תמוז/תשע"ט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267307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F91295B-F577-4DC6-8780-FD8B79E5E543}" type="datetimeFigureOut">
              <a:rPr lang="he-IL" smtClean="0"/>
              <a:t>כ"ג/תמוז/תשע"ט</a:t>
            </a:fld>
            <a:endParaRPr lang="he-IL"/>
          </a:p>
        </p:txBody>
      </p:sp>
      <p:sp>
        <p:nvSpPr>
          <p:cNvPr id="6" name="Footer Placeholder 5"/>
          <p:cNvSpPr>
            <a:spLocks noGrp="1"/>
          </p:cNvSpPr>
          <p:nvPr>
            <p:ph type="ftr" sz="quarter" idx="11"/>
          </p:nvPr>
        </p:nvSpPr>
        <p:spPr>
          <a:xfrm>
            <a:off x="2103620" y="6375679"/>
            <a:ext cx="3482179" cy="345796"/>
          </a:xfrm>
        </p:spPr>
        <p:txBody>
          <a:bodyPr/>
          <a:lstStyle/>
          <a:p>
            <a:endParaRPr lang="he-IL"/>
          </a:p>
        </p:txBody>
      </p:sp>
      <p:sp>
        <p:nvSpPr>
          <p:cNvPr id="7" name="Slide Number Placeholder 6"/>
          <p:cNvSpPr>
            <a:spLocks noGrp="1"/>
          </p:cNvSpPr>
          <p:nvPr>
            <p:ph type="sldNum" sz="quarter" idx="12"/>
          </p:nvPr>
        </p:nvSpPr>
        <p:spPr>
          <a:xfrm>
            <a:off x="5691014" y="6375679"/>
            <a:ext cx="1232456" cy="345796"/>
          </a:xfrm>
        </p:spPr>
        <p:txBody>
          <a:bodyPr/>
          <a:lstStyle/>
          <a:p>
            <a:fld id="{2ED93E57-36B4-409F-B3F0-7DD66AAC9F68}" type="slidenum">
              <a:rPr lang="he-IL" smtClean="0"/>
              <a:t>‹#›</a:t>
            </a:fld>
            <a:endParaRPr lang="he-I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167101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F91295B-F577-4DC6-8780-FD8B79E5E543}" type="datetimeFigureOut">
              <a:rPr lang="he-IL" smtClean="0"/>
              <a:t>כ"ג/תמוז/תשע"ט</a:t>
            </a:fld>
            <a:endParaRPr lang="he-IL"/>
          </a:p>
        </p:txBody>
      </p:sp>
      <p:sp>
        <p:nvSpPr>
          <p:cNvPr id="6" name="Footer Placeholder 5"/>
          <p:cNvSpPr>
            <a:spLocks noGrp="1"/>
          </p:cNvSpPr>
          <p:nvPr>
            <p:ph type="ftr" sz="quarter" idx="11"/>
          </p:nvPr>
        </p:nvSpPr>
        <p:spPr>
          <a:xfrm>
            <a:off x="2103621" y="6375679"/>
            <a:ext cx="3482178" cy="345796"/>
          </a:xfrm>
        </p:spPr>
        <p:txBody>
          <a:bodyPr/>
          <a:lstStyle/>
          <a:p>
            <a:endParaRPr lang="he-IL"/>
          </a:p>
        </p:txBody>
      </p:sp>
      <p:sp>
        <p:nvSpPr>
          <p:cNvPr id="7" name="Slide Number Placeholder 6"/>
          <p:cNvSpPr>
            <a:spLocks noGrp="1"/>
          </p:cNvSpPr>
          <p:nvPr>
            <p:ph type="sldNum" sz="quarter" idx="12"/>
          </p:nvPr>
        </p:nvSpPr>
        <p:spPr>
          <a:xfrm>
            <a:off x="5687568" y="6375679"/>
            <a:ext cx="1234440" cy="345796"/>
          </a:xfrm>
        </p:spPr>
        <p:txBody>
          <a:bodyPr/>
          <a:lstStyle/>
          <a:p>
            <a:fld id="{2ED93E57-36B4-409F-B3F0-7DD66AAC9F68}" type="slidenum">
              <a:rPr lang="he-IL" smtClean="0"/>
              <a:t>‹#›</a:t>
            </a:fld>
            <a:endParaRPr lang="he-IL"/>
          </a:p>
        </p:txBody>
      </p:sp>
    </p:spTree>
    <p:extLst>
      <p:ext uri="{BB962C8B-B14F-4D97-AF65-F5344CB8AC3E}">
        <p14:creationId xmlns:p14="http://schemas.microsoft.com/office/powerpoint/2010/main" val="277330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F91295B-F577-4DC6-8780-FD8B79E5E543}" type="datetimeFigureOut">
              <a:rPr lang="he-IL" smtClean="0"/>
              <a:t>כ"ג/תמוז/תשע"ט</a:t>
            </a:fld>
            <a:endParaRPr lang="he-I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ED93E57-36B4-409F-B3F0-7DD66AAC9F68}" type="slidenum">
              <a:rPr lang="he-IL" smtClean="0"/>
              <a:t>‹#›</a:t>
            </a:fld>
            <a:endParaRPr lang="he-I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331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5" name="Rectangle 64">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descr="A close up of a sign&#10;&#10;Description automatically generated">
            <a:extLst>
              <a:ext uri="{FF2B5EF4-FFF2-40B4-BE49-F238E27FC236}">
                <a16:creationId xmlns:a16="http://schemas.microsoft.com/office/drawing/2014/main" id="{EFD8B6C0-03C9-4C65-9E2B-667CD7D5C5CF}"/>
              </a:ext>
            </a:extLst>
          </p:cNvPr>
          <p:cNvPicPr>
            <a:picLocks noChangeAspect="1"/>
          </p:cNvPicPr>
          <p:nvPr/>
        </p:nvPicPr>
        <p:blipFill rotWithShape="1">
          <a:blip r:embed="rId2">
            <a:extLst>
              <a:ext uri="{28A0092B-C50C-407E-A947-70E740481C1C}">
                <a14:useLocalDpi xmlns:a14="http://schemas.microsoft.com/office/drawing/2010/main" val="0"/>
              </a:ext>
            </a:extLst>
          </a:blip>
          <a:srcRect l="3282" r="3384" b="1037"/>
          <a:stretch/>
        </p:blipFill>
        <p:spPr>
          <a:xfrm>
            <a:off x="0" y="0"/>
            <a:ext cx="12191980" cy="7040880"/>
          </a:xfrm>
          <a:prstGeom prst="rect">
            <a:avLst/>
          </a:prstGeom>
        </p:spPr>
      </p:pic>
    </p:spTree>
    <p:extLst>
      <p:ext uri="{BB962C8B-B14F-4D97-AF65-F5344CB8AC3E}">
        <p14:creationId xmlns:p14="http://schemas.microsoft.com/office/powerpoint/2010/main" val="139400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CLOUD</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p:txBody>
          <a:bodyPr/>
          <a:lstStyle/>
          <a:p>
            <a:pPr algn="l" rtl="0"/>
            <a:r>
              <a:rPr lang="en-US" dirty="0"/>
              <a:t>The cloud holds 4 main databases:</a:t>
            </a:r>
          </a:p>
          <a:p>
            <a:pPr lvl="1" algn="l" rtl="0"/>
            <a:r>
              <a:rPr lang="en-US" dirty="0"/>
              <a:t>Users database</a:t>
            </a:r>
          </a:p>
          <a:p>
            <a:pPr lvl="1" algn="l" rtl="0"/>
            <a:r>
              <a:rPr lang="en-US" dirty="0"/>
              <a:t>Ingredients database</a:t>
            </a:r>
          </a:p>
          <a:p>
            <a:pPr lvl="1" algn="l" rtl="0"/>
            <a:r>
              <a:rPr lang="en-US" dirty="0"/>
              <a:t>User Recipe database</a:t>
            </a:r>
          </a:p>
          <a:p>
            <a:pPr lvl="1" algn="l" rtl="0"/>
            <a:r>
              <a:rPr lang="en-US" dirty="0"/>
              <a:t>Containers database</a:t>
            </a:r>
          </a:p>
          <a:p>
            <a:pPr algn="l" rtl="0"/>
            <a:r>
              <a:rPr lang="en-US" dirty="0"/>
              <a:t>The Containers Database is made up of 8 separate databases, one for each container.</a:t>
            </a:r>
          </a:p>
          <a:p>
            <a:pPr algn="l" rtl="0"/>
            <a:r>
              <a:rPr lang="en-US" dirty="0"/>
              <a:t>The cloud also holds all the functions apps that connect the app commands to the databases in order to avoid corruption and vulnerability of the databases.</a:t>
            </a:r>
          </a:p>
        </p:txBody>
      </p:sp>
    </p:spTree>
    <p:extLst>
      <p:ext uri="{BB962C8B-B14F-4D97-AF65-F5344CB8AC3E}">
        <p14:creationId xmlns:p14="http://schemas.microsoft.com/office/powerpoint/2010/main" val="161800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CLOUD</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1251678" y="1676401"/>
            <a:ext cx="10178322" cy="4203192"/>
          </a:xfrm>
        </p:spPr>
        <p:txBody>
          <a:bodyPr>
            <a:normAutofit fontScale="92500" lnSpcReduction="10000"/>
          </a:bodyPr>
          <a:lstStyle/>
          <a:p>
            <a:pPr algn="l" rtl="0"/>
            <a:r>
              <a:rPr lang="en-US" dirty="0"/>
              <a:t>Function Apps:</a:t>
            </a:r>
          </a:p>
          <a:p>
            <a:pPr lvl="1" algn="l" rtl="0"/>
            <a:r>
              <a:rPr lang="en-US" dirty="0" err="1"/>
              <a:t>UserLogin</a:t>
            </a:r>
            <a:r>
              <a:rPr lang="en-US" dirty="0"/>
              <a:t>- receives a user (username, </a:t>
            </a:r>
            <a:r>
              <a:rPr lang="en-US" dirty="0" err="1"/>
              <a:t>email,password</a:t>
            </a:r>
            <a:r>
              <a:rPr lang="en-US" dirty="0"/>
              <a:t>) from the application and returns the user’s ID if the user is valid and exists. Otherwise returns 0 (IDs start from 1).</a:t>
            </a:r>
          </a:p>
          <a:p>
            <a:pPr lvl="1" algn="l" rtl="0"/>
            <a:r>
              <a:rPr lang="en-US" dirty="0" err="1"/>
              <a:t>UserRegister</a:t>
            </a:r>
            <a:r>
              <a:rPr lang="en-US" dirty="0"/>
              <a:t>- receives a user (username, </a:t>
            </a:r>
            <a:r>
              <a:rPr lang="en-US" dirty="0" err="1"/>
              <a:t>email,password</a:t>
            </a:r>
            <a:r>
              <a:rPr lang="en-US" dirty="0"/>
              <a:t>) from the application, inserts the user into the users database if he does not already exist, and returns its unique user ID. If the user already exists, returns 0.</a:t>
            </a:r>
          </a:p>
          <a:p>
            <a:pPr lvl="1" algn="l" rtl="0"/>
            <a:r>
              <a:rPr lang="en-US" dirty="0" err="1"/>
              <a:t>GetUserRecipe</a:t>
            </a:r>
            <a:r>
              <a:rPr lang="en-US" dirty="0"/>
              <a:t> – receives user ID and returns the recipes that belong to that user from the Recipe Database.</a:t>
            </a:r>
          </a:p>
          <a:p>
            <a:pPr lvl="1" algn="l" rtl="0"/>
            <a:r>
              <a:rPr lang="en-US" dirty="0" err="1"/>
              <a:t>AddUserRecipe</a:t>
            </a:r>
            <a:r>
              <a:rPr lang="en-US" dirty="0"/>
              <a:t> – receives a recipe and user ID and adds it to the Recipe Database. </a:t>
            </a:r>
          </a:p>
          <a:p>
            <a:pPr lvl="1" algn="l" rtl="0"/>
            <a:r>
              <a:rPr lang="en-US" dirty="0" err="1"/>
              <a:t>GetConvTable</a:t>
            </a:r>
            <a:r>
              <a:rPr lang="en-US" dirty="0"/>
              <a:t> – returns all possible ingredients and their conversion factors.</a:t>
            </a:r>
          </a:p>
          <a:p>
            <a:pPr lvl="1" algn="l" rtl="0"/>
            <a:r>
              <a:rPr lang="en-US" dirty="0" err="1"/>
              <a:t>GetContainers</a:t>
            </a:r>
            <a:r>
              <a:rPr lang="en-US" dirty="0"/>
              <a:t> – receives a user ID and returns that user’s container ingredients and current amounts.</a:t>
            </a:r>
          </a:p>
          <a:p>
            <a:pPr lvl="1" algn="l" rtl="0"/>
            <a:r>
              <a:rPr lang="en-US" dirty="0" err="1"/>
              <a:t>SetContainers</a:t>
            </a:r>
            <a:r>
              <a:rPr lang="en-US" dirty="0"/>
              <a:t> – receives a user ID and a list of the containers (ingredients and amounts) and inserts them to the user’s containers database.</a:t>
            </a:r>
          </a:p>
        </p:txBody>
      </p:sp>
    </p:spTree>
    <p:extLst>
      <p:ext uri="{BB962C8B-B14F-4D97-AF65-F5344CB8AC3E}">
        <p14:creationId xmlns:p14="http://schemas.microsoft.com/office/powerpoint/2010/main" val="159009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616A-8938-4B66-A1C2-FC649DC543F2}"/>
              </a:ext>
            </a:extLst>
          </p:cNvPr>
          <p:cNvSpPr>
            <a:spLocks noGrp="1"/>
          </p:cNvSpPr>
          <p:nvPr>
            <p:ph type="title"/>
          </p:nvPr>
        </p:nvSpPr>
        <p:spPr/>
        <p:txBody>
          <a:bodyPr/>
          <a:lstStyle/>
          <a:p>
            <a:r>
              <a:rPr lang="en-US" dirty="0"/>
              <a:t>What is </a:t>
            </a:r>
            <a:r>
              <a:rPr lang="en-US" dirty="0" err="1"/>
              <a:t>D’oH</a:t>
            </a:r>
            <a:r>
              <a:rPr lang="en-US" dirty="0"/>
              <a:t>?</a:t>
            </a:r>
            <a:endParaRPr lang="he-IL" dirty="0"/>
          </a:p>
        </p:txBody>
      </p:sp>
      <p:sp>
        <p:nvSpPr>
          <p:cNvPr id="3" name="Content Placeholder 2">
            <a:extLst>
              <a:ext uri="{FF2B5EF4-FFF2-40B4-BE49-F238E27FC236}">
                <a16:creationId xmlns:a16="http://schemas.microsoft.com/office/drawing/2014/main" id="{6F34620F-7497-4969-805B-E2EC6F261F97}"/>
              </a:ext>
            </a:extLst>
          </p:cNvPr>
          <p:cNvSpPr>
            <a:spLocks noGrp="1"/>
          </p:cNvSpPr>
          <p:nvPr>
            <p:ph idx="1"/>
          </p:nvPr>
        </p:nvSpPr>
        <p:spPr/>
        <p:txBody>
          <a:bodyPr/>
          <a:lstStyle/>
          <a:p>
            <a:pPr algn="l" rtl="0"/>
            <a:r>
              <a:rPr lang="en-US" dirty="0" err="1"/>
              <a:t>D’oH</a:t>
            </a:r>
            <a:r>
              <a:rPr lang="en-US" dirty="0"/>
              <a:t> is an automated dough making machine. Its purpose is to make the baking process easier by removing the need to measure ingredients by hand. </a:t>
            </a:r>
          </a:p>
          <a:p>
            <a:pPr algn="l" rtl="0"/>
            <a:endParaRPr lang="en-US" dirty="0"/>
          </a:p>
          <a:p>
            <a:pPr algn="r"/>
            <a:r>
              <a:rPr lang="en-US" dirty="0" err="1"/>
              <a:t>D’oH</a:t>
            </a:r>
            <a:r>
              <a:rPr lang="he-IL" dirty="0"/>
              <a:t> היא מכונה המכינה בצק בצורה אוטומטית. מטרתה היא להפוך את תהליך האפייה לפשוט ומהיר יותר ע"י הסרת הצורך במדידה ידנית של חומרי הגלם.</a:t>
            </a:r>
            <a:endParaRPr lang="en-US" dirty="0"/>
          </a:p>
          <a:p>
            <a:pPr algn="l" rtl="0"/>
            <a:endParaRPr lang="en-US" dirty="0"/>
          </a:p>
        </p:txBody>
      </p:sp>
    </p:spTree>
    <p:extLst>
      <p:ext uri="{BB962C8B-B14F-4D97-AF65-F5344CB8AC3E}">
        <p14:creationId xmlns:p14="http://schemas.microsoft.com/office/powerpoint/2010/main" val="200873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HARDWARE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p:txBody>
          <a:bodyPr/>
          <a:lstStyle/>
          <a:p>
            <a:pPr algn="l" rtl="0"/>
            <a:r>
              <a:rPr lang="en-US" dirty="0"/>
              <a:t>The hardware is based on the following main components:</a:t>
            </a:r>
          </a:p>
          <a:p>
            <a:pPr lvl="1" algn="l" rtl="0"/>
            <a:r>
              <a:rPr lang="en-US" dirty="0"/>
              <a:t>The rail</a:t>
            </a:r>
          </a:p>
          <a:p>
            <a:pPr lvl="1" algn="l" rtl="0"/>
            <a:r>
              <a:rPr lang="en-US" dirty="0"/>
              <a:t>The scale</a:t>
            </a:r>
          </a:p>
          <a:p>
            <a:pPr lvl="1" algn="l" rtl="0"/>
            <a:r>
              <a:rPr lang="en-US" dirty="0"/>
              <a:t>The containers</a:t>
            </a:r>
          </a:p>
          <a:p>
            <a:pPr lvl="1" algn="l" rtl="0"/>
            <a:r>
              <a:rPr lang="en-US" dirty="0"/>
              <a:t>The hall effect. </a:t>
            </a:r>
          </a:p>
          <a:p>
            <a:pPr lvl="1" algn="l" rtl="0"/>
            <a:r>
              <a:rPr lang="en-US" dirty="0"/>
              <a:t>The relay module.</a:t>
            </a:r>
          </a:p>
          <a:p>
            <a:pPr lvl="1" algn="l" rtl="0"/>
            <a:r>
              <a:rPr lang="en-US" dirty="0"/>
              <a:t>The solenoid valve.</a:t>
            </a:r>
          </a:p>
          <a:p>
            <a:pPr marL="457200" lvl="1" indent="0" algn="l" rtl="0">
              <a:buNone/>
            </a:pPr>
            <a:endParaRPr lang="en-US" dirty="0"/>
          </a:p>
        </p:txBody>
      </p:sp>
    </p:spTree>
    <p:extLst>
      <p:ext uri="{BB962C8B-B14F-4D97-AF65-F5344CB8AC3E}">
        <p14:creationId xmlns:p14="http://schemas.microsoft.com/office/powerpoint/2010/main" val="417130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HARDWARE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490663"/>
            <a:ext cx="10515600" cy="4351338"/>
          </a:xfrm>
        </p:spPr>
        <p:txBody>
          <a:bodyPr>
            <a:normAutofit/>
          </a:bodyPr>
          <a:lstStyle/>
          <a:p>
            <a:pPr marL="0" indent="0" algn="l" rtl="0">
              <a:buNone/>
            </a:pPr>
            <a:endParaRPr lang="en-US" dirty="0"/>
          </a:p>
          <a:p>
            <a:pPr lvl="1" algn="l" rtl="0"/>
            <a:r>
              <a:rPr lang="en-US" dirty="0"/>
              <a:t>We’ve created a working stepper-motor based rail. The rail is controlled by a stepper motor, which is in return controlled by Bluetooth commands.</a:t>
            </a:r>
          </a:p>
          <a:p>
            <a:pPr lvl="1" algn="l" rtl="0"/>
            <a:r>
              <a:rPr lang="en-US" dirty="0"/>
              <a:t>We’ve created 3D printed dispensers for the small and large containers, each dispenser is controlled by a servo motor.</a:t>
            </a:r>
          </a:p>
          <a:p>
            <a:pPr lvl="1" algn="l" rtl="0"/>
            <a:r>
              <a:rPr lang="en-US" dirty="0"/>
              <a:t>We’ve created a working weight scale using a 5kg load cell.</a:t>
            </a:r>
          </a:p>
          <a:p>
            <a:pPr lvl="1" algn="l" rtl="0"/>
            <a:r>
              <a:rPr lang="en-US" dirty="0"/>
              <a:t>We’ve created a bowl detector using a hall effect sensor.</a:t>
            </a:r>
          </a:p>
          <a:p>
            <a:pPr lvl="1" algn="l" rtl="0"/>
            <a:r>
              <a:rPr lang="en-US" dirty="0"/>
              <a:t>We’ve created a working valve for the liquid containers using a solenoid valve controlled by a 2-channel relay module.</a:t>
            </a:r>
          </a:p>
          <a:p>
            <a:pPr lvl="1" algn="l" rtl="0"/>
            <a:endParaRPr lang="en-US" dirty="0"/>
          </a:p>
          <a:p>
            <a:pPr lvl="1" algn="l" rtl="0"/>
            <a:r>
              <a:rPr lang="en-US" dirty="0"/>
              <a:t>The rail, the hall effect sensor and the scale are controlled by a master Arduino and the containers and valves are controlled by a slave Arduino using I2C. </a:t>
            </a:r>
          </a:p>
        </p:txBody>
      </p:sp>
    </p:spTree>
    <p:extLst>
      <p:ext uri="{BB962C8B-B14F-4D97-AF65-F5344CB8AC3E}">
        <p14:creationId xmlns:p14="http://schemas.microsoft.com/office/powerpoint/2010/main" val="105062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490663"/>
            <a:ext cx="10515600" cy="4351338"/>
          </a:xfrm>
        </p:spPr>
        <p:txBody>
          <a:bodyPr>
            <a:normAutofit/>
          </a:bodyPr>
          <a:lstStyle/>
          <a:p>
            <a:pPr algn="l" rtl="0"/>
            <a:r>
              <a:rPr lang="en-US" dirty="0"/>
              <a:t>Login Page</a:t>
            </a:r>
          </a:p>
          <a:p>
            <a:pPr lvl="1" algn="l" rtl="0"/>
            <a:r>
              <a:rPr lang="en-US" dirty="0"/>
              <a:t>User </a:t>
            </a:r>
            <a:r>
              <a:rPr lang="en-US" b="1" dirty="0"/>
              <a:t>must</a:t>
            </a:r>
            <a:r>
              <a:rPr lang="en-US" dirty="0"/>
              <a:t> insert username and password, if not an error message appears.</a:t>
            </a:r>
          </a:p>
          <a:p>
            <a:pPr lvl="1" algn="l" rtl="0"/>
            <a:r>
              <a:rPr lang="en-US" dirty="0"/>
              <a:t> The username and password are checked against the users database, through a function app in the cloud.</a:t>
            </a:r>
          </a:p>
          <a:p>
            <a:pPr lvl="1" algn="l" rtl="0"/>
            <a:r>
              <a:rPr lang="en-US" dirty="0"/>
              <a:t>The user has a finite amount of login attempts before his user is locked for a finite amount of time.</a:t>
            </a:r>
          </a:p>
          <a:p>
            <a:pPr lvl="1" algn="l" rtl="0"/>
            <a:r>
              <a:rPr lang="en-US" dirty="0"/>
              <a:t>The user can select “Forgot password?” and his password would be reset and sent to him via email. </a:t>
            </a:r>
          </a:p>
          <a:p>
            <a:pPr lvl="1" algn="l" rtl="0"/>
            <a:r>
              <a:rPr lang="en-US" dirty="0"/>
              <a:t>If the log in is successful, the application tries to the previously selected Bluetooth device. If it fails, the users can skip ahead or stay in the same screen.</a:t>
            </a:r>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73898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490663"/>
            <a:ext cx="10515600" cy="4351338"/>
          </a:xfrm>
        </p:spPr>
        <p:txBody>
          <a:bodyPr>
            <a:normAutofit lnSpcReduction="10000"/>
          </a:bodyPr>
          <a:lstStyle/>
          <a:p>
            <a:pPr algn="l" rtl="0"/>
            <a:r>
              <a:rPr lang="en-US" dirty="0"/>
              <a:t>Signup Page</a:t>
            </a:r>
          </a:p>
          <a:p>
            <a:pPr lvl="1" algn="l" rtl="0"/>
            <a:r>
              <a:rPr lang="en-US" dirty="0"/>
              <a:t>To sign up for app (the users database) with a new account, the user must insert: username, email, password and password verification.</a:t>
            </a:r>
          </a:p>
          <a:p>
            <a:pPr lvl="1" algn="l" rtl="0"/>
            <a:r>
              <a:rPr lang="en-US" dirty="0"/>
              <a:t>The password must be at least 6 characters long and must contain at least one capital letter and at least one digit.</a:t>
            </a:r>
          </a:p>
          <a:p>
            <a:pPr lvl="1" algn="l" rtl="0"/>
            <a:r>
              <a:rPr lang="en-US" dirty="0"/>
              <a:t>The password and the password verification fields must match.</a:t>
            </a:r>
          </a:p>
          <a:p>
            <a:pPr lvl="1" algn="l" rtl="0"/>
            <a:r>
              <a:rPr lang="en-US" dirty="0"/>
              <a:t>Username can not be an existing username in the database.</a:t>
            </a:r>
          </a:p>
          <a:p>
            <a:pPr lvl="1" algn="l" rtl="0"/>
            <a:r>
              <a:rPr lang="en-US" dirty="0"/>
              <a:t>Email can not be an existing email account in the database.</a:t>
            </a:r>
          </a:p>
          <a:p>
            <a:pPr lvl="1" algn="l" rtl="0"/>
            <a:endParaRPr lang="en-US" dirty="0"/>
          </a:p>
          <a:p>
            <a:pPr lvl="1" algn="l" rtl="0"/>
            <a:r>
              <a:rPr lang="en-US" dirty="0"/>
              <a:t>Once the users pressed on “Register”, the account is created and added to the database in the cloud using function apps. Then, the user is directed to the Select Bluetooth Device Page, and from there he is directed to the Configure Containers Page.</a:t>
            </a:r>
          </a:p>
          <a:p>
            <a:pPr lvl="1" algn="l" rtl="0"/>
            <a:endParaRPr lang="en-US" dirty="0"/>
          </a:p>
          <a:p>
            <a:pPr lvl="1" algn="l" rtl="0"/>
            <a:endParaRPr lang="en-US" dirty="0"/>
          </a:p>
        </p:txBody>
      </p:sp>
    </p:spTree>
    <p:extLst>
      <p:ext uri="{BB962C8B-B14F-4D97-AF65-F5344CB8AC3E}">
        <p14:creationId xmlns:p14="http://schemas.microsoft.com/office/powerpoint/2010/main" val="273803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1057275"/>
            <a:ext cx="10515600" cy="6191250"/>
          </a:xfrm>
        </p:spPr>
        <p:txBody>
          <a:bodyPr>
            <a:normAutofit lnSpcReduction="10000"/>
          </a:bodyPr>
          <a:lstStyle/>
          <a:p>
            <a:pPr algn="l" rtl="0"/>
            <a:r>
              <a:rPr lang="en-US" dirty="0"/>
              <a:t>Main Page</a:t>
            </a:r>
          </a:p>
          <a:p>
            <a:pPr lvl="1" algn="l" rtl="0"/>
            <a:r>
              <a:rPr lang="en-US" dirty="0"/>
              <a:t>Created of 4 tabs – Main, Stats, History and Settings.</a:t>
            </a:r>
          </a:p>
          <a:p>
            <a:pPr lvl="1" algn="l" rtl="0"/>
            <a:r>
              <a:rPr lang="en-US" dirty="0"/>
              <a:t>Main Tab:</a:t>
            </a:r>
          </a:p>
          <a:p>
            <a:pPr lvl="2" algn="l" rtl="0"/>
            <a:r>
              <a:rPr lang="en-US" dirty="0"/>
              <a:t>Contains the 3 latest recipes that the user created (whether he just saved the recipe or made the dough using the recipe).</a:t>
            </a:r>
          </a:p>
          <a:p>
            <a:pPr lvl="2" algn="l" rtl="0"/>
            <a:r>
              <a:rPr lang="en-US" dirty="0"/>
              <a:t>The user can select one of those recipes and move to the Recipe Page, or select  “New Recipe” to create a new recipe, or logout.</a:t>
            </a:r>
          </a:p>
          <a:p>
            <a:pPr lvl="1" algn="l" rtl="0"/>
            <a:r>
              <a:rPr lang="en-US" dirty="0"/>
              <a:t>Stats Tab:</a:t>
            </a:r>
          </a:p>
          <a:p>
            <a:pPr lvl="2" algn="l" rtl="0"/>
            <a:r>
              <a:rPr lang="en-US" dirty="0"/>
              <a:t>Shows the current amount of material for each of the containers.</a:t>
            </a:r>
          </a:p>
          <a:p>
            <a:pPr lvl="1" algn="l" rtl="0"/>
            <a:r>
              <a:rPr lang="en-US" dirty="0"/>
              <a:t>History Tab:</a:t>
            </a:r>
          </a:p>
          <a:p>
            <a:pPr lvl="2" algn="l" rtl="0"/>
            <a:r>
              <a:rPr lang="en-US" dirty="0"/>
              <a:t>Shows all the recipes that the user ever made from newest to oldest.</a:t>
            </a:r>
          </a:p>
          <a:p>
            <a:pPr lvl="2" algn="l" rtl="0"/>
            <a:r>
              <a:rPr lang="en-US" dirty="0"/>
              <a:t>User can select any of these recipes and go to the Recipe Page.</a:t>
            </a:r>
          </a:p>
          <a:p>
            <a:pPr lvl="1" algn="l" rtl="0"/>
            <a:r>
              <a:rPr lang="en-US" dirty="0"/>
              <a:t>Settings Tab:</a:t>
            </a:r>
          </a:p>
          <a:p>
            <a:pPr lvl="2" algn="l" rtl="0"/>
            <a:r>
              <a:rPr lang="en-US" dirty="0"/>
              <a:t>User can select:</a:t>
            </a:r>
          </a:p>
          <a:p>
            <a:pPr lvl="3" algn="l" rtl="0"/>
            <a:r>
              <a:rPr lang="en-US" dirty="0"/>
              <a:t>Configure Containers- will lead to Configure Containers Page where user can select which ingredient is in which container and it’s amount.</a:t>
            </a:r>
          </a:p>
          <a:p>
            <a:pPr lvl="3" algn="l" rtl="0"/>
            <a:r>
              <a:rPr lang="en-US" dirty="0"/>
              <a:t>Add To Containers – will lead to Add To Containers Page, where the user can only add amount to an existing ingredient.</a:t>
            </a:r>
          </a:p>
          <a:p>
            <a:pPr lvl="3" algn="l" rtl="0"/>
            <a:r>
              <a:rPr lang="en-US" dirty="0"/>
              <a:t> Select Bluetooth Device – will lead to Select Bluetooth Device Page.</a:t>
            </a:r>
          </a:p>
          <a:p>
            <a:pPr lvl="1" algn="l" rtl="0"/>
            <a:endParaRPr lang="en-US" dirty="0"/>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427592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a:xfrm>
            <a:off x="1175478" y="106160"/>
            <a:ext cx="10178322" cy="1492132"/>
          </a:xfrm>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838200" y="771525"/>
            <a:ext cx="10515600" cy="6191250"/>
          </a:xfrm>
        </p:spPr>
        <p:txBody>
          <a:bodyPr>
            <a:normAutofit/>
          </a:bodyPr>
          <a:lstStyle/>
          <a:p>
            <a:pPr algn="l" rtl="0"/>
            <a:r>
              <a:rPr lang="en-US" dirty="0"/>
              <a:t>Recipe Page</a:t>
            </a:r>
          </a:p>
          <a:p>
            <a:pPr lvl="1" algn="l" rtl="0"/>
            <a:r>
              <a:rPr lang="en-US" dirty="0"/>
              <a:t>This page is the same for selecting an existing recipe or creating a new one.</a:t>
            </a:r>
          </a:p>
          <a:p>
            <a:pPr lvl="1" algn="l" rtl="0"/>
            <a:r>
              <a:rPr lang="en-US" dirty="0"/>
              <a:t>The user can set/change the name of the recipe.</a:t>
            </a:r>
          </a:p>
          <a:p>
            <a:pPr lvl="1" algn="l" rtl="0"/>
            <a:r>
              <a:rPr lang="en-US" dirty="0"/>
              <a:t>The user can select the ingredients in the recipe- the first 3 ingredients in the list are “big container” ingredients that can be chosen using a picker,  the following 3 ingredients are “small container” ingredients that can be chosen using a picker, and the last 2 are currently only water and oil (what our machine can support so far).</a:t>
            </a:r>
          </a:p>
          <a:p>
            <a:pPr lvl="1" algn="l" rtl="0"/>
            <a:r>
              <a:rPr lang="en-US" dirty="0"/>
              <a:t>For each ingredient, the user can choose an amount and a measurement unit (cup, gr, tsp or tbsp). Liquids can only be measured in cups, the big containers can be measured by gr or cup, and the small ingredients can only be measured by tsp or tbsp.</a:t>
            </a:r>
          </a:p>
          <a:p>
            <a:pPr lvl="1" algn="l" rtl="0"/>
            <a:r>
              <a:rPr lang="en-US" dirty="0"/>
              <a:t>The conversion between measurements is done through the app using the conversion table which is stored and loaded from the cloud using a function app.</a:t>
            </a:r>
          </a:p>
          <a:p>
            <a:pPr lvl="1" algn="l" rtl="0"/>
            <a:r>
              <a:rPr lang="en-US" dirty="0"/>
              <a:t>The user has 2 options- Let’s </a:t>
            </a:r>
            <a:r>
              <a:rPr lang="en-US" dirty="0" err="1"/>
              <a:t>D’oH</a:t>
            </a:r>
            <a:r>
              <a:rPr lang="en-US" dirty="0"/>
              <a:t>! which first saves the recipe to the user’s recipes database and then sends the command to the machine and moves to the Progress Page. The second option is Save Recipe, which saved the recipe to the user’s recipes database and then returns to the Main Page.</a:t>
            </a:r>
          </a:p>
          <a:p>
            <a:pPr lvl="1" algn="l" rtl="0"/>
            <a:r>
              <a:rPr lang="en-US" dirty="0"/>
              <a:t>If the user chooses an amount that is greater than the amount in the containers, or chooses an ingredient that doesn’t exist, once he presses the Let’s </a:t>
            </a:r>
            <a:r>
              <a:rPr lang="en-US" dirty="0" err="1"/>
              <a:t>D’oH</a:t>
            </a:r>
            <a:r>
              <a:rPr lang="en-US" dirty="0"/>
              <a:t>! button an error message appears and the user is left in the same page.</a:t>
            </a:r>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361919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09F-2B2A-40DE-8D03-B5EF548D2ABF}"/>
              </a:ext>
            </a:extLst>
          </p:cNvPr>
          <p:cNvSpPr>
            <a:spLocks noGrp="1"/>
          </p:cNvSpPr>
          <p:nvPr>
            <p:ph type="title"/>
          </p:nvPr>
        </p:nvSpPr>
        <p:spPr>
          <a:xfrm>
            <a:off x="1175478" y="106160"/>
            <a:ext cx="10178322" cy="1492132"/>
          </a:xfrm>
        </p:spPr>
        <p:txBody>
          <a:bodyPr/>
          <a:lstStyle/>
          <a:p>
            <a:r>
              <a:rPr lang="en-US" dirty="0"/>
              <a:t>SOFTWARE</a:t>
            </a:r>
            <a:endParaRPr lang="he-IL" dirty="0"/>
          </a:p>
        </p:txBody>
      </p:sp>
      <p:sp>
        <p:nvSpPr>
          <p:cNvPr id="3" name="Content Placeholder 2">
            <a:extLst>
              <a:ext uri="{FF2B5EF4-FFF2-40B4-BE49-F238E27FC236}">
                <a16:creationId xmlns:a16="http://schemas.microsoft.com/office/drawing/2014/main" id="{DD5C1018-89BE-441B-8A2C-8B28621CBF46}"/>
              </a:ext>
            </a:extLst>
          </p:cNvPr>
          <p:cNvSpPr>
            <a:spLocks noGrp="1"/>
          </p:cNvSpPr>
          <p:nvPr>
            <p:ph idx="1"/>
          </p:nvPr>
        </p:nvSpPr>
        <p:spPr>
          <a:xfrm>
            <a:off x="923925" y="1019175"/>
            <a:ext cx="10515600" cy="6191250"/>
          </a:xfrm>
        </p:spPr>
        <p:txBody>
          <a:bodyPr>
            <a:normAutofit/>
          </a:bodyPr>
          <a:lstStyle/>
          <a:p>
            <a:pPr algn="l" rtl="0"/>
            <a:r>
              <a:rPr lang="en-US" dirty="0"/>
              <a:t>Progress Page:</a:t>
            </a:r>
          </a:p>
          <a:p>
            <a:pPr lvl="1" algn="l" rtl="0"/>
            <a:r>
              <a:rPr lang="en-US" dirty="0"/>
              <a:t>Shows the progress of the machine.</a:t>
            </a:r>
          </a:p>
          <a:p>
            <a:pPr lvl="1" algn="l" rtl="0"/>
            <a:r>
              <a:rPr lang="en-US" dirty="0"/>
              <a:t>If the bowl is removed from the scale during the process an error message appears asking the user if he wishes to continue or to stop. In order to continue the user must set the bowl back on the scale.</a:t>
            </a:r>
          </a:p>
          <a:p>
            <a:pPr lvl="1" algn="l" rtl="0"/>
            <a:r>
              <a:rPr lang="en-US" dirty="0"/>
              <a:t>Once each station (container) is cleared the final amounts in the containers are updated- big containers by the weight collected by the scale for each big ingredient, and the rest by the amount the user entered (because it works on set ingredient volumes and not on weight).</a:t>
            </a:r>
          </a:p>
          <a:p>
            <a:pPr lvl="1" algn="l" rtl="0"/>
            <a:r>
              <a:rPr lang="en-US" dirty="0"/>
              <a:t>If the required weight for a big ingredient is not achieved (</a:t>
            </a:r>
            <a:r>
              <a:rPr lang="en-US" dirty="0" err="1"/>
              <a:t>i.e</a:t>
            </a:r>
            <a:r>
              <a:rPr lang="en-US" dirty="0"/>
              <a:t> the hatch of the container is stuck, and the ingredient no longer falls out) the machine stops its process and returns to the first station. The application goes back to the recipe page and the amount are updated according to the stations that already finished.</a:t>
            </a:r>
          </a:p>
          <a:p>
            <a:pPr lvl="1" algn="l" rtl="0"/>
            <a:endParaRPr lang="en-US" dirty="0"/>
          </a:p>
          <a:p>
            <a:pPr lvl="1" algn="l" rtl="0"/>
            <a:endParaRPr lang="en-US" dirty="0"/>
          </a:p>
          <a:p>
            <a:pPr lvl="1" algn="l" rtl="0"/>
            <a:endParaRPr lang="en-US" dirty="0"/>
          </a:p>
        </p:txBody>
      </p:sp>
    </p:spTree>
    <p:extLst>
      <p:ext uri="{BB962C8B-B14F-4D97-AF65-F5344CB8AC3E}">
        <p14:creationId xmlns:p14="http://schemas.microsoft.com/office/powerpoint/2010/main" val="91360567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108</TotalTime>
  <Words>1325</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PowerPoint Presentation</vt:lpstr>
      <vt:lpstr>What is D’oH?</vt:lpstr>
      <vt:lpstr>HARDWARE</vt:lpstr>
      <vt:lpstr>HARDWARE</vt:lpstr>
      <vt:lpstr>SOFTWARE</vt:lpstr>
      <vt:lpstr>SOFTWARE</vt:lpstr>
      <vt:lpstr>SOFTWARE</vt:lpstr>
      <vt:lpstr>SOFTWARE</vt:lpstr>
      <vt:lpstr>SOFTWARE</vt:lpstr>
      <vt:lpstr>CLOUD</vt:lpstr>
      <vt:lpstr>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Pikovski</dc:creator>
  <cp:lastModifiedBy>Sharon Pikovski</cp:lastModifiedBy>
  <cp:revision>18</cp:revision>
  <dcterms:created xsi:type="dcterms:W3CDTF">2019-07-26T18:57:21Z</dcterms:created>
  <dcterms:modified xsi:type="dcterms:W3CDTF">2019-07-26T20:46:14Z</dcterms:modified>
</cp:coreProperties>
</file>