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76" r:id="rId3"/>
    <p:sldId id="277" r:id="rId4"/>
    <p:sldId id="258" r:id="rId5"/>
    <p:sldId id="278" r:id="rId6"/>
    <p:sldId id="279" r:id="rId7"/>
    <p:sldId id="257" r:id="rId8"/>
    <p:sldId id="280" r:id="rId9"/>
    <p:sldId id="281" r:id="rId10"/>
    <p:sldId id="283" r:id="rId11"/>
    <p:sldId id="259" r:id="rId12"/>
    <p:sldId id="262" r:id="rId13"/>
    <p:sldId id="263" r:id="rId14"/>
    <p:sldId id="264" r:id="rId15"/>
    <p:sldId id="265" r:id="rId16"/>
    <p:sldId id="266" r:id="rId17"/>
    <p:sldId id="268" r:id="rId18"/>
    <p:sldId id="269" r:id="rId19"/>
    <p:sldId id="282" r:id="rId20"/>
    <p:sldId id="275" r:id="rId21"/>
    <p:sldId id="284" r:id="rId22"/>
    <p:sldId id="286" r:id="rId23"/>
    <p:sldId id="285" r:id="rId24"/>
  </p:sldIdLst>
  <p:sldSz cx="9144000" cy="5143500" type="screen16x9"/>
  <p:notesSz cx="6858000" cy="9144000"/>
  <p:embeddedFontLst>
    <p:embeddedFont>
      <p:font typeface="Wingdings 3" panose="05040102010807070707" pitchFamily="18" charset="2"/>
      <p:regular r:id="rId26"/>
    </p:embeddedFont>
    <p:embeddedFont>
      <p:font typeface="Trebuchet MS" panose="020B0603020202020204" pitchFamily="34" charset="0"/>
      <p:regular r:id="rId27"/>
      <p:bold r:id="rId28"/>
      <p:italic r:id="rId29"/>
      <p:boldItalic r:id="rId30"/>
    </p:embeddedFont>
    <p:embeddedFont>
      <p:font typeface="Lucida Handwriting" panose="03010101010101010101" pitchFamily="66" charset="0"/>
      <p:regular r:id="rId31"/>
    </p:embeddedFont>
    <p:embeddedFont>
      <p:font typeface="Averag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100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85970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242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366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617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74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803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will have the option to join a specific class chatroom and see all of the other students in the class. They will have the ability to speak to everyone publicly or be able to send private messages. The instructor for each class will take attendance for the day and that will populate a list of the opposite status based off the user attendance that day. </a:t>
            </a:r>
            <a:endParaRPr lang="en-US" dirty="0">
              <a:solidFill>
                <a:srgbClr val="FFFFFF"/>
              </a:solidFill>
            </a:endParaRPr>
          </a:p>
        </p:txBody>
      </p:sp>
    </p:spTree>
    <p:extLst>
      <p:ext uri="{BB962C8B-B14F-4D97-AF65-F5344CB8AC3E}">
        <p14:creationId xmlns:p14="http://schemas.microsoft.com/office/powerpoint/2010/main" val="279656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013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489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222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511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834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15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9706218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267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6742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578285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8999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7452611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4040233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8996540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77967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0967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3230209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8963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035286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171190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5196126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0026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10051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4/25/2017</a:t>
            </a:fld>
            <a:endParaRPr lang="en-US" dirty="0"/>
          </a:p>
        </p:txBody>
      </p:sp>
    </p:spTree>
    <p:extLst>
      <p:ext uri="{BB962C8B-B14F-4D97-AF65-F5344CB8AC3E}">
        <p14:creationId xmlns:p14="http://schemas.microsoft.com/office/powerpoint/2010/main" val="1715080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4/25/2017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9704089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739" t="11979" r="2127" b="12683"/>
          <a:stretch/>
        </p:blipFill>
        <p:spPr>
          <a:xfrm>
            <a:off x="1196623" y="575733"/>
            <a:ext cx="5872390" cy="2811144"/>
          </a:xfrm>
          <a:prstGeom prst="rect">
            <a:avLst/>
          </a:prstGeom>
        </p:spPr>
      </p:pic>
      <p:sp>
        <p:nvSpPr>
          <p:cNvPr id="4" name="Subtitle 3"/>
          <p:cNvSpPr>
            <a:spLocks noGrp="1"/>
          </p:cNvSpPr>
          <p:nvPr>
            <p:ph type="subTitle" idx="1"/>
          </p:nvPr>
        </p:nvSpPr>
        <p:spPr>
          <a:xfrm>
            <a:off x="1028699" y="3850925"/>
            <a:ext cx="7392811" cy="822674"/>
          </a:xfrm>
        </p:spPr>
        <p:txBody>
          <a:bodyPr>
            <a:noAutofit/>
          </a:bodyPr>
          <a:lstStyle/>
          <a:p>
            <a:pPr algn="ctr"/>
            <a:r>
              <a:rPr lang="en-US" sz="2400" dirty="0"/>
              <a:t>CSC 490 – Senior Capstone Project Presentation</a:t>
            </a:r>
          </a:p>
          <a:p>
            <a:pPr algn="ctr"/>
            <a:r>
              <a:rPr lang="en-US" sz="2400" dirty="0"/>
              <a:t>4/25/17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61" t="4417" r="5345" b="4343"/>
          <a:stretch/>
        </p:blipFill>
        <p:spPr>
          <a:xfrm>
            <a:off x="561181" y="821345"/>
            <a:ext cx="5423983" cy="3858131"/>
          </a:xfrm>
          <a:prstGeom prst="rect">
            <a:avLst/>
          </a:prstGeom>
        </p:spPr>
      </p:pic>
      <p:sp>
        <p:nvSpPr>
          <p:cNvPr id="2" name="Title 1"/>
          <p:cNvSpPr>
            <a:spLocks noGrp="1"/>
          </p:cNvSpPr>
          <p:nvPr>
            <p:ph type="title"/>
          </p:nvPr>
        </p:nvSpPr>
        <p:spPr>
          <a:xfrm>
            <a:off x="561181" y="0"/>
            <a:ext cx="6447501" cy="990600"/>
          </a:xfrm>
        </p:spPr>
        <p:txBody>
          <a:bodyPr>
            <a:normAutofit/>
          </a:bodyPr>
          <a:lstStyle/>
          <a:p>
            <a:pPr algn="ctr"/>
            <a:r>
              <a:rPr lang="en-US" sz="5400" dirty="0">
                <a:solidFill>
                  <a:schemeClr val="accent1">
                    <a:lumMod val="60000"/>
                    <a:lumOff val="40000"/>
                  </a:schemeClr>
                </a:solidFill>
              </a:rPr>
              <a:t>Database</a:t>
            </a:r>
          </a:p>
        </p:txBody>
      </p:sp>
      <p:sp>
        <p:nvSpPr>
          <p:cNvPr id="8" name="TextBox 7"/>
          <p:cNvSpPr txBox="1"/>
          <p:nvPr/>
        </p:nvSpPr>
        <p:spPr>
          <a:xfrm>
            <a:off x="5704114" y="31621"/>
            <a:ext cx="3113586" cy="5016758"/>
          </a:xfrm>
          <a:prstGeom prst="rect">
            <a:avLst/>
          </a:prstGeom>
          <a:noFill/>
        </p:spPr>
        <p:txBody>
          <a:bodyPr wrap="square" rtlCol="0">
            <a:spAutoFit/>
          </a:bodyPr>
          <a:lstStyle/>
          <a:p>
            <a:r>
              <a:rPr lang="en-US" sz="2000" b="1" dirty="0">
                <a:latin typeface="+mj-lt"/>
              </a:rPr>
              <a:t>Values in Tables -</a:t>
            </a:r>
          </a:p>
          <a:p>
            <a:r>
              <a:rPr lang="en-US" sz="2000" b="1" dirty="0">
                <a:latin typeface="+mj-lt"/>
              </a:rPr>
              <a:t> </a:t>
            </a:r>
          </a:p>
          <a:p>
            <a:r>
              <a:rPr lang="en-US" sz="2000" dirty="0"/>
              <a:t>Students &amp; Teacher: identifying information </a:t>
            </a:r>
          </a:p>
          <a:p>
            <a:endParaRPr lang="en-US" sz="2000" dirty="0"/>
          </a:p>
          <a:p>
            <a:r>
              <a:rPr lang="en-US" sz="2000" dirty="0"/>
              <a:t>Enrolled &amp; Teaches : Foreign Keys linked to class and person</a:t>
            </a:r>
          </a:p>
          <a:p>
            <a:r>
              <a:rPr lang="en-US" sz="2000" dirty="0"/>
              <a:t> </a:t>
            </a:r>
          </a:p>
          <a:p>
            <a:r>
              <a:rPr lang="en-US" sz="2000" dirty="0"/>
              <a:t>Attendance:  Standalone used on teacher end</a:t>
            </a:r>
          </a:p>
          <a:p>
            <a:endParaRPr lang="en-US" sz="2000" dirty="0"/>
          </a:p>
          <a:p>
            <a:r>
              <a:rPr lang="en-US" sz="2000" dirty="0" err="1"/>
              <a:t>OfflineMessages</a:t>
            </a:r>
            <a:r>
              <a:rPr lang="en-US" sz="2000" dirty="0"/>
              <a:t> : Holds ID #s of sender/recipient and messages until online again</a:t>
            </a:r>
          </a:p>
        </p:txBody>
      </p:sp>
      <p:sp>
        <p:nvSpPr>
          <p:cNvPr id="9" name="Rectangle 8"/>
          <p:cNvSpPr/>
          <p:nvPr/>
        </p:nvSpPr>
        <p:spPr>
          <a:xfrm>
            <a:off x="173900" y="123846"/>
            <a:ext cx="8817700" cy="4832307"/>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p>
          <a:p>
            <a:pPr algn="ctr"/>
            <a:r>
              <a:rPr lang="en-US" sz="4000" dirty="0"/>
              <a:t>Queries</a:t>
            </a:r>
          </a:p>
          <a:p>
            <a:pPr algn="ctr"/>
            <a:endParaRPr lang="en-US" sz="4000" dirty="0"/>
          </a:p>
          <a:p>
            <a:r>
              <a:rPr lang="en-US" sz="2200" dirty="0"/>
              <a:t>Students/Teacher : Server/ Display Profile</a:t>
            </a:r>
          </a:p>
          <a:p>
            <a:pPr algn="ctr"/>
            <a:r>
              <a:rPr lang="en-US" sz="2200" dirty="0"/>
              <a:t>Login</a:t>
            </a:r>
          </a:p>
          <a:p>
            <a:pPr algn="ctr"/>
            <a:r>
              <a:rPr lang="en-US" sz="2200" dirty="0"/>
              <a:t>Change Password</a:t>
            </a:r>
          </a:p>
          <a:p>
            <a:pPr algn="ctr"/>
            <a:endParaRPr lang="en-US" sz="2200" dirty="0"/>
          </a:p>
          <a:p>
            <a:r>
              <a:rPr lang="en-US" sz="2200" dirty="0"/>
              <a:t>Enrolled/Teaches:              Class Display</a:t>
            </a:r>
          </a:p>
          <a:p>
            <a:pPr algn="ctr"/>
            <a:r>
              <a:rPr lang="en-US" sz="2200" dirty="0"/>
              <a:t>Classmates</a:t>
            </a:r>
          </a:p>
          <a:p>
            <a:pPr algn="ctr"/>
            <a:r>
              <a:rPr lang="en-US" sz="2200" dirty="0"/>
              <a:t>Chatrooms</a:t>
            </a:r>
          </a:p>
          <a:p>
            <a:pPr algn="ctr"/>
            <a:endParaRPr lang="en-US" sz="2200" dirty="0"/>
          </a:p>
          <a:p>
            <a:r>
              <a:rPr lang="en-US" sz="2200" dirty="0"/>
              <a:t>Attendance :                    Daily Update</a:t>
            </a:r>
          </a:p>
          <a:p>
            <a:pPr algn="ctr"/>
            <a:r>
              <a:rPr lang="en-US" sz="2200" dirty="0"/>
              <a:t>Chatroom Logo Update</a:t>
            </a:r>
          </a:p>
          <a:p>
            <a:r>
              <a:rPr lang="en-US" sz="2200" dirty="0" err="1"/>
              <a:t>OfflineMessage</a:t>
            </a:r>
            <a:r>
              <a:rPr lang="en-US" sz="2200" dirty="0"/>
              <a:t>:   Message Retrieval on Login</a:t>
            </a:r>
          </a:p>
          <a:p>
            <a:pPr algn="ctr"/>
            <a:endParaRPr lang="en-US" sz="2200" dirty="0"/>
          </a:p>
          <a:p>
            <a:pPr algn="ctr"/>
            <a:endParaRPr lang="en-US" sz="2200" dirty="0"/>
          </a:p>
        </p:txBody>
      </p:sp>
    </p:spTree>
    <p:extLst>
      <p:ext uri="{BB962C8B-B14F-4D97-AF65-F5344CB8AC3E}">
        <p14:creationId xmlns:p14="http://schemas.microsoft.com/office/powerpoint/2010/main" val="188699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Communication Requirements</a:t>
            </a:r>
          </a:p>
        </p:txBody>
      </p:sp>
      <p:sp>
        <p:nvSpPr>
          <p:cNvPr id="82" name="Shape 8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t>Chat hub to handle multiple communications.</a:t>
            </a:r>
          </a:p>
          <a:p>
            <a:pPr marL="457200" lvl="0" indent="-228600" rtl="0">
              <a:spcBef>
                <a:spcPts val="0"/>
              </a:spcBef>
            </a:pPr>
            <a:r>
              <a:rPr lang="en" dirty="0"/>
              <a:t>Let user know when the server is unavailable.</a:t>
            </a:r>
          </a:p>
          <a:p>
            <a:pPr marL="457200" lvl="0" indent="-228600" rtl="0">
              <a:spcBef>
                <a:spcPts val="0"/>
              </a:spcBef>
            </a:pPr>
            <a:r>
              <a:rPr lang="en" dirty="0"/>
              <a:t>Allow a user to create a new account.</a:t>
            </a:r>
          </a:p>
          <a:p>
            <a:pPr marL="457200" lvl="0" indent="-228600" rtl="0">
              <a:spcBef>
                <a:spcPts val="0"/>
              </a:spcBef>
            </a:pPr>
            <a:r>
              <a:rPr lang="en" dirty="0"/>
              <a:t>User authentication for logging into the chat hub.</a:t>
            </a:r>
          </a:p>
          <a:p>
            <a:pPr marL="457200" lvl="0" indent="-228600" rtl="0">
              <a:spcBef>
                <a:spcPts val="0"/>
              </a:spcBef>
            </a:pPr>
            <a:r>
              <a:rPr lang="en" dirty="0"/>
              <a:t>Assigning students to the correct class.</a:t>
            </a:r>
          </a:p>
          <a:p>
            <a:pPr marL="457200" lvl="0" indent="-228600" rtl="0">
              <a:spcBef>
                <a:spcPts val="0"/>
              </a:spcBef>
            </a:pPr>
            <a:r>
              <a:rPr lang="en" dirty="0"/>
              <a:t>Saving chat room messages for offline users.</a:t>
            </a:r>
          </a:p>
          <a:p>
            <a:pPr marL="457200" lvl="0" indent="-228600" rtl="0">
              <a:spcBef>
                <a:spcPts val="0"/>
              </a:spcBef>
            </a:pPr>
            <a:r>
              <a:rPr lang="en" dirty="0"/>
              <a:t>Ability to see who is logged into the chat hub.</a:t>
            </a:r>
          </a:p>
          <a:p>
            <a:pPr marL="457200" lvl="0" indent="-228600" rtl="0">
              <a:spcBef>
                <a:spcPts val="0"/>
              </a:spcBef>
            </a:pPr>
            <a:r>
              <a:rPr lang="en" dirty="0"/>
              <a:t>Notifications of student and server messages.</a:t>
            </a:r>
          </a:p>
          <a:p>
            <a:pPr marL="457200" lvl="0" indent="-228600" rtl="0">
              <a:spcBef>
                <a:spcPts val="0"/>
              </a:spcBef>
            </a:pPr>
            <a:r>
              <a:rPr lang="en" dirty="0"/>
              <a:t>Ability to send and receive files.</a:t>
            </a:r>
          </a:p>
          <a:p>
            <a:pPr marL="457200" lvl="0" indent="-228600">
              <a:spcBef>
                <a:spcPts val="0"/>
              </a:spcBef>
            </a:pPr>
            <a:r>
              <a:rPr lang="en" dirty="0"/>
              <a:t>Secure all data across the internet.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Handshake Protocol</a:t>
            </a:r>
          </a:p>
        </p:txBody>
      </p:sp>
      <p:sp>
        <p:nvSpPr>
          <p:cNvPr id="103" name="Shape 103"/>
          <p:cNvSpPr/>
          <p:nvPr/>
        </p:nvSpPr>
        <p:spPr>
          <a:xfrm>
            <a:off x="4893350" y="150865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SERVER</a:t>
            </a:r>
          </a:p>
        </p:txBody>
      </p:sp>
      <p:sp>
        <p:nvSpPr>
          <p:cNvPr id="104" name="Shape 104"/>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CLIENT</a:t>
            </a:r>
          </a:p>
        </p:txBody>
      </p:sp>
      <p:sp>
        <p:nvSpPr>
          <p:cNvPr id="105" name="Shape 105"/>
          <p:cNvSpPr/>
          <p:nvPr/>
        </p:nvSpPr>
        <p:spPr>
          <a:xfrm>
            <a:off x="1670875"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HANDSHAKE</a:t>
            </a:r>
          </a:p>
        </p:txBody>
      </p:sp>
      <p:sp>
        <p:nvSpPr>
          <p:cNvPr id="106" name="Shape 106"/>
          <p:cNvSpPr/>
          <p:nvPr/>
        </p:nvSpPr>
        <p:spPr>
          <a:xfrm>
            <a:off x="4944200"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HANDSHAKE</a:t>
            </a:r>
          </a:p>
        </p:txBody>
      </p:sp>
      <p:cxnSp>
        <p:nvCxnSpPr>
          <p:cNvPr id="107" name="Shape 107"/>
          <p:cNvCxnSpPr>
            <a:stCxn id="105" idx="0"/>
            <a:endCxn id="104" idx="2"/>
          </p:cNvCxnSpPr>
          <p:nvPr/>
        </p:nvCxnSpPr>
        <p:spPr>
          <a:xfrm rot="10800000">
            <a:off x="2354875"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8" name="Shape 108"/>
          <p:cNvCxnSpPr>
            <a:stCxn id="104" idx="2"/>
            <a:endCxn id="105" idx="0"/>
          </p:cNvCxnSpPr>
          <p:nvPr/>
        </p:nvCxnSpPr>
        <p:spPr>
          <a:xfrm>
            <a:off x="2354875" y="2081350"/>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9" name="Shape 109"/>
          <p:cNvCxnSpPr/>
          <p:nvPr/>
        </p:nvCxnSpPr>
        <p:spPr>
          <a:xfrm>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0" name="Shape 110"/>
          <p:cNvCxnSpPr>
            <a:stCxn id="106" idx="0"/>
            <a:endCxn id="103" idx="2"/>
          </p:cNvCxnSpPr>
          <p:nvPr/>
        </p:nvCxnSpPr>
        <p:spPr>
          <a:xfrm rot="10800000">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1" name="Shape 111"/>
          <p:cNvCxnSpPr>
            <a:stCxn id="104" idx="3"/>
            <a:endCxn id="103" idx="1"/>
          </p:cNvCxnSpPr>
          <p:nvPr/>
        </p:nvCxnSpPr>
        <p:spPr>
          <a:xfrm>
            <a:off x="3009625" y="1795000"/>
            <a:ext cx="1883700" cy="0"/>
          </a:xfrm>
          <a:prstGeom prst="straightConnector1">
            <a:avLst/>
          </a:prstGeom>
          <a:noFill/>
          <a:ln w="9525" cap="flat" cmpd="sng">
            <a:solidFill>
              <a:schemeClr val="dk2"/>
            </a:solidFill>
            <a:prstDash val="solid"/>
            <a:round/>
            <a:headEnd type="none" w="lg" len="lg"/>
            <a:tailEnd type="triangle" w="lg" len="lg"/>
          </a:ln>
        </p:spPr>
      </p:cxnSp>
      <p:cxnSp>
        <p:nvCxnSpPr>
          <p:cNvPr id="112" name="Shape 112"/>
          <p:cNvCxnSpPr>
            <a:stCxn id="103" idx="1"/>
            <a:endCxn id="104" idx="3"/>
          </p:cNvCxnSpPr>
          <p:nvPr/>
        </p:nvCxnSpPr>
        <p:spPr>
          <a:xfrm rot="10800000">
            <a:off x="3009650" y="1795000"/>
            <a:ext cx="1883700" cy="0"/>
          </a:xfrm>
          <a:prstGeom prst="straightConnector1">
            <a:avLst/>
          </a:prstGeom>
          <a:noFill/>
          <a:ln w="9525" cap="flat" cmpd="sng">
            <a:solidFill>
              <a:schemeClr val="dk2"/>
            </a:solidFill>
            <a:prstDash val="solid"/>
            <a:round/>
            <a:headEnd type="none" w="lg" len="lg"/>
            <a:tailEnd type="triangle" w="lg" len="lg"/>
          </a:ln>
        </p:spPr>
      </p:cxnSp>
      <p:sp>
        <p:nvSpPr>
          <p:cNvPr id="113" name="Shape 113"/>
          <p:cNvSpPr/>
          <p:nvPr/>
        </p:nvSpPr>
        <p:spPr>
          <a:xfrm>
            <a:off x="2988050" y="2267987"/>
            <a:ext cx="19269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Key Exchange</a:t>
            </a:r>
            <a:br>
              <a:rPr lang="en"/>
            </a:br>
            <a:r>
              <a:rPr lang="en"/>
              <a:t>Symmetric Cipher</a:t>
            </a:r>
          </a:p>
        </p:txBody>
      </p:sp>
      <p:cxnSp>
        <p:nvCxnSpPr>
          <p:cNvPr id="114" name="Shape 114"/>
          <p:cNvCxnSpPr>
            <a:stCxn id="105" idx="3"/>
            <a:endCxn id="113" idx="2"/>
          </p:cNvCxnSpPr>
          <p:nvPr/>
        </p:nvCxnSpPr>
        <p:spPr>
          <a:xfrm rot="10800000" flipH="1">
            <a:off x="3038875" y="2877475"/>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5" name="Shape 115"/>
          <p:cNvCxnSpPr>
            <a:stCxn id="113" idx="2"/>
            <a:endCxn id="105" idx="3"/>
          </p:cNvCxnSpPr>
          <p:nvPr/>
        </p:nvCxnSpPr>
        <p:spPr>
          <a:xfrm flipH="1">
            <a:off x="3038900" y="2877587"/>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6" name="Shape 116"/>
          <p:cNvCxnSpPr>
            <a:stCxn id="113" idx="2"/>
            <a:endCxn id="106" idx="1"/>
          </p:cNvCxnSpPr>
          <p:nvPr/>
        </p:nvCxnSpPr>
        <p:spPr>
          <a:xfrm>
            <a:off x="3951500" y="2877587"/>
            <a:ext cx="992700" cy="429000"/>
          </a:xfrm>
          <a:prstGeom prst="straightConnector1">
            <a:avLst/>
          </a:prstGeom>
          <a:noFill/>
          <a:ln w="9525" cap="flat" cmpd="sng">
            <a:solidFill>
              <a:schemeClr val="dk2"/>
            </a:solidFill>
            <a:prstDash val="solid"/>
            <a:round/>
            <a:headEnd type="none" w="lg" len="lg"/>
            <a:tailEnd type="triangle" w="lg" len="lg"/>
          </a:ln>
        </p:spPr>
      </p:cxnSp>
      <p:cxnSp>
        <p:nvCxnSpPr>
          <p:cNvPr id="117" name="Shape 117"/>
          <p:cNvCxnSpPr>
            <a:stCxn id="106" idx="1"/>
            <a:endCxn id="113" idx="2"/>
          </p:cNvCxnSpPr>
          <p:nvPr/>
        </p:nvCxnSpPr>
        <p:spPr>
          <a:xfrm rot="10800000">
            <a:off x="3951500" y="2877475"/>
            <a:ext cx="992700" cy="429000"/>
          </a:xfrm>
          <a:prstGeom prst="straightConnector1">
            <a:avLst/>
          </a:prstGeom>
          <a:noFill/>
          <a:ln w="9525" cap="flat" cmpd="sng">
            <a:solidFill>
              <a:schemeClr val="dk2"/>
            </a:solidFill>
            <a:prstDash val="solid"/>
            <a:round/>
            <a:headEnd type="none" w="lg" len="lg"/>
            <a:tailEnd type="triangle" w="lg" len="lg"/>
          </a:ln>
        </p:spPr>
      </p:cxnSp>
      <p:sp>
        <p:nvSpPr>
          <p:cNvPr id="118" name="Shape 118"/>
          <p:cNvSpPr txBox="1"/>
          <p:nvPr/>
        </p:nvSpPr>
        <p:spPr>
          <a:xfrm>
            <a:off x="6593700" y="1894825"/>
            <a:ext cx="2550300" cy="1653900"/>
          </a:xfrm>
          <a:prstGeom prst="rect">
            <a:avLst/>
          </a:prstGeom>
          <a:noFill/>
          <a:ln>
            <a:noFill/>
          </a:ln>
        </p:spPr>
        <p:txBody>
          <a:bodyPr lIns="91425" tIns="91425" rIns="91425" bIns="91425" anchor="t" anchorCtr="0">
            <a:noAutofit/>
          </a:bodyPr>
          <a:lstStyle/>
          <a:p>
            <a:pPr marL="457200" lvl="0" indent="-228600" rtl="0">
              <a:spcBef>
                <a:spcPts val="0"/>
              </a:spcBef>
              <a:buClr>
                <a:srgbClr val="F3F3F3"/>
              </a:buClr>
              <a:buChar char="●"/>
            </a:pPr>
            <a:r>
              <a:rPr lang="en" sz="1800" dirty="0">
                <a:solidFill>
                  <a:schemeClr val="tx1"/>
                </a:solidFill>
              </a:rPr>
              <a:t>Diffie-Hellman </a:t>
            </a:r>
            <a:br>
              <a:rPr lang="en" sz="1800" dirty="0">
                <a:solidFill>
                  <a:schemeClr val="tx1"/>
                </a:solidFill>
              </a:rPr>
            </a:br>
            <a:r>
              <a:rPr lang="en" sz="1800" dirty="0">
                <a:solidFill>
                  <a:schemeClr val="tx1"/>
                </a:solidFill>
              </a:rPr>
              <a:t>Elliptic Curve</a:t>
            </a:r>
          </a:p>
          <a:p>
            <a:pPr lvl="0" rtl="0">
              <a:spcBef>
                <a:spcPts val="0"/>
              </a:spcBef>
              <a:buNone/>
            </a:pPr>
            <a:endParaRPr sz="1800" dirty="0">
              <a:solidFill>
                <a:schemeClr val="tx1"/>
              </a:solidFill>
            </a:endParaRPr>
          </a:p>
          <a:p>
            <a:pPr marL="457200" lvl="0" indent="-228600" rtl="0">
              <a:spcBef>
                <a:spcPts val="0"/>
              </a:spcBef>
              <a:buClr>
                <a:srgbClr val="F3F3F3"/>
              </a:buClr>
              <a:buChar char="●"/>
            </a:pPr>
            <a:r>
              <a:rPr lang="en" sz="1800" dirty="0">
                <a:solidFill>
                  <a:schemeClr val="tx1"/>
                </a:solidFill>
              </a:rPr>
              <a:t>AES 128 - CBC</a:t>
            </a:r>
          </a:p>
          <a:p>
            <a:pPr lvl="0" rtl="0">
              <a:spcBef>
                <a:spcPts val="0"/>
              </a:spcBef>
              <a:buNone/>
            </a:pPr>
            <a:endParaRPr sz="1800" dirty="0">
              <a:solidFill>
                <a:schemeClr val="tx1"/>
              </a:solidFill>
            </a:endParaRPr>
          </a:p>
          <a:p>
            <a:pPr marL="457200" lvl="0" indent="-228600" rtl="0">
              <a:spcBef>
                <a:spcPts val="0"/>
              </a:spcBef>
              <a:buClr>
                <a:srgbClr val="F3F3F3"/>
              </a:buClr>
              <a:buChar char="●"/>
            </a:pPr>
            <a:r>
              <a:rPr lang="en" sz="1800" dirty="0">
                <a:solidFill>
                  <a:schemeClr val="tx1"/>
                </a:solidFill>
              </a:rPr>
              <a:t>HMAC - SHA 256</a:t>
            </a:r>
          </a:p>
        </p:txBody>
      </p:sp>
      <p:sp>
        <p:nvSpPr>
          <p:cNvPr id="119" name="Shape 119"/>
          <p:cNvSpPr txBox="1"/>
          <p:nvPr/>
        </p:nvSpPr>
        <p:spPr>
          <a:xfrm>
            <a:off x="2126450" y="4127925"/>
            <a:ext cx="4236600" cy="4845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rPr>
              <a:t>05:HANDSHAKE:STUDYBUDDY:1.20:::01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Login</a:t>
            </a:r>
          </a:p>
        </p:txBody>
      </p:sp>
      <p:sp>
        <p:nvSpPr>
          <p:cNvPr id="125" name="Shape 125"/>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26" name="Shape 126"/>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27" name="Shape 127"/>
          <p:cNvSpPr/>
          <p:nvPr/>
        </p:nvSpPr>
        <p:spPr>
          <a:xfrm>
            <a:off x="3858600" y="243872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sp>
        <p:nvSpPr>
          <p:cNvPr id="128" name="Shape 128"/>
          <p:cNvSpPr/>
          <p:nvPr/>
        </p:nvSpPr>
        <p:spPr>
          <a:xfrm>
            <a:off x="1445125" y="244667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cxnSp>
        <p:nvCxnSpPr>
          <p:cNvPr id="129" name="Shape 129"/>
          <p:cNvCxnSpPr>
            <a:stCxn id="126" idx="2"/>
            <a:endCxn id="128" idx="0"/>
          </p:cNvCxnSpPr>
          <p:nvPr/>
        </p:nvCxnSpPr>
        <p:spPr>
          <a:xfrm>
            <a:off x="2354875" y="2081350"/>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0" name="Shape 130"/>
          <p:cNvCxnSpPr>
            <a:stCxn id="128" idx="0"/>
            <a:endCxn id="126" idx="2"/>
          </p:cNvCxnSpPr>
          <p:nvPr/>
        </p:nvCxnSpPr>
        <p:spPr>
          <a:xfrm rot="10800000">
            <a:off x="2354875" y="208127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7" idx="0"/>
            <a:endCxn id="125" idx="2"/>
          </p:cNvCxnSpPr>
          <p:nvPr/>
        </p:nvCxnSpPr>
        <p:spPr>
          <a:xfrm rot="10800000">
            <a:off x="4768350" y="207332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a:stCxn id="125" idx="2"/>
            <a:endCxn id="127" idx="0"/>
          </p:cNvCxnSpPr>
          <p:nvPr/>
        </p:nvCxnSpPr>
        <p:spPr>
          <a:xfrm>
            <a:off x="4768350" y="2073400"/>
            <a:ext cx="0" cy="365400"/>
          </a:xfrm>
          <a:prstGeom prst="straightConnector1">
            <a:avLst/>
          </a:prstGeom>
          <a:noFill/>
          <a:ln w="9525" cap="flat" cmpd="sng">
            <a:solidFill>
              <a:schemeClr val="dk2"/>
            </a:solidFill>
            <a:prstDash val="solid"/>
            <a:round/>
            <a:headEnd type="none" w="lg" len="lg"/>
            <a:tailEnd type="triangle" w="lg" len="lg"/>
          </a:ln>
        </p:spPr>
      </p:cxnSp>
      <p:sp>
        <p:nvSpPr>
          <p:cNvPr id="133" name="Shape 133"/>
          <p:cNvSpPr/>
          <p:nvPr/>
        </p:nvSpPr>
        <p:spPr>
          <a:xfrm>
            <a:off x="1059025" y="3353425"/>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Login</a:t>
            </a:r>
          </a:p>
        </p:txBody>
      </p:sp>
      <p:sp>
        <p:nvSpPr>
          <p:cNvPr id="134" name="Shape 134"/>
          <p:cNvSpPr/>
          <p:nvPr/>
        </p:nvSpPr>
        <p:spPr>
          <a:xfrm>
            <a:off x="3858600" y="3376750"/>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Login</a:t>
            </a:r>
          </a:p>
        </p:txBody>
      </p:sp>
      <p:sp>
        <p:nvSpPr>
          <p:cNvPr id="135" name="Shape 135"/>
          <p:cNvSpPr/>
          <p:nvPr/>
        </p:nvSpPr>
        <p:spPr>
          <a:xfrm>
            <a:off x="2083150" y="3345475"/>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New Account</a:t>
            </a:r>
          </a:p>
        </p:txBody>
      </p:sp>
      <p:sp>
        <p:nvSpPr>
          <p:cNvPr id="136" name="Shape 136"/>
          <p:cNvSpPr/>
          <p:nvPr/>
        </p:nvSpPr>
        <p:spPr>
          <a:xfrm>
            <a:off x="4768350" y="3376750"/>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New Account</a:t>
            </a:r>
          </a:p>
        </p:txBody>
      </p:sp>
      <p:cxnSp>
        <p:nvCxnSpPr>
          <p:cNvPr id="137" name="Shape 137"/>
          <p:cNvCxnSpPr>
            <a:stCxn id="128" idx="2"/>
            <a:endCxn id="133" idx="0"/>
          </p:cNvCxnSpPr>
          <p:nvPr/>
        </p:nvCxnSpPr>
        <p:spPr>
          <a:xfrm flipH="1">
            <a:off x="1379575" y="293117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8" name="Shape 138"/>
          <p:cNvCxnSpPr>
            <a:stCxn id="133" idx="0"/>
            <a:endCxn id="128" idx="2"/>
          </p:cNvCxnSpPr>
          <p:nvPr/>
        </p:nvCxnSpPr>
        <p:spPr>
          <a:xfrm rot="10800000" flipH="1">
            <a:off x="1379575" y="293102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9" name="Shape 139"/>
          <p:cNvCxnSpPr>
            <a:stCxn id="128" idx="2"/>
            <a:endCxn id="135" idx="0"/>
          </p:cNvCxnSpPr>
          <p:nvPr/>
        </p:nvCxnSpPr>
        <p:spPr>
          <a:xfrm>
            <a:off x="2354875"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0" name="Shape 140"/>
          <p:cNvCxnSpPr>
            <a:stCxn id="135" idx="0"/>
            <a:endCxn id="128" idx="2"/>
          </p:cNvCxnSpPr>
          <p:nvPr/>
        </p:nvCxnSpPr>
        <p:spPr>
          <a:xfrm rot="10800000">
            <a:off x="2354800"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1" name="Shape 141"/>
          <p:cNvCxnSpPr>
            <a:stCxn id="126" idx="3"/>
            <a:endCxn id="125"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42" name="Shape 142"/>
          <p:cNvCxnSpPr>
            <a:stCxn id="125" idx="1"/>
            <a:endCxn id="126"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43" name="Shape 143"/>
          <p:cNvCxnSpPr>
            <a:stCxn id="127" idx="2"/>
            <a:endCxn id="134" idx="0"/>
          </p:cNvCxnSpPr>
          <p:nvPr/>
        </p:nvCxnSpPr>
        <p:spPr>
          <a:xfrm flipH="1">
            <a:off x="4179150" y="2923225"/>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4" name="Shape 144"/>
          <p:cNvCxnSpPr>
            <a:stCxn id="134" idx="0"/>
            <a:endCxn id="127" idx="2"/>
          </p:cNvCxnSpPr>
          <p:nvPr/>
        </p:nvCxnSpPr>
        <p:spPr>
          <a:xfrm rot="10800000" flipH="1">
            <a:off x="4179150" y="2923150"/>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5" name="Shape 145"/>
          <p:cNvCxnSpPr>
            <a:stCxn id="127" idx="2"/>
            <a:endCxn id="136" idx="0"/>
          </p:cNvCxnSpPr>
          <p:nvPr/>
        </p:nvCxnSpPr>
        <p:spPr>
          <a:xfrm>
            <a:off x="4768350" y="2923225"/>
            <a:ext cx="654900" cy="453600"/>
          </a:xfrm>
          <a:prstGeom prst="straightConnector1">
            <a:avLst/>
          </a:prstGeom>
          <a:noFill/>
          <a:ln w="9525" cap="flat" cmpd="sng">
            <a:solidFill>
              <a:schemeClr val="dk2"/>
            </a:solidFill>
            <a:prstDash val="solid"/>
            <a:round/>
            <a:headEnd type="none" w="lg" len="lg"/>
            <a:tailEnd type="triangle" w="lg" len="lg"/>
          </a:ln>
        </p:spPr>
      </p:cxnSp>
      <p:cxnSp>
        <p:nvCxnSpPr>
          <p:cNvPr id="146" name="Shape 146"/>
          <p:cNvCxnSpPr>
            <a:stCxn id="136" idx="0"/>
            <a:endCxn id="127" idx="2"/>
          </p:cNvCxnSpPr>
          <p:nvPr/>
        </p:nvCxnSpPr>
        <p:spPr>
          <a:xfrm rot="10800000">
            <a:off x="4768500" y="2923150"/>
            <a:ext cx="654600" cy="453600"/>
          </a:xfrm>
          <a:prstGeom prst="straightConnector1">
            <a:avLst/>
          </a:prstGeom>
          <a:noFill/>
          <a:ln w="9525" cap="flat" cmpd="sng">
            <a:solidFill>
              <a:schemeClr val="dk2"/>
            </a:solidFill>
            <a:prstDash val="solid"/>
            <a:round/>
            <a:headEnd type="none" w="lg" len="lg"/>
            <a:tailEnd type="triangle" w="lg" len="lg"/>
          </a:ln>
        </p:spPr>
      </p:cxnSp>
      <p:sp>
        <p:nvSpPr>
          <p:cNvPr id="147" name="Shape 147"/>
          <p:cNvSpPr txBox="1"/>
          <p:nvPr/>
        </p:nvSpPr>
        <p:spPr>
          <a:xfrm>
            <a:off x="6209525" y="188650"/>
            <a:ext cx="2485800" cy="3212700"/>
          </a:xfrm>
          <a:prstGeom prst="rect">
            <a:avLst/>
          </a:prstGeom>
          <a:noFill/>
          <a:ln>
            <a:noFill/>
          </a:ln>
        </p:spPr>
        <p:txBody>
          <a:bodyPr lIns="91425" tIns="91425" rIns="91425" bIns="91425" anchor="t" anchorCtr="0">
            <a:noAutofit/>
          </a:bodyPr>
          <a:lstStyle/>
          <a:p>
            <a:pPr lvl="0">
              <a:spcBef>
                <a:spcPts val="0"/>
              </a:spcBef>
              <a:buNone/>
            </a:pPr>
            <a:r>
              <a:rPr lang="en" sz="1800" dirty="0">
                <a:solidFill>
                  <a:schemeClr val="tx1"/>
                </a:solidFill>
              </a:rPr>
              <a:t>Login Responses:</a:t>
            </a:r>
          </a:p>
          <a:p>
            <a:pPr lv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No User</a:t>
            </a:r>
          </a:p>
          <a:p>
            <a:pPr marL="457200" lvl="0" indent="-228600" rtl="0">
              <a:spcBef>
                <a:spcPts val="0"/>
              </a:spcBef>
              <a:buClr>
                <a:srgbClr val="FFFFFF"/>
              </a:buClr>
              <a:buChar char="●"/>
            </a:pPr>
            <a:r>
              <a:rPr lang="en" sz="1800" dirty="0">
                <a:solidFill>
                  <a:schemeClr val="tx1"/>
                </a:solidFill>
              </a:rPr>
              <a:t>Incorrect Password</a:t>
            </a:r>
          </a:p>
          <a:p>
            <a:pPr marL="457200" lvl="0" indent="-228600" rtl="0">
              <a:spcBef>
                <a:spcPts val="0"/>
              </a:spcBef>
              <a:buClr>
                <a:srgbClr val="FFFFFF"/>
              </a:buClr>
              <a:buChar char="●"/>
            </a:pPr>
            <a:r>
              <a:rPr lang="en" sz="1800" dirty="0">
                <a:solidFill>
                  <a:schemeClr val="tx1"/>
                </a:solidFill>
              </a:rPr>
              <a:t>Handshake First</a:t>
            </a:r>
          </a:p>
          <a:p>
            <a:pPr marL="457200" lvl="0" indent="-228600" rtl="0">
              <a:spcBef>
                <a:spcPts val="0"/>
              </a:spcBef>
              <a:buClr>
                <a:srgbClr val="FFFFFF"/>
              </a:buClr>
              <a:buChar char="●"/>
            </a:pPr>
            <a:r>
              <a:rPr lang="en" sz="1800" dirty="0">
                <a:solidFill>
                  <a:schemeClr val="tx1"/>
                </a:solidFill>
              </a:rPr>
              <a:t>Login Accepted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New Account Responses:</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Email Exists</a:t>
            </a:r>
          </a:p>
          <a:p>
            <a:pPr marL="457200" lvl="0" indent="-228600" rtl="0">
              <a:spcBef>
                <a:spcPts val="0"/>
              </a:spcBef>
              <a:buClr>
                <a:srgbClr val="FFFFFF"/>
              </a:buClr>
              <a:buChar char="●"/>
            </a:pPr>
            <a:r>
              <a:rPr lang="en" sz="1800" dirty="0">
                <a:solidFill>
                  <a:schemeClr val="tx1"/>
                </a:solidFill>
              </a:rPr>
              <a:t>Bad Password Format</a:t>
            </a:r>
          </a:p>
          <a:p>
            <a:pPr marL="457200" lvl="0" indent="-228600">
              <a:spcBef>
                <a:spcPts val="0"/>
              </a:spcBef>
              <a:buClr>
                <a:srgbClr val="FFFFFF"/>
              </a:buClr>
              <a:buChar char="●"/>
            </a:pPr>
            <a:r>
              <a:rPr lang="en" sz="1800" dirty="0">
                <a:solidFill>
                  <a:schemeClr val="tx1"/>
                </a:solidFill>
              </a:rPr>
              <a:t>New Account Accepted</a:t>
            </a:r>
          </a:p>
        </p:txBody>
      </p:sp>
      <p:sp>
        <p:nvSpPr>
          <p:cNvPr id="148" name="Shape 148"/>
          <p:cNvSpPr txBox="1"/>
          <p:nvPr/>
        </p:nvSpPr>
        <p:spPr>
          <a:xfrm>
            <a:off x="945850" y="4291450"/>
            <a:ext cx="5132100" cy="6096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FFFF"/>
                </a:solidFill>
              </a:rPr>
              <a:t>01:LOGIN:&lt;email&gt;:&lt;password&gt;:::01</a:t>
            </a:r>
          </a:p>
          <a:p>
            <a:pPr lvl="0">
              <a:spcBef>
                <a:spcPts val="0"/>
              </a:spcBef>
              <a:buNone/>
            </a:pPr>
            <a:r>
              <a:rPr lang="en" dirty="0">
                <a:solidFill>
                  <a:srgbClr val="FFFFFF"/>
                </a:solidFill>
              </a:rPr>
              <a:t>09:CREATEACCOUNT:&lt;email&gt;:&lt;pass&gt;:&lt;fname&gt;:&lt;lname&gt;:01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Sessions</a:t>
            </a:r>
          </a:p>
        </p:txBody>
      </p:sp>
      <p:sp>
        <p:nvSpPr>
          <p:cNvPr id="154" name="Shape 154"/>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55" name="Shape 155"/>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56" name="Shape 156"/>
          <p:cNvSpPr/>
          <p:nvPr/>
        </p:nvSpPr>
        <p:spPr>
          <a:xfrm>
            <a:off x="4256400" y="2462050"/>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57" name="Shape 157"/>
          <p:cNvSpPr/>
          <p:nvPr/>
        </p:nvSpPr>
        <p:spPr>
          <a:xfrm>
            <a:off x="1842925" y="2471162"/>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cxnSp>
        <p:nvCxnSpPr>
          <p:cNvPr id="158" name="Shape 158"/>
          <p:cNvCxnSpPr>
            <a:stCxn id="155" idx="2"/>
            <a:endCxn id="157" idx="0"/>
          </p:cNvCxnSpPr>
          <p:nvPr/>
        </p:nvCxnSpPr>
        <p:spPr>
          <a:xfrm>
            <a:off x="2354875" y="2081350"/>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a:stCxn id="157" idx="0"/>
            <a:endCxn id="155" idx="2"/>
          </p:cNvCxnSpPr>
          <p:nvPr/>
        </p:nvCxnSpPr>
        <p:spPr>
          <a:xfrm rot="10800000">
            <a:off x="2354875" y="2081462"/>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60" name="Shape 160"/>
          <p:cNvCxnSpPr>
            <a:stCxn id="156" idx="0"/>
            <a:endCxn id="154" idx="2"/>
          </p:cNvCxnSpPr>
          <p:nvPr/>
        </p:nvCxnSpPr>
        <p:spPr>
          <a:xfrm rot="10800000">
            <a:off x="4768350" y="2073550"/>
            <a:ext cx="0" cy="388500"/>
          </a:xfrm>
          <a:prstGeom prst="straightConnector1">
            <a:avLst/>
          </a:prstGeom>
          <a:noFill/>
          <a:ln w="9525" cap="flat" cmpd="sng">
            <a:solidFill>
              <a:schemeClr val="dk2"/>
            </a:solidFill>
            <a:prstDash val="solid"/>
            <a:round/>
            <a:headEnd type="none" w="lg" len="lg"/>
            <a:tailEnd type="triangle" w="lg" len="lg"/>
          </a:ln>
        </p:spPr>
      </p:cxnSp>
      <p:cxnSp>
        <p:nvCxnSpPr>
          <p:cNvPr id="161" name="Shape 161"/>
          <p:cNvCxnSpPr>
            <a:stCxn id="154" idx="2"/>
            <a:endCxn id="156" idx="0"/>
          </p:cNvCxnSpPr>
          <p:nvPr/>
        </p:nvCxnSpPr>
        <p:spPr>
          <a:xfrm>
            <a:off x="4768350" y="2073400"/>
            <a:ext cx="0" cy="388800"/>
          </a:xfrm>
          <a:prstGeom prst="straightConnector1">
            <a:avLst/>
          </a:prstGeom>
          <a:noFill/>
          <a:ln w="9525" cap="flat" cmpd="sng">
            <a:solidFill>
              <a:schemeClr val="dk2"/>
            </a:solidFill>
            <a:prstDash val="solid"/>
            <a:round/>
            <a:headEnd type="none" w="lg" len="lg"/>
            <a:tailEnd type="triangle" w="lg" len="lg"/>
          </a:ln>
        </p:spPr>
      </p:cxnSp>
      <p:sp>
        <p:nvSpPr>
          <p:cNvPr id="162" name="Shape 162"/>
          <p:cNvSpPr/>
          <p:nvPr/>
        </p:nvSpPr>
        <p:spPr>
          <a:xfrm>
            <a:off x="912775" y="339265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63" name="Shape 163"/>
          <p:cNvSpPr/>
          <p:nvPr/>
        </p:nvSpPr>
        <p:spPr>
          <a:xfrm>
            <a:off x="2291250" y="33847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cxnSp>
        <p:nvCxnSpPr>
          <p:cNvPr id="164" name="Shape 164"/>
          <p:cNvCxnSpPr>
            <a:stCxn id="157" idx="2"/>
            <a:endCxn id="162" idx="0"/>
          </p:cNvCxnSpPr>
          <p:nvPr/>
        </p:nvCxnSpPr>
        <p:spPr>
          <a:xfrm flipH="1">
            <a:off x="1483975" y="2955662"/>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a:stCxn id="162" idx="0"/>
            <a:endCxn id="157" idx="2"/>
          </p:cNvCxnSpPr>
          <p:nvPr/>
        </p:nvCxnSpPr>
        <p:spPr>
          <a:xfrm rot="10800000" flipH="1">
            <a:off x="1483975" y="2955550"/>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6" name="Shape 166"/>
          <p:cNvCxnSpPr>
            <a:stCxn id="157" idx="2"/>
            <a:endCxn id="163" idx="0"/>
          </p:cNvCxnSpPr>
          <p:nvPr/>
        </p:nvCxnSpPr>
        <p:spPr>
          <a:xfrm>
            <a:off x="2354875" y="2955662"/>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7" name="Shape 167"/>
          <p:cNvCxnSpPr>
            <a:stCxn id="163" idx="0"/>
            <a:endCxn id="157" idx="2"/>
          </p:cNvCxnSpPr>
          <p:nvPr/>
        </p:nvCxnSpPr>
        <p:spPr>
          <a:xfrm rot="10800000">
            <a:off x="2355000" y="2955700"/>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8" name="Shape 168"/>
          <p:cNvCxnSpPr>
            <a:stCxn id="155" idx="3"/>
            <a:endCxn id="154"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69" name="Shape 169"/>
          <p:cNvCxnSpPr>
            <a:stCxn id="154" idx="1"/>
            <a:endCxn id="155"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70" name="Shape 170"/>
          <p:cNvCxnSpPr>
            <a:stCxn id="156" idx="2"/>
            <a:endCxn id="171" idx="0"/>
          </p:cNvCxnSpPr>
          <p:nvPr/>
        </p:nvCxnSpPr>
        <p:spPr>
          <a:xfrm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2" name="Shape 172"/>
          <p:cNvCxnSpPr>
            <a:stCxn id="171" idx="0"/>
            <a:endCxn id="156" idx="2"/>
          </p:cNvCxnSpPr>
          <p:nvPr/>
        </p:nvCxnSpPr>
        <p:spPr>
          <a:xfrm rot="10800000"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3" name="Shape 173"/>
          <p:cNvCxnSpPr>
            <a:stCxn id="156" idx="2"/>
            <a:endCxn id="174" idx="0"/>
          </p:cNvCxnSpPr>
          <p:nvPr/>
        </p:nvCxnSpPr>
        <p:spPr>
          <a:xfrm>
            <a:off x="4768350" y="2946550"/>
            <a:ext cx="654900" cy="430200"/>
          </a:xfrm>
          <a:prstGeom prst="straightConnector1">
            <a:avLst/>
          </a:prstGeom>
          <a:noFill/>
          <a:ln w="9525" cap="flat" cmpd="sng">
            <a:solidFill>
              <a:schemeClr val="dk2"/>
            </a:solidFill>
            <a:prstDash val="solid"/>
            <a:round/>
            <a:headEnd type="none" w="lg" len="lg"/>
            <a:tailEnd type="triangle" w="lg" len="lg"/>
          </a:ln>
        </p:spPr>
      </p:cxnSp>
      <p:cxnSp>
        <p:nvCxnSpPr>
          <p:cNvPr id="175" name="Shape 175"/>
          <p:cNvCxnSpPr>
            <a:stCxn id="174" idx="0"/>
            <a:endCxn id="156" idx="2"/>
          </p:cNvCxnSpPr>
          <p:nvPr/>
        </p:nvCxnSpPr>
        <p:spPr>
          <a:xfrm rot="10800000">
            <a:off x="4768350" y="2946550"/>
            <a:ext cx="654600" cy="430200"/>
          </a:xfrm>
          <a:prstGeom prst="straightConnector1">
            <a:avLst/>
          </a:prstGeom>
          <a:noFill/>
          <a:ln w="9525" cap="flat" cmpd="sng">
            <a:solidFill>
              <a:schemeClr val="dk2"/>
            </a:solidFill>
            <a:prstDash val="solid"/>
            <a:round/>
            <a:headEnd type="none" w="lg" len="lg"/>
            <a:tailEnd type="triangle" w="lg" len="lg"/>
          </a:ln>
        </p:spPr>
      </p:cxnSp>
      <p:sp>
        <p:nvSpPr>
          <p:cNvPr id="176" name="Shape 176"/>
          <p:cNvSpPr txBox="1"/>
          <p:nvPr/>
        </p:nvSpPr>
        <p:spPr>
          <a:xfrm>
            <a:off x="6007300" y="204139"/>
            <a:ext cx="2485800" cy="32127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chemeClr val="tx1"/>
                </a:solidFill>
              </a:rPr>
              <a:t>Message Queue:</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Linked Blocking Queue</a:t>
            </a:r>
          </a:p>
          <a:p>
            <a:pPr marL="457200" lvl="0" indent="-228600" rtl="0">
              <a:spcBef>
                <a:spcPts val="0"/>
              </a:spcBef>
              <a:buClr>
                <a:srgbClr val="FFFFFF"/>
              </a:buClr>
              <a:buChar char="●"/>
            </a:pPr>
            <a:r>
              <a:rPr lang="en" sz="1800" dirty="0">
                <a:solidFill>
                  <a:schemeClr val="tx1"/>
                </a:solidFill>
              </a:rPr>
              <a:t>Processes Commands</a:t>
            </a:r>
          </a:p>
          <a:p>
            <a:pPr marL="457200" lvl="0" indent="-228600" rtl="0">
              <a:spcBef>
                <a:spcPts val="0"/>
              </a:spcBef>
              <a:buClr>
                <a:srgbClr val="FFFFFF"/>
              </a:buClr>
              <a:buChar char="●"/>
            </a:pPr>
            <a:r>
              <a:rPr lang="en" sz="1800" dirty="0">
                <a:solidFill>
                  <a:schemeClr val="tx1"/>
                </a:solidFill>
              </a:rPr>
              <a:t>Separate Thread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Message Listener:</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Decrypts Messages</a:t>
            </a:r>
          </a:p>
          <a:p>
            <a:pPr marL="457200" lvl="0" indent="-228600" rtl="0">
              <a:spcBef>
                <a:spcPts val="0"/>
              </a:spcBef>
              <a:buClr>
                <a:srgbClr val="FFFFFF"/>
              </a:buClr>
              <a:buChar char="●"/>
            </a:pPr>
            <a:r>
              <a:rPr lang="en" sz="1800" dirty="0">
                <a:solidFill>
                  <a:schemeClr val="tx1"/>
                </a:solidFill>
              </a:rPr>
              <a:t>Puts messages on queue.</a:t>
            </a:r>
          </a:p>
          <a:p>
            <a:pPr marL="457200" lvl="0" indent="-228600" rtl="0">
              <a:spcBef>
                <a:spcPts val="0"/>
              </a:spcBef>
              <a:buClr>
                <a:srgbClr val="FFFFFF"/>
              </a:buClr>
              <a:buChar char="●"/>
            </a:pPr>
            <a:r>
              <a:rPr lang="en" sz="1800" dirty="0">
                <a:solidFill>
                  <a:schemeClr val="tx1"/>
                </a:solidFill>
              </a:rPr>
              <a:t>Separate Thread</a:t>
            </a:r>
          </a:p>
        </p:txBody>
      </p:sp>
      <p:sp>
        <p:nvSpPr>
          <p:cNvPr id="177" name="Shape 177"/>
          <p:cNvSpPr txBox="1"/>
          <p:nvPr/>
        </p:nvSpPr>
        <p:spPr>
          <a:xfrm>
            <a:off x="945850" y="4291450"/>
            <a:ext cx="5132100" cy="6096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04:CHANGEPASS:&lt;oldpass&gt;:&lt;newpass&gt;:::01</a:t>
            </a:r>
          </a:p>
          <a:p>
            <a:pPr lvl="0" rtl="0">
              <a:spcBef>
                <a:spcPts val="0"/>
              </a:spcBef>
              <a:buNone/>
            </a:pPr>
            <a:r>
              <a:rPr lang="en" dirty="0">
                <a:solidFill>
                  <a:srgbClr val="FFFFFF"/>
                </a:solidFill>
              </a:rPr>
              <a:t>04:CHANGEPASS:&lt;oldpass&gt;:&lt;newpass&gt;:00:SUCCESS:00</a:t>
            </a:r>
          </a:p>
        </p:txBody>
      </p:sp>
      <p:sp>
        <p:nvSpPr>
          <p:cNvPr id="178" name="Shape 178"/>
          <p:cNvSpPr/>
          <p:nvPr/>
        </p:nvSpPr>
        <p:spPr>
          <a:xfrm>
            <a:off x="3605225" y="340060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79" name="Shape 179"/>
          <p:cNvSpPr/>
          <p:nvPr/>
        </p:nvSpPr>
        <p:spPr>
          <a:xfrm>
            <a:off x="4929400" y="34006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11700" y="407585"/>
            <a:ext cx="8520600" cy="572700"/>
          </a:xfrm>
          <a:prstGeom prst="rect">
            <a:avLst/>
          </a:prstGeom>
        </p:spPr>
        <p:txBody>
          <a:bodyPr lIns="91425" tIns="91425" rIns="91425" bIns="91425" anchor="t" anchorCtr="0">
            <a:noAutofit/>
          </a:bodyPr>
          <a:lstStyle/>
          <a:p>
            <a:pPr lvl="0" algn="ctr">
              <a:spcBef>
                <a:spcPts val="0"/>
              </a:spcBef>
              <a:buNone/>
            </a:pPr>
            <a:r>
              <a:rPr lang="en" sz="3200" dirty="0">
                <a:solidFill>
                  <a:schemeClr val="tx1">
                    <a:lumMod val="65000"/>
                    <a:lumOff val="35000"/>
                  </a:schemeClr>
                </a:solidFill>
              </a:rPr>
              <a:t>Client / Server Cross Session Communications</a:t>
            </a:r>
          </a:p>
        </p:txBody>
      </p:sp>
      <p:sp>
        <p:nvSpPr>
          <p:cNvPr id="185" name="Shape 185"/>
          <p:cNvSpPr/>
          <p:nvPr/>
        </p:nvSpPr>
        <p:spPr>
          <a:xfrm>
            <a:off x="3244000" y="1446125"/>
            <a:ext cx="2141700" cy="18369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1993275"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Session</a:t>
            </a:r>
          </a:p>
        </p:txBody>
      </p:sp>
      <p:sp>
        <p:nvSpPr>
          <p:cNvPr id="187" name="Shape 187"/>
          <p:cNvSpPr/>
          <p:nvPr/>
        </p:nvSpPr>
        <p:spPr>
          <a:xfrm>
            <a:off x="5737450"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8" name="Shape 188"/>
          <p:cNvSpPr/>
          <p:nvPr/>
        </p:nvSpPr>
        <p:spPr>
          <a:xfrm>
            <a:off x="53857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9" name="Shape 189"/>
          <p:cNvSpPr/>
          <p:nvPr/>
        </p:nvSpPr>
        <p:spPr>
          <a:xfrm>
            <a:off x="24154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90" name="Shape 190"/>
          <p:cNvSpPr/>
          <p:nvPr/>
        </p:nvSpPr>
        <p:spPr>
          <a:xfrm>
            <a:off x="859850"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Client</a:t>
            </a:r>
          </a:p>
        </p:txBody>
      </p:sp>
      <p:sp>
        <p:nvSpPr>
          <p:cNvPr id="191" name="Shape 191"/>
          <p:cNvSpPr/>
          <p:nvPr/>
        </p:nvSpPr>
        <p:spPr>
          <a:xfrm>
            <a:off x="1282000"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2" name="Shape 192"/>
          <p:cNvSpPr/>
          <p:nvPr/>
        </p:nvSpPr>
        <p:spPr>
          <a:xfrm>
            <a:off x="7011675"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3" name="Shape 193"/>
          <p:cNvSpPr/>
          <p:nvPr/>
        </p:nvSpPr>
        <p:spPr>
          <a:xfrm>
            <a:off x="6800575"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cxnSp>
        <p:nvCxnSpPr>
          <p:cNvPr id="194" name="Shape 194"/>
          <p:cNvCxnSpPr>
            <a:stCxn id="189" idx="3"/>
            <a:endCxn id="185" idx="3"/>
          </p:cNvCxnSpPr>
          <p:nvPr/>
        </p:nvCxnSpPr>
        <p:spPr>
          <a:xfrm rot="10800000" flipH="1">
            <a:off x="32440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5" name="Shape 195"/>
          <p:cNvCxnSpPr>
            <a:stCxn id="191" idx="3"/>
            <a:endCxn id="189" idx="1"/>
          </p:cNvCxnSpPr>
          <p:nvPr/>
        </p:nvCxnSpPr>
        <p:spPr>
          <a:xfrm>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6" name="Shape 196"/>
          <p:cNvCxnSpPr>
            <a:stCxn id="185" idx="3"/>
            <a:endCxn id="189" idx="3"/>
          </p:cNvCxnSpPr>
          <p:nvPr/>
        </p:nvCxnSpPr>
        <p:spPr>
          <a:xfrm flipH="1">
            <a:off x="3244144"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7" name="Shape 197"/>
          <p:cNvCxnSpPr>
            <a:stCxn id="189" idx="1"/>
            <a:endCxn id="191" idx="3"/>
          </p:cNvCxnSpPr>
          <p:nvPr/>
        </p:nvCxnSpPr>
        <p:spPr>
          <a:xfrm rot="10800000">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88" idx="1"/>
            <a:endCxn id="185" idx="5"/>
          </p:cNvCxnSpPr>
          <p:nvPr/>
        </p:nvCxnSpPr>
        <p:spPr>
          <a:xfrm rot="10800000">
            <a:off x="50722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85" idx="5"/>
            <a:endCxn id="188" idx="1"/>
          </p:cNvCxnSpPr>
          <p:nvPr/>
        </p:nvCxnSpPr>
        <p:spPr>
          <a:xfrm>
            <a:off x="5072055"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200" name="Shape 200"/>
          <p:cNvCxnSpPr>
            <a:stCxn id="188" idx="3"/>
            <a:endCxn id="193" idx="1"/>
          </p:cNvCxnSpPr>
          <p:nvPr/>
        </p:nvCxnSpPr>
        <p:spPr>
          <a:xfrm>
            <a:off x="6214300"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1" name="Shape 201"/>
          <p:cNvCxnSpPr>
            <a:stCxn id="193" idx="1"/>
            <a:endCxn id="188" idx="3"/>
          </p:cNvCxnSpPr>
          <p:nvPr/>
        </p:nvCxnSpPr>
        <p:spPr>
          <a:xfrm rot="10800000">
            <a:off x="6214375"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2" name="Shape 202"/>
          <p:cNvCxnSpPr>
            <a:stCxn id="190" idx="3"/>
            <a:endCxn id="186" idx="1"/>
          </p:cNvCxnSpPr>
          <p:nvPr/>
        </p:nvCxnSpPr>
        <p:spPr>
          <a:xfrm>
            <a:off x="157115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3" name="Shape 203"/>
          <p:cNvCxnSpPr>
            <a:stCxn id="186" idx="1"/>
            <a:endCxn id="190" idx="3"/>
          </p:cNvCxnSpPr>
          <p:nvPr/>
        </p:nvCxnSpPr>
        <p:spPr>
          <a:xfrm rot="10800000">
            <a:off x="15711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stCxn id="186" idx="3"/>
            <a:endCxn id="185" idx="2"/>
          </p:cNvCxnSpPr>
          <p:nvPr/>
        </p:nvCxnSpPr>
        <p:spPr>
          <a:xfrm>
            <a:off x="28218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stCxn id="185" idx="2"/>
            <a:endCxn id="186" idx="3"/>
          </p:cNvCxnSpPr>
          <p:nvPr/>
        </p:nvCxnSpPr>
        <p:spPr>
          <a:xfrm rot="10800000">
            <a:off x="282190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stCxn id="185" idx="6"/>
            <a:endCxn id="187" idx="1"/>
          </p:cNvCxnSpPr>
          <p:nvPr/>
        </p:nvCxnSpPr>
        <p:spPr>
          <a:xfrm>
            <a:off x="5385700" y="2364575"/>
            <a:ext cx="351900" cy="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stCxn id="187" idx="1"/>
            <a:endCxn id="185" idx="6"/>
          </p:cNvCxnSpPr>
          <p:nvPr/>
        </p:nvCxnSpPr>
        <p:spPr>
          <a:xfrm rot="10800000">
            <a:off x="5385850" y="2364575"/>
            <a:ext cx="351600" cy="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187" idx="3"/>
            <a:endCxn id="192" idx="1"/>
          </p:cNvCxnSpPr>
          <p:nvPr/>
        </p:nvCxnSpPr>
        <p:spPr>
          <a:xfrm>
            <a:off x="6566050" y="2364575"/>
            <a:ext cx="445500" cy="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stCxn id="192" idx="1"/>
            <a:endCxn id="187" idx="3"/>
          </p:cNvCxnSpPr>
          <p:nvPr/>
        </p:nvCxnSpPr>
        <p:spPr>
          <a:xfrm rot="10800000">
            <a:off x="6566175" y="2364575"/>
            <a:ext cx="445500"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t" anchorCtr="0">
            <a:noAutofit/>
          </a:bodyPr>
          <a:lstStyle/>
          <a:p>
            <a:pPr lvl="0" algn="ctr">
              <a:spcBef>
                <a:spcPts val="0"/>
              </a:spcBef>
              <a:buNone/>
            </a:pPr>
            <a:r>
              <a:rPr lang="en" sz="3200" dirty="0">
                <a:solidFill>
                  <a:schemeClr val="accent1">
                    <a:lumMod val="75000"/>
                  </a:schemeClr>
                </a:solidFill>
              </a:rPr>
              <a:t>Client / Server Chat Room Data Structure</a:t>
            </a:r>
          </a:p>
        </p:txBody>
      </p:sp>
      <p:sp>
        <p:nvSpPr>
          <p:cNvPr id="215" name="Shape 215"/>
          <p:cNvSpPr/>
          <p:nvPr/>
        </p:nvSpPr>
        <p:spPr>
          <a:xfrm>
            <a:off x="1327950" y="1418700"/>
            <a:ext cx="648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Chat Rooms</a:t>
            </a:r>
          </a:p>
        </p:txBody>
      </p:sp>
      <p:sp>
        <p:nvSpPr>
          <p:cNvPr id="216" name="Shape 216"/>
          <p:cNvSpPr/>
          <p:nvPr/>
        </p:nvSpPr>
        <p:spPr>
          <a:xfrm>
            <a:off x="1327950" y="2501400"/>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Chat Room</a:t>
            </a:r>
          </a:p>
        </p:txBody>
      </p:sp>
      <p:sp>
        <p:nvSpPr>
          <p:cNvPr id="217" name="Shape 217"/>
          <p:cNvSpPr/>
          <p:nvPr/>
        </p:nvSpPr>
        <p:spPr>
          <a:xfrm>
            <a:off x="311700" y="2622450"/>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Students</a:t>
            </a:r>
          </a:p>
        </p:txBody>
      </p:sp>
      <p:sp>
        <p:nvSpPr>
          <p:cNvPr id="218" name="Shape 218"/>
          <p:cNvSpPr/>
          <p:nvPr/>
        </p:nvSpPr>
        <p:spPr>
          <a:xfrm>
            <a:off x="311700" y="3439425"/>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Messages</a:t>
            </a:r>
          </a:p>
        </p:txBody>
      </p:sp>
      <p:sp>
        <p:nvSpPr>
          <p:cNvPr id="219" name="Shape 219"/>
          <p:cNvSpPr/>
          <p:nvPr/>
        </p:nvSpPr>
        <p:spPr>
          <a:xfrm>
            <a:off x="1578600" y="3439425"/>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Files</a:t>
            </a:r>
          </a:p>
        </p:txBody>
      </p:sp>
      <p:cxnSp>
        <p:nvCxnSpPr>
          <p:cNvPr id="220" name="Shape 220"/>
          <p:cNvCxnSpPr>
            <a:stCxn id="217" idx="3"/>
            <a:endCxn id="216" idx="1"/>
          </p:cNvCxnSpPr>
          <p:nvPr/>
        </p:nvCxnSpPr>
        <p:spPr>
          <a:xfrm>
            <a:off x="1202700" y="2806200"/>
            <a:ext cx="125400" cy="0"/>
          </a:xfrm>
          <a:prstGeom prst="straightConnector1">
            <a:avLst/>
          </a:prstGeom>
          <a:noFill/>
          <a:ln w="9525" cap="flat" cmpd="sng">
            <a:solidFill>
              <a:schemeClr val="dk2"/>
            </a:solidFill>
            <a:prstDash val="solid"/>
            <a:round/>
            <a:headEnd type="none" w="lg" len="lg"/>
            <a:tailEnd type="none" w="lg" len="lg"/>
          </a:ln>
        </p:spPr>
      </p:cxnSp>
      <p:cxnSp>
        <p:nvCxnSpPr>
          <p:cNvPr id="221" name="Shape 221"/>
          <p:cNvCxnSpPr>
            <a:stCxn id="216" idx="2"/>
            <a:endCxn id="218" idx="0"/>
          </p:cNvCxnSpPr>
          <p:nvPr/>
        </p:nvCxnSpPr>
        <p:spPr>
          <a:xfrm flipH="1">
            <a:off x="855150" y="3111000"/>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22" name="Shape 222"/>
          <p:cNvCxnSpPr>
            <a:stCxn id="216" idx="2"/>
            <a:endCxn id="219" idx="0"/>
          </p:cNvCxnSpPr>
          <p:nvPr/>
        </p:nvCxnSpPr>
        <p:spPr>
          <a:xfrm>
            <a:off x="1871250" y="3111000"/>
            <a:ext cx="0" cy="328500"/>
          </a:xfrm>
          <a:prstGeom prst="straightConnector1">
            <a:avLst/>
          </a:prstGeom>
          <a:noFill/>
          <a:ln w="9525" cap="flat" cmpd="sng">
            <a:solidFill>
              <a:schemeClr val="dk2"/>
            </a:solidFill>
            <a:prstDash val="solid"/>
            <a:round/>
            <a:headEnd type="none" w="lg" len="lg"/>
            <a:tailEnd type="none" w="lg" len="lg"/>
          </a:ln>
        </p:spPr>
      </p:cxnSp>
      <p:sp>
        <p:nvSpPr>
          <p:cNvPr id="223" name="Shape 223"/>
          <p:cNvSpPr/>
          <p:nvPr/>
        </p:nvSpPr>
        <p:spPr>
          <a:xfrm>
            <a:off x="4243787"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24" name="Shape 224"/>
          <p:cNvSpPr/>
          <p:nvPr/>
        </p:nvSpPr>
        <p:spPr>
          <a:xfrm>
            <a:off x="3227537"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25" name="Shape 225"/>
          <p:cNvSpPr/>
          <p:nvPr/>
        </p:nvSpPr>
        <p:spPr>
          <a:xfrm>
            <a:off x="3227537"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26" name="Shape 226"/>
          <p:cNvSpPr/>
          <p:nvPr/>
        </p:nvSpPr>
        <p:spPr>
          <a:xfrm>
            <a:off x="4494437"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27" name="Shape 227"/>
          <p:cNvCxnSpPr>
            <a:stCxn id="224" idx="3"/>
            <a:endCxn id="223" idx="1"/>
          </p:cNvCxnSpPr>
          <p:nvPr/>
        </p:nvCxnSpPr>
        <p:spPr>
          <a:xfrm>
            <a:off x="4118537"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28" name="Shape 228"/>
          <p:cNvCxnSpPr>
            <a:stCxn id="223" idx="2"/>
            <a:endCxn id="226" idx="0"/>
          </p:cNvCxnSpPr>
          <p:nvPr/>
        </p:nvCxnSpPr>
        <p:spPr>
          <a:xfrm>
            <a:off x="4787087"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29" name="Shape 229"/>
          <p:cNvCxnSpPr>
            <a:stCxn id="223" idx="2"/>
            <a:endCxn id="225" idx="0"/>
          </p:cNvCxnSpPr>
          <p:nvPr/>
        </p:nvCxnSpPr>
        <p:spPr>
          <a:xfrm flipH="1">
            <a:off x="3770987" y="3110987"/>
            <a:ext cx="1016100" cy="328500"/>
          </a:xfrm>
          <a:prstGeom prst="straightConnector1">
            <a:avLst/>
          </a:prstGeom>
          <a:noFill/>
          <a:ln w="9525" cap="flat" cmpd="sng">
            <a:solidFill>
              <a:schemeClr val="dk2"/>
            </a:solidFill>
            <a:prstDash val="solid"/>
            <a:round/>
            <a:headEnd type="none" w="lg" len="lg"/>
            <a:tailEnd type="none" w="lg" len="lg"/>
          </a:ln>
        </p:spPr>
      </p:cxnSp>
      <p:sp>
        <p:nvSpPr>
          <p:cNvPr id="230" name="Shape 230"/>
          <p:cNvSpPr/>
          <p:nvPr/>
        </p:nvSpPr>
        <p:spPr>
          <a:xfrm>
            <a:off x="7104575"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31" name="Shape 231"/>
          <p:cNvSpPr/>
          <p:nvPr/>
        </p:nvSpPr>
        <p:spPr>
          <a:xfrm>
            <a:off x="6088325"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32" name="Shape 232"/>
          <p:cNvSpPr/>
          <p:nvPr/>
        </p:nvSpPr>
        <p:spPr>
          <a:xfrm>
            <a:off x="6088325"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33" name="Shape 233"/>
          <p:cNvSpPr/>
          <p:nvPr/>
        </p:nvSpPr>
        <p:spPr>
          <a:xfrm>
            <a:off x="7355225"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34" name="Shape 234"/>
          <p:cNvCxnSpPr>
            <a:stCxn id="231" idx="3"/>
            <a:endCxn id="230" idx="1"/>
          </p:cNvCxnSpPr>
          <p:nvPr/>
        </p:nvCxnSpPr>
        <p:spPr>
          <a:xfrm>
            <a:off x="6979325"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35" name="Shape 235"/>
          <p:cNvCxnSpPr>
            <a:stCxn id="230" idx="2"/>
            <a:endCxn id="233" idx="0"/>
          </p:cNvCxnSpPr>
          <p:nvPr/>
        </p:nvCxnSpPr>
        <p:spPr>
          <a:xfrm>
            <a:off x="7647875"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36" name="Shape 236"/>
          <p:cNvCxnSpPr>
            <a:stCxn id="230" idx="2"/>
            <a:endCxn id="232" idx="0"/>
          </p:cNvCxnSpPr>
          <p:nvPr/>
        </p:nvCxnSpPr>
        <p:spPr>
          <a:xfrm flipH="1">
            <a:off x="6631775" y="3110987"/>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37" name="Shape 237"/>
          <p:cNvCxnSpPr>
            <a:stCxn id="216" idx="0"/>
          </p:cNvCxnSpPr>
          <p:nvPr/>
        </p:nvCxnSpPr>
        <p:spPr>
          <a:xfrm rot="10800000" flipH="1">
            <a:off x="1871250" y="2008800"/>
            <a:ext cx="4800" cy="492600"/>
          </a:xfrm>
          <a:prstGeom prst="straightConnector1">
            <a:avLst/>
          </a:prstGeom>
          <a:noFill/>
          <a:ln w="9525" cap="flat" cmpd="sng">
            <a:solidFill>
              <a:schemeClr val="dk2"/>
            </a:solidFill>
            <a:prstDash val="solid"/>
            <a:round/>
            <a:headEnd type="none" w="lg" len="lg"/>
            <a:tailEnd type="none" w="lg" len="lg"/>
          </a:ln>
        </p:spPr>
      </p:cxnSp>
      <p:cxnSp>
        <p:nvCxnSpPr>
          <p:cNvPr id="238" name="Shape 238"/>
          <p:cNvCxnSpPr>
            <a:stCxn id="223" idx="0"/>
          </p:cNvCxnSpPr>
          <p:nvPr/>
        </p:nvCxnSpPr>
        <p:spPr>
          <a:xfrm rot="10800000">
            <a:off x="4783787" y="2032487"/>
            <a:ext cx="3300" cy="468900"/>
          </a:xfrm>
          <a:prstGeom prst="straightConnector1">
            <a:avLst/>
          </a:prstGeom>
          <a:noFill/>
          <a:ln w="9525" cap="flat" cmpd="sng">
            <a:solidFill>
              <a:schemeClr val="dk2"/>
            </a:solidFill>
            <a:prstDash val="solid"/>
            <a:round/>
            <a:headEnd type="none" w="lg" len="lg"/>
            <a:tailEnd type="none" w="lg" len="lg"/>
          </a:ln>
        </p:spPr>
      </p:cxnSp>
      <p:cxnSp>
        <p:nvCxnSpPr>
          <p:cNvPr id="239" name="Shape 239"/>
          <p:cNvCxnSpPr>
            <a:stCxn id="230" idx="0"/>
          </p:cNvCxnSpPr>
          <p:nvPr/>
        </p:nvCxnSpPr>
        <p:spPr>
          <a:xfrm rot="10800000">
            <a:off x="7644875" y="2000987"/>
            <a:ext cx="3000" cy="500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72994" y="-1"/>
            <a:ext cx="8520600" cy="779157"/>
          </a:xfrm>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User Interface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951" y="779156"/>
            <a:ext cx="5719977" cy="38798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0" y="1255275"/>
            <a:ext cx="8520600" cy="1890600"/>
          </a:xfrm>
          <a:prstGeom prst="rect">
            <a:avLst/>
          </a:prstGeom>
        </p:spPr>
        <p:txBody>
          <a:bodyPr lIns="91425" tIns="91425" rIns="91425" bIns="91425" anchor="b" anchorCtr="0">
            <a:noAutofit/>
          </a:bodyPr>
          <a:lstStyle/>
          <a:p>
            <a:pPr lvl="0">
              <a:spcBef>
                <a:spcPts val="0"/>
              </a:spcBef>
              <a:buNone/>
            </a:pPr>
            <a:r>
              <a:rPr lang="en" sz="9600" dirty="0">
                <a:solidFill>
                  <a:schemeClr val="bg2">
                    <a:lumMod val="75000"/>
                  </a:schemeClr>
                </a:solidFill>
              </a:rPr>
              <a:t>Demonstration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1059543"/>
          </a:xfrm>
        </p:spPr>
        <p:txBody>
          <a:bodyPr>
            <a:normAutofit/>
          </a:bodyPr>
          <a:lstStyle/>
          <a:p>
            <a:r>
              <a:rPr lang="en-US" sz="4800" dirty="0">
                <a:solidFill>
                  <a:schemeClr val="accent1">
                    <a:lumMod val="60000"/>
                    <a:lumOff val="40000"/>
                  </a:schemeClr>
                </a:solidFill>
              </a:rPr>
              <a:t>Challenges</a:t>
            </a:r>
          </a:p>
        </p:txBody>
      </p:sp>
      <p:sp>
        <p:nvSpPr>
          <p:cNvPr id="3" name="Text Placeholder 2"/>
          <p:cNvSpPr>
            <a:spLocks noGrp="1"/>
          </p:cNvSpPr>
          <p:nvPr>
            <p:ph type="body" idx="1"/>
          </p:nvPr>
        </p:nvSpPr>
        <p:spPr>
          <a:xfrm>
            <a:off x="311700" y="1248228"/>
            <a:ext cx="8520600" cy="3614057"/>
          </a:xfrm>
        </p:spPr>
        <p:txBody>
          <a:bodyPr>
            <a:normAutofit lnSpcReduction="10000"/>
          </a:bodyPr>
          <a:lstStyle/>
          <a:p>
            <a:pPr algn="l"/>
            <a:r>
              <a:rPr lang="en-US" sz="2400" dirty="0"/>
              <a:t>DB :</a:t>
            </a:r>
          </a:p>
          <a:p>
            <a:pPr lvl="1" algn="l"/>
            <a:r>
              <a:rPr lang="en-US" sz="2400" dirty="0"/>
              <a:t>Manual Input</a:t>
            </a:r>
          </a:p>
          <a:p>
            <a:pPr lvl="1" algn="l"/>
            <a:r>
              <a:rPr lang="en-US" sz="2400" dirty="0"/>
              <a:t>Repopulating</a:t>
            </a:r>
          </a:p>
          <a:p>
            <a:pPr lvl="1" algn="l"/>
            <a:r>
              <a:rPr lang="en-US" sz="2400" dirty="0"/>
              <a:t>Foreign Keys</a:t>
            </a:r>
          </a:p>
          <a:p>
            <a:pPr marL="342900" lvl="1" indent="0" algn="l">
              <a:buNone/>
            </a:pPr>
            <a:endParaRPr lang="en-US" sz="2400" dirty="0"/>
          </a:p>
          <a:p>
            <a:pPr algn="l"/>
            <a:r>
              <a:rPr lang="en-US" sz="2400" dirty="0"/>
              <a:t>Server</a:t>
            </a:r>
          </a:p>
          <a:p>
            <a:pPr lvl="1" algn="l"/>
            <a:r>
              <a:rPr lang="en-US" sz="2400" dirty="0"/>
              <a:t>Sending Pictures</a:t>
            </a:r>
          </a:p>
          <a:p>
            <a:pPr marL="342900" lvl="1" indent="0" algn="l">
              <a:buNone/>
            </a:pPr>
            <a:endParaRPr lang="en-US" sz="2400" dirty="0"/>
          </a:p>
          <a:p>
            <a:pPr algn="l"/>
            <a:r>
              <a:rPr lang="en-US" sz="2400" dirty="0"/>
              <a:t>UI</a:t>
            </a:r>
          </a:p>
          <a:p>
            <a:pPr lvl="1" algn="l"/>
            <a:r>
              <a:rPr lang="en-US" sz="2400" dirty="0"/>
              <a:t>Custom Adapters</a:t>
            </a:r>
          </a:p>
        </p:txBody>
      </p:sp>
    </p:spTree>
    <p:extLst>
      <p:ext uri="{BB962C8B-B14F-4D97-AF65-F5344CB8AC3E}">
        <p14:creationId xmlns:p14="http://schemas.microsoft.com/office/powerpoint/2010/main" val="227538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5300" dirty="0">
                <a:solidFill>
                  <a:schemeClr val="accent1">
                    <a:lumMod val="60000"/>
                    <a:lumOff val="40000"/>
                  </a:schemeClr>
                </a:solidFill>
              </a:rPr>
              <a:t>Introductions</a:t>
            </a:r>
            <a:endParaRPr lang="en-US" dirty="0">
              <a:solidFill>
                <a:schemeClr val="accent1">
                  <a:lumMod val="60000"/>
                  <a:lumOff val="40000"/>
                </a:schemeClr>
              </a:solidFill>
            </a:endParaRPr>
          </a:p>
        </p:txBody>
      </p:sp>
      <p:sp>
        <p:nvSpPr>
          <p:cNvPr id="5" name="Text Placeholder 4"/>
          <p:cNvSpPr>
            <a:spLocks noGrp="1"/>
          </p:cNvSpPr>
          <p:nvPr>
            <p:ph type="body" idx="1"/>
          </p:nvPr>
        </p:nvSpPr>
        <p:spPr>
          <a:xfrm>
            <a:off x="311700" y="1727100"/>
            <a:ext cx="8520600" cy="3416400"/>
          </a:xfrm>
        </p:spPr>
        <p:txBody>
          <a:bodyPr>
            <a:normAutofit/>
          </a:bodyPr>
          <a:lstStyle/>
          <a:p>
            <a:r>
              <a:rPr lang="en-US" sz="4800" dirty="0"/>
              <a:t>Anthony Ratliff</a:t>
            </a:r>
          </a:p>
          <a:p>
            <a:r>
              <a:rPr lang="en-US" sz="4800" dirty="0"/>
              <a:t>Trayvon McKnight</a:t>
            </a:r>
          </a:p>
          <a:p>
            <a:r>
              <a:rPr lang="en-US" sz="4800" dirty="0"/>
              <a:t>J’lesa </a:t>
            </a:r>
            <a:r>
              <a:rPr lang="en-US" sz="4800" dirty="0" err="1"/>
              <a:t>Carr</a:t>
            </a:r>
            <a:endParaRPr lang="en-US" sz="4800" dirty="0"/>
          </a:p>
        </p:txBody>
      </p:sp>
    </p:spTree>
    <p:extLst>
      <p:ext uri="{BB962C8B-B14F-4D97-AF65-F5344CB8AC3E}">
        <p14:creationId xmlns:p14="http://schemas.microsoft.com/office/powerpoint/2010/main" val="269537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Future Efforts</a:t>
            </a:r>
          </a:p>
        </p:txBody>
      </p:sp>
      <p:sp>
        <p:nvSpPr>
          <p:cNvPr id="308" name="Shape 308"/>
          <p:cNvSpPr txBox="1">
            <a:spLocks noGrp="1"/>
          </p:cNvSpPr>
          <p:nvPr>
            <p:ph type="body" idx="1"/>
          </p:nvPr>
        </p:nvSpPr>
        <p:spPr>
          <a:xfrm>
            <a:off x="0" y="1152475"/>
            <a:ext cx="8520600" cy="3416400"/>
          </a:xfrm>
          <a:prstGeom prst="rect">
            <a:avLst/>
          </a:prstGeom>
        </p:spPr>
        <p:txBody>
          <a:bodyPr lIns="91425" tIns="91425" rIns="91425" bIns="91425" anchor="t" anchorCtr="0">
            <a:noAutofit/>
          </a:bodyPr>
          <a:lstStyle/>
          <a:p>
            <a:pPr>
              <a:lnSpc>
                <a:spcPct val="150000"/>
              </a:lnSpc>
            </a:pPr>
            <a:r>
              <a:rPr lang="en" sz="2800" dirty="0">
                <a:solidFill>
                  <a:schemeClr val="tx1"/>
                </a:solidFill>
              </a:rPr>
              <a:t>More Intuitive UI</a:t>
            </a:r>
          </a:p>
          <a:p>
            <a:pPr>
              <a:lnSpc>
                <a:spcPct val="150000"/>
              </a:lnSpc>
            </a:pPr>
            <a:r>
              <a:rPr lang="en-US" sz="2800" dirty="0">
                <a:solidFill>
                  <a:schemeClr val="tx1"/>
                </a:solidFill>
              </a:rPr>
              <a:t>Incentivize sharing notes. </a:t>
            </a:r>
          </a:p>
          <a:p>
            <a:pPr>
              <a:lnSpc>
                <a:spcPct val="150000"/>
              </a:lnSpc>
            </a:pPr>
            <a:r>
              <a:rPr lang="en-US" sz="2800" dirty="0">
                <a:solidFill>
                  <a:schemeClr val="tx1"/>
                </a:solidFill>
              </a:rPr>
              <a:t>Create scripts to automatically load data </a:t>
            </a:r>
          </a:p>
          <a:p>
            <a:pPr>
              <a:lnSpc>
                <a:spcPct val="150000"/>
              </a:lnSpc>
            </a:pPr>
            <a:r>
              <a:rPr lang="en-US" sz="2800" dirty="0">
                <a:solidFill>
                  <a:schemeClr val="tx1"/>
                </a:solidFill>
              </a:rPr>
              <a:t>Add more security features.</a:t>
            </a:r>
          </a:p>
          <a:p>
            <a:pPr>
              <a:lnSpc>
                <a:spcPct val="150000"/>
              </a:lnSpc>
            </a:pPr>
            <a:r>
              <a:rPr lang="en-US" sz="2800" dirty="0">
                <a:solidFill>
                  <a:schemeClr val="tx1"/>
                </a:solidFill>
              </a:rPr>
              <a:t> Add Shutdown feature</a:t>
            </a:r>
            <a:endParaRPr lang="en" sz="2800" dirty="0">
              <a:solidFill>
                <a:schemeClr val="tx1"/>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0894" y="1738572"/>
            <a:ext cx="6447501" cy="1369936"/>
          </a:xfrm>
        </p:spPr>
        <p:txBody>
          <a:bodyPr>
            <a:noAutofit/>
          </a:bodyPr>
          <a:lstStyle/>
          <a:p>
            <a:pPr algn="ctr"/>
            <a:r>
              <a:rPr lang="en-US" sz="9600" dirty="0"/>
              <a:t>Q &amp; A</a:t>
            </a:r>
          </a:p>
        </p:txBody>
      </p:sp>
    </p:spTree>
    <p:extLst>
      <p:ext uri="{BB962C8B-B14F-4D97-AF65-F5344CB8AC3E}">
        <p14:creationId xmlns:p14="http://schemas.microsoft.com/office/powerpoint/2010/main" val="244462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6937" y="-81587"/>
            <a:ext cx="6447501" cy="990600"/>
          </a:xfrm>
        </p:spPr>
        <p:txBody>
          <a:bodyPr>
            <a:normAutofit/>
          </a:bodyPr>
          <a:lstStyle/>
          <a:p>
            <a:pPr algn="ctr"/>
            <a:r>
              <a:rPr lang="en-US" sz="4800" dirty="0"/>
              <a:t>References </a:t>
            </a: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2576894965"/>
              </p:ext>
            </p:extLst>
          </p:nvPr>
        </p:nvGraphicFramePr>
        <p:xfrm>
          <a:off x="554496" y="566279"/>
          <a:ext cx="8202045" cy="5629560"/>
        </p:xfrm>
        <a:graphic>
          <a:graphicData uri="http://schemas.openxmlformats.org/drawingml/2006/table">
            <a:tbl>
              <a:tblPr>
                <a:tableStyleId>{2D5ABB26-0587-4C30-8999-92F81FD0307C}</a:tableStyleId>
              </a:tblPr>
              <a:tblGrid>
                <a:gridCol w="281905">
                  <a:extLst>
                    <a:ext uri="{9D8B030D-6E8A-4147-A177-3AD203B41FA5}">
                      <a16:colId xmlns:a16="http://schemas.microsoft.com/office/drawing/2014/main" val="2090669966"/>
                    </a:ext>
                  </a:extLst>
                </a:gridCol>
                <a:gridCol w="7920140">
                  <a:extLst>
                    <a:ext uri="{9D8B030D-6E8A-4147-A177-3AD203B41FA5}">
                      <a16:colId xmlns:a16="http://schemas.microsoft.com/office/drawing/2014/main" val="1243327849"/>
                    </a:ext>
                  </a:extLst>
                </a:gridCol>
              </a:tblGrid>
              <a:tr h="867140">
                <a:tc>
                  <a:txBody>
                    <a:bodyPr/>
                    <a:lstStyle/>
                    <a:p>
                      <a:pPr rtl="0" fontAlgn="t">
                        <a:spcBef>
                          <a:spcPts val="0"/>
                        </a:spcBef>
                        <a:spcAft>
                          <a:spcPts val="0"/>
                        </a:spcAft>
                      </a:pPr>
                      <a:r>
                        <a:rPr lang="en-US" sz="1400" u="none" strike="noStrike">
                          <a:effectLst/>
                        </a:rPr>
                        <a:t>[1]</a:t>
                      </a:r>
                      <a:endParaRPr lang="en-US" sz="1400">
                        <a:effectLst/>
                      </a:endParaRPr>
                    </a:p>
                  </a:txBody>
                  <a:tcPr marL="6850" marR="6850" marT="6850" marB="6850"/>
                </a:tc>
                <a:tc>
                  <a:txBody>
                    <a:bodyPr/>
                    <a:lstStyle/>
                    <a:p>
                      <a:pPr rtl="0" fontAlgn="t">
                        <a:spcBef>
                          <a:spcPts val="0"/>
                        </a:spcBef>
                        <a:spcAft>
                          <a:spcPts val="0"/>
                        </a:spcAft>
                      </a:pPr>
                      <a:r>
                        <a:rPr lang="en-US" sz="1400" u="none" strike="noStrike" dirty="0">
                          <a:effectLst/>
                        </a:rPr>
                        <a:t>Google, "Meet Android Studio," [Online]. Available: https://developer.android.com/studio/</a:t>
                      </a:r>
                      <a:endParaRPr lang="en-US" sz="1400" dirty="0">
                        <a:effectLst/>
                      </a:endParaRPr>
                    </a:p>
                    <a:p>
                      <a:pPr rtl="0" fontAlgn="t">
                        <a:spcBef>
                          <a:spcPts val="0"/>
                        </a:spcBef>
                        <a:spcAft>
                          <a:spcPts val="0"/>
                        </a:spcAft>
                      </a:pPr>
                      <a:r>
                        <a:rPr lang="en-US" sz="1400" u="none" strike="noStrike" dirty="0">
                          <a:effectLst/>
                        </a:rPr>
                        <a:t>intro/index.html. [Accessed February 2017].</a:t>
                      </a:r>
                      <a:endParaRPr lang="en-US" sz="1400" dirty="0">
                        <a:effectLst/>
                      </a:endParaRPr>
                    </a:p>
                    <a:p>
                      <a:pPr fontAlgn="t"/>
                      <a:br>
                        <a:rPr lang="en-US" sz="1400" dirty="0">
                          <a:effectLst/>
                        </a:rPr>
                      </a:br>
                      <a:endParaRPr lang="en-US" sz="1400" dirty="0">
                        <a:effectLst/>
                      </a:endParaRPr>
                    </a:p>
                  </a:txBody>
                  <a:tcPr marL="6850" marR="6850" marT="6850" marB="6850"/>
                </a:tc>
                <a:extLst>
                  <a:ext uri="{0D108BD9-81ED-4DB2-BD59-A6C34878D82A}">
                    <a16:rowId xmlns:a16="http://schemas.microsoft.com/office/drawing/2014/main" val="1301547104"/>
                  </a:ext>
                </a:extLst>
              </a:tr>
              <a:tr h="867140">
                <a:tc>
                  <a:txBody>
                    <a:bodyPr/>
                    <a:lstStyle/>
                    <a:p>
                      <a:pPr rtl="0" fontAlgn="t">
                        <a:spcBef>
                          <a:spcPts val="0"/>
                        </a:spcBef>
                        <a:spcAft>
                          <a:spcPts val="0"/>
                        </a:spcAft>
                      </a:pPr>
                      <a:r>
                        <a:rPr lang="en-US" sz="1400" u="none" strike="noStrike">
                          <a:effectLst/>
                        </a:rPr>
                        <a:t>[2]</a:t>
                      </a:r>
                      <a:endParaRPr lang="en-US" sz="1400">
                        <a:effectLst/>
                      </a:endParaRPr>
                    </a:p>
                  </a:txBody>
                  <a:tcPr marL="6850" marR="6850" marT="6850" marB="6850"/>
                </a:tc>
                <a:tc>
                  <a:txBody>
                    <a:bodyPr/>
                    <a:lstStyle/>
                    <a:p>
                      <a:pPr rtl="0" fontAlgn="t">
                        <a:spcBef>
                          <a:spcPts val="0"/>
                        </a:spcBef>
                        <a:spcAft>
                          <a:spcPts val="0"/>
                        </a:spcAft>
                      </a:pPr>
                      <a:r>
                        <a:rPr lang="en-US" sz="1400" u="none" strike="noStrike" dirty="0">
                          <a:effectLst/>
                        </a:rPr>
                        <a:t>"Java EE at a Glance," [Online]. Available: http://www.oracle.com/technetwork/java/javaee/</a:t>
                      </a:r>
                      <a:endParaRPr lang="en-US" sz="1400" dirty="0">
                        <a:effectLst/>
                      </a:endParaRPr>
                    </a:p>
                    <a:p>
                      <a:pPr rtl="0" fontAlgn="t">
                        <a:spcBef>
                          <a:spcPts val="0"/>
                        </a:spcBef>
                        <a:spcAft>
                          <a:spcPts val="0"/>
                        </a:spcAft>
                      </a:pPr>
                      <a:r>
                        <a:rPr lang="en-US" sz="1400" u="none" strike="noStrike" dirty="0">
                          <a:effectLst/>
                        </a:rPr>
                        <a:t>overview/index.html. [Accessed February 2017].</a:t>
                      </a:r>
                      <a:endParaRPr lang="en-US" sz="1400" dirty="0">
                        <a:effectLst/>
                      </a:endParaRPr>
                    </a:p>
                    <a:p>
                      <a:pPr fontAlgn="t"/>
                      <a:br>
                        <a:rPr lang="en-US" sz="1400" dirty="0">
                          <a:effectLst/>
                        </a:rPr>
                      </a:br>
                      <a:endParaRPr lang="en-US" sz="1400" dirty="0">
                        <a:effectLst/>
                      </a:endParaRPr>
                    </a:p>
                  </a:txBody>
                  <a:tcPr marL="6850" marR="6850" marT="6850" marB="6850"/>
                </a:tc>
                <a:extLst>
                  <a:ext uri="{0D108BD9-81ED-4DB2-BD59-A6C34878D82A}">
                    <a16:rowId xmlns:a16="http://schemas.microsoft.com/office/drawing/2014/main" val="985699283"/>
                  </a:ext>
                </a:extLst>
              </a:tr>
              <a:tr h="1080500">
                <a:tc>
                  <a:txBody>
                    <a:bodyPr/>
                    <a:lstStyle/>
                    <a:p>
                      <a:pPr rtl="0" fontAlgn="t">
                        <a:spcBef>
                          <a:spcPts val="0"/>
                        </a:spcBef>
                        <a:spcAft>
                          <a:spcPts val="0"/>
                        </a:spcAft>
                      </a:pPr>
                      <a:r>
                        <a:rPr lang="en-US" sz="1400" u="none" strike="noStrike">
                          <a:effectLst/>
                        </a:rPr>
                        <a:t>[3]</a:t>
                      </a:r>
                      <a:endParaRPr lang="en-US" sz="1400">
                        <a:effectLst/>
                      </a:endParaRPr>
                    </a:p>
                  </a:txBody>
                  <a:tcPr marL="6850" marR="6850" marT="6850" marB="6850"/>
                </a:tc>
                <a:tc>
                  <a:txBody>
                    <a:bodyPr/>
                    <a:lstStyle/>
                    <a:p>
                      <a:pPr rtl="0" fontAlgn="t">
                        <a:spcBef>
                          <a:spcPts val="0"/>
                        </a:spcBef>
                        <a:spcAft>
                          <a:spcPts val="0"/>
                        </a:spcAft>
                      </a:pPr>
                      <a:r>
                        <a:rPr lang="en-US" sz="1400" u="none" strike="noStrike">
                          <a:effectLst/>
                        </a:rPr>
                        <a:t>K. Low, "Beautiful Android Login and Signup Screens with Material Design," 18 Jun 2015. [Online]. Available: http://sourcey.com/beautiful-android-login-and-signup-screens-with-</a:t>
                      </a:r>
                      <a:endParaRPr lang="en-US" sz="1400">
                        <a:effectLst/>
                      </a:endParaRPr>
                    </a:p>
                    <a:p>
                      <a:pPr rtl="0" fontAlgn="t">
                        <a:spcBef>
                          <a:spcPts val="0"/>
                        </a:spcBef>
                        <a:spcAft>
                          <a:spcPts val="0"/>
                        </a:spcAft>
                      </a:pPr>
                      <a:r>
                        <a:rPr lang="en-US" sz="1400" u="none" strike="noStrike">
                          <a:effectLst/>
                        </a:rPr>
                        <a:t>material-design/. [Accessed February 2017].</a:t>
                      </a:r>
                      <a:endParaRPr lang="en-US" sz="1400">
                        <a:effectLst/>
                      </a:endParaRPr>
                    </a:p>
                    <a:p>
                      <a:pPr fontAlgn="t"/>
                      <a:br>
                        <a:rPr lang="en-US" sz="1400">
                          <a:effectLst/>
                        </a:rPr>
                      </a:br>
                      <a:endParaRPr lang="en-US" sz="1400">
                        <a:effectLst/>
                      </a:endParaRPr>
                    </a:p>
                  </a:txBody>
                  <a:tcPr marL="6850" marR="6850" marT="6850" marB="6850"/>
                </a:tc>
                <a:extLst>
                  <a:ext uri="{0D108BD9-81ED-4DB2-BD59-A6C34878D82A}">
                    <a16:rowId xmlns:a16="http://schemas.microsoft.com/office/drawing/2014/main" val="1532013480"/>
                  </a:ext>
                </a:extLst>
              </a:tr>
              <a:tr h="867140">
                <a:tc>
                  <a:txBody>
                    <a:bodyPr/>
                    <a:lstStyle/>
                    <a:p>
                      <a:pPr rtl="0" fontAlgn="t">
                        <a:spcBef>
                          <a:spcPts val="0"/>
                        </a:spcBef>
                        <a:spcAft>
                          <a:spcPts val="0"/>
                        </a:spcAft>
                      </a:pPr>
                      <a:r>
                        <a:rPr lang="en-US" sz="1400" u="none" strike="noStrike">
                          <a:effectLst/>
                        </a:rPr>
                        <a:t>[4]</a:t>
                      </a:r>
                      <a:endParaRPr lang="en-US" sz="1400">
                        <a:effectLst/>
                      </a:endParaRPr>
                    </a:p>
                  </a:txBody>
                  <a:tcPr marL="6850" marR="6850" marT="6850" marB="6850"/>
                </a:tc>
                <a:tc>
                  <a:txBody>
                    <a:bodyPr/>
                    <a:lstStyle/>
                    <a:p>
                      <a:pPr rtl="0" fontAlgn="t">
                        <a:spcBef>
                          <a:spcPts val="0"/>
                        </a:spcBef>
                        <a:spcAft>
                          <a:spcPts val="0"/>
                        </a:spcAft>
                      </a:pPr>
                      <a:r>
                        <a:rPr lang="en-US" sz="1400" u="none" strike="noStrike">
                          <a:effectLst/>
                        </a:rPr>
                        <a:t>Lucid Software Inc., "What is an Entity Relationship Diagram," [Online]. Available: https://</a:t>
                      </a:r>
                      <a:endParaRPr lang="en-US" sz="1400">
                        <a:effectLst/>
                      </a:endParaRPr>
                    </a:p>
                    <a:p>
                      <a:pPr rtl="0" fontAlgn="t">
                        <a:spcBef>
                          <a:spcPts val="0"/>
                        </a:spcBef>
                        <a:spcAft>
                          <a:spcPts val="0"/>
                        </a:spcAft>
                      </a:pPr>
                      <a:r>
                        <a:rPr lang="en-US" sz="1400" u="none" strike="noStrike">
                          <a:effectLst/>
                        </a:rPr>
                        <a:t>www.lucidchart.com/pages/er-diagrams. [Accessed 27 February 2017].</a:t>
                      </a:r>
                      <a:endParaRPr lang="en-US" sz="1400">
                        <a:effectLst/>
                      </a:endParaRPr>
                    </a:p>
                    <a:p>
                      <a:pPr fontAlgn="t"/>
                      <a:br>
                        <a:rPr lang="en-US" sz="1400">
                          <a:effectLst/>
                        </a:rPr>
                      </a:br>
                      <a:endParaRPr lang="en-US" sz="1400">
                        <a:effectLst/>
                      </a:endParaRPr>
                    </a:p>
                  </a:txBody>
                  <a:tcPr marL="6850" marR="6850" marT="6850" marB="6850"/>
                </a:tc>
                <a:extLst>
                  <a:ext uri="{0D108BD9-81ED-4DB2-BD59-A6C34878D82A}">
                    <a16:rowId xmlns:a16="http://schemas.microsoft.com/office/drawing/2014/main" val="793022028"/>
                  </a:ext>
                </a:extLst>
              </a:tr>
              <a:tr h="1293860">
                <a:tc>
                  <a:txBody>
                    <a:bodyPr/>
                    <a:lstStyle/>
                    <a:p>
                      <a:pPr rtl="0" fontAlgn="t">
                        <a:spcBef>
                          <a:spcPts val="0"/>
                        </a:spcBef>
                        <a:spcAft>
                          <a:spcPts val="0"/>
                        </a:spcAft>
                      </a:pPr>
                      <a:r>
                        <a:rPr lang="en-US" sz="1400" u="none" strike="noStrike">
                          <a:effectLst/>
                        </a:rPr>
                        <a:t>[5]</a:t>
                      </a:r>
                      <a:endParaRPr lang="en-US" sz="1400">
                        <a:effectLst/>
                      </a:endParaRPr>
                    </a:p>
                  </a:txBody>
                  <a:tcPr marL="6850" marR="6850" marT="6850" marB="6850"/>
                </a:tc>
                <a:tc>
                  <a:txBody>
                    <a:bodyPr/>
                    <a:lstStyle/>
                    <a:p>
                      <a:pPr rtl="0" fontAlgn="t">
                        <a:spcBef>
                          <a:spcPts val="0"/>
                        </a:spcBef>
                        <a:spcAft>
                          <a:spcPts val="0"/>
                        </a:spcAft>
                      </a:pPr>
                      <a:r>
                        <a:rPr lang="en-US" sz="1400" u="none" strike="noStrike">
                          <a:effectLst/>
                        </a:rPr>
                        <a:t>Gantt.com, "What is a Gantt Charts?," [Online]. Available: http://www.gantt.com/index2.htm?</a:t>
                      </a:r>
                      <a:endParaRPr lang="en-US" sz="1400">
                        <a:effectLst/>
                      </a:endParaRPr>
                    </a:p>
                    <a:p>
                      <a:pPr rtl="0" fontAlgn="t">
                        <a:spcBef>
                          <a:spcPts val="0"/>
                        </a:spcBef>
                        <a:spcAft>
                          <a:spcPts val="0"/>
                        </a:spcAft>
                      </a:pPr>
                      <a:r>
                        <a:rPr lang="en-US" sz="1400" u="none" strike="noStrike">
                          <a:effectLst/>
                        </a:rPr>
                        <a:t>utm_expid=11664174-46.EjGD5xWgTOia25IJzkiv2w.2&amp;utm_referrer=https%3A%2F%2Fwww.google.com%2F. [Accessed January 2017].</a:t>
                      </a:r>
                      <a:endParaRPr lang="en-US" sz="1400">
                        <a:effectLst/>
                      </a:endParaRPr>
                    </a:p>
                    <a:p>
                      <a:pPr fontAlgn="t"/>
                      <a:br>
                        <a:rPr lang="en-US" sz="1400">
                          <a:effectLst/>
                        </a:rPr>
                      </a:br>
                      <a:endParaRPr lang="en-US" sz="1400">
                        <a:effectLst/>
                      </a:endParaRPr>
                    </a:p>
                  </a:txBody>
                  <a:tcPr marL="6850" marR="6850" marT="6850" marB="6850"/>
                </a:tc>
                <a:extLst>
                  <a:ext uri="{0D108BD9-81ED-4DB2-BD59-A6C34878D82A}">
                    <a16:rowId xmlns:a16="http://schemas.microsoft.com/office/drawing/2014/main" val="1474754861"/>
                  </a:ext>
                </a:extLst>
              </a:tr>
              <a:tr h="653780">
                <a:tc>
                  <a:txBody>
                    <a:bodyPr/>
                    <a:lstStyle/>
                    <a:p>
                      <a:pPr rtl="0" fontAlgn="t">
                        <a:spcBef>
                          <a:spcPts val="0"/>
                        </a:spcBef>
                        <a:spcAft>
                          <a:spcPts val="0"/>
                        </a:spcAft>
                      </a:pPr>
                      <a:r>
                        <a:rPr lang="en-US" sz="1400" u="none" strike="noStrike">
                          <a:effectLst/>
                        </a:rPr>
                        <a:t>[6]</a:t>
                      </a:r>
                      <a:endParaRPr lang="en-US" sz="1400">
                        <a:effectLst/>
                      </a:endParaRPr>
                    </a:p>
                  </a:txBody>
                  <a:tcPr marL="6850" marR="6850" marT="6850" marB="6850"/>
                </a:tc>
                <a:tc>
                  <a:txBody>
                    <a:bodyPr/>
                    <a:lstStyle/>
                    <a:p>
                      <a:pPr rtl="0" fontAlgn="t">
                        <a:spcBef>
                          <a:spcPts val="0"/>
                        </a:spcBef>
                        <a:spcAft>
                          <a:spcPts val="0"/>
                        </a:spcAft>
                      </a:pPr>
                      <a:r>
                        <a:rPr lang="en-US" sz="1400" u="none" strike="noStrike" dirty="0">
                          <a:effectLst/>
                        </a:rPr>
                        <a:t>A. Sharma, "Time and Space Complexity," [Online]. Available: https://www.hackerearth.com/</a:t>
                      </a:r>
                      <a:endParaRPr lang="en-US" sz="1400" dirty="0">
                        <a:effectLst/>
                      </a:endParaRPr>
                    </a:p>
                    <a:p>
                      <a:pPr rtl="0" fontAlgn="t">
                        <a:spcBef>
                          <a:spcPts val="0"/>
                        </a:spcBef>
                        <a:spcAft>
                          <a:spcPts val="0"/>
                        </a:spcAft>
                      </a:pPr>
                      <a:r>
                        <a:rPr lang="en-US" sz="1400" u="none" strike="noStrike" dirty="0">
                          <a:effectLst/>
                        </a:rPr>
                        <a:t>practice/basic-programming/complexity-analysis/time-and-space-complexity/tutorial/. [Accessed 25 February 2017].</a:t>
                      </a:r>
                      <a:endParaRPr lang="en-US" sz="1400" dirty="0">
                        <a:effectLst/>
                      </a:endParaRPr>
                    </a:p>
                  </a:txBody>
                  <a:tcPr marL="6850" marR="6850" marT="6850" marB="6850"/>
                </a:tc>
                <a:extLst>
                  <a:ext uri="{0D108BD9-81ED-4DB2-BD59-A6C34878D82A}">
                    <a16:rowId xmlns:a16="http://schemas.microsoft.com/office/drawing/2014/main" val="1523033978"/>
                  </a:ext>
                </a:extLst>
              </a:tr>
            </a:tbl>
          </a:graphicData>
        </a:graphic>
      </p:graphicFrame>
      <p:sp>
        <p:nvSpPr>
          <p:cNvPr id="15" name="Rectangle 3"/>
          <p:cNvSpPr>
            <a:spLocks noChangeArrowheads="1"/>
          </p:cNvSpPr>
          <p:nvPr/>
        </p:nvSpPr>
        <p:spPr bwMode="auto">
          <a:xfrm>
            <a:off x="-4817849" y="-233065"/>
            <a:ext cx="226706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482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5443" y="1972488"/>
            <a:ext cx="6447501" cy="1369936"/>
          </a:xfrm>
        </p:spPr>
        <p:txBody>
          <a:bodyPr>
            <a:normAutofit/>
          </a:bodyPr>
          <a:lstStyle/>
          <a:p>
            <a:pPr algn="ctr"/>
            <a:r>
              <a:rPr lang="en-US" sz="8000" dirty="0">
                <a:solidFill>
                  <a:schemeClr val="tx1">
                    <a:lumMod val="65000"/>
                    <a:lumOff val="35000"/>
                  </a:schemeClr>
                </a:solidFill>
                <a:latin typeface="Lucida Handwriting" panose="03010101010101010101" pitchFamily="66" charset="0"/>
              </a:rPr>
              <a:t>Thank You </a:t>
            </a:r>
          </a:p>
        </p:txBody>
      </p:sp>
    </p:spTree>
    <p:extLst>
      <p:ext uri="{BB962C8B-B14F-4D97-AF65-F5344CB8AC3E}">
        <p14:creationId xmlns:p14="http://schemas.microsoft.com/office/powerpoint/2010/main" val="66297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90" y="0"/>
            <a:ext cx="6447501" cy="990600"/>
          </a:xfrm>
        </p:spPr>
        <p:txBody>
          <a:bodyPr>
            <a:normAutofit/>
          </a:bodyPr>
          <a:lstStyle/>
          <a:p>
            <a:pPr algn="ctr"/>
            <a:r>
              <a:rPr lang="en-US" sz="4800" dirty="0">
                <a:solidFill>
                  <a:schemeClr val="accent1">
                    <a:lumMod val="60000"/>
                    <a:lumOff val="40000"/>
                  </a:schemeClr>
                </a:solidFill>
              </a:rPr>
              <a:t>Agenda</a:t>
            </a:r>
          </a:p>
        </p:txBody>
      </p:sp>
      <p:sp>
        <p:nvSpPr>
          <p:cNvPr id="3" name="Content Placeholder 2"/>
          <p:cNvSpPr>
            <a:spLocks noGrp="1"/>
          </p:cNvSpPr>
          <p:nvPr>
            <p:ph idx="1"/>
          </p:nvPr>
        </p:nvSpPr>
        <p:spPr>
          <a:xfrm>
            <a:off x="722490" y="711200"/>
            <a:ext cx="7574844" cy="4176889"/>
          </a:xfrm>
        </p:spPr>
        <p:txBody>
          <a:bodyPr>
            <a:normAutofit fontScale="47500" lnSpcReduction="20000"/>
          </a:bodyPr>
          <a:lstStyle/>
          <a:p>
            <a:r>
              <a:rPr lang="en-US" sz="2900" dirty="0"/>
              <a:t>Member Roles</a:t>
            </a:r>
          </a:p>
          <a:p>
            <a:r>
              <a:rPr lang="en-US" sz="2900" dirty="0"/>
              <a:t>Problem Discussion</a:t>
            </a:r>
          </a:p>
          <a:p>
            <a:r>
              <a:rPr lang="en-US" sz="2900" dirty="0"/>
              <a:t>Solution</a:t>
            </a:r>
          </a:p>
          <a:p>
            <a:r>
              <a:rPr lang="en-US" sz="2900" dirty="0"/>
              <a:t>Models/ Subsystems</a:t>
            </a:r>
          </a:p>
          <a:p>
            <a:pPr lvl="1"/>
            <a:r>
              <a:rPr lang="en-US" sz="2900" dirty="0"/>
              <a:t>Database</a:t>
            </a:r>
          </a:p>
          <a:p>
            <a:pPr lvl="1"/>
            <a:r>
              <a:rPr lang="en-US" sz="2900" dirty="0"/>
              <a:t>Server</a:t>
            </a:r>
          </a:p>
          <a:p>
            <a:pPr lvl="1"/>
            <a:r>
              <a:rPr lang="en-US" sz="2900" dirty="0"/>
              <a:t>Graphical User Interface</a:t>
            </a:r>
          </a:p>
          <a:p>
            <a:r>
              <a:rPr lang="en-US" sz="2900" dirty="0"/>
              <a:t>Demos</a:t>
            </a:r>
          </a:p>
          <a:p>
            <a:pPr lvl="1"/>
            <a:r>
              <a:rPr lang="en-US" sz="2900" dirty="0"/>
              <a:t>Registration</a:t>
            </a:r>
          </a:p>
          <a:p>
            <a:pPr lvl="1"/>
            <a:r>
              <a:rPr lang="en-US" sz="2900" dirty="0"/>
              <a:t>Log-in &amp; Navigation</a:t>
            </a:r>
          </a:p>
          <a:p>
            <a:pPr lvl="1"/>
            <a:r>
              <a:rPr lang="en-US" sz="2900" dirty="0"/>
              <a:t>Teacher vs Student Login</a:t>
            </a:r>
          </a:p>
          <a:p>
            <a:pPr lvl="1"/>
            <a:r>
              <a:rPr lang="en-US" sz="2900" dirty="0"/>
              <a:t>Chatrooms</a:t>
            </a:r>
          </a:p>
          <a:p>
            <a:r>
              <a:rPr lang="en-US" sz="2900" dirty="0"/>
              <a:t>Challenges</a:t>
            </a:r>
          </a:p>
          <a:p>
            <a:r>
              <a:rPr lang="en-US" sz="2900" dirty="0"/>
              <a:t>Future Plans</a:t>
            </a:r>
          </a:p>
          <a:p>
            <a:r>
              <a:rPr lang="en-US" sz="2900" dirty="0"/>
              <a:t>Q&amp;A</a:t>
            </a:r>
          </a:p>
          <a:p>
            <a:endParaRPr lang="en-US" dirty="0"/>
          </a:p>
        </p:txBody>
      </p:sp>
    </p:spTree>
    <p:extLst>
      <p:ext uri="{BB962C8B-B14F-4D97-AF65-F5344CB8AC3E}">
        <p14:creationId xmlns:p14="http://schemas.microsoft.com/office/powerpoint/2010/main" val="85968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lumMod val="60000"/>
                    <a:lumOff val="40000"/>
                  </a:schemeClr>
                </a:solidFill>
              </a:rPr>
              <a:t>Member Roles </a:t>
            </a:r>
          </a:p>
        </p:txBody>
      </p:sp>
      <p:sp>
        <p:nvSpPr>
          <p:cNvPr id="3" name="Text Placeholder 2"/>
          <p:cNvSpPr>
            <a:spLocks noGrp="1"/>
          </p:cNvSpPr>
          <p:nvPr>
            <p:ph type="body" idx="1"/>
          </p:nvPr>
        </p:nvSpPr>
        <p:spPr>
          <a:xfrm>
            <a:off x="344254" y="1636456"/>
            <a:ext cx="2055769" cy="432197"/>
          </a:xfrm>
        </p:spPr>
        <p:txBody>
          <a:bodyPr/>
          <a:lstStyle/>
          <a:p>
            <a:pPr algn="ctr"/>
            <a:r>
              <a:rPr lang="en-US" sz="2400" dirty="0"/>
              <a:t>Anthony R.</a:t>
            </a:r>
          </a:p>
        </p:txBody>
      </p:sp>
      <p:sp>
        <p:nvSpPr>
          <p:cNvPr id="4" name="Content Placeholder 3"/>
          <p:cNvSpPr>
            <a:spLocks noGrp="1"/>
          </p:cNvSpPr>
          <p:nvPr>
            <p:ph sz="half" idx="2"/>
          </p:nvPr>
        </p:nvSpPr>
        <p:spPr>
          <a:xfrm>
            <a:off x="244788" y="2052933"/>
            <a:ext cx="2579809" cy="2478088"/>
          </a:xfrm>
        </p:spPr>
        <p:txBody>
          <a:bodyPr/>
          <a:lstStyle/>
          <a:p>
            <a:r>
              <a:rPr lang="en-US" sz="2200" dirty="0"/>
              <a:t>Client- Server Communication</a:t>
            </a:r>
          </a:p>
          <a:p>
            <a:r>
              <a:rPr lang="en-US" sz="2200" dirty="0"/>
              <a:t>Database Management</a:t>
            </a:r>
          </a:p>
          <a:p>
            <a:endParaRPr lang="en-US" dirty="0"/>
          </a:p>
        </p:txBody>
      </p:sp>
      <p:sp>
        <p:nvSpPr>
          <p:cNvPr id="11" name="Text Placeholder 2"/>
          <p:cNvSpPr>
            <a:spLocks noGrp="1"/>
          </p:cNvSpPr>
          <p:nvPr>
            <p:ph type="body" idx="1"/>
          </p:nvPr>
        </p:nvSpPr>
        <p:spPr>
          <a:xfrm>
            <a:off x="2824597" y="1649241"/>
            <a:ext cx="2055769" cy="432197"/>
          </a:xfrm>
        </p:spPr>
        <p:txBody>
          <a:bodyPr/>
          <a:lstStyle/>
          <a:p>
            <a:pPr algn="ctr"/>
            <a:r>
              <a:rPr lang="en-US" sz="2400" dirty="0"/>
              <a:t>Trayvon M.</a:t>
            </a:r>
          </a:p>
        </p:txBody>
      </p:sp>
      <p:sp>
        <p:nvSpPr>
          <p:cNvPr id="14" name="Text Placeholder 2"/>
          <p:cNvSpPr>
            <a:spLocks noGrp="1"/>
          </p:cNvSpPr>
          <p:nvPr>
            <p:ph type="body" idx="1"/>
          </p:nvPr>
        </p:nvSpPr>
        <p:spPr>
          <a:xfrm>
            <a:off x="4911858" y="1642317"/>
            <a:ext cx="2055769" cy="432197"/>
          </a:xfrm>
        </p:spPr>
        <p:txBody>
          <a:bodyPr/>
          <a:lstStyle/>
          <a:p>
            <a:pPr algn="ctr"/>
            <a:r>
              <a:rPr lang="en-US" sz="2400" dirty="0"/>
              <a:t>J’lesa C.</a:t>
            </a:r>
          </a:p>
        </p:txBody>
      </p:sp>
      <p:sp>
        <p:nvSpPr>
          <p:cNvPr id="15" name="Content Placeholder 3"/>
          <p:cNvSpPr>
            <a:spLocks noGrp="1"/>
          </p:cNvSpPr>
          <p:nvPr>
            <p:ph sz="half" idx="2"/>
          </p:nvPr>
        </p:nvSpPr>
        <p:spPr>
          <a:xfrm>
            <a:off x="2681409" y="2052933"/>
            <a:ext cx="2460978" cy="2478088"/>
          </a:xfrm>
        </p:spPr>
        <p:txBody>
          <a:bodyPr>
            <a:normAutofit/>
          </a:bodyPr>
          <a:lstStyle/>
          <a:p>
            <a:r>
              <a:rPr lang="en-US" sz="2200" dirty="0"/>
              <a:t>User Interface</a:t>
            </a:r>
          </a:p>
          <a:p>
            <a:r>
              <a:rPr lang="en-US" sz="2200" dirty="0"/>
              <a:t>Documentation</a:t>
            </a:r>
          </a:p>
        </p:txBody>
      </p:sp>
      <p:sp>
        <p:nvSpPr>
          <p:cNvPr id="16" name="Content Placeholder 3"/>
          <p:cNvSpPr>
            <a:spLocks noGrp="1"/>
          </p:cNvSpPr>
          <p:nvPr>
            <p:ph sz="half" idx="2"/>
          </p:nvPr>
        </p:nvSpPr>
        <p:spPr>
          <a:xfrm>
            <a:off x="5023554" y="2051288"/>
            <a:ext cx="2337155" cy="2478088"/>
          </a:xfrm>
        </p:spPr>
        <p:txBody>
          <a:bodyPr>
            <a:normAutofit/>
          </a:bodyPr>
          <a:lstStyle/>
          <a:p>
            <a:r>
              <a:rPr lang="en-US" sz="2200" dirty="0"/>
              <a:t>Database Management</a:t>
            </a:r>
          </a:p>
          <a:p>
            <a:r>
              <a:rPr lang="en-US" sz="2200" dirty="0"/>
              <a:t>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656" y="483936"/>
            <a:ext cx="6345767" cy="2266950"/>
          </a:xfrm>
        </p:spPr>
        <p:txBody>
          <a:bodyPr>
            <a:normAutofit/>
          </a:bodyPr>
          <a:lstStyle/>
          <a:p>
            <a:r>
              <a:rPr lang="en-US" sz="2400" i="1" dirty="0">
                <a:solidFill>
                  <a:schemeClr val="bg1">
                    <a:lumMod val="65000"/>
                  </a:schemeClr>
                </a:solidFill>
              </a:rPr>
              <a:t>When it comes to classes and absences, some people would rather be without the day’s information than to find someone willing to share their notes. </a:t>
            </a:r>
          </a:p>
        </p:txBody>
      </p:sp>
      <p:sp>
        <p:nvSpPr>
          <p:cNvPr id="3" name="Text Placeholder 2"/>
          <p:cNvSpPr>
            <a:spLocks noGrp="1"/>
          </p:cNvSpPr>
          <p:nvPr>
            <p:ph type="body" sz="quarter" idx="13"/>
          </p:nvPr>
        </p:nvSpPr>
        <p:spPr>
          <a:xfrm>
            <a:off x="4634928" y="2516490"/>
            <a:ext cx="2404534" cy="432732"/>
          </a:xfrm>
        </p:spPr>
        <p:txBody>
          <a:bodyPr/>
          <a:lstStyle/>
          <a:p>
            <a:r>
              <a:rPr lang="en-US" dirty="0"/>
              <a:t>- Anthony Ratliff</a:t>
            </a:r>
          </a:p>
        </p:txBody>
      </p:sp>
      <p:sp>
        <p:nvSpPr>
          <p:cNvPr id="5" name="TextBox 4"/>
          <p:cNvSpPr txBox="1"/>
          <p:nvPr/>
        </p:nvSpPr>
        <p:spPr>
          <a:xfrm>
            <a:off x="609734" y="68438"/>
            <a:ext cx="6513689" cy="830997"/>
          </a:xfrm>
          <a:prstGeom prst="rect">
            <a:avLst/>
          </a:prstGeom>
          <a:noFill/>
        </p:spPr>
        <p:txBody>
          <a:bodyPr wrap="square" rtlCol="0">
            <a:spAutoFit/>
          </a:bodyPr>
          <a:lstStyle/>
          <a:p>
            <a:pPr algn="ctr"/>
            <a:r>
              <a:rPr lang="en-US" sz="4800" dirty="0">
                <a:solidFill>
                  <a:schemeClr val="accent1">
                    <a:lumMod val="60000"/>
                    <a:lumOff val="40000"/>
                  </a:schemeClr>
                </a:solidFill>
                <a:latin typeface="+mj-lt"/>
              </a:rPr>
              <a:t>Problem</a:t>
            </a:r>
          </a:p>
        </p:txBody>
      </p:sp>
    </p:spTree>
    <p:extLst>
      <p:ext uri="{BB962C8B-B14F-4D97-AF65-F5344CB8AC3E}">
        <p14:creationId xmlns:p14="http://schemas.microsoft.com/office/powerpoint/2010/main" val="30277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07997" y="84158"/>
            <a:ext cx="7624939" cy="1213556"/>
          </a:xfrm>
        </p:spPr>
        <p:txBody>
          <a:bodyPr>
            <a:normAutofit/>
          </a:bodyPr>
          <a:lstStyle/>
          <a:p>
            <a:pPr algn="ctr"/>
            <a:r>
              <a:rPr lang="en-US" sz="4800" dirty="0">
                <a:solidFill>
                  <a:schemeClr val="accent1">
                    <a:lumMod val="60000"/>
                    <a:lumOff val="40000"/>
                  </a:schemeClr>
                </a:solidFill>
              </a:rPr>
              <a:t>Solution</a:t>
            </a:r>
          </a:p>
        </p:txBody>
      </p:sp>
      <p:sp>
        <p:nvSpPr>
          <p:cNvPr id="15" name="Text Placeholder 14"/>
          <p:cNvSpPr>
            <a:spLocks noGrp="1"/>
          </p:cNvSpPr>
          <p:nvPr>
            <p:ph type="body" sz="quarter" idx="13"/>
          </p:nvPr>
        </p:nvSpPr>
        <p:spPr>
          <a:xfrm>
            <a:off x="321732" y="3220606"/>
            <a:ext cx="7778047" cy="968475"/>
          </a:xfrm>
        </p:spPr>
        <p:txBody>
          <a:bodyPr/>
          <a:lstStyle/>
          <a:p>
            <a:pPr algn="ctr"/>
            <a:r>
              <a:rPr lang="en-US" dirty="0">
                <a:solidFill>
                  <a:schemeClr val="bg1">
                    <a:lumMod val="65000"/>
                  </a:schemeClr>
                </a:solidFill>
              </a:rPr>
              <a:t>StuddyBuddy aims to allow students who share classes to communicate with their classmates and send/receive notes from the day.</a:t>
            </a:r>
          </a:p>
        </p:txBody>
      </p:sp>
      <p:pic>
        <p:nvPicPr>
          <p:cNvPr id="16" name="Picture 15"/>
          <p:cNvPicPr>
            <a:picLocks noChangeAspect="1"/>
          </p:cNvPicPr>
          <p:nvPr/>
        </p:nvPicPr>
        <p:blipFill>
          <a:blip r:embed="rId2"/>
          <a:stretch>
            <a:fillRect/>
          </a:stretch>
        </p:blipFill>
        <p:spPr>
          <a:xfrm>
            <a:off x="3163006" y="1297714"/>
            <a:ext cx="2095500" cy="2095500"/>
          </a:xfrm>
          <a:prstGeom prst="rect">
            <a:avLst/>
          </a:prstGeom>
        </p:spPr>
      </p:pic>
    </p:spTree>
    <p:extLst>
      <p:ext uri="{BB962C8B-B14F-4D97-AF65-F5344CB8AC3E}">
        <p14:creationId xmlns:p14="http://schemas.microsoft.com/office/powerpoint/2010/main" val="111654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rtl="0">
              <a:lnSpc>
                <a:spcPct val="138000"/>
              </a:lnSpc>
              <a:spcBef>
                <a:spcPts val="0"/>
              </a:spcBef>
              <a:buNone/>
            </a:pPr>
            <a:r>
              <a:rPr lang="en" sz="2400">
                <a:solidFill>
                  <a:srgbClr val="FFFFFF"/>
                </a:solidFill>
                <a:latin typeface="Arial"/>
                <a:ea typeface="Arial"/>
                <a:cs typeface="Arial"/>
                <a:sym typeface="Arial"/>
              </a:rPr>
              <a:t>Project Name:  Study Buddy</a:t>
            </a:r>
          </a:p>
        </p:txBody>
      </p:sp>
      <p:sp>
        <p:nvSpPr>
          <p:cNvPr id="67" name="Shape 67"/>
          <p:cNvSpPr txBox="1">
            <a:spLocks noGrp="1"/>
          </p:cNvSpPr>
          <p:nvPr>
            <p:ph type="body" idx="1"/>
          </p:nvPr>
        </p:nvSpPr>
        <p:spPr>
          <a:xfrm>
            <a:off x="0" y="0"/>
            <a:ext cx="8520600" cy="1677300"/>
          </a:xfrm>
          <a:prstGeom prst="rect">
            <a:avLst/>
          </a:prstGeom>
        </p:spPr>
        <p:txBody>
          <a:bodyPr lIns="91425" tIns="91425" rIns="91425" bIns="91425" anchor="t" anchorCtr="0">
            <a:noAutofit/>
          </a:bodyPr>
          <a:lstStyle/>
          <a:p>
            <a:pPr lvl="0" algn="ctr" rtl="0">
              <a:lnSpc>
                <a:spcPct val="138000"/>
              </a:lnSpc>
              <a:spcBef>
                <a:spcPts val="0"/>
              </a:spcBef>
              <a:spcAft>
                <a:spcPts val="0"/>
              </a:spcAft>
              <a:buNone/>
            </a:pPr>
            <a:r>
              <a:rPr lang="en-US" sz="4800" dirty="0">
                <a:solidFill>
                  <a:schemeClr val="accent1">
                    <a:lumMod val="60000"/>
                    <a:lumOff val="40000"/>
                  </a:schemeClr>
                </a:solidFill>
                <a:latin typeface="+mj-lt"/>
                <a:ea typeface="Arial"/>
                <a:cs typeface="Arial"/>
                <a:sym typeface="Arial"/>
              </a:rPr>
              <a:t>Solution (continued)</a:t>
            </a:r>
            <a:endParaRPr sz="4800" dirty="0">
              <a:solidFill>
                <a:schemeClr val="accent1">
                  <a:lumMod val="60000"/>
                  <a:lumOff val="40000"/>
                </a:schemeClr>
              </a:solidFill>
              <a:latin typeface="+mj-lt"/>
              <a:ea typeface="Arial"/>
              <a:cs typeface="Arial"/>
              <a:sym typeface="Arial"/>
            </a:endParaRPr>
          </a:p>
        </p:txBody>
      </p:sp>
      <p:sp>
        <p:nvSpPr>
          <p:cNvPr id="69" name="Shape 69"/>
          <p:cNvSpPr txBox="1"/>
          <p:nvPr/>
        </p:nvSpPr>
        <p:spPr>
          <a:xfrm>
            <a:off x="3097270" y="1831750"/>
            <a:ext cx="4119600" cy="1641600"/>
          </a:xfrm>
          <a:prstGeom prst="rect">
            <a:avLst/>
          </a:prstGeom>
          <a:noFill/>
          <a:ln>
            <a:noFill/>
          </a:ln>
        </p:spPr>
        <p:txBody>
          <a:bodyPr lIns="91425" tIns="91425" rIns="91425" bIns="91425" anchor="t" anchorCtr="0">
            <a:noAutofit/>
          </a:bodyPr>
          <a:lstStyle/>
          <a:p>
            <a:pPr marL="457200" lvl="0" indent="-228600" rtl="0">
              <a:spcBef>
                <a:spcPts val="0"/>
              </a:spcBef>
              <a:buClr>
                <a:srgbClr val="FFFFFF"/>
              </a:buClr>
              <a:buChar char="●"/>
            </a:pPr>
            <a:r>
              <a:rPr lang="en" dirty="0">
                <a:solidFill>
                  <a:schemeClr val="tx1"/>
                </a:solidFill>
              </a:rPr>
              <a:t>Eliminate face to face interaction</a:t>
            </a:r>
          </a:p>
          <a:p>
            <a:pPr marL="457200" lvl="0" indent="-228600" rtl="0">
              <a:spcBef>
                <a:spcPts val="0"/>
              </a:spcBef>
              <a:buClr>
                <a:srgbClr val="FFFFFF"/>
              </a:buClr>
              <a:buChar char="●"/>
            </a:pPr>
            <a:r>
              <a:rPr lang="en" dirty="0">
                <a:solidFill>
                  <a:schemeClr val="tx1"/>
                </a:solidFill>
              </a:rPr>
              <a:t>Find those who are willing to share notes</a:t>
            </a:r>
          </a:p>
          <a:p>
            <a:pPr marL="457200" lvl="0" indent="-228600" rtl="0">
              <a:spcBef>
                <a:spcPts val="0"/>
              </a:spcBef>
              <a:buClr>
                <a:srgbClr val="FFFFFF"/>
              </a:buClr>
              <a:buChar char="●"/>
            </a:pPr>
            <a:r>
              <a:rPr lang="en" dirty="0">
                <a:solidFill>
                  <a:schemeClr val="tx1"/>
                </a:solidFill>
              </a:rPr>
              <a:t>Join a specific class chatroom</a:t>
            </a:r>
          </a:p>
          <a:p>
            <a:pPr marL="457200" lvl="0" indent="-228600" rtl="0">
              <a:spcBef>
                <a:spcPts val="0"/>
              </a:spcBef>
              <a:buClr>
                <a:srgbClr val="FFFFFF"/>
              </a:buClr>
              <a:buChar char="●"/>
            </a:pPr>
            <a:r>
              <a:rPr lang="en" dirty="0">
                <a:solidFill>
                  <a:schemeClr val="tx1"/>
                </a:solidFill>
              </a:rPr>
              <a:t>Ability to speak publicly</a:t>
            </a:r>
          </a:p>
          <a:p>
            <a:pPr marL="457200" lvl="0" indent="-228600" rtl="0">
              <a:spcBef>
                <a:spcPts val="0"/>
              </a:spcBef>
              <a:buClr>
                <a:srgbClr val="FFFFFF"/>
              </a:buClr>
              <a:buChar char="●"/>
            </a:pPr>
            <a:r>
              <a:rPr lang="en" dirty="0">
                <a:solidFill>
                  <a:schemeClr val="tx1"/>
                </a:solidFill>
              </a:rPr>
              <a:t>Ability to speak privately</a:t>
            </a:r>
          </a:p>
          <a:p>
            <a:pPr marL="457200" lvl="0" indent="-228600" rtl="0">
              <a:spcBef>
                <a:spcPts val="0"/>
              </a:spcBef>
              <a:buClr>
                <a:srgbClr val="FFFFFF"/>
              </a:buClr>
              <a:buChar char="●"/>
            </a:pPr>
            <a:r>
              <a:rPr lang="en" dirty="0">
                <a:solidFill>
                  <a:schemeClr val="tx1"/>
                </a:solidFill>
              </a:rPr>
              <a:t>Ability to view images containing notes</a:t>
            </a:r>
          </a:p>
          <a:p>
            <a:pPr lvl="0" rtl="0">
              <a:spcBef>
                <a:spcPts val="0"/>
              </a:spcBef>
              <a:buNone/>
            </a:pPr>
            <a:endParaRPr dirty="0">
              <a:solidFill>
                <a:srgbClr val="FFFFFF"/>
              </a:solidFill>
            </a:endParaRPr>
          </a:p>
        </p:txBody>
      </p:sp>
      <p:sp>
        <p:nvSpPr>
          <p:cNvPr id="7" name="Shape 68"/>
          <p:cNvSpPr txBox="1"/>
          <p:nvPr/>
        </p:nvSpPr>
        <p:spPr>
          <a:xfrm>
            <a:off x="125972" y="1520203"/>
            <a:ext cx="3595800" cy="617400"/>
          </a:xfrm>
          <a:prstGeom prst="rect">
            <a:avLst/>
          </a:prstGeom>
          <a:noFill/>
          <a:ln>
            <a:noFill/>
          </a:ln>
        </p:spPr>
        <p:txBody>
          <a:bodyPr lIns="91425" tIns="91425" rIns="91425" bIns="91425" anchor="t" anchorCtr="0">
            <a:noAutofit/>
          </a:bodyPr>
          <a:lstStyle/>
          <a:p>
            <a:pPr lvl="0">
              <a:spcBef>
                <a:spcPts val="0"/>
              </a:spcBef>
              <a:buNone/>
            </a:pPr>
            <a:r>
              <a:rPr lang="en" sz="2400" dirty="0">
                <a:solidFill>
                  <a:schemeClr val="tx1"/>
                </a:solidFill>
              </a:rPr>
              <a:t>Project Description</a:t>
            </a:r>
            <a:r>
              <a:rPr lang="en" sz="2400" dirty="0">
                <a:solidFill>
                  <a:srgbClr val="FFFFFF"/>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359" y="350936"/>
            <a:ext cx="7299568" cy="990600"/>
          </a:xfrm>
        </p:spPr>
        <p:txBody>
          <a:bodyPr>
            <a:noAutofit/>
          </a:bodyPr>
          <a:lstStyle/>
          <a:p>
            <a:pPr algn="ctr"/>
            <a:r>
              <a:rPr lang="en-US" sz="5400" dirty="0">
                <a:solidFill>
                  <a:schemeClr val="accent1">
                    <a:lumMod val="60000"/>
                    <a:lumOff val="40000"/>
                  </a:schemeClr>
                </a:solidFill>
              </a:rPr>
              <a:t>Models</a:t>
            </a:r>
          </a:p>
        </p:txBody>
      </p:sp>
      <p:pic>
        <p:nvPicPr>
          <p:cNvPr id="7" name="Shape 89" descr="alt_model.PNG"/>
          <p:cNvPicPr preferRelativeResize="0">
            <a:picLocks noGrp="1"/>
          </p:cNvPicPr>
          <p:nvPr>
            <p:ph sz="half" idx="2"/>
          </p:nvPr>
        </p:nvPicPr>
        <p:blipFill>
          <a:blip r:embed="rId2">
            <a:alphaModFix/>
          </a:blip>
          <a:stretch>
            <a:fillRect/>
          </a:stretch>
        </p:blipFill>
        <p:spPr>
          <a:xfrm>
            <a:off x="2034333" y="1341536"/>
            <a:ext cx="5401622" cy="3390314"/>
          </a:xfrm>
          <a:prstGeom prst="rect">
            <a:avLst/>
          </a:prstGeom>
          <a:noFill/>
          <a:ln>
            <a:noFill/>
          </a:ln>
        </p:spPr>
      </p:pic>
      <p:pic>
        <p:nvPicPr>
          <p:cNvPr id="9" name="Picture 8"/>
          <p:cNvPicPr>
            <a:picLocks noChangeAspect="1"/>
          </p:cNvPicPr>
          <p:nvPr/>
        </p:nvPicPr>
        <p:blipFill>
          <a:blip r:embed="rId3"/>
          <a:stretch>
            <a:fillRect/>
          </a:stretch>
        </p:blipFill>
        <p:spPr>
          <a:xfrm>
            <a:off x="1017166" y="1341536"/>
            <a:ext cx="7435955" cy="3390314"/>
          </a:xfrm>
          <a:prstGeom prst="rect">
            <a:avLst/>
          </a:prstGeom>
        </p:spPr>
      </p:pic>
    </p:spTree>
    <p:extLst>
      <p:ext uri="{BB962C8B-B14F-4D97-AF65-F5344CB8AC3E}">
        <p14:creationId xmlns:p14="http://schemas.microsoft.com/office/powerpoint/2010/main" val="311293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8" y="414039"/>
            <a:ext cx="6447501" cy="990600"/>
          </a:xfrm>
        </p:spPr>
        <p:txBody>
          <a:bodyPr>
            <a:normAutofit/>
          </a:bodyPr>
          <a:lstStyle/>
          <a:p>
            <a:pPr algn="ctr"/>
            <a:r>
              <a:rPr lang="en-US" sz="4800" dirty="0">
                <a:solidFill>
                  <a:schemeClr val="accent1">
                    <a:lumMod val="60000"/>
                    <a:lumOff val="40000"/>
                  </a:schemeClr>
                </a:solidFill>
              </a:rPr>
              <a:t>Subsystems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9663"/>
          <a:stretch/>
        </p:blipFill>
        <p:spPr>
          <a:xfrm>
            <a:off x="2057049" y="1611085"/>
            <a:ext cx="5029902" cy="2151455"/>
          </a:xfrm>
          <a:prstGeom prst="rect">
            <a:avLst/>
          </a:prstGeom>
        </p:spPr>
      </p:pic>
      <p:sp>
        <p:nvSpPr>
          <p:cNvPr id="8" name="TextBox 7"/>
          <p:cNvSpPr txBox="1"/>
          <p:nvPr/>
        </p:nvSpPr>
        <p:spPr>
          <a:xfrm>
            <a:off x="1001486" y="3943171"/>
            <a:ext cx="7344228" cy="1200329"/>
          </a:xfrm>
          <a:prstGeom prst="rect">
            <a:avLst/>
          </a:prstGeom>
          <a:noFill/>
        </p:spPr>
        <p:txBody>
          <a:bodyPr wrap="square" rtlCol="0">
            <a:spAutoFit/>
          </a:bodyPr>
          <a:lstStyle/>
          <a:p>
            <a:pPr algn="ctr"/>
            <a:r>
              <a:rPr lang="en-US" sz="2400" dirty="0">
                <a:latin typeface="+mn-lt"/>
              </a:rPr>
              <a:t>Database</a:t>
            </a:r>
          </a:p>
          <a:p>
            <a:pPr algn="ctr"/>
            <a:r>
              <a:rPr lang="en-US" sz="2400" dirty="0">
                <a:latin typeface="+mn-lt"/>
              </a:rPr>
              <a:t>Server</a:t>
            </a:r>
          </a:p>
          <a:p>
            <a:pPr algn="ctr"/>
            <a:r>
              <a:rPr lang="en-US" sz="2400" dirty="0">
                <a:latin typeface="+mn-lt"/>
              </a:rPr>
              <a:t>User Interface</a:t>
            </a:r>
          </a:p>
        </p:txBody>
      </p:sp>
    </p:spTree>
    <p:extLst>
      <p:ext uri="{BB962C8B-B14F-4D97-AF65-F5344CB8AC3E}">
        <p14:creationId xmlns:p14="http://schemas.microsoft.com/office/powerpoint/2010/main" val="30171611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994</TotalTime>
  <Words>892</Words>
  <Application>Microsoft Office PowerPoint</Application>
  <PresentationFormat>On-screen Show (16:9)</PresentationFormat>
  <Paragraphs>217</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Wingdings 3</vt:lpstr>
      <vt:lpstr>Trebuchet MS</vt:lpstr>
      <vt:lpstr>Lucida Handwriting</vt:lpstr>
      <vt:lpstr>Average</vt:lpstr>
      <vt:lpstr>Facet</vt:lpstr>
      <vt:lpstr>PowerPoint Presentation</vt:lpstr>
      <vt:lpstr>Introductions</vt:lpstr>
      <vt:lpstr>Agenda</vt:lpstr>
      <vt:lpstr>Member Roles </vt:lpstr>
      <vt:lpstr>When it comes to classes and absences, some people would rather be without the day’s information than to find someone willing to share their notes. </vt:lpstr>
      <vt:lpstr>Solution</vt:lpstr>
      <vt:lpstr>Project Name:  Study Buddy</vt:lpstr>
      <vt:lpstr>Models</vt:lpstr>
      <vt:lpstr>Subsystems</vt:lpstr>
      <vt:lpstr>Database</vt:lpstr>
      <vt:lpstr>Client / Server Communication Requirements</vt:lpstr>
      <vt:lpstr>Client / Server Handshake Protocol</vt:lpstr>
      <vt:lpstr>Client / Server Login</vt:lpstr>
      <vt:lpstr>Client / Server Sessions</vt:lpstr>
      <vt:lpstr>Client / Server Cross Session Communications</vt:lpstr>
      <vt:lpstr>Client / Server Chat Room Data Structure</vt:lpstr>
      <vt:lpstr>User Interface</vt:lpstr>
      <vt:lpstr>Demonstration</vt:lpstr>
      <vt:lpstr>Challenges</vt:lpstr>
      <vt:lpstr>Future Efforts</vt:lpstr>
      <vt:lpstr>Q &amp; A</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Anthony R Ratliff</dc:creator>
  <cp:lastModifiedBy>Jlesa Carr</cp:lastModifiedBy>
  <cp:revision>17</cp:revision>
  <dcterms:modified xsi:type="dcterms:W3CDTF">2017-04-25T15:25:28Z</dcterms:modified>
</cp:coreProperties>
</file>