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8DACA41-A1AE-4531-AB0B-F713A78641D7}">
  <a:tblStyle styleId="{38DACA41-A1AE-4531-AB0B-F713A78641D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Shape 5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1728816" cy="5143565"/>
            <a:chOff x="0" y="0"/>
            <a:chExt cx="2305088" cy="6858087"/>
          </a:xfrm>
        </p:grpSpPr>
        <p:sp>
          <p:nvSpPr>
            <p:cNvPr id="55" name="Shape 55"/>
            <p:cNvSpPr/>
            <p:nvPr/>
          </p:nvSpPr>
          <p:spPr>
            <a:xfrm>
              <a:off x="1209675" y="4762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400" cy="90810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7"/>
              <a:ext cx="376200" cy="1801800"/>
            </a:xfrm>
            <a:custGeom>
              <a:pathLst>
                <a:path extrusionOk="0" h="120000" w="12000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00" cy="1425600"/>
            </a:xfrm>
            <a:custGeom>
              <a:pathLst>
                <a:path extrusionOk="0" h="120000" w="12000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400" cy="912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100" cy="522300"/>
            </a:xfrm>
            <a:custGeom>
              <a:pathLst>
                <a:path extrusionOk="0" h="120000" w="12000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2000" cy="147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400" cy="90810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499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099" cy="1215900"/>
            </a:xfrm>
            <a:custGeom>
              <a:pathLst>
                <a:path extrusionOk="0" h="120000" w="12000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200" cy="157200"/>
            </a:xfrm>
            <a:custGeom>
              <a:pathLst>
                <a:path extrusionOk="0" h="120000" w="12000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200" cy="266700"/>
            </a:xfrm>
            <a:custGeom>
              <a:pathLst>
                <a:path extrusionOk="0" h="120000" w="12000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200" cy="270000"/>
            </a:xfrm>
            <a:custGeom>
              <a:pathLst>
                <a:path extrusionOk="0" h="120000" w="12000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499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600" cy="15587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800" cy="17781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2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200" cy="755700"/>
            </a:xfrm>
            <a:custGeom>
              <a:pathLst>
                <a:path extrusionOk="0" h="120000" w="12000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800" cy="160200"/>
            </a:xfrm>
            <a:custGeom>
              <a:pathLst>
                <a:path extrusionOk="0" h="120000" w="12000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099" cy="40260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00" cy="476099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00" cy="10800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00" cy="474600"/>
            </a:xfrm>
            <a:custGeom>
              <a:pathLst>
                <a:path extrusionOk="0" h="120000" w="12000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00" cy="109500"/>
            </a:xfrm>
            <a:custGeom>
              <a:pathLst>
                <a:path extrusionOk="0" h="120000" w="12000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2" y="2166938"/>
              <a:ext cx="114300" cy="452400"/>
            </a:xfrm>
            <a:custGeom>
              <a:pathLst>
                <a:path extrusionOk="0" h="120000" w="12000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00" cy="109500"/>
            </a:xfrm>
            <a:custGeom>
              <a:pathLst>
                <a:path extrusionOk="0" h="120000" w="12000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399" cy="1801800"/>
            </a:xfrm>
            <a:custGeom>
              <a:pathLst>
                <a:path extrusionOk="0" h="120000" w="12000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700" cy="28608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499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499" cy="1890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399" cy="1425600"/>
            </a:xfrm>
            <a:custGeom>
              <a:pathLst>
                <a:path extrusionOk="0" h="120000" w="12000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400" cy="912900"/>
            </a:xfrm>
            <a:custGeom>
              <a:pathLst>
                <a:path extrusionOk="0" h="120000" w="12000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100" cy="527100"/>
            </a:xfrm>
            <a:custGeom>
              <a:pathLst>
                <a:path extrusionOk="0" h="120000" w="12000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200" cy="147600"/>
            </a:xfrm>
            <a:custGeom>
              <a:pathLst>
                <a:path extrusionOk="0" h="120000" w="12000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400" cy="5103900"/>
            </a:xfrm>
            <a:custGeom>
              <a:pathLst>
                <a:path extrusionOk="0" h="120000" w="12000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00" cy="185700"/>
            </a:xfrm>
            <a:custGeom>
              <a:pathLst>
                <a:path extrusionOk="0" h="120000" w="12000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5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ctr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5308133" y="40576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1407318" y="4057650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7" name="Shape 167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856022" y="3843014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56091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0482" y="2524167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85" name="Shape 185"/>
          <p:cNvSpPr txBox="1"/>
          <p:nvPr/>
        </p:nvSpPr>
        <p:spPr>
          <a:xfrm>
            <a:off x="677634" y="549295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903027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56057" y="1600530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856022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56059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3" type="body"/>
          </p:nvPr>
        </p:nvSpPr>
        <p:spPr>
          <a:xfrm>
            <a:off x="3386074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4" type="body"/>
          </p:nvPr>
        </p:nvSpPr>
        <p:spPr>
          <a:xfrm>
            <a:off x="3378159" y="2522576"/>
            <a:ext cx="2397000" cy="1823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5" type="body"/>
          </p:nvPr>
        </p:nvSpPr>
        <p:spPr>
          <a:xfrm>
            <a:off x="5889331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6" type="body"/>
          </p:nvPr>
        </p:nvSpPr>
        <p:spPr>
          <a:xfrm>
            <a:off x="5889331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856059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856059" y="2000248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856059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4" type="body"/>
          </p:nvPr>
        </p:nvSpPr>
        <p:spPr>
          <a:xfrm>
            <a:off x="3366789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0" name="Shape 210"/>
          <p:cNvSpPr/>
          <p:nvPr>
            <p:ph idx="5" type="pic"/>
          </p:nvPr>
        </p:nvSpPr>
        <p:spPr>
          <a:xfrm>
            <a:off x="3366789" y="2000248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1" name="Shape 211"/>
          <p:cNvSpPr txBox="1"/>
          <p:nvPr>
            <p:ph idx="6" type="body"/>
          </p:nvPr>
        </p:nvSpPr>
        <p:spPr>
          <a:xfrm>
            <a:off x="3365694" y="3735642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3" name="Shape 213"/>
          <p:cNvSpPr/>
          <p:nvPr>
            <p:ph idx="8" type="pic"/>
          </p:nvPr>
        </p:nvSpPr>
        <p:spPr>
          <a:xfrm>
            <a:off x="5889331" y="2000248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rIns="68575" tIns="68575"/>
          <a:lstStyle>
            <a:lvl1pPr indent="-1778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9" type="body"/>
          </p:nvPr>
        </p:nvSpPr>
        <p:spPr>
          <a:xfrm>
            <a:off x="5889331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 rot="5400000">
            <a:off x="3242708" y="-699534"/>
            <a:ext cx="2656199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 rot="5400000">
            <a:off x="1818750" y="-505350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56059" y="1687115"/>
            <a:ext cx="74295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56057" y="1687114"/>
            <a:ext cx="36588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29150" y="1687114"/>
            <a:ext cx="36564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56057" y="2305047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3" type="body"/>
          </p:nvPr>
        </p:nvSpPr>
        <p:spPr>
          <a:xfrm>
            <a:off x="4800605" y="1687113"/>
            <a:ext cx="34850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4" type="body"/>
          </p:nvPr>
        </p:nvSpPr>
        <p:spPr>
          <a:xfrm>
            <a:off x="4629150" y="2305047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60028" y="457200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60028" y="1687114"/>
            <a:ext cx="28920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856059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0" name="Shape 160"/>
          <p:cNvSpPr/>
          <p:nvPr>
            <p:ph idx="2" type="pic"/>
          </p:nvPr>
        </p:nvSpPr>
        <p:spPr>
          <a:xfrm>
            <a:off x="5535540" y="457200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/>
            <a:headEnd len="med" w="med" type="none"/>
            <a:tailEnd len="med" w="med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856057" y="1687114"/>
            <a:ext cx="44508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1.png"/><Relationship Id="rId2" Type="http://schemas.openxmlformats.org/officeDocument/2006/relationships/image" Target="../media/image0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0715" y="0"/>
            <a:ext cx="9040416" cy="5143565"/>
            <a:chOff x="-14288" y="0"/>
            <a:chExt cx="12053888" cy="6858087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825" cy="6858087"/>
              <a:chOff x="-14288" y="0"/>
              <a:chExt cx="1220825" cy="6858087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2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9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2"/>
                <a:ext cx="369900" cy="1811400"/>
              </a:xfrm>
              <a:custGeom>
                <a:pathLst>
                  <a:path extrusionOk="0" h="120000" w="12000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9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900" cy="1430400"/>
              </a:xfrm>
              <a:custGeom>
                <a:pathLst>
                  <a:path extrusionOk="0" h="120000" w="12000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400" cy="9129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400" cy="527100"/>
              </a:xfrm>
              <a:custGeom>
                <a:pathLst>
                  <a:path extrusionOk="0" h="120000" w="12000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2000" cy="1476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900" cy="126900"/>
              </a:xfrm>
              <a:custGeom>
                <a:pathLst>
                  <a:path extrusionOk="0" h="120000" w="12000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00" cy="4809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7" y="1382712"/>
                <a:ext cx="142800" cy="476099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7" y="1849438"/>
                <a:ext cx="114300" cy="108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99" cy="1801800"/>
              </a:xfrm>
              <a:custGeom>
                <a:pathLst>
                  <a:path extrusionOk="0" h="120000" w="12000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800" cy="1215900"/>
              </a:xfrm>
              <a:custGeom>
                <a:pathLst>
                  <a:path extrusionOk="0" h="120000" w="12000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9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99" cy="1425600"/>
              </a:xfrm>
              <a:custGeom>
                <a:pathLst>
                  <a:path extrusionOk="0" h="120000" w="12000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400" cy="912900"/>
              </a:xfrm>
              <a:custGeom>
                <a:pathLst>
                  <a:path extrusionOk="0" h="120000" w="12000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600" cy="517500"/>
              </a:xfrm>
              <a:custGeom>
                <a:pathLst>
                  <a:path extrusionOk="0" h="120000" w="12000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200" cy="147600"/>
              </a:xfrm>
              <a:custGeom>
                <a:pathLst>
                  <a:path extrusionOk="0" h="120000" w="12000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62"/>
              <a:chOff x="11364911" y="0"/>
              <a:chExt cx="674688" cy="6848462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600" cy="512700"/>
              </a:xfrm>
              <a:custGeom>
                <a:pathLst>
                  <a:path extrusionOk="0" h="120000" w="12000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200" cy="1524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9000" cy="1905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500" cy="1154100"/>
              </a:xfrm>
              <a:custGeom>
                <a:pathLst>
                  <a:path extrusionOk="0" h="120000" w="12000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200" cy="155700"/>
              </a:xfrm>
              <a:custGeom>
                <a:pathLst>
                  <a:path extrusionOk="0" h="120000" w="12000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800" cy="1544700"/>
              </a:xfrm>
              <a:custGeom>
                <a:pathLst>
                  <a:path extrusionOk="0" h="120000" w="12000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9000" cy="189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8100" cy="1801800"/>
              </a:xfrm>
              <a:custGeom>
                <a:pathLst>
                  <a:path extrusionOk="0" h="120000" w="12000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9000"/>
              </a:xfrm>
              <a:custGeom>
                <a:pathLst>
                  <a:path extrusionOk="0" h="120000" w="12000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rIns="68575" tIns="6857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856059" y="463888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0740"/>
              <a:buFont typeface="Questrial"/>
              <a:buNone/>
              <a:defRPr b="0" i="0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56059" y="1687115"/>
            <a:ext cx="7429500" cy="26561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27777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63500" lvl="1" marL="5207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6666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8636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1428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76200" lvl="3" marL="12065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76200" lvl="4" marL="15494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25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88900" lvl="5" marL="18923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88900" lvl="6" marL="22352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88900" lvl="7" marL="25781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88900" lvl="8" marL="2921000" marR="0" rtl="0" algn="l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18181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5592690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37500"/>
              <a:buNone/>
              <a:defRPr b="0" i="0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707240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ctrTitle"/>
          </p:nvPr>
        </p:nvSpPr>
        <p:spPr>
          <a:xfrm>
            <a:off x="311700" y="744575"/>
            <a:ext cx="8520600" cy="13611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StudyBuddy!</a:t>
            </a:r>
          </a:p>
        </p:txBody>
      </p:sp>
      <p:sp>
        <p:nvSpPr>
          <p:cNvPr id="239" name="Shape 239"/>
          <p:cNvSpPr txBox="1"/>
          <p:nvPr>
            <p:ph idx="1" type="subTitle"/>
          </p:nvPr>
        </p:nvSpPr>
        <p:spPr>
          <a:xfrm>
            <a:off x="311700" y="3175625"/>
            <a:ext cx="8520600" cy="1654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Tony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Jaee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Trayvon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Models : Attendance</a:t>
            </a:r>
          </a:p>
        </p:txBody>
      </p:sp>
      <p:graphicFrame>
        <p:nvGraphicFramePr>
          <p:cNvPr id="308" name="Shape 308"/>
          <p:cNvGraphicFramePr/>
          <p:nvPr/>
        </p:nvGraphicFramePr>
        <p:xfrm>
          <a:off x="1455350" y="19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{38DACA41-A1AE-4531-AB0B-F713A78641D7}</a:tableStyleId>
              </a:tblPr>
              <a:tblGrid>
                <a:gridCol w="1330400"/>
                <a:gridCol w="1330400"/>
                <a:gridCol w="1330400"/>
                <a:gridCol w="1558075"/>
                <a:gridCol w="110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cID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profName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profEmail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timeStp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82352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Mohanty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mrm@uncg.edu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12:15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87251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Tate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drtate@uncg.edu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09:50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88307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789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Greene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profgreene@unc.edu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15:15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Model: Session List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159050" y="1152475"/>
            <a:ext cx="6398700" cy="665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Session is a doubly linked list representing everyone online</a:t>
            </a:r>
          </a:p>
        </p:txBody>
      </p:sp>
      <p:sp>
        <p:nvSpPr>
          <p:cNvPr id="315" name="Shape 315"/>
          <p:cNvSpPr/>
          <p:nvPr/>
        </p:nvSpPr>
        <p:spPr>
          <a:xfrm>
            <a:off x="96890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 1</a:t>
            </a:r>
          </a:p>
        </p:txBody>
      </p:sp>
      <p:sp>
        <p:nvSpPr>
          <p:cNvPr id="316" name="Shape 316"/>
          <p:cNvSpPr/>
          <p:nvPr/>
        </p:nvSpPr>
        <p:spPr>
          <a:xfrm>
            <a:off x="6779175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 4</a:t>
            </a:r>
          </a:p>
        </p:txBody>
      </p:sp>
      <p:sp>
        <p:nvSpPr>
          <p:cNvPr id="317" name="Shape 317"/>
          <p:cNvSpPr/>
          <p:nvPr/>
        </p:nvSpPr>
        <p:spPr>
          <a:xfrm>
            <a:off x="474260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 3</a:t>
            </a:r>
          </a:p>
        </p:txBody>
      </p:sp>
      <p:sp>
        <p:nvSpPr>
          <p:cNvPr id="318" name="Shape 318"/>
          <p:cNvSpPr/>
          <p:nvPr/>
        </p:nvSpPr>
        <p:spPr>
          <a:xfrm>
            <a:off x="282585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 2</a:t>
            </a:r>
          </a:p>
        </p:txBody>
      </p:sp>
      <p:cxnSp>
        <p:nvCxnSpPr>
          <p:cNvPr id="319" name="Shape 319"/>
          <p:cNvCxnSpPr>
            <a:stCxn id="315" idx="3"/>
            <a:endCxn id="318" idx="1"/>
          </p:cNvCxnSpPr>
          <p:nvPr/>
        </p:nvCxnSpPr>
        <p:spPr>
          <a:xfrm>
            <a:off x="2117300" y="2413425"/>
            <a:ext cx="70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20" name="Shape 320"/>
          <p:cNvCxnSpPr>
            <a:stCxn id="318" idx="3"/>
            <a:endCxn id="317" idx="1"/>
          </p:cNvCxnSpPr>
          <p:nvPr/>
        </p:nvCxnSpPr>
        <p:spPr>
          <a:xfrm>
            <a:off x="3974250" y="2413425"/>
            <a:ext cx="768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21" name="Shape 321"/>
          <p:cNvCxnSpPr>
            <a:stCxn id="317" idx="3"/>
            <a:endCxn id="316" idx="1"/>
          </p:cNvCxnSpPr>
          <p:nvPr/>
        </p:nvCxnSpPr>
        <p:spPr>
          <a:xfrm>
            <a:off x="5891000" y="2413425"/>
            <a:ext cx="8883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22" name="Shape 322"/>
          <p:cNvCxnSpPr>
            <a:stCxn id="316" idx="3"/>
            <a:endCxn id="316" idx="2"/>
          </p:cNvCxnSpPr>
          <p:nvPr/>
        </p:nvCxnSpPr>
        <p:spPr>
          <a:xfrm flipH="1">
            <a:off x="7353375" y="2413425"/>
            <a:ext cx="574200" cy="460500"/>
          </a:xfrm>
          <a:prstGeom prst="curvedConnector4">
            <a:avLst>
              <a:gd fmla="val -69266" name="adj1"/>
              <a:gd fmla="val 192828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23" name="Shape 323"/>
          <p:cNvCxnSpPr>
            <a:stCxn id="315" idx="1"/>
            <a:endCxn id="315" idx="2"/>
          </p:cNvCxnSpPr>
          <p:nvPr/>
        </p:nvCxnSpPr>
        <p:spPr>
          <a:xfrm>
            <a:off x="968900" y="2413425"/>
            <a:ext cx="574200" cy="460500"/>
          </a:xfrm>
          <a:prstGeom prst="curvedConnector4">
            <a:avLst>
              <a:gd fmla="val -62496" name="adj1"/>
              <a:gd fmla="val 190233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24" name="Shape 324"/>
          <p:cNvSpPr/>
          <p:nvPr/>
        </p:nvSpPr>
        <p:spPr>
          <a:xfrm>
            <a:off x="3997800" y="3588475"/>
            <a:ext cx="1148400" cy="921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Student Logs 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Model: Session List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1372650" y="3640500"/>
            <a:ext cx="6398700" cy="665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New Student’s session is added to the end of list</a:t>
            </a:r>
          </a:p>
        </p:txBody>
      </p:sp>
      <p:sp>
        <p:nvSpPr>
          <p:cNvPr id="331" name="Shape 331"/>
          <p:cNvSpPr/>
          <p:nvPr/>
        </p:nvSpPr>
        <p:spPr>
          <a:xfrm>
            <a:off x="60930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 1</a:t>
            </a:r>
          </a:p>
        </p:txBody>
      </p:sp>
      <p:sp>
        <p:nvSpPr>
          <p:cNvPr id="332" name="Shape 332"/>
          <p:cNvSpPr/>
          <p:nvPr/>
        </p:nvSpPr>
        <p:spPr>
          <a:xfrm>
            <a:off x="567885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 4</a:t>
            </a:r>
          </a:p>
        </p:txBody>
      </p:sp>
      <p:sp>
        <p:nvSpPr>
          <p:cNvPr id="333" name="Shape 333"/>
          <p:cNvSpPr/>
          <p:nvPr/>
        </p:nvSpPr>
        <p:spPr>
          <a:xfrm>
            <a:off x="398900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 3</a:t>
            </a:r>
          </a:p>
        </p:txBody>
      </p:sp>
      <p:sp>
        <p:nvSpPr>
          <p:cNvPr id="334" name="Shape 334"/>
          <p:cNvSpPr/>
          <p:nvPr/>
        </p:nvSpPr>
        <p:spPr>
          <a:xfrm>
            <a:off x="2299150" y="1952925"/>
            <a:ext cx="1148400" cy="92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 2</a:t>
            </a:r>
          </a:p>
        </p:txBody>
      </p:sp>
      <p:cxnSp>
        <p:nvCxnSpPr>
          <p:cNvPr id="335" name="Shape 335"/>
          <p:cNvCxnSpPr>
            <a:stCxn id="331" idx="3"/>
            <a:endCxn id="334" idx="1"/>
          </p:cNvCxnSpPr>
          <p:nvPr/>
        </p:nvCxnSpPr>
        <p:spPr>
          <a:xfrm>
            <a:off x="1757700" y="2413425"/>
            <a:ext cx="54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36" name="Shape 336"/>
          <p:cNvCxnSpPr>
            <a:stCxn id="334" idx="3"/>
            <a:endCxn id="333" idx="1"/>
          </p:cNvCxnSpPr>
          <p:nvPr/>
        </p:nvCxnSpPr>
        <p:spPr>
          <a:xfrm>
            <a:off x="3447550" y="2413425"/>
            <a:ext cx="54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37" name="Shape 337"/>
          <p:cNvCxnSpPr>
            <a:stCxn id="333" idx="3"/>
            <a:endCxn id="332" idx="1"/>
          </p:cNvCxnSpPr>
          <p:nvPr/>
        </p:nvCxnSpPr>
        <p:spPr>
          <a:xfrm>
            <a:off x="5137400" y="2413425"/>
            <a:ext cx="54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38" name="Shape 338"/>
          <p:cNvCxnSpPr>
            <a:stCxn id="339" idx="3"/>
            <a:endCxn id="339" idx="2"/>
          </p:cNvCxnSpPr>
          <p:nvPr/>
        </p:nvCxnSpPr>
        <p:spPr>
          <a:xfrm flipH="1">
            <a:off x="7942900" y="2413425"/>
            <a:ext cx="574200" cy="460500"/>
          </a:xfrm>
          <a:prstGeom prst="curvedConnector4">
            <a:avLst>
              <a:gd fmla="val -66188" name="adj1"/>
              <a:gd fmla="val 203219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340" name="Shape 340"/>
          <p:cNvCxnSpPr>
            <a:stCxn id="331" idx="1"/>
            <a:endCxn id="331" idx="2"/>
          </p:cNvCxnSpPr>
          <p:nvPr/>
        </p:nvCxnSpPr>
        <p:spPr>
          <a:xfrm>
            <a:off x="609300" y="2413425"/>
            <a:ext cx="574200" cy="460500"/>
          </a:xfrm>
          <a:prstGeom prst="curvedConnector4">
            <a:avLst>
              <a:gd fmla="val -62496" name="adj1"/>
              <a:gd fmla="val 190233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339" name="Shape 339"/>
          <p:cNvSpPr/>
          <p:nvPr/>
        </p:nvSpPr>
        <p:spPr>
          <a:xfrm>
            <a:off x="7368700" y="1952925"/>
            <a:ext cx="1148400" cy="921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 Logs On</a:t>
            </a:r>
          </a:p>
        </p:txBody>
      </p:sp>
      <p:cxnSp>
        <p:nvCxnSpPr>
          <p:cNvPr id="341" name="Shape 341"/>
          <p:cNvCxnSpPr>
            <a:endCxn id="339" idx="1"/>
          </p:cNvCxnSpPr>
          <p:nvPr/>
        </p:nvCxnSpPr>
        <p:spPr>
          <a:xfrm>
            <a:off x="6827200" y="2413425"/>
            <a:ext cx="5415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stealth"/>
            <a:tailEnd len="lg" w="lg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24167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Entity-Relationship Model</a:t>
            </a:r>
          </a:p>
        </p:txBody>
      </p:sp>
      <p:pic>
        <p:nvPicPr>
          <p:cNvPr descr="studybuddydb.PNG" id="347" name="Shape 347"/>
          <p:cNvPicPr preferRelativeResize="0"/>
          <p:nvPr/>
        </p:nvPicPr>
        <p:blipFill rotWithShape="1">
          <a:blip r:embed="rId3">
            <a:alphaModFix/>
          </a:blip>
          <a:srcRect b="1772" l="855" r="845" t="2442"/>
          <a:stretch/>
        </p:blipFill>
        <p:spPr>
          <a:xfrm>
            <a:off x="3059075" y="941875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System/Algorithm Analysis - Standard Operations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algorithms will have a time and space complexity of  BigO(1).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Login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Registration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Create Node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Insert 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System/Algorithm Analysis - Linked List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Search Operations - BigO(n)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Find 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Remove 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System/Algorithm Analysis - Data Base Queries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Setup of Tables - Bigo(n) (for each table)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Attendance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Classes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Students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Offline Messages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Enrolled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System/Algorithm Analysis - Data Base Queries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Database Queries - BigO(logn) for each query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Session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Attendance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Classmates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Student 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Handshake Data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246" name="Shape 246"/>
          <p:cNvSpPr txBox="1"/>
          <p:nvPr>
            <p:ph idx="2" type="body"/>
          </p:nvPr>
        </p:nvSpPr>
        <p:spPr>
          <a:xfrm>
            <a:off x="856057" y="2305047"/>
            <a:ext cx="3658800" cy="203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String:	05:STUDYBUDDY:1.0:01</a:t>
            </a:r>
          </a:p>
        </p:txBody>
      </p:sp>
      <p:sp>
        <p:nvSpPr>
          <p:cNvPr id="247" name="Shape 247"/>
          <p:cNvSpPr txBox="1"/>
          <p:nvPr>
            <p:ph idx="3" type="body"/>
          </p:nvPr>
        </p:nvSpPr>
        <p:spPr>
          <a:xfrm>
            <a:off x="4800605" y="1687113"/>
            <a:ext cx="3485099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</a:t>
            </a:r>
          </a:p>
        </p:txBody>
      </p:sp>
      <p:sp>
        <p:nvSpPr>
          <p:cNvPr id="248" name="Shape 248"/>
          <p:cNvSpPr txBox="1"/>
          <p:nvPr>
            <p:ph idx="4" type="body"/>
          </p:nvPr>
        </p:nvSpPr>
        <p:spPr>
          <a:xfrm>
            <a:off x="4629150" y="2305047"/>
            <a:ext cx="3656400" cy="2038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String: 05:StudyBuddy:1.0:01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Server responds with a String</a:t>
            </a:r>
            <a:br>
              <a:rPr lang="en"/>
            </a:br>
            <a:r>
              <a:rPr lang="en"/>
              <a:t>Either Welcome or Goodbye.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Authentication</a:t>
            </a:r>
            <a:r>
              <a:rPr lang="en"/>
              <a:t> Thread/Account Creation Data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53550" y="1338525"/>
            <a:ext cx="35613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/>
              <a:t>Client - Input</a:t>
            </a:r>
          </a:p>
        </p:txBody>
      </p:sp>
      <p:sp>
        <p:nvSpPr>
          <p:cNvPr id="255" name="Shape 255"/>
          <p:cNvSpPr txBox="1"/>
          <p:nvPr>
            <p:ph idx="2" type="body"/>
          </p:nvPr>
        </p:nvSpPr>
        <p:spPr>
          <a:xfrm>
            <a:off x="904800" y="2105850"/>
            <a:ext cx="36588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Strings</a:t>
            </a:r>
          </a:p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fName, lName, email, pass1, pass2</a:t>
            </a:r>
          </a:p>
        </p:txBody>
      </p:sp>
      <p:sp>
        <p:nvSpPr>
          <p:cNvPr id="256" name="Shape 256"/>
          <p:cNvSpPr txBox="1"/>
          <p:nvPr>
            <p:ph idx="3" type="body"/>
          </p:nvPr>
        </p:nvSpPr>
        <p:spPr>
          <a:xfrm>
            <a:off x="4629149" y="1338525"/>
            <a:ext cx="36564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- Output</a:t>
            </a:r>
          </a:p>
        </p:txBody>
      </p:sp>
      <p:sp>
        <p:nvSpPr>
          <p:cNvPr id="257" name="Shape 257"/>
          <p:cNvSpPr txBox="1"/>
          <p:nvPr>
            <p:ph idx="4" type="body"/>
          </p:nvPr>
        </p:nvSpPr>
        <p:spPr>
          <a:xfrm>
            <a:off x="4629150" y="2105850"/>
            <a:ext cx="36564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Int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 : User Accepted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: User Already Exists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: Invalid Password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3 : Password Mismatch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Thread/</a:t>
            </a:r>
            <a:r>
              <a:rPr lang="en"/>
              <a:t>Login Data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53550" y="1338525"/>
            <a:ext cx="35613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Client - Input</a:t>
            </a:r>
          </a:p>
        </p:txBody>
      </p:sp>
      <p:sp>
        <p:nvSpPr>
          <p:cNvPr id="264" name="Shape 264"/>
          <p:cNvSpPr txBox="1"/>
          <p:nvPr>
            <p:ph idx="2" type="body"/>
          </p:nvPr>
        </p:nvSpPr>
        <p:spPr>
          <a:xfrm>
            <a:off x="904800" y="2105850"/>
            <a:ext cx="36588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u="sng"/>
              <a:t>Strings</a:t>
            </a: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400"/>
              <a:t>email, pass</a:t>
            </a:r>
          </a:p>
        </p:txBody>
      </p:sp>
      <p:sp>
        <p:nvSpPr>
          <p:cNvPr id="265" name="Shape 265"/>
          <p:cNvSpPr txBox="1"/>
          <p:nvPr>
            <p:ph idx="3" type="body"/>
          </p:nvPr>
        </p:nvSpPr>
        <p:spPr>
          <a:xfrm>
            <a:off x="4629149" y="1338525"/>
            <a:ext cx="36564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- Output</a:t>
            </a:r>
          </a:p>
        </p:txBody>
      </p:sp>
      <p:sp>
        <p:nvSpPr>
          <p:cNvPr id="266" name="Shape 266"/>
          <p:cNvSpPr txBox="1"/>
          <p:nvPr>
            <p:ph idx="4" type="body"/>
          </p:nvPr>
        </p:nvSpPr>
        <p:spPr>
          <a:xfrm>
            <a:off x="4629150" y="2105850"/>
            <a:ext cx="36564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: Successful login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 : Login Before Handshake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 : User Not Found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: Incorrect Pass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: Too Many Bad Login Attempts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Thread Data\Linked List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953550" y="1338525"/>
            <a:ext cx="35613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Member Node</a:t>
            </a:r>
          </a:p>
        </p:txBody>
      </p:sp>
      <p:sp>
        <p:nvSpPr>
          <p:cNvPr id="273" name="Shape 273"/>
          <p:cNvSpPr txBox="1"/>
          <p:nvPr>
            <p:ph idx="2" type="body"/>
          </p:nvPr>
        </p:nvSpPr>
        <p:spPr>
          <a:xfrm>
            <a:off x="904800" y="2105850"/>
            <a:ext cx="36588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marL="1397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Strings - email, fname, lname, ip</a:t>
            </a:r>
            <a:br>
              <a:rPr lang="en"/>
            </a:br>
            <a:r>
              <a:rPr lang="en"/>
              <a:t>Int - status</a:t>
            </a:r>
            <a:br>
              <a:rPr lang="en"/>
            </a:br>
            <a:r>
              <a:rPr lang="en"/>
              <a:t>Object output - objOut</a:t>
            </a:r>
            <a:br>
              <a:rPr lang="en"/>
            </a:br>
            <a:r>
              <a:rPr lang="en"/>
              <a:t>Object Input - objIn</a:t>
            </a:r>
            <a:br>
              <a:rPr lang="en"/>
            </a:br>
            <a:r>
              <a:rPr lang="en"/>
              <a:t>Session - session</a:t>
            </a:r>
          </a:p>
        </p:txBody>
      </p:sp>
      <p:sp>
        <p:nvSpPr>
          <p:cNvPr id="274" name="Shape 274"/>
          <p:cNvSpPr txBox="1"/>
          <p:nvPr>
            <p:ph idx="3" type="body"/>
          </p:nvPr>
        </p:nvSpPr>
        <p:spPr>
          <a:xfrm>
            <a:off x="4629149" y="1338525"/>
            <a:ext cx="36564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Online Client List</a:t>
            </a:r>
          </a:p>
        </p:txBody>
      </p:sp>
      <p:sp>
        <p:nvSpPr>
          <p:cNvPr id="275" name="Shape 275"/>
          <p:cNvSpPr txBox="1"/>
          <p:nvPr>
            <p:ph idx="4" type="body"/>
          </p:nvPr>
        </p:nvSpPr>
        <p:spPr>
          <a:xfrm>
            <a:off x="4629150" y="2105850"/>
            <a:ext cx="36564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Get User Info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Insert User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Remove User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Thread Data\Chat Rooms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53550" y="1338525"/>
            <a:ext cx="35613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/>
              <a:t>Chat Room Class</a:t>
            </a: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904800" y="2105850"/>
            <a:ext cx="36588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marL="139700" rtl="0">
              <a:spcBef>
                <a:spcPts val="0"/>
              </a:spcBef>
              <a:buNone/>
            </a:pPr>
            <a:r>
              <a:rPr lang="en"/>
              <a:t>Strings - profName, profEmail, className, meetTime</a:t>
            </a:r>
            <a:br>
              <a:rPr lang="en"/>
            </a:br>
            <a:r>
              <a:rPr lang="en"/>
              <a:t>Int - onlineUsers</a:t>
            </a:r>
          </a:p>
          <a:p>
            <a:pPr lvl="0" marL="139700" rtl="0">
              <a:spcBef>
                <a:spcPts val="0"/>
              </a:spcBef>
              <a:buNone/>
            </a:pPr>
            <a:r>
              <a:rPr lang="en"/>
              <a:t>String Array - users</a:t>
            </a:r>
            <a:br>
              <a:rPr lang="en"/>
            </a:br>
            <a:r>
              <a:rPr lang="en"/>
              <a:t>String Array - chats</a:t>
            </a:r>
            <a:br>
              <a:rPr lang="en"/>
            </a:br>
            <a:r>
              <a:rPr lang="en"/>
              <a:t>String Array - files</a:t>
            </a:r>
          </a:p>
        </p:txBody>
      </p:sp>
      <p:sp>
        <p:nvSpPr>
          <p:cNvPr id="283" name="Shape 283"/>
          <p:cNvSpPr txBox="1"/>
          <p:nvPr>
            <p:ph idx="3" type="body"/>
          </p:nvPr>
        </p:nvSpPr>
        <p:spPr>
          <a:xfrm>
            <a:off x="4629149" y="1338525"/>
            <a:ext cx="3656400" cy="6180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Chat Rooms Class</a:t>
            </a:r>
          </a:p>
        </p:txBody>
      </p:sp>
      <p:sp>
        <p:nvSpPr>
          <p:cNvPr id="284" name="Shape 284"/>
          <p:cNvSpPr txBox="1"/>
          <p:nvPr>
            <p:ph idx="4" type="body"/>
          </p:nvPr>
        </p:nvSpPr>
        <p:spPr>
          <a:xfrm>
            <a:off x="4629150" y="2105850"/>
            <a:ext cx="3656400" cy="2689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Chat Room Array - which holds all chat rooms.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addMessage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rPr lang="en"/>
              <a:t>addImage</a:t>
            </a:r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97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Models : Student</a:t>
            </a:r>
          </a:p>
        </p:txBody>
      </p:sp>
      <p:graphicFrame>
        <p:nvGraphicFramePr>
          <p:cNvPr id="290" name="Shape 29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{38DACA41-A1AE-4531-AB0B-F713A78641D7}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sID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sEmail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sPass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fName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lName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jae@uncg.edu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*******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Jaee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Carr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tray@uncg.edu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**********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Tray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Mickey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789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tony@uncg.edu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*****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Tony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Ratcliff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Models : Classes</a:t>
            </a:r>
          </a:p>
        </p:txBody>
      </p:sp>
      <p:graphicFrame>
        <p:nvGraphicFramePr>
          <p:cNvPr id="296" name="Shape 296"/>
          <p:cNvGraphicFramePr/>
          <p:nvPr/>
        </p:nvGraphicFramePr>
        <p:xfrm>
          <a:off x="1455350" y="19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{38DACA41-A1AE-4531-AB0B-F713A78641D7}</a:tableStyleId>
              </a:tblPr>
              <a:tblGrid>
                <a:gridCol w="1936225"/>
                <a:gridCol w="1936225"/>
                <a:gridCol w="1936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c</a:t>
                      </a:r>
                      <a:r>
                        <a:rPr lang="en" u="sng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profName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profEmail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82352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Mohanty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mrm@uncg.edu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87251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Tate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drtate@uncg.edu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88307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Greene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profgreene@unc.edu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Models : Offline Messages</a:t>
            </a:r>
          </a:p>
        </p:txBody>
      </p:sp>
      <p:graphicFrame>
        <p:nvGraphicFramePr>
          <p:cNvPr id="302" name="Shape 302"/>
          <p:cNvGraphicFramePr/>
          <p:nvPr/>
        </p:nvGraphicFramePr>
        <p:xfrm>
          <a:off x="767550" y="19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{38DACA41-A1AE-4531-AB0B-F713A78641D7}</a:tableStyleId>
              </a:tblPr>
              <a:tblGrid>
                <a:gridCol w="1867850"/>
                <a:gridCol w="1867850"/>
                <a:gridCol w="1867850"/>
                <a:gridCol w="1867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RsID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SsID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offMsg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FFFFFF"/>
                          </a:solidFill>
                        </a:rPr>
                        <a:t>timeStp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123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“Notes!!!!!!!!!!!!!”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04:04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789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456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“Nah Fam”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15:34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