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3" r:id="rId10"/>
    <p:sldId id="263" r:id="rId11"/>
    <p:sldId id="265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D4827-C04F-C95A-116D-C5037D66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3FF2F7-885E-71C0-6E07-11D85D68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B609F-80CB-C096-8B2C-3A9FE01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44006A-38F1-16A9-61BA-AC6AD956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7CCD1-849A-4196-4B7C-AFA6313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64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F0ADB-17FB-6DF4-9DFC-BB421AC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C92F5-F474-72E2-2DF1-B23E7C22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C8D4-67CC-17B3-7301-954B03AE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A067D-3C05-8310-2411-96F2276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FE75A1-61CD-6D3E-C045-FC9EEE1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33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510C1C-39C3-BE17-2EB8-EFAD7D5F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2C0A25-1F1E-E773-C94D-ED1BEBB2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E5AD4-8B72-CE75-6D62-612F2CC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243404-D9B1-10DF-14EE-695F8B6C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D22A1-030B-3B78-A926-DF76F6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5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33CDB-C26F-DB93-EEB8-16FDFDD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8CE47-996F-CD0E-2D40-C20427E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24E06F-6164-5E81-06CA-91157B5F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EE76B-2877-822D-5DCB-1FE8EED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13FEC-6F19-99E0-FAB7-89D4A9A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42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10E17-3109-4DD4-2AEC-AE25FEB1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541C3-B258-9F37-96DE-52D7AFAE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92849-1763-5CA7-0FD3-DF11D27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7CE0E-1255-730A-0DD9-A6B0CB0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66910-36D8-0206-30D9-8400A606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1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609C8-A6E1-A9CB-9002-88F34F5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13D88-7B69-0793-C460-0CCC2D18F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C9D8A-510E-B907-86F3-B42B769A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AC3B64-84D7-3835-BF5E-B59E1F15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9B8A9E-CA7D-FB74-E995-DB1852F3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1A5754-312C-B53D-A4FF-2C19F912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165F-7723-C763-0323-6680E12E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9FFFBE-CE9E-7E59-797D-9EC35EC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D49CB5-22C9-5761-8364-B4DFB5F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58F46F-066C-4617-0AD7-2D25988E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E16920-D9DA-DF56-D050-EA9965884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440851-E015-F6AA-F085-56A620DA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E7BF5-29D7-8402-18AF-731E18CC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ACB50C-F352-6F02-3ACD-ACD3D48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3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0740-5927-3EAD-5C15-7B0A71B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9FCD7-E72E-B50C-8ADC-2ABF7AD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8C5DDC-98A1-7961-8632-C6B105D1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9F7DB-BF9B-FF92-40A5-B1551F5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97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983496-1AA8-F676-5F02-0D6C15B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E87C5B-4E47-0AFF-CB4B-DE5A89E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80784B-689A-7EF2-F18A-5862A5B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0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EF4BB-BD55-FCF8-926C-3B745F42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4E772-CD9D-BF52-F1D0-52562685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DA2E89-DC59-7251-A019-D16D41E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816C0-F140-F231-437E-F1B4FEF4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F4422-9563-A2AC-FF7A-A257B2E3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6DD3C1-47C9-B458-6127-6035333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1C4A0-8DF0-2EB2-F8B9-72B37FE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653FEB-6F94-7DBA-1EEB-86160229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6DC89F-E68E-FE89-D32C-FA21FDBC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B8E30-DA32-FBA9-FDBB-3A288E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C5510C-EA83-916F-7ED6-66C096FB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89E157-4EEF-5786-74CD-473C9253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3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FD9039-7ABB-7C84-B5C6-9048198D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E25D92-115D-1860-EF65-DEE0750F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FC409A-5C26-A167-6228-683DE243F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671E0-5ED3-4EC8-917B-08DC168EAD8E}" type="datetimeFigureOut">
              <a:rPr lang="LID4096" smtClean="0"/>
              <a:t>05/14/2023</a:t>
            </a:fld>
            <a:endParaRPr lang="LID4096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739D9-C954-2EC9-9B88-F4BD9B21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308C4-F100-29C8-D7D5-7C27B73D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0E3F-A41A-4575-B290-5B5A03E5E741}" type="slidenum">
              <a:rPr lang="LID4096" smtClean="0"/>
              <a:t>‹N›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19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d321axn/malicious-urls-data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A99BB-9430-E643-1873-73323D626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Detecting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LID4096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5FC396-2D4C-3506-B1C4-1E1C248A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AI for Cybersecurity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project</a:t>
            </a:r>
          </a:p>
          <a:p>
            <a:endParaRPr lang="it-IT" dirty="0"/>
          </a:p>
          <a:p>
            <a:r>
              <a:rPr lang="it-IT" dirty="0"/>
              <a:t>Dario Capecchi</a:t>
            </a:r>
            <a:endParaRPr lang="LID4096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791E449-F705-1E59-523D-2091A281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58" y="815009"/>
            <a:ext cx="1922484" cy="10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5FE1E-A212-6BF2-4319-7747C8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Cross-</a:t>
            </a:r>
            <a:r>
              <a:rPr lang="it-IT" dirty="0" err="1"/>
              <a:t>validation</a:t>
            </a:r>
            <a:endParaRPr lang="LID4096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AA9358-B211-C9C2-1344-BCA45F62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0040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Stratified 10-fold cross validation</a:t>
            </a:r>
          </a:p>
          <a:p>
            <a:r>
              <a:rPr lang="en-US" dirty="0"/>
              <a:t>Classifiers used: Decision tree, random forest, gaussian naïve Bayes, stochastic gradient descent, neural network (multilayer perceptron)</a:t>
            </a:r>
          </a:p>
          <a:p>
            <a:r>
              <a:rPr lang="en-US" dirty="0"/>
              <a:t>Metrics used: accuracy, precision, recall, f1-score</a:t>
            </a:r>
          </a:p>
          <a:p>
            <a:r>
              <a:rPr lang="en-US" dirty="0"/>
              <a:t>Confidence threshold for Wilcoxon test is 5%</a:t>
            </a:r>
          </a:p>
          <a:p>
            <a:endParaRPr lang="en-US" u="sng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4C9E7B-5444-51D2-6B27-C4B4629BED93}"/>
              </a:ext>
            </a:extLst>
          </p:cNvPr>
          <p:cNvSpPr/>
          <p:nvPr/>
        </p:nvSpPr>
        <p:spPr>
          <a:xfrm>
            <a:off x="7856122" y="5504073"/>
            <a:ext cx="96452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RBFSampler</a:t>
            </a:r>
            <a:endParaRPr lang="it-IT" sz="11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8DB76FC5-570C-97CF-F724-77B655D1BD38}"/>
              </a:ext>
            </a:extLst>
          </p:cNvPr>
          <p:cNvSpPr/>
          <p:nvPr/>
        </p:nvSpPr>
        <p:spPr>
          <a:xfrm>
            <a:off x="6526543" y="4446480"/>
            <a:ext cx="1167744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MLPClassifier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EA3FB0E-2625-40D9-7B75-E34DE0B4534B}"/>
              </a:ext>
            </a:extLst>
          </p:cNvPr>
          <p:cNvSpPr/>
          <p:nvPr/>
        </p:nvSpPr>
        <p:spPr>
          <a:xfrm>
            <a:off x="5247776" y="5502947"/>
            <a:ext cx="111693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StandardScaler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2C988DA-B271-83AC-15CD-3212FB8B7427}"/>
              </a:ext>
            </a:extLst>
          </p:cNvPr>
          <p:cNvSpPr/>
          <p:nvPr/>
        </p:nvSpPr>
        <p:spPr>
          <a:xfrm>
            <a:off x="9154276" y="5502947"/>
            <a:ext cx="1243756" cy="571500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SGDClassifier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0" name="Rombo 69">
            <a:extLst>
              <a:ext uri="{FF2B5EF4-FFF2-40B4-BE49-F238E27FC236}">
                <a16:creationId xmlns:a16="http://schemas.microsoft.com/office/drawing/2014/main" id="{C652A7A8-A93F-27BA-8058-178036279DBB}"/>
              </a:ext>
            </a:extLst>
          </p:cNvPr>
          <p:cNvSpPr/>
          <p:nvPr/>
        </p:nvSpPr>
        <p:spPr>
          <a:xfrm>
            <a:off x="4089988" y="5504073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A6C58B42-FC6E-C10D-657C-837C2056DCE0}"/>
              </a:ext>
            </a:extLst>
          </p:cNvPr>
          <p:cNvSpPr/>
          <p:nvPr/>
        </p:nvSpPr>
        <p:spPr>
          <a:xfrm>
            <a:off x="3577726" y="4446480"/>
            <a:ext cx="1848686" cy="637617"/>
          </a:xfrm>
          <a:prstGeom prst="rect">
            <a:avLst/>
          </a:prstGeom>
          <a:solidFill>
            <a:srgbClr val="0FF1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DecisionTreeClassifier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it-IT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GaussianNB</a:t>
            </a:r>
            <a:endParaRPr lang="it-IT" sz="1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C62000D0-1999-D684-19C2-6E053E85130C}"/>
              </a:ext>
            </a:extLst>
          </p:cNvPr>
          <p:cNvSpPr/>
          <p:nvPr/>
        </p:nvSpPr>
        <p:spPr>
          <a:xfrm>
            <a:off x="6698334" y="5504407"/>
            <a:ext cx="824163" cy="571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EFECC28E-149F-7E51-680E-DE76101DE809}"/>
              </a:ext>
            </a:extLst>
          </p:cNvPr>
          <p:cNvSpPr/>
          <p:nvPr/>
        </p:nvSpPr>
        <p:spPr>
          <a:xfrm>
            <a:off x="825169" y="5502947"/>
            <a:ext cx="1147011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StratifiedKFold</a:t>
            </a:r>
            <a:endParaRPr lang="it-IT" sz="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5FA34B14-04B7-54AE-14E4-4E995BE718D0}"/>
              </a:ext>
            </a:extLst>
          </p:cNvPr>
          <p:cNvSpPr/>
          <p:nvPr/>
        </p:nvSpPr>
        <p:spPr>
          <a:xfrm>
            <a:off x="2305805" y="5503698"/>
            <a:ext cx="1459643" cy="5715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rgbClr val="00B0F0"/>
                </a:solidFill>
              </a:rPr>
              <a:t>(optional)</a:t>
            </a:r>
          </a:p>
          <a:p>
            <a:pPr algn="ctr"/>
            <a:r>
              <a:rPr lang="it-IT" sz="9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RandomUnderSampler</a:t>
            </a:r>
            <a:endParaRPr lang="it-IT" sz="9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AA708EF4-120C-DF29-703D-3E6EFDD2091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972180" y="5788697"/>
            <a:ext cx="333625" cy="7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DED74F-09CF-08C4-0AF2-02E76B516570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H="1" flipV="1">
            <a:off x="4502069" y="5084097"/>
            <a:ext cx="1" cy="41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02426D8-E232-52C9-974C-410D26D3B3B4}"/>
              </a:ext>
            </a:extLst>
          </p:cNvPr>
          <p:cNvCxnSpPr>
            <a:cxnSpLocks/>
            <a:stCxn id="91" idx="3"/>
            <a:endCxn id="70" idx="1"/>
          </p:cNvCxnSpPr>
          <p:nvPr/>
        </p:nvCxnSpPr>
        <p:spPr>
          <a:xfrm>
            <a:off x="3765448" y="5789448"/>
            <a:ext cx="324540" cy="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811DF79B-3079-A126-D57E-9B4AEBD95382}"/>
              </a:ext>
            </a:extLst>
          </p:cNvPr>
          <p:cNvCxnSpPr>
            <a:stCxn id="70" idx="3"/>
            <a:endCxn id="36" idx="1"/>
          </p:cNvCxnSpPr>
          <p:nvPr/>
        </p:nvCxnSpPr>
        <p:spPr>
          <a:xfrm flipV="1">
            <a:off x="4914151" y="5788697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81CBD1C-2173-CE78-24AC-0A753155AE13}"/>
              </a:ext>
            </a:extLst>
          </p:cNvPr>
          <p:cNvCxnSpPr>
            <a:stCxn id="36" idx="3"/>
            <a:endCxn id="73" idx="1"/>
          </p:cNvCxnSpPr>
          <p:nvPr/>
        </p:nvCxnSpPr>
        <p:spPr>
          <a:xfrm>
            <a:off x="6364709" y="5788697"/>
            <a:ext cx="333625" cy="1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ECFD0D-A7F7-ED10-4AB1-361162185F76}"/>
              </a:ext>
            </a:extLst>
          </p:cNvPr>
          <p:cNvCxnSpPr>
            <a:stCxn id="73" idx="3"/>
            <a:endCxn id="12" idx="1"/>
          </p:cNvCxnSpPr>
          <p:nvPr/>
        </p:nvCxnSpPr>
        <p:spPr>
          <a:xfrm flipV="1">
            <a:off x="7522497" y="5789823"/>
            <a:ext cx="333625" cy="3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2773554-9A89-EA5D-AF82-33B784242292}"/>
              </a:ext>
            </a:extLst>
          </p:cNvPr>
          <p:cNvCxnSpPr>
            <a:stCxn id="12" idx="3"/>
            <a:endCxn id="37" idx="1"/>
          </p:cNvCxnSpPr>
          <p:nvPr/>
        </p:nvCxnSpPr>
        <p:spPr>
          <a:xfrm flipV="1">
            <a:off x="8820651" y="5788697"/>
            <a:ext cx="333625" cy="11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3C0D3FE8-53A2-CA09-47DF-605EDD12E014}"/>
              </a:ext>
            </a:extLst>
          </p:cNvPr>
          <p:cNvCxnSpPr>
            <a:cxnSpLocks/>
            <a:stCxn id="73" idx="0"/>
            <a:endCxn id="33" idx="2"/>
          </p:cNvCxnSpPr>
          <p:nvPr/>
        </p:nvCxnSpPr>
        <p:spPr>
          <a:xfrm rot="16200000" flipV="1">
            <a:off x="6900261" y="5294251"/>
            <a:ext cx="42031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1A1787-30B7-FBCE-EA15-C7347B2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/>
              <a:t>Cross-validation results: binary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A9177-70D5-ACAC-C659-6699BC05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it-IT" sz="2200"/>
              <a:t>RF and MLP offer the best performance. Decision tree follows closely </a:t>
            </a:r>
          </a:p>
          <a:p>
            <a:r>
              <a:rPr lang="it-IT" sz="2200"/>
              <a:t>Random undersampling improves recall, but reduces precision, leading to an overall lower f1-score. Accuracy is also worse</a:t>
            </a:r>
          </a:p>
        </p:txBody>
      </p:sp>
      <p:pic>
        <p:nvPicPr>
          <p:cNvPr id="5" name="Immagine 4" descr="Immagine che contiene calendario">
            <a:extLst>
              <a:ext uri="{FF2B5EF4-FFF2-40B4-BE49-F238E27FC236}">
                <a16:creationId xmlns:a16="http://schemas.microsoft.com/office/drawing/2014/main" id="{4505CF5A-A526-865B-7A64-3601CF6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283570"/>
            <a:ext cx="7863574" cy="6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72C588-D82C-10A6-4084-8C028E4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22652" cy="1719072"/>
          </a:xfrm>
        </p:spPr>
        <p:txBody>
          <a:bodyPr anchor="b">
            <a:normAutofit/>
          </a:bodyPr>
          <a:lstStyle/>
          <a:p>
            <a:r>
              <a:rPr lang="it-IT" sz="3800" dirty="0"/>
              <a:t>Cross-</a:t>
            </a:r>
            <a:r>
              <a:rPr lang="it-IT" sz="3800" dirty="0" err="1"/>
              <a:t>validation</a:t>
            </a:r>
            <a:r>
              <a:rPr lang="it-IT" sz="3800" dirty="0"/>
              <a:t> </a:t>
            </a:r>
            <a:r>
              <a:rPr lang="it-IT" sz="3800" dirty="0" err="1"/>
              <a:t>results</a:t>
            </a:r>
            <a:r>
              <a:rPr lang="it-IT" sz="3800" dirty="0"/>
              <a:t>: multi-label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3E436-7301-B3FB-2B6F-BA4BCF9F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2200" dirty="0"/>
              <a:t>RF and MLP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highest</a:t>
            </a:r>
            <a:r>
              <a:rPr lang="it-IT" sz="2200" dirty="0"/>
              <a:t> f1-scores and </a:t>
            </a:r>
            <a:r>
              <a:rPr lang="it-IT" sz="2200" dirty="0" err="1"/>
              <a:t>accuracy</a:t>
            </a:r>
            <a:endParaRPr lang="it-IT" sz="2200" dirty="0"/>
          </a:p>
          <a:p>
            <a:r>
              <a:rPr lang="it-IT" sz="2200" dirty="0"/>
              <a:t>Phishing </a:t>
            </a:r>
            <a:r>
              <a:rPr lang="it-IT" sz="2200" dirty="0" err="1"/>
              <a:t>URLs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significantly</a:t>
            </a:r>
            <a:r>
              <a:rPr lang="it-IT" sz="2200" dirty="0"/>
              <a:t> </a:t>
            </a:r>
            <a:r>
              <a:rPr lang="it-IT" sz="2200" dirty="0" err="1"/>
              <a:t>lower</a:t>
            </a:r>
            <a:r>
              <a:rPr lang="it-IT" sz="2200" dirty="0"/>
              <a:t> scores </a:t>
            </a:r>
            <a:r>
              <a:rPr lang="it-IT" sz="2200" dirty="0" err="1"/>
              <a:t>compared</a:t>
            </a:r>
            <a:r>
              <a:rPr lang="it-IT" sz="2200" dirty="0"/>
              <a:t> to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categories</a:t>
            </a:r>
            <a:endParaRPr lang="it-IT" sz="2200" dirty="0"/>
          </a:p>
          <a:p>
            <a:r>
              <a:rPr lang="it-IT" sz="2200" dirty="0" err="1"/>
              <a:t>Defacement</a:t>
            </a:r>
            <a:r>
              <a:rPr lang="it-IT" sz="2200" dirty="0"/>
              <a:t> </a:t>
            </a:r>
            <a:r>
              <a:rPr lang="it-IT" sz="2200" dirty="0" err="1"/>
              <a:t>metrics</a:t>
            </a:r>
            <a:r>
              <a:rPr lang="it-IT" sz="2200" dirty="0"/>
              <a:t> are </a:t>
            </a:r>
            <a:r>
              <a:rPr lang="it-IT" sz="2200" dirty="0" err="1"/>
              <a:t>higher</a:t>
            </a:r>
            <a:r>
              <a:rPr lang="it-IT" sz="2200" dirty="0"/>
              <a:t> </a:t>
            </a:r>
            <a:r>
              <a:rPr lang="it-IT" sz="2200" dirty="0" err="1"/>
              <a:t>than</a:t>
            </a:r>
            <a:r>
              <a:rPr lang="it-IT" sz="2200" dirty="0"/>
              <a:t> malware</a:t>
            </a:r>
          </a:p>
          <a:p>
            <a:r>
              <a:rPr lang="it-IT" sz="2200" dirty="0" err="1"/>
              <a:t>Undersampling</a:t>
            </a:r>
            <a:r>
              <a:rPr lang="it-IT" sz="2200" dirty="0"/>
              <a:t> </a:t>
            </a:r>
            <a:r>
              <a:rPr lang="it-IT" sz="2200" dirty="0" err="1"/>
              <a:t>has</a:t>
            </a:r>
            <a:r>
              <a:rPr lang="it-IT" sz="2200" dirty="0"/>
              <a:t> no </a:t>
            </a:r>
            <a:r>
              <a:rPr lang="it-IT" sz="2200" dirty="0" err="1"/>
              <a:t>significant</a:t>
            </a:r>
            <a:r>
              <a:rPr lang="it-IT" sz="2200" dirty="0"/>
              <a:t> </a:t>
            </a:r>
            <a:r>
              <a:rPr lang="it-IT" sz="2200" dirty="0" err="1"/>
              <a:t>effect</a:t>
            </a:r>
            <a:r>
              <a:rPr lang="it-IT" sz="2200" dirty="0"/>
              <a:t>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cannot</a:t>
            </a:r>
            <a:r>
              <a:rPr lang="it-IT" sz="2200" dirty="0"/>
              <a:t> </a:t>
            </a:r>
            <a:r>
              <a:rPr lang="it-IT" sz="2200" dirty="0" err="1"/>
              <a:t>reject</a:t>
            </a:r>
            <a:r>
              <a:rPr lang="it-IT" sz="2200" dirty="0"/>
              <a:t> the </a:t>
            </a:r>
            <a:r>
              <a:rPr lang="it-IT" sz="2200" dirty="0" err="1"/>
              <a:t>null</a:t>
            </a:r>
            <a:r>
              <a:rPr lang="it-IT" sz="2200" dirty="0"/>
              <a:t> </a:t>
            </a:r>
            <a:r>
              <a:rPr lang="it-IT" sz="2200" dirty="0" err="1"/>
              <a:t>hypothesis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E1773FFA-09F2-E5E7-B938-6243FE2A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1" b="91915"/>
          <a:stretch/>
        </p:blipFill>
        <p:spPr>
          <a:xfrm>
            <a:off x="4827011" y="85446"/>
            <a:ext cx="6595651" cy="1393628"/>
          </a:xfrm>
          <a:prstGeom prst="rect">
            <a:avLst/>
          </a:prstGeom>
        </p:spPr>
      </p:pic>
      <p:pic>
        <p:nvPicPr>
          <p:cNvPr id="6" name="Immagine 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3E734164-B4CD-80BD-F067-E564ADDF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9" b="68825"/>
          <a:stretch/>
        </p:blipFill>
        <p:spPr>
          <a:xfrm>
            <a:off x="4827012" y="1479074"/>
            <a:ext cx="6597913" cy="1333463"/>
          </a:xfrm>
          <a:prstGeom prst="rect">
            <a:avLst/>
          </a:prstGeom>
        </p:spPr>
      </p:pic>
      <p:pic>
        <p:nvPicPr>
          <p:cNvPr id="11" name="Immagine 10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52A571B-EC74-41B6-44A4-682131583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7" b="45803"/>
          <a:stretch/>
        </p:blipFill>
        <p:spPr>
          <a:xfrm>
            <a:off x="4827012" y="2778412"/>
            <a:ext cx="6595651" cy="1340619"/>
          </a:xfrm>
          <a:prstGeom prst="rect">
            <a:avLst/>
          </a:prstGeom>
        </p:spPr>
      </p:pic>
      <p:pic>
        <p:nvPicPr>
          <p:cNvPr id="14" name="Immagine 13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8D4A20DD-1804-D87C-6FF8-9D86C7A3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9"/>
          <a:stretch/>
        </p:blipFill>
        <p:spPr>
          <a:xfrm>
            <a:off x="4827011" y="4116825"/>
            <a:ext cx="6595651" cy="1299338"/>
          </a:xfrm>
          <a:prstGeom prst="rect">
            <a:avLst/>
          </a:prstGeom>
        </p:spPr>
      </p:pic>
      <p:pic>
        <p:nvPicPr>
          <p:cNvPr id="16" name="Immagine 1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4E23A2CA-461E-9F06-DD00-A71A656A6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2" b="22974"/>
          <a:stretch/>
        </p:blipFill>
        <p:spPr>
          <a:xfrm>
            <a:off x="4827011" y="5416163"/>
            <a:ext cx="6595651" cy="13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68F93C-39F4-B713-D914-71A5594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/>
              <a:t>Results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6DE9C-4E5D-B696-EF16-B0B3040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it-IT" sz="2200" dirty="0"/>
              <a:t>The best </a:t>
            </a:r>
            <a:r>
              <a:rPr lang="it-IT" sz="2200" dirty="0" err="1"/>
              <a:t>classifiers</a:t>
            </a:r>
            <a:r>
              <a:rPr lang="it-IT" sz="2200" dirty="0"/>
              <a:t> are random </a:t>
            </a:r>
            <a:r>
              <a:rPr lang="it-IT" sz="2200" dirty="0" err="1"/>
              <a:t>forest</a:t>
            </a:r>
            <a:r>
              <a:rPr lang="it-IT" sz="2200" dirty="0"/>
              <a:t> and </a:t>
            </a:r>
            <a:r>
              <a:rPr lang="it-IT" sz="2200" dirty="0" err="1"/>
              <a:t>multilayer</a:t>
            </a:r>
            <a:r>
              <a:rPr lang="it-IT" sz="2200" dirty="0"/>
              <a:t> </a:t>
            </a:r>
            <a:r>
              <a:rPr lang="it-IT" sz="2200" dirty="0" err="1"/>
              <a:t>perceptron</a:t>
            </a:r>
            <a:endParaRPr lang="it-IT" sz="2200" dirty="0"/>
          </a:p>
          <a:p>
            <a:r>
              <a:rPr lang="it-IT" sz="2200" dirty="0"/>
              <a:t>Under-sampling </a:t>
            </a:r>
            <a:r>
              <a:rPr lang="it-IT" sz="2200" dirty="0" err="1"/>
              <a:t>does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improve</a:t>
            </a:r>
            <a:r>
              <a:rPr lang="it-IT" sz="2200" dirty="0"/>
              <a:t> overall performance, in </a:t>
            </a:r>
            <a:r>
              <a:rPr lang="it-IT" sz="2200" dirty="0" err="1"/>
              <a:t>fact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makes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worse</a:t>
            </a:r>
            <a:r>
              <a:rPr lang="it-IT" sz="2200" dirty="0"/>
              <a:t> in the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case</a:t>
            </a:r>
          </a:p>
          <a:p>
            <a:r>
              <a:rPr lang="it-IT" sz="2200" dirty="0"/>
              <a:t>For the </a:t>
            </a:r>
            <a:r>
              <a:rPr lang="it-IT" sz="2200" dirty="0" err="1"/>
              <a:t>sake</a:t>
            </a:r>
            <a:r>
              <a:rPr lang="it-IT" sz="2200" dirty="0"/>
              <a:t> of </a:t>
            </a:r>
            <a:r>
              <a:rPr lang="it-IT" sz="2200" dirty="0" err="1"/>
              <a:t>malicious</a:t>
            </a:r>
            <a:r>
              <a:rPr lang="it-IT" sz="2200" dirty="0"/>
              <a:t> URL </a:t>
            </a:r>
            <a:r>
              <a:rPr lang="it-IT" sz="2200" dirty="0" err="1"/>
              <a:t>detection</a:t>
            </a:r>
            <a:r>
              <a:rPr lang="it-IT" sz="2200" dirty="0"/>
              <a:t>, </a:t>
            </a:r>
            <a:r>
              <a:rPr lang="it-IT" sz="2200" dirty="0" err="1"/>
              <a:t>binary</a:t>
            </a:r>
            <a:r>
              <a:rPr lang="it-IT" sz="2200" dirty="0"/>
              <a:t> </a:t>
            </a:r>
            <a:r>
              <a:rPr lang="it-IT" sz="2200" dirty="0" err="1"/>
              <a:t>classification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more accurate </a:t>
            </a:r>
            <a:r>
              <a:rPr lang="it-IT" sz="2200" dirty="0" err="1"/>
              <a:t>than</a:t>
            </a:r>
            <a:r>
              <a:rPr lang="it-IT" sz="2200" dirty="0"/>
              <a:t> the multi-label </a:t>
            </a:r>
            <a:r>
              <a:rPr lang="it-IT" sz="2200" dirty="0" err="1"/>
              <a:t>approach</a:t>
            </a:r>
            <a:endParaRPr lang="it-IT" sz="2200" dirty="0"/>
          </a:p>
        </p:txBody>
      </p:sp>
      <p:pic>
        <p:nvPicPr>
          <p:cNvPr id="5" name="Immagine 4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A6B298F8-6601-9C81-5729-F789414A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22" y="376489"/>
            <a:ext cx="7631276" cy="6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6502A-14B1-6F32-DF15-AD669EC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B76DA-1C9C-BBA6-0B48-31481B20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Extract more features that could be correlated with malicious URLs, such as</a:t>
            </a:r>
          </a:p>
          <a:p>
            <a:pPr lvl="1"/>
            <a:r>
              <a:rPr lang="en-US" dirty="0"/>
              <a:t>Presence of base64, hexadecimal or other kinds of text encoding</a:t>
            </a:r>
          </a:p>
          <a:p>
            <a:pPr lvl="1"/>
            <a:r>
              <a:rPr lang="en-US" dirty="0"/>
              <a:t>Homograph characters that could be used to deceive the user</a:t>
            </a:r>
          </a:p>
          <a:p>
            <a:pPr lvl="1"/>
            <a:r>
              <a:rPr lang="en-US" dirty="0"/>
              <a:t>Presence of "spoofed" hostnames in other parts of the URL</a:t>
            </a:r>
          </a:p>
          <a:p>
            <a:pPr lvl="1"/>
            <a:r>
              <a:rPr lang="en-US" dirty="0"/>
              <a:t>Specific words such as "admin", "user", "password", etc.</a:t>
            </a:r>
          </a:p>
          <a:p>
            <a:r>
              <a:rPr lang="en-US" dirty="0"/>
              <a:t>Do not limit feature extraction to just URL strings, and try to retrieve information from websites</a:t>
            </a:r>
          </a:p>
          <a:p>
            <a:pPr lvl="1"/>
            <a:r>
              <a:rPr lang="en-US" dirty="0"/>
              <a:t>WHOIS query to infer domain owner</a:t>
            </a:r>
          </a:p>
          <a:p>
            <a:pPr lvl="1"/>
            <a:r>
              <a:rPr lang="en-US" dirty="0"/>
              <a:t>HTML/</a:t>
            </a:r>
            <a:r>
              <a:rPr lang="en-US" dirty="0" err="1"/>
              <a:t>javascript</a:t>
            </a:r>
            <a:r>
              <a:rPr lang="en-US" dirty="0"/>
              <a:t> parsing to detect malicious code</a:t>
            </a:r>
          </a:p>
          <a:p>
            <a:r>
              <a:rPr lang="en-US" dirty="0"/>
              <a:t>Attempt to use oversampling, or a combination of under and oversampling to improve classifier performance</a:t>
            </a:r>
          </a:p>
          <a:p>
            <a:pPr lvl="1"/>
            <a:r>
              <a:rPr lang="en-US" dirty="0"/>
              <a:t>For example, SMOTE-NC from the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imblearn</a:t>
            </a:r>
            <a:r>
              <a:rPr lang="en-US" dirty="0"/>
              <a:t> package can work with categorical features as well as numerical ones</a:t>
            </a:r>
          </a:p>
          <a:p>
            <a:r>
              <a:rPr lang="en-US" dirty="0"/>
              <a:t>Use models that support categorical features, or use alternative ways of encoding them instead of one-hot encoding</a:t>
            </a:r>
            <a:endParaRPr lang="it-IT" dirty="0"/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</a:t>
            </a:r>
            <a:r>
              <a:rPr lang="it-IT" dirty="0" err="1"/>
              <a:t>hyper-parameters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4677D-B283-E717-442F-D7AB009A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166890" cy="1481328"/>
          </a:xfrm>
        </p:spPr>
        <p:txBody>
          <a:bodyPr anchor="b">
            <a:normAutofit/>
          </a:bodyPr>
          <a:lstStyle/>
          <a:p>
            <a:r>
              <a:rPr lang="it-IT" sz="5000" dirty="0"/>
              <a:t>Goal of the project</a:t>
            </a:r>
            <a:endParaRPr lang="LID4096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045B-F664-766B-5457-A0C0ECDF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58968" cy="3547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Malicious URLs are a common cybersecurity threat, and are often involved in phishing attacks or spreading malware; users usually rely on experience to avoid them</a:t>
            </a:r>
          </a:p>
          <a:p>
            <a:r>
              <a:rPr lang="en-US" sz="1800" dirty="0"/>
              <a:t>A possible countermeasure is to detect URLs that have a high probability of being malicious and warn the user about them</a:t>
            </a:r>
          </a:p>
          <a:p>
            <a:r>
              <a:rPr lang="en-US" sz="1800" dirty="0"/>
              <a:t> Discovering common patterns in malicious URLs that differentiate them from legitimate ones could be useful to detect them </a:t>
            </a:r>
          </a:p>
          <a:p>
            <a:r>
              <a:rPr lang="en-US" sz="1800" dirty="0"/>
              <a:t>Train a classifier using a set of pre-labeled benign and malicious URLs</a:t>
            </a:r>
            <a:endParaRPr lang="LID4096" sz="1800" dirty="0"/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82B4309-1D0D-6EAE-AB6E-AA8767002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17874" r="4403" b="7826"/>
          <a:stretch/>
        </p:blipFill>
        <p:spPr>
          <a:xfrm>
            <a:off x="6344215" y="2868205"/>
            <a:ext cx="5458968" cy="31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5E177-8626-77B5-D9B8-E708F3F2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872956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exploration</a:t>
            </a:r>
            <a:endParaRPr lang="LID4096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25626-3BA9-7F24-E980-9601BE5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845181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dataset contains about 650k records and is imbalanced towards benign URLs</a:t>
            </a:r>
          </a:p>
          <a:p>
            <a:r>
              <a:rPr lang="en-US" sz="2200" dirty="0"/>
              <a:t>It was built by combining different URL datasets and removing extra features, keeping only URLs and labels</a:t>
            </a:r>
          </a:p>
          <a:p>
            <a:r>
              <a:rPr lang="en-US" sz="2200" dirty="0"/>
              <a:t>No features are specified except the URL itself and its class</a:t>
            </a:r>
          </a:p>
          <a:p>
            <a:r>
              <a:rPr lang="en-US" sz="2200" dirty="0"/>
              <a:t>Has only 72 duplicates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FED2C5C-B6CD-BC09-A5A7-A674ABE0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036"/>
            <a:ext cx="5458968" cy="3944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5D609C-1863-BA80-5A79-17887EACF4FC}"/>
              </a:ext>
            </a:extLst>
          </p:cNvPr>
          <p:cNvSpPr txBox="1"/>
          <p:nvPr/>
        </p:nvSpPr>
        <p:spPr>
          <a:xfrm>
            <a:off x="632460" y="6217920"/>
            <a:ext cx="1092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u="sng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https://www.kaggle.com/datasets/sid321axn/malicious-urls-dataset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2032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00A07-3454-CD55-CBE6-DD5454B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/>
              <a:t>Data cleaning</a:t>
            </a:r>
            <a:endParaRPr lang="LID4096" sz="54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85DE0-6216-0E93-D515-0A44FF64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Duplicates are removed keeping the last entry</a:t>
            </a:r>
          </a:p>
          <a:p>
            <a:r>
              <a:rPr lang="en-US" sz="2200" dirty="0"/>
              <a:t>Checking character encoding can reveal malformed or corrupted URL strings and can also be used as a feature for classification</a:t>
            </a:r>
          </a:p>
          <a:p>
            <a:r>
              <a:rPr lang="it-IT" sz="2200" dirty="0" err="1"/>
              <a:t>Encodings</a:t>
            </a:r>
            <a:r>
              <a:rPr lang="it-IT" sz="2200" dirty="0"/>
              <a:t> </a:t>
            </a:r>
            <a:r>
              <a:rPr lang="it-IT" sz="2200" dirty="0" err="1"/>
              <a:t>determined</a:t>
            </a:r>
            <a:r>
              <a:rPr lang="it-IT" sz="2200" dirty="0"/>
              <a:t> </a:t>
            </a:r>
            <a:r>
              <a:rPr lang="it-IT" sz="2200" dirty="0" err="1"/>
              <a:t>using</a:t>
            </a:r>
            <a:r>
              <a:rPr lang="it-IT" sz="2200" dirty="0"/>
              <a:t> the </a:t>
            </a:r>
            <a:r>
              <a:rPr lang="it-IT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chardet</a:t>
            </a:r>
            <a:r>
              <a:rPr lang="it-IT" sz="2200" dirty="0"/>
              <a:t> library</a:t>
            </a:r>
          </a:p>
          <a:p>
            <a:r>
              <a:rPr lang="it-IT" sz="2200" dirty="0" err="1"/>
              <a:t>Each</a:t>
            </a:r>
            <a:r>
              <a:rPr lang="it-IT" sz="2200" dirty="0"/>
              <a:t> </a:t>
            </a:r>
            <a:r>
              <a:rPr lang="it-IT" sz="2200" dirty="0" err="1"/>
              <a:t>encoding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associated</a:t>
            </a:r>
            <a:r>
              <a:rPr lang="it-IT" sz="2200" dirty="0"/>
              <a:t> with a confidence </a:t>
            </a:r>
            <a:r>
              <a:rPr lang="it-IT" sz="2200" dirty="0" err="1"/>
              <a:t>metric</a:t>
            </a:r>
            <a:r>
              <a:rPr lang="it-IT" sz="2200" dirty="0"/>
              <a:t>, </a:t>
            </a:r>
            <a:r>
              <a:rPr lang="it-IT" sz="2200" dirty="0" err="1"/>
              <a:t>which</a:t>
            </a:r>
            <a:r>
              <a:rPr lang="it-IT" sz="2200" dirty="0"/>
              <a:t> can be </a:t>
            </a:r>
            <a:r>
              <a:rPr lang="it-IT" sz="2200" dirty="0" err="1"/>
              <a:t>used</a:t>
            </a:r>
            <a:r>
              <a:rPr lang="it-IT" sz="2200" dirty="0"/>
              <a:t> to spot </a:t>
            </a:r>
            <a:r>
              <a:rPr lang="it-IT" sz="2200" dirty="0" err="1"/>
              <a:t>corrupted</a:t>
            </a:r>
            <a:r>
              <a:rPr lang="it-IT" sz="2200" dirty="0"/>
              <a:t> </a:t>
            </a:r>
            <a:r>
              <a:rPr lang="it-IT" sz="2200" dirty="0" err="1"/>
              <a:t>strings</a:t>
            </a:r>
            <a:endParaRPr lang="it-IT" sz="2200" dirty="0"/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9850C98-25DA-C724-EEF9-C0CEE4517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176264"/>
            <a:ext cx="6071628" cy="40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792A2-618E-FFD1-4041-9E19D30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cleaning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744C9-7D7A-3B61-5941-C192C674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9" y="2504819"/>
            <a:ext cx="5743701" cy="3672144"/>
          </a:xfrm>
        </p:spPr>
        <p:txBody>
          <a:bodyPr>
            <a:normAutofit/>
          </a:bodyPr>
          <a:lstStyle/>
          <a:p>
            <a:r>
              <a:rPr lang="en-US" sz="2400" dirty="0"/>
              <a:t>By trying some queries, we observe that there are some URL strings with broken encoding (1)</a:t>
            </a:r>
          </a:p>
          <a:p>
            <a:r>
              <a:rPr lang="it-IT" sz="2400" dirty="0"/>
              <a:t>Some </a:t>
            </a:r>
            <a:r>
              <a:rPr lang="it-IT" sz="2400" dirty="0" err="1"/>
              <a:t>URLs</a:t>
            </a:r>
            <a:r>
              <a:rPr lang="it-IT" sz="2400" dirty="0"/>
              <a:t> can be </a:t>
            </a:r>
            <a:r>
              <a:rPr lang="it-IT" sz="2400" dirty="0" err="1"/>
              <a:t>fixed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the </a:t>
            </a:r>
            <a:r>
              <a:rPr lang="it-IT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ftfy</a:t>
            </a:r>
            <a:r>
              <a:rPr lang="it-IT" sz="2400" dirty="0"/>
              <a:t> library (2)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attempts</a:t>
            </a:r>
            <a:r>
              <a:rPr lang="it-IT" sz="2400" dirty="0"/>
              <a:t> to fix common </a:t>
            </a:r>
            <a:r>
              <a:rPr lang="it-IT" sz="2400" dirty="0" err="1"/>
              <a:t>encoding</a:t>
            </a:r>
            <a:r>
              <a:rPr lang="it-IT" sz="2400" dirty="0"/>
              <a:t> </a:t>
            </a:r>
            <a:r>
              <a:rPr lang="it-IT" sz="2400" dirty="0" err="1"/>
              <a:t>errors</a:t>
            </a:r>
            <a:endParaRPr lang="it-IT" sz="2400" dirty="0"/>
          </a:p>
          <a:p>
            <a:r>
              <a:rPr lang="it-IT" sz="2400" dirty="0"/>
              <a:t>Low-confidence and </a:t>
            </a:r>
            <a:r>
              <a:rPr lang="it-IT" sz="2400" dirty="0" err="1"/>
              <a:t>unidentified</a:t>
            </a:r>
            <a:r>
              <a:rPr lang="it-IT" sz="2400" dirty="0"/>
              <a:t> </a:t>
            </a:r>
            <a:r>
              <a:rPr lang="it-IT" sz="2400" dirty="0" err="1"/>
              <a:t>encodings</a:t>
            </a:r>
            <a:r>
              <a:rPr lang="it-IT" sz="2400" dirty="0"/>
              <a:t> are </a:t>
            </a:r>
            <a:r>
              <a:rPr lang="it-IT" sz="2400" dirty="0" err="1"/>
              <a:t>removed</a:t>
            </a:r>
            <a:r>
              <a:rPr lang="it-IT" sz="2400" dirty="0"/>
              <a:t>. From </a:t>
            </a:r>
            <a:r>
              <a:rPr lang="it-IT" sz="2400" dirty="0" err="1"/>
              <a:t>manual</a:t>
            </a:r>
            <a:r>
              <a:rPr lang="it-IT" sz="2400" dirty="0"/>
              <a:t> </a:t>
            </a:r>
            <a:r>
              <a:rPr lang="it-IT" sz="2400" dirty="0" err="1"/>
              <a:t>inspection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contiguous</a:t>
            </a:r>
            <a:r>
              <a:rPr lang="it-IT" sz="2400" dirty="0"/>
              <a:t> and can be </a:t>
            </a:r>
            <a:r>
              <a:rPr lang="it-IT" sz="2400" dirty="0" err="1"/>
              <a:t>deleted</a:t>
            </a:r>
            <a:r>
              <a:rPr lang="it-IT" sz="2400" dirty="0"/>
              <a:t> (3)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CB0E94-5508-7B2B-A365-DE99C9AF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2796919"/>
            <a:ext cx="4156573" cy="914445"/>
          </a:xfrm>
          <a:prstGeom prst="rect">
            <a:avLst/>
          </a:prstGeom>
        </p:spPr>
      </p:pic>
      <p:pic>
        <p:nvPicPr>
          <p:cNvPr id="9" name="Immagine 8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FA4DA7BB-E3A9-B999-E1CF-373A879C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4161026"/>
            <a:ext cx="4156574" cy="2015937"/>
          </a:xfrm>
          <a:prstGeom prst="rect">
            <a:avLst/>
          </a:prstGeom>
        </p:spPr>
      </p:pic>
      <p:pic>
        <p:nvPicPr>
          <p:cNvPr id="5" name="Immagine 4" descr="Immagine che contiene testo, schermata, schermo/paravento&#10;&#10;Descrizione generata automaticamente">
            <a:extLst>
              <a:ext uri="{FF2B5EF4-FFF2-40B4-BE49-F238E27FC236}">
                <a16:creationId xmlns:a16="http://schemas.microsoft.com/office/drawing/2014/main" id="{28B2D17E-87A4-8491-0817-7D04F8071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64" y="365124"/>
            <a:ext cx="4156573" cy="19847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13238C-D4D5-2CDE-EF0A-345C9E83EEA7}"/>
              </a:ext>
            </a:extLst>
          </p:cNvPr>
          <p:cNvSpPr txBox="1"/>
          <p:nvPr/>
        </p:nvSpPr>
        <p:spPr>
          <a:xfrm>
            <a:off x="7117614" y="311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735E8E-E323-92B2-8BDA-F166AB67BAFA}"/>
              </a:ext>
            </a:extLst>
          </p:cNvPr>
          <p:cNvSpPr txBox="1"/>
          <p:nvPr/>
        </p:nvSpPr>
        <p:spPr>
          <a:xfrm>
            <a:off x="7117614" y="27872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(2)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7E31B2-1269-8058-FF1D-F743BE60E7C8}"/>
              </a:ext>
            </a:extLst>
          </p:cNvPr>
          <p:cNvSpPr txBox="1"/>
          <p:nvPr/>
        </p:nvSpPr>
        <p:spPr>
          <a:xfrm>
            <a:off x="7117614" y="4186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423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9C62A8-FF05-7548-73EC-FB3217D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Feature extraction</a:t>
            </a:r>
            <a:endParaRPr lang="LID4096" sz="3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E5BDCC-5250-B16A-92C5-2BA522A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en-US" sz="1500" dirty="0"/>
              <a:t>Malicious URLs want to deceive the user by appearing legitimate</a:t>
            </a:r>
          </a:p>
          <a:p>
            <a:r>
              <a:rPr lang="en-US" sz="1500" dirty="0"/>
              <a:t>We perform feature extraction by considering both generic string features and others specific to the structure of an URL</a:t>
            </a:r>
          </a:p>
          <a:p>
            <a:r>
              <a:rPr lang="en-US" sz="1500" dirty="0"/>
              <a:t>Other text processing such as stemming was not done because URLs are very different in structure compared to natural language</a:t>
            </a:r>
          </a:p>
          <a:p>
            <a:r>
              <a:rPr lang="en-US" sz="1500" dirty="0"/>
              <a:t>No information was retrieved from the pages they may link to</a:t>
            </a:r>
          </a:p>
        </p:txBody>
      </p: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04B22E-E7FC-4824-ED86-39869D2B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2925356"/>
            <a:ext cx="11164824" cy="192593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43B56-4537-C95C-EED6-3F286E9632C3}"/>
              </a:ext>
            </a:extLst>
          </p:cNvPr>
          <p:cNvSpPr txBox="1"/>
          <p:nvPr/>
        </p:nvSpPr>
        <p:spPr>
          <a:xfrm>
            <a:off x="554416" y="5322202"/>
            <a:ext cx="8332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Strings</a:t>
            </a:r>
            <a:r>
              <a:rPr lang="it-IT" sz="1800" dirty="0"/>
              <a:t> are </a:t>
            </a:r>
            <a:r>
              <a:rPr lang="it-IT" sz="1800" dirty="0" err="1"/>
              <a:t>prepared</a:t>
            </a:r>
            <a:r>
              <a:rPr lang="it-IT" sz="1800" dirty="0"/>
              <a:t> for </a:t>
            </a:r>
            <a:r>
              <a:rPr lang="it-IT" sz="1800" dirty="0" err="1"/>
              <a:t>parsing</a:t>
            </a:r>
            <a:r>
              <a:rPr lang="it-IT" sz="1800" dirty="0"/>
              <a:t> by </a:t>
            </a:r>
            <a:r>
              <a:rPr lang="it-IT" sz="1800" dirty="0" err="1"/>
              <a:t>prepending</a:t>
            </a:r>
            <a:r>
              <a:rPr lang="it-IT" sz="1800" dirty="0"/>
              <a:t> // to </a:t>
            </a:r>
            <a:r>
              <a:rPr lang="it-IT" sz="1800" dirty="0" err="1"/>
              <a:t>allow</a:t>
            </a:r>
            <a:r>
              <a:rPr lang="it-IT" dirty="0"/>
              <a:t> </a:t>
            </a:r>
            <a:r>
              <a:rPr lang="it-IT" dirty="0" err="1"/>
              <a:t>parsing</a:t>
            </a:r>
            <a:r>
              <a:rPr lang="it-IT" dirty="0"/>
              <a:t> of </a:t>
            </a:r>
            <a:r>
              <a:rPr lang="it-IT" dirty="0" err="1"/>
              <a:t>abnormal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URLs</a:t>
            </a:r>
            <a:r>
              <a:rPr lang="it-IT" sz="1800" dirty="0"/>
              <a:t> are </a:t>
            </a:r>
            <a:r>
              <a:rPr lang="it-IT" sz="1800" dirty="0" err="1"/>
              <a:t>parsed</a:t>
            </a:r>
            <a:r>
              <a:rPr lang="it-IT" sz="1800" dirty="0"/>
              <a:t> with </a:t>
            </a:r>
            <a:r>
              <a:rPr lang="it-IT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urllib.parse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and split </a:t>
            </a:r>
            <a:r>
              <a:rPr lang="it-IT" sz="1800" dirty="0" err="1"/>
              <a:t>into</a:t>
            </a:r>
            <a:r>
              <a:rPr lang="it-IT" sz="1800" dirty="0"/>
              <a:t> </a:t>
            </a:r>
            <a:r>
              <a:rPr lang="it-IT" sz="1800" dirty="0" err="1"/>
              <a:t>components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String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Shannon </a:t>
            </a:r>
            <a:r>
              <a:rPr lang="it-IT" sz="1800" dirty="0" err="1"/>
              <a:t>entropy</a:t>
            </a:r>
            <a:r>
              <a:rPr lang="it-IT" sz="1800" dirty="0"/>
              <a:t> are </a:t>
            </a:r>
            <a:r>
              <a:rPr lang="it-IT" sz="1800" dirty="0" err="1"/>
              <a:t>extracted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generic</a:t>
            </a:r>
            <a:r>
              <a:rPr lang="it-IT" sz="1800" dirty="0"/>
              <a:t> </a:t>
            </a:r>
            <a:r>
              <a:rPr lang="it-IT" sz="1800" dirty="0" err="1"/>
              <a:t>string</a:t>
            </a:r>
            <a:r>
              <a:rPr lang="it-IT" sz="1800" dirty="0"/>
              <a:t> features</a:t>
            </a:r>
            <a:endParaRPr lang="it-IT" sz="1800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4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08FB1-E028-E587-F3E3-5EACEFA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it-IT" sz="3600" dirty="0"/>
              <a:t>Feature </a:t>
            </a:r>
            <a:r>
              <a:rPr lang="it-IT" sz="3600" dirty="0" err="1"/>
              <a:t>extraction</a:t>
            </a:r>
            <a:endParaRPr lang="LID4096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1A371EF-1853-12E8-1302-785925B24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62C5778-C635-5F9F-701A-5B081CC4D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b="5"/>
          <a:stretch/>
        </p:blipFill>
        <p:spPr>
          <a:xfrm>
            <a:off x="4279390" y="1585397"/>
            <a:ext cx="3040085" cy="4993019"/>
          </a:xfrm>
          <a:prstGeom prst="rect">
            <a:avLst/>
          </a:prstGeom>
        </p:spPr>
      </p:pic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6A9F0-8D22-48FF-58BA-14416DBD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fontScale="92500" lnSpcReduction="10000"/>
          </a:bodyPr>
          <a:lstStyle/>
          <a:p>
            <a:r>
              <a:rPr lang="it-IT" sz="1800" dirty="0"/>
              <a:t>Explicit port </a:t>
            </a:r>
            <a:r>
              <a:rPr lang="it-IT" sz="1800" dirty="0" err="1"/>
              <a:t>numbers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correlate with </a:t>
            </a:r>
            <a:r>
              <a:rPr lang="it-IT" sz="1800" dirty="0" err="1"/>
              <a:t>malicious</a:t>
            </a:r>
            <a:r>
              <a:rPr lang="it-IT" sz="1800" dirty="0"/>
              <a:t> </a:t>
            </a:r>
            <a:r>
              <a:rPr lang="it-IT" sz="1800" dirty="0" err="1"/>
              <a:t>URLs</a:t>
            </a:r>
            <a:r>
              <a:rPr lang="it-IT" sz="1800" dirty="0"/>
              <a:t>, </a:t>
            </a:r>
            <a:r>
              <a:rPr lang="it-IT" sz="1800" dirty="0" err="1"/>
              <a:t>since</a:t>
            </a:r>
            <a:r>
              <a:rPr lang="it-IT" sz="1800" dirty="0"/>
              <a:t> </a:t>
            </a:r>
            <a:r>
              <a:rPr lang="it-IT" sz="1800" dirty="0" err="1"/>
              <a:t>legitimate</a:t>
            </a:r>
            <a:r>
              <a:rPr lang="it-IT" sz="1800" dirty="0"/>
              <a:t> </a:t>
            </a:r>
            <a:r>
              <a:rPr lang="it-IT" sz="1800" dirty="0" err="1"/>
              <a:t>ones</a:t>
            </a:r>
            <a:r>
              <a:rPr lang="it-IT" sz="1800" dirty="0"/>
              <a:t> </a:t>
            </a:r>
            <a:r>
              <a:rPr lang="it-IT" sz="1800" dirty="0" err="1"/>
              <a:t>rarely</a:t>
            </a:r>
            <a:r>
              <a:rPr lang="it-IT" sz="1800" dirty="0"/>
              <a:t> use </a:t>
            </a:r>
            <a:r>
              <a:rPr lang="it-IT" sz="1800" dirty="0" err="1"/>
              <a:t>them</a:t>
            </a:r>
            <a:r>
              <a:rPr lang="it-IT" sz="1800" dirty="0"/>
              <a:t>; </a:t>
            </a:r>
            <a:r>
              <a:rPr lang="it-IT" sz="1800" dirty="0" err="1"/>
              <a:t>same</a:t>
            </a:r>
            <a:r>
              <a:rPr lang="it-IT" sz="1800" dirty="0"/>
              <a:t> for IP </a:t>
            </a:r>
            <a:r>
              <a:rPr lang="it-IT" sz="1800" dirty="0" err="1"/>
              <a:t>addresses</a:t>
            </a:r>
            <a:endParaRPr lang="it-IT" sz="1800" dirty="0"/>
          </a:p>
          <a:p>
            <a:r>
              <a:rPr lang="it-IT" sz="1800" dirty="0" err="1"/>
              <a:t>Longer</a:t>
            </a:r>
            <a:r>
              <a:rPr lang="it-IT" sz="1800" dirty="0"/>
              <a:t> </a:t>
            </a:r>
            <a:r>
              <a:rPr lang="it-IT" sz="1800" dirty="0" err="1"/>
              <a:t>hostnames</a:t>
            </a:r>
            <a:r>
              <a:rPr lang="it-IT" sz="1800" dirty="0"/>
              <a:t> or with </a:t>
            </a:r>
            <a:r>
              <a:rPr lang="it-IT" sz="1800" dirty="0" err="1"/>
              <a:t>many</a:t>
            </a:r>
            <a:r>
              <a:rPr lang="it-IT" sz="1800" dirty="0"/>
              <a:t> </a:t>
            </a:r>
            <a:r>
              <a:rPr lang="it-IT" sz="1800" dirty="0" err="1"/>
              <a:t>subdomains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be an </a:t>
            </a:r>
            <a:r>
              <a:rPr lang="it-IT" sz="1800" dirty="0" err="1"/>
              <a:t>attempt</a:t>
            </a:r>
            <a:r>
              <a:rPr lang="it-IT" sz="1800" dirty="0"/>
              <a:t> to </a:t>
            </a:r>
            <a:r>
              <a:rPr lang="it-IT" sz="1800" dirty="0" err="1"/>
              <a:t>deceive</a:t>
            </a:r>
            <a:r>
              <a:rPr lang="it-IT" sz="1800" dirty="0"/>
              <a:t> the user </a:t>
            </a:r>
            <a:r>
              <a:rPr lang="it-IT" sz="1800" dirty="0" err="1"/>
              <a:t>into</a:t>
            </a:r>
            <a:r>
              <a:rPr lang="it-IT" sz="1800" dirty="0"/>
              <a:t> thinking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dirty="0" err="1"/>
              <a:t>trusted</a:t>
            </a:r>
            <a:r>
              <a:rPr lang="it-IT" sz="1800" dirty="0"/>
              <a:t> website</a:t>
            </a:r>
          </a:p>
          <a:p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number</a:t>
            </a:r>
            <a:r>
              <a:rPr lang="it-IT" sz="1800" dirty="0"/>
              <a:t> of query </a:t>
            </a:r>
            <a:r>
              <a:rPr lang="it-IT" sz="1800" dirty="0" err="1"/>
              <a:t>parameters</a:t>
            </a:r>
            <a:r>
              <a:rPr lang="it-IT" sz="1800" dirty="0"/>
              <a:t> </a:t>
            </a:r>
            <a:r>
              <a:rPr lang="it-IT" sz="1800" dirty="0" err="1"/>
              <a:t>may</a:t>
            </a:r>
            <a:r>
              <a:rPr lang="it-IT" sz="1800" dirty="0"/>
              <a:t> indicate </a:t>
            </a:r>
            <a:r>
              <a:rPr lang="it-IT" sz="1800" dirty="0" err="1"/>
              <a:t>presence</a:t>
            </a:r>
            <a:r>
              <a:rPr lang="it-IT" sz="1800" dirty="0"/>
              <a:t> of payloads</a:t>
            </a:r>
          </a:p>
          <a:p>
            <a:r>
              <a:rPr lang="it-IT" sz="1800" dirty="0" err="1"/>
              <a:t>Path</a:t>
            </a:r>
            <a:r>
              <a:rPr lang="it-IT" sz="1800" dirty="0"/>
              <a:t> </a:t>
            </a:r>
            <a:r>
              <a:rPr lang="it-IT" sz="1800" dirty="0" err="1"/>
              <a:t>length</a:t>
            </a:r>
            <a:r>
              <a:rPr lang="it-IT" sz="1800" dirty="0"/>
              <a:t> and </a:t>
            </a:r>
            <a:r>
              <a:rPr lang="it-IT" sz="1800" dirty="0" err="1"/>
              <a:t>depth</a:t>
            </a:r>
            <a:r>
              <a:rPr lang="it-IT" sz="1800" dirty="0"/>
              <a:t>, </a:t>
            </a:r>
            <a:r>
              <a:rPr lang="it-IT" sz="1800" dirty="0" err="1"/>
              <a:t>presence</a:t>
            </a:r>
            <a:r>
              <a:rPr lang="it-IT" sz="1800" dirty="0"/>
              <a:t> of </a:t>
            </a:r>
            <a:r>
              <a:rPr lang="it-IT" sz="1800" dirty="0" err="1"/>
              <a:t>fragments</a:t>
            </a:r>
            <a:r>
              <a:rPr lang="it-IT" sz="1800" dirty="0"/>
              <a:t> </a:t>
            </a:r>
            <a:r>
              <a:rPr lang="it-IT" sz="1800" dirty="0" err="1"/>
              <a:t>were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extracted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118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FB79D-6A00-2473-AAFF-43FF168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Feature extraction</a:t>
            </a:r>
            <a:endParaRPr lang="LID4096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9F1544-A694-2420-74C1-4E0D4DA2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it-IT" sz="2200" dirty="0"/>
              <a:t>Use of URL </a:t>
            </a:r>
            <a:r>
              <a:rPr lang="it-IT" sz="2200" dirty="0" err="1"/>
              <a:t>shorteners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</a:t>
            </a:r>
            <a:r>
              <a:rPr lang="it-IT" sz="2200" dirty="0" err="1"/>
              <a:t>attempt</a:t>
            </a:r>
            <a:r>
              <a:rPr lang="it-IT" sz="2200" dirty="0"/>
              <a:t> to </a:t>
            </a:r>
            <a:r>
              <a:rPr lang="it-IT" sz="2200" dirty="0" err="1"/>
              <a:t>hide</a:t>
            </a:r>
            <a:r>
              <a:rPr lang="it-IT" sz="2200" dirty="0"/>
              <a:t> </a:t>
            </a:r>
            <a:r>
              <a:rPr lang="it-IT" sz="2200" dirty="0" err="1"/>
              <a:t>unfamiliar</a:t>
            </a:r>
            <a:r>
              <a:rPr lang="it-IT" sz="2200" dirty="0"/>
              <a:t> domains</a:t>
            </a:r>
          </a:p>
          <a:p>
            <a:r>
              <a:rPr lang="it-IT" sz="2200" dirty="0"/>
              <a:t>URL-</a:t>
            </a:r>
            <a:r>
              <a:rPr lang="it-IT" sz="2200" dirty="0" err="1"/>
              <a:t>encoded</a:t>
            </a:r>
            <a:r>
              <a:rPr lang="it-IT" sz="2200" dirty="0"/>
              <a:t> </a:t>
            </a:r>
            <a:r>
              <a:rPr lang="it-IT" sz="2200" dirty="0" err="1"/>
              <a:t>characters</a:t>
            </a:r>
            <a:r>
              <a:rPr lang="it-IT" sz="2200" dirty="0"/>
              <a:t> </a:t>
            </a:r>
            <a:r>
              <a:rPr lang="it-IT" sz="2200" dirty="0" err="1"/>
              <a:t>may</a:t>
            </a:r>
            <a:r>
              <a:rPr lang="it-IT" sz="2200" dirty="0"/>
              <a:t> </a:t>
            </a:r>
            <a:r>
              <a:rPr lang="it-IT" sz="2200" dirty="0" err="1"/>
              <a:t>hint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presence</a:t>
            </a:r>
            <a:r>
              <a:rPr lang="it-IT" sz="2200" dirty="0"/>
              <a:t> of a payload</a:t>
            </a:r>
          </a:p>
          <a:p>
            <a:r>
              <a:rPr lang="it-IT" sz="2200" dirty="0" err="1"/>
              <a:t>Abnormal</a:t>
            </a:r>
            <a:r>
              <a:rPr lang="it-IT" sz="2200" dirty="0"/>
              <a:t> </a:t>
            </a:r>
            <a:r>
              <a:rPr lang="it-IT" sz="2200" dirty="0" err="1"/>
              <a:t>urls</a:t>
            </a:r>
            <a:r>
              <a:rPr lang="it-IT" sz="2200" dirty="0"/>
              <a:t> (</a:t>
            </a:r>
            <a:r>
              <a:rPr lang="it-IT" sz="2200" dirty="0" err="1"/>
              <a:t>lacking</a:t>
            </a:r>
            <a:r>
              <a:rPr lang="it-IT" sz="2200" dirty="0"/>
              <a:t> the </a:t>
            </a:r>
            <a:r>
              <a:rPr lang="it-IT" sz="2200" dirty="0" err="1"/>
              <a:t>protocol</a:t>
            </a:r>
            <a:r>
              <a:rPr lang="it-IT" sz="2200" dirty="0"/>
              <a:t> name) are more </a:t>
            </a:r>
            <a:r>
              <a:rPr lang="it-IT" sz="2200" dirty="0" err="1"/>
              <a:t>commonly</a:t>
            </a:r>
            <a:r>
              <a:rPr lang="it-IT" sz="2200" dirty="0"/>
              <a:t> </a:t>
            </a:r>
            <a:r>
              <a:rPr lang="it-IT" sz="2200" dirty="0" err="1"/>
              <a:t>used</a:t>
            </a:r>
            <a:endParaRPr lang="it-IT" sz="2200" dirty="0"/>
          </a:p>
          <a:p>
            <a:r>
              <a:rPr lang="it-IT" sz="2200" dirty="0"/>
              <a:t>A </a:t>
            </a:r>
            <a:r>
              <a:rPr lang="it-IT" sz="2200" dirty="0" err="1"/>
              <a:t>fragment</a:t>
            </a:r>
            <a:r>
              <a:rPr lang="it-IT" sz="2200" dirty="0"/>
              <a:t> </a:t>
            </a:r>
            <a:r>
              <a:rPr lang="it-IT" sz="2200" dirty="0" err="1"/>
              <a:t>could</a:t>
            </a:r>
            <a:r>
              <a:rPr lang="it-IT" sz="2200" dirty="0"/>
              <a:t> be </a:t>
            </a:r>
            <a:r>
              <a:rPr lang="it-IT" sz="2200" dirty="0" err="1"/>
              <a:t>used</a:t>
            </a:r>
            <a:r>
              <a:rPr lang="it-IT" sz="2200" dirty="0"/>
              <a:t> to lead the </a:t>
            </a:r>
            <a:r>
              <a:rPr lang="it-IT" sz="2200" dirty="0" err="1"/>
              <a:t>victim</a:t>
            </a:r>
            <a:r>
              <a:rPr lang="it-IT" sz="2200" dirty="0"/>
              <a:t> to the </a:t>
            </a:r>
            <a:r>
              <a:rPr lang="it-IT" sz="2200" dirty="0" err="1"/>
              <a:t>malicious</a:t>
            </a:r>
            <a:r>
              <a:rPr lang="it-IT" sz="2200" dirty="0"/>
              <a:t> part of the page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87E1D2-8091-FA19-5A60-EF1CD00C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F4EFA-E1BF-7672-9131-5759AD2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AC861-AD81-EFC4-61A3-F44D8349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Categorical</a:t>
            </a:r>
            <a:r>
              <a:rPr lang="it-IT" dirty="0"/>
              <a:t> features</a:t>
            </a:r>
          </a:p>
          <a:p>
            <a:pPr lvl="1"/>
            <a:r>
              <a:rPr lang="en-US" dirty="0"/>
              <a:t>We drop the original URL string and its components</a:t>
            </a:r>
          </a:p>
          <a:p>
            <a:pPr lvl="1"/>
            <a:r>
              <a:rPr lang="en-US" dirty="0"/>
              <a:t>One-hot encoding is used for the character encoding and protocol features</a:t>
            </a:r>
          </a:p>
          <a:p>
            <a:pPr lvl="1"/>
            <a:r>
              <a:rPr lang="it-IT" dirty="0" err="1"/>
              <a:t>TLDs</a:t>
            </a:r>
            <a:r>
              <a:rPr lang="it-IT" dirty="0"/>
              <a:t> are </a:t>
            </a:r>
            <a:r>
              <a:rPr lang="it-IT" dirty="0" err="1"/>
              <a:t>dropped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with one-hot </a:t>
            </a:r>
            <a:r>
              <a:rPr lang="it-IT" dirty="0" err="1"/>
              <a:t>encoding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900 features vs 23)</a:t>
            </a:r>
          </a:p>
          <a:p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treating</a:t>
            </a:r>
            <a:endParaRPr lang="it-IT" dirty="0"/>
          </a:p>
          <a:p>
            <a:pPr lvl="1"/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case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goal) yields a more </a:t>
            </a:r>
            <a:r>
              <a:rPr lang="it-IT" dirty="0" err="1"/>
              <a:t>balanced</a:t>
            </a:r>
            <a:r>
              <a:rPr lang="it-IT" dirty="0"/>
              <a:t> dataset (</a:t>
            </a:r>
            <a:r>
              <a:rPr lang="it-IT" dirty="0" err="1"/>
              <a:t>about</a:t>
            </a:r>
            <a:r>
              <a:rPr lang="it-IT" dirty="0"/>
              <a:t> 1:2 ratio)</a:t>
            </a:r>
          </a:p>
          <a:p>
            <a:pPr lvl="1"/>
            <a:r>
              <a:rPr lang="it-IT" dirty="0"/>
              <a:t>2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: </a:t>
            </a:r>
            <a:r>
              <a:rPr lang="it-IT" dirty="0" err="1"/>
              <a:t>binary</a:t>
            </a:r>
            <a:r>
              <a:rPr lang="it-IT" dirty="0"/>
              <a:t> and multi-label </a:t>
            </a:r>
            <a:r>
              <a:rPr lang="it-IT" dirty="0" err="1"/>
              <a:t>classification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Initial</a:t>
            </a:r>
            <a:r>
              <a:rPr lang="it-IT" dirty="0"/>
              <a:t> idea: </a:t>
            </a:r>
            <a:r>
              <a:rPr lang="it-IT" dirty="0" err="1"/>
              <a:t>oversampling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SMOTE </a:t>
            </a:r>
            <a:r>
              <a:rPr lang="it-IT" dirty="0" err="1"/>
              <a:t>cannot</a:t>
            </a:r>
            <a:r>
              <a:rPr lang="it-IT" dirty="0"/>
              <a:t> deal with </a:t>
            </a:r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it-IT" dirty="0"/>
          </a:p>
          <a:p>
            <a:pPr lvl="1"/>
            <a:r>
              <a:rPr lang="it-IT" dirty="0">
                <a:sym typeface="Wingdings" panose="05000000000000000000" pitchFamily="2" charset="2"/>
              </a:rPr>
              <a:t>Dataset </a:t>
            </a:r>
            <a:r>
              <a:rPr lang="it-IT" dirty="0" err="1">
                <a:sym typeface="Wingdings" panose="05000000000000000000" pitchFamily="2" charset="2"/>
              </a:rPr>
              <a:t>numerosity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high (</a:t>
            </a:r>
            <a:r>
              <a:rPr lang="it-IT" dirty="0" err="1">
                <a:sym typeface="Wingdings" panose="05000000000000000000" pitchFamily="2" charset="2"/>
              </a:rPr>
              <a:t>smallest</a:t>
            </a:r>
            <a:r>
              <a:rPr lang="it-IT" dirty="0">
                <a:sym typeface="Wingdings" panose="05000000000000000000" pitchFamily="2" charset="2"/>
              </a:rPr>
              <a:t> class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32k samples  Use random </a:t>
            </a:r>
            <a:r>
              <a:rPr lang="it-IT" dirty="0" err="1">
                <a:sym typeface="Wingdings" panose="05000000000000000000" pitchFamily="2" charset="2"/>
              </a:rPr>
              <a:t>undersampling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without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replacement</a:t>
            </a:r>
            <a:endParaRPr lang="it-IT" dirty="0"/>
          </a:p>
          <a:p>
            <a:r>
              <a:rPr lang="it-IT"/>
              <a:t>Feature scaling</a:t>
            </a:r>
            <a:endParaRPr lang="it-IT" dirty="0"/>
          </a:p>
          <a:p>
            <a:pPr lvl="1"/>
            <a:r>
              <a:rPr lang="it-IT" dirty="0"/>
              <a:t>By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pipelines, </a:t>
            </a:r>
            <a:r>
              <a:rPr lang="it-IT" dirty="0" err="1"/>
              <a:t>normalization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StandardScaler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= 0 and </a:t>
            </a:r>
            <a:r>
              <a:rPr lang="it-IT" dirty="0" err="1"/>
              <a:t>std</a:t>
            </a:r>
            <a:r>
              <a:rPr lang="it-IT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31906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954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di Office</vt:lpstr>
      <vt:lpstr>Detecting malicious URLs</vt:lpstr>
      <vt:lpstr>Goal of the project</vt:lpstr>
      <vt:lpstr>Data exploration</vt:lpstr>
      <vt:lpstr>Data cleaning</vt:lpstr>
      <vt:lpstr>Data cleaning</vt:lpstr>
      <vt:lpstr>Feature extraction</vt:lpstr>
      <vt:lpstr>Feature extraction</vt:lpstr>
      <vt:lpstr>Feature extraction</vt:lpstr>
      <vt:lpstr>Training set</vt:lpstr>
      <vt:lpstr>Cross-validation</vt:lpstr>
      <vt:lpstr>Cross-validation results: binary</vt:lpstr>
      <vt:lpstr>Cross-validation results: multi-label</vt:lpstr>
      <vt:lpstr>Results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</dc:title>
  <dc:creator>Dario Capecchi</dc:creator>
  <cp:lastModifiedBy>Dario Capecchi</cp:lastModifiedBy>
  <cp:revision>21</cp:revision>
  <dcterms:created xsi:type="dcterms:W3CDTF">2023-04-18T10:46:48Z</dcterms:created>
  <dcterms:modified xsi:type="dcterms:W3CDTF">2023-05-14T15:52:50Z</dcterms:modified>
</cp:coreProperties>
</file>