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ile con tema 2 - Color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AFE213-6900-1776-3BC3-711FDADD1B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348E54-BBFE-9EB3-E18A-DF71ECA40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29E9A-2869-4EF0-8395-9DB656D572B8}" type="datetimeFigureOut">
              <a:rPr lang="it-IT" smtClean="0"/>
              <a:t>01/07/2022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359745-D496-6C56-FFF5-6A78410E2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7AB0B8-E178-3318-D491-EB25D499A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66223-B845-458E-943C-AA8B184B56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09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CCAA2-A4F3-4F8D-9CB7-19CB80DCE459}" type="datetimeFigureOut">
              <a:rPr lang="it-IT" smtClean="0"/>
              <a:t>01/07/2022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769E-2157-4C3A-996A-00481F806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3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2183-6411-4507-B4AB-C51839C3BA59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9900-2BE1-4630-A127-D81B76BCCA18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894F-BE72-496B-A203-97C34953995B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F2-6C12-4E63-87BC-6CF988A705A0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BFBB-D5E3-4711-B426-1A36DE3DCA78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7AEA-65E2-4F15-BF61-58BF044A276A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934E-338A-4295-B6E5-79E0D63A7BC3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8A3E-4DA3-4AC4-ABB7-37BD24B032D3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D02D-A202-4FCF-A436-489DEDC1201F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BBF1-661D-4339-A58D-59887FC5CD44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1922-F568-42B2-A67E-0FFA5B1BCD30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9B95-C1FD-4F04-8FE3-BE006FC9B116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Enrico Ciarla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project/overview?id=Metallord97_DatasetAnalyzer" TargetMode="External"/><Relationship Id="rId2" Type="http://schemas.openxmlformats.org/officeDocument/2006/relationships/hyperlink" Target="https://sonarcloud.io/project/overview?id=Metallord97_DatasetCre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8C477-3FA2-816D-81BE-2C876E2A4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Report 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DD19E5-5015-F5A1-85D3-27BDA2A9B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Enrico Ciarla - 0309950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B5D313-8351-E3B3-C7B3-3829A821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0C81BA-D6C6-86B9-07FB-678D5FA6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549F0-B5E9-5DA0-3F9C-493F934C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</a:t>
            </a:r>
            <a:r>
              <a:rPr lang="it-IT" sz="4000" dirty="0" err="1"/>
              <a:t>Labeling</a:t>
            </a:r>
            <a:r>
              <a:rPr lang="it-IT" sz="4000" dirty="0"/>
              <a:t> delle Classi (1/4)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9A9429-F91B-9764-7FCF-4140283C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DD77C6-30E0-CB34-F9FD-DCBDB1F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F5B0CA0-6960-498B-FA36-E14528CD837E}"/>
              </a:ext>
            </a:extLst>
          </p:cNvPr>
          <p:cNvCxnSpPr>
            <a:cxnSpLocks/>
          </p:cNvCxnSpPr>
          <p:nvPr/>
        </p:nvCxnSpPr>
        <p:spPr>
          <a:xfrm>
            <a:off x="7088697" y="3565321"/>
            <a:ext cx="45552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6EB9A52-8A35-5C74-235F-99EB27756953}"/>
              </a:ext>
            </a:extLst>
          </p:cNvPr>
          <p:cNvCxnSpPr>
            <a:cxnSpLocks/>
          </p:cNvCxnSpPr>
          <p:nvPr/>
        </p:nvCxnSpPr>
        <p:spPr>
          <a:xfrm>
            <a:off x="7415868" y="2600587"/>
            <a:ext cx="0" cy="2038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ECEA99A-C3C2-ED7B-F358-92EA9AFD3393}"/>
              </a:ext>
            </a:extLst>
          </p:cNvPr>
          <p:cNvCxnSpPr>
            <a:cxnSpLocks/>
          </p:cNvCxnSpPr>
          <p:nvPr/>
        </p:nvCxnSpPr>
        <p:spPr>
          <a:xfrm>
            <a:off x="8380601" y="2869034"/>
            <a:ext cx="0" cy="15267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CBFAD6E-7911-4B27-9106-6B2238EA688C}"/>
              </a:ext>
            </a:extLst>
          </p:cNvPr>
          <p:cNvCxnSpPr>
            <a:cxnSpLocks/>
          </p:cNvCxnSpPr>
          <p:nvPr/>
        </p:nvCxnSpPr>
        <p:spPr>
          <a:xfrm>
            <a:off x="9244668" y="2600587"/>
            <a:ext cx="0" cy="2038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B6979F-D55B-FED6-20FC-1E23479E66C2}"/>
              </a:ext>
            </a:extLst>
          </p:cNvPr>
          <p:cNvCxnSpPr>
            <a:cxnSpLocks/>
          </p:cNvCxnSpPr>
          <p:nvPr/>
        </p:nvCxnSpPr>
        <p:spPr>
          <a:xfrm>
            <a:off x="10226179" y="2869034"/>
            <a:ext cx="0" cy="15267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2B01A49-88B5-EF23-8D5C-47BC0B66F5F3}"/>
              </a:ext>
            </a:extLst>
          </p:cNvPr>
          <p:cNvCxnSpPr>
            <a:cxnSpLocks/>
          </p:cNvCxnSpPr>
          <p:nvPr/>
        </p:nvCxnSpPr>
        <p:spPr>
          <a:xfrm>
            <a:off x="11224469" y="2600587"/>
            <a:ext cx="0" cy="203852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D1344E-E98B-7312-B2B6-0593251D6A5F}"/>
              </a:ext>
            </a:extLst>
          </p:cNvPr>
          <p:cNvSpPr txBox="1"/>
          <p:nvPr/>
        </p:nvSpPr>
        <p:spPr>
          <a:xfrm>
            <a:off x="7214531" y="462200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IV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01AC26D-BA3F-6B5F-6B89-B2775F870CF4}"/>
              </a:ext>
            </a:extLst>
          </p:cNvPr>
          <p:cNvSpPr txBox="1"/>
          <p:nvPr/>
        </p:nvSpPr>
        <p:spPr>
          <a:xfrm>
            <a:off x="7803248" y="2525330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Ticket </a:t>
            </a:r>
            <a:r>
              <a:rPr lang="it-IT" sz="1200" dirty="0" err="1"/>
              <a:t>Creation</a:t>
            </a:r>
            <a:endParaRPr lang="it-IT" sz="12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71737A8-73FA-D97A-76F2-63A1411425F3}"/>
              </a:ext>
            </a:extLst>
          </p:cNvPr>
          <p:cNvSpPr txBox="1"/>
          <p:nvPr/>
        </p:nvSpPr>
        <p:spPr>
          <a:xfrm>
            <a:off x="9746043" y="2543280"/>
            <a:ext cx="1441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Fix </a:t>
            </a:r>
            <a:r>
              <a:rPr lang="it-IT" sz="1200" dirty="0" err="1"/>
              <a:t>Commit</a:t>
            </a:r>
            <a:endParaRPr lang="it-IT" sz="12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B6BA336-5D12-20AC-83A2-F48FEA8CC8C9}"/>
              </a:ext>
            </a:extLst>
          </p:cNvPr>
          <p:cNvSpPr txBox="1"/>
          <p:nvPr/>
        </p:nvSpPr>
        <p:spPr>
          <a:xfrm>
            <a:off x="8965662" y="46391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E27A740-DFED-0BCE-7339-195CDBA03AD0}"/>
              </a:ext>
            </a:extLst>
          </p:cNvPr>
          <p:cNvSpPr txBox="1"/>
          <p:nvPr/>
        </p:nvSpPr>
        <p:spPr>
          <a:xfrm>
            <a:off x="10991072" y="46391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FV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F0B96B3-3043-72F9-787D-E1E9CFDA9723}"/>
              </a:ext>
            </a:extLst>
          </p:cNvPr>
          <p:cNvCxnSpPr/>
          <p:nvPr/>
        </p:nvCxnSpPr>
        <p:spPr>
          <a:xfrm>
            <a:off x="7466201" y="5016833"/>
            <a:ext cx="18288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0703DE-863B-1105-7E06-20AE39E88C0A}"/>
              </a:ext>
            </a:extLst>
          </p:cNvPr>
          <p:cNvSpPr txBox="1"/>
          <p:nvPr/>
        </p:nvSpPr>
        <p:spPr>
          <a:xfrm>
            <a:off x="8127967" y="50577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AV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9785677-7C26-CFA2-A579-0CDC7E65BB81}"/>
              </a:ext>
            </a:extLst>
          </p:cNvPr>
          <p:cNvSpPr txBox="1"/>
          <p:nvPr/>
        </p:nvSpPr>
        <p:spPr>
          <a:xfrm>
            <a:off x="6884312" y="216633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V 3.3</a:t>
            </a:r>
          </a:p>
          <a:p>
            <a:pPr algn="ctr"/>
            <a:r>
              <a:rPr lang="it-IT" sz="1200" dirty="0"/>
              <a:t>(Release 10)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1E7478A-3AC1-2910-2405-AB1F835FFD2D}"/>
              </a:ext>
            </a:extLst>
          </p:cNvPr>
          <p:cNvSpPr txBox="1"/>
          <p:nvPr/>
        </p:nvSpPr>
        <p:spPr>
          <a:xfrm>
            <a:off x="8715343" y="215157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V 3.4</a:t>
            </a:r>
          </a:p>
          <a:p>
            <a:pPr algn="ctr"/>
            <a:r>
              <a:rPr lang="it-IT" sz="1200" dirty="0"/>
              <a:t>(Release 11)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138FFB4-3602-60B4-4CF6-F94A75AFAECA}"/>
              </a:ext>
            </a:extLst>
          </p:cNvPr>
          <p:cNvSpPr txBox="1"/>
          <p:nvPr/>
        </p:nvSpPr>
        <p:spPr>
          <a:xfrm>
            <a:off x="10692913" y="21515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V 3.5</a:t>
            </a:r>
          </a:p>
          <a:p>
            <a:pPr algn="ctr"/>
            <a:r>
              <a:rPr lang="it-IT" sz="1200" dirty="0"/>
              <a:t>(Release 12)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0B5205F-71BE-C595-82F3-3E56FDDD25D7}"/>
              </a:ext>
            </a:extLst>
          </p:cNvPr>
          <p:cNvSpPr txBox="1"/>
          <p:nvPr/>
        </p:nvSpPr>
        <p:spPr>
          <a:xfrm>
            <a:off x="889167" y="1779687"/>
            <a:ext cx="57974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Da </a:t>
            </a:r>
            <a:r>
              <a:rPr lang="it-IT" sz="2400" dirty="0" err="1"/>
              <a:t>Jira</a:t>
            </a:r>
            <a:r>
              <a:rPr lang="it-IT" sz="2400" dirty="0"/>
              <a:t> abbiamo le seguenti informazioni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400" dirty="0"/>
              <a:t>Data di creazione del ticket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400" dirty="0"/>
              <a:t>Data di chiusura del ticket (fix)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Possiamo quindi andare su </a:t>
            </a:r>
            <a:r>
              <a:rPr lang="it-IT" sz="2400" dirty="0" err="1"/>
              <a:t>Git</a:t>
            </a:r>
            <a:r>
              <a:rPr lang="it-IT" sz="2400" dirty="0"/>
              <a:t> ed ottenere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400" dirty="0"/>
              <a:t>Opening Version (versione successiva alla creazione del ticket)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400" dirty="0" err="1"/>
              <a:t>Fixed</a:t>
            </a:r>
            <a:r>
              <a:rPr lang="it-IT" sz="2400" dirty="0"/>
              <a:t> Version (versione successiva al </a:t>
            </a:r>
            <a:r>
              <a:rPr lang="it-IT" sz="2400" dirty="0" err="1"/>
              <a:t>commit</a:t>
            </a:r>
            <a:r>
              <a:rPr lang="it-IT" sz="2400" dirty="0"/>
              <a:t> del fix)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Come troviamo l’</a:t>
            </a:r>
            <a:r>
              <a:rPr lang="it-IT" sz="2400" dirty="0" err="1"/>
              <a:t>Injected</a:t>
            </a:r>
            <a:r>
              <a:rPr lang="it-IT" sz="2400" dirty="0"/>
              <a:t> Version?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800100" lvl="1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B397420-D696-28EF-244D-A237161EB8C4}"/>
              </a:ext>
            </a:extLst>
          </p:cNvPr>
          <p:cNvSpPr txBox="1"/>
          <p:nvPr/>
        </p:nvSpPr>
        <p:spPr>
          <a:xfrm>
            <a:off x="6888621" y="5405397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ciclo di vita di un difetto: </a:t>
            </a:r>
            <a:r>
              <a:rPr lang="it-IT" sz="1200" dirty="0" err="1"/>
              <a:t>Injected</a:t>
            </a:r>
            <a:r>
              <a:rPr lang="it-IT" sz="1200" dirty="0"/>
              <a:t> Version (IV),</a:t>
            </a:r>
          </a:p>
          <a:p>
            <a:r>
              <a:rPr lang="it-IT" sz="1200" dirty="0"/>
              <a:t>Opening Version (OV), </a:t>
            </a:r>
            <a:r>
              <a:rPr lang="it-IT" sz="1200" dirty="0" err="1"/>
              <a:t>Fixed</a:t>
            </a:r>
            <a:r>
              <a:rPr lang="it-IT" sz="1200" dirty="0"/>
              <a:t> Version (FV), </a:t>
            </a:r>
            <a:r>
              <a:rPr lang="it-IT" sz="1200" dirty="0" err="1"/>
              <a:t>Affected</a:t>
            </a:r>
            <a:r>
              <a:rPr lang="it-IT" sz="1200" dirty="0"/>
              <a:t> </a:t>
            </a:r>
            <a:r>
              <a:rPr lang="it-IT" sz="1200" dirty="0" err="1"/>
              <a:t>Versions</a:t>
            </a:r>
            <a:r>
              <a:rPr lang="it-IT" sz="1200" dirty="0"/>
              <a:t> (AV)</a:t>
            </a:r>
          </a:p>
        </p:txBody>
      </p:sp>
    </p:spTree>
    <p:extLst>
      <p:ext uri="{BB962C8B-B14F-4D97-AF65-F5344CB8AC3E}">
        <p14:creationId xmlns:p14="http://schemas.microsoft.com/office/powerpoint/2010/main" val="6741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752A5-1457-195E-E18E-DB49D21F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</a:t>
            </a:r>
            <a:r>
              <a:rPr lang="it-IT" sz="4000" dirty="0" err="1"/>
              <a:t>Labeling</a:t>
            </a:r>
            <a:r>
              <a:rPr lang="it-IT" sz="4000" dirty="0"/>
              <a:t> delle Classi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57C3-DA40-6418-F2B7-CC92BB36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Non possiamo sapere quante versioni occorrono tra l’IV e l’OV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b="1" dirty="0" err="1"/>
              <a:t>Proportion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Intuizione: se è ampio il tempo tra OV e FV, lo sarà anche quello tra IV e FV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P = (FV-IV) / (FV-OV)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Predicted</a:t>
            </a:r>
            <a:r>
              <a:rPr lang="it-IT" dirty="0"/>
              <a:t> IV = FV – (FV-OV)*P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calcolare P nel caso studio è stato usato l’approccio </a:t>
            </a:r>
            <a:r>
              <a:rPr lang="it-IT" i="1" dirty="0" err="1"/>
              <a:t>incremental</a:t>
            </a:r>
            <a:endParaRPr lang="it-I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P viene calcolato come media dei bug </a:t>
            </a:r>
            <a:r>
              <a:rPr lang="it-IT" dirty="0" err="1"/>
              <a:t>fixati</a:t>
            </a:r>
            <a:r>
              <a:rPr lang="it-IT" dirty="0"/>
              <a:t> nelle versioni precedenti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C692AB-5C9C-EFA3-0D0B-E7CF66C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561427-2793-5310-7C73-031FB11A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3E806-326B-71CF-A64C-59C0BF0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</a:t>
            </a:r>
            <a:r>
              <a:rPr lang="it-IT" sz="4000" dirty="0" err="1"/>
              <a:t>Labeling</a:t>
            </a:r>
            <a:r>
              <a:rPr lang="it-IT" sz="4000" dirty="0"/>
              <a:t> delle Classi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17102-A82F-DAAA-1D07-3FCA75F2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Alla fine dei passaggi descritti dovremmo avere un dataset (file .csv) con le seguenti colonne: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Release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LOC_touched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NR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Nauth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LOC_added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FAD16A-43B3-5667-8F8C-960182CD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74EEBD-44B7-5B48-4FF5-CDC1BF8A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E51F5A-E83A-5AE1-5933-AB92378DD3AC}"/>
              </a:ext>
            </a:extLst>
          </p:cNvPr>
          <p:cNvSpPr txBox="1"/>
          <p:nvPr/>
        </p:nvSpPr>
        <p:spPr>
          <a:xfrm>
            <a:off x="5503178" y="2676087"/>
            <a:ext cx="3468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MAX_LOC_added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AVG_LOC_added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Churn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MAX_Churn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Buggy (yes/no)</a:t>
            </a:r>
          </a:p>
        </p:txBody>
      </p:sp>
    </p:spTree>
    <p:extLst>
      <p:ext uri="{BB962C8B-B14F-4D97-AF65-F5344CB8AC3E}">
        <p14:creationId xmlns:p14="http://schemas.microsoft.com/office/powerpoint/2010/main" val="33465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33300-E260-FD0A-59CE-CAEBD927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</a:t>
            </a:r>
            <a:r>
              <a:rPr lang="it-IT" sz="4000" dirty="0" err="1"/>
              <a:t>Labeling</a:t>
            </a:r>
            <a:r>
              <a:rPr lang="it-IT" sz="4000" dirty="0"/>
              <a:t> delle Classi (4/4)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C5081F2-A028-AABA-647C-51A990872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578"/>
            <a:ext cx="10515600" cy="4229431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52534D-37B4-EB73-B8D7-CA61B91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D0D5DF-73FF-D829-44A4-006DD5B8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0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C52A6-AB0C-B371-0E32-FE244C31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Accuratezza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3F6F2-EFD0-413E-B433-1B994FA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Il classificatore è l’algoritmo che ci aiuterà a classificare la nostra classe come buggy oppure 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Questo diventa più accurato più accurati sono i dati che gli diamo in pasto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Se in input gli diamo dati sbagliati, le sue previsioni saranno sbagliate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b="1" dirty="0" err="1"/>
              <a:t>Snoring</a:t>
            </a:r>
            <a:r>
              <a:rPr lang="it-IT" dirty="0"/>
              <a:t>: una classe è </a:t>
            </a:r>
            <a:r>
              <a:rPr lang="it-IT" dirty="0" err="1"/>
              <a:t>snoring</a:t>
            </a:r>
            <a:r>
              <a:rPr lang="it-IT" dirty="0"/>
              <a:t> quando è affetta solo da difetti che non sono ancora stati </a:t>
            </a:r>
            <a:r>
              <a:rPr lang="it-IT" dirty="0" err="1"/>
              <a:t>fixati</a:t>
            </a:r>
            <a:r>
              <a:rPr lang="it-IT" dirty="0"/>
              <a:t> (FN)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questo togliamo dal dataset la metà delle release più giovani, in quanto sono più probabilmente affette da </a:t>
            </a:r>
            <a:r>
              <a:rPr lang="it-IT" dirty="0" err="1"/>
              <a:t>snoring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20E092-8BF9-EC2D-81DE-2EB3401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DE76B8-801F-9801-120E-DAFA3E0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8B980-899E-9380-6581-83E43918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Tecniche di Validazione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FC406-F29B-40D6-08AF-DAC76953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Obiettivo: addestrare un classificatore con il nostro dataset in modo da poter predire le classi difettose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Ma quale modello è più accurato in un determinato contesto?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Possiamo usare una tecnica di validazione e vedere quale classificatore si comporta meglio in determinati casi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Nel nostro caso abbiamo bisogno di una tecnica di validazione per le </a:t>
            </a:r>
            <a:r>
              <a:rPr lang="it-IT" i="1" dirty="0"/>
              <a:t>time-</a:t>
            </a:r>
            <a:r>
              <a:rPr lang="it-IT" i="1" dirty="0" err="1"/>
              <a:t>series</a:t>
            </a:r>
            <a:r>
              <a:rPr lang="it-IT" dirty="0"/>
              <a:t>, questo perché l’ordine dei dati conta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Infatti non sarebbe corretto usare difetti in release future per predire difetti in release passate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esempio, per predire la release 10 vogliamo usare dati che cronologicamente vengano prima della release 10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BD1CBB-F46A-2DEA-F721-52278090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D21BAC-4102-16DD-9478-18DDB6D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AC405-2364-257E-A7A4-D39D8E7A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Forward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5EC44-93BD-30C9-4DAE-19DBFBA4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78"/>
            <a:ext cx="6762226" cy="374149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Il dataset viene diviso in </a:t>
            </a:r>
            <a:r>
              <a:rPr lang="it-IT" i="1" dirty="0"/>
              <a:t>parti</a:t>
            </a:r>
            <a:r>
              <a:rPr lang="it-IT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Una </a:t>
            </a:r>
            <a:r>
              <a:rPr lang="it-IT" i="1" dirty="0"/>
              <a:t>parte</a:t>
            </a:r>
            <a:r>
              <a:rPr lang="it-IT" dirty="0"/>
              <a:t> è la più piccola unità ottenibile che non può essere ulteriormente ordinata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Ora le </a:t>
            </a:r>
            <a:r>
              <a:rPr lang="it-IT" i="1" dirty="0"/>
              <a:t>parti</a:t>
            </a:r>
            <a:r>
              <a:rPr lang="it-IT" dirty="0"/>
              <a:t> vengono ordinate cronologicamente, e ad ogni esecuzione tutti i dati che vengono prima della </a:t>
            </a:r>
            <a:r>
              <a:rPr lang="it-IT" i="1" dirty="0"/>
              <a:t>parte</a:t>
            </a:r>
            <a:r>
              <a:rPr lang="it-IT" dirty="0"/>
              <a:t> da predire vengono usati come </a:t>
            </a:r>
            <a:r>
              <a:rPr lang="it-IT" i="1" dirty="0"/>
              <a:t>training set</a:t>
            </a:r>
            <a:r>
              <a:rPr lang="it-IT" dirty="0"/>
              <a:t> e la </a:t>
            </a:r>
            <a:r>
              <a:rPr lang="it-IT" i="1" dirty="0"/>
              <a:t>parte</a:t>
            </a:r>
            <a:r>
              <a:rPr lang="it-IT" dirty="0"/>
              <a:t> da predire come </a:t>
            </a:r>
            <a:r>
              <a:rPr lang="it-IT" i="1" dirty="0"/>
              <a:t>testing set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L’accuratezza del modello è calcolata come media sulle esecuzioni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F1D5B1-559E-6D85-70BE-72EF2296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E828BA-3537-DC8C-E1FD-B73CBF0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5C6B77-4E02-D695-EB83-5AF8D5EA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86" y="2493473"/>
            <a:ext cx="3570014" cy="22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746D9-36D5-EB8D-6444-1337B938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D2AB7-009D-0BF7-C5BD-66405597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il caso studio sono state comparate le metriche di performance di tre classificatori: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RandomForest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NaiveBayes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Ibk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Utilizzando come tecnica di validazione </a:t>
            </a:r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Forward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migliorare le performance dei classificatori sono poi usate tecniche di </a:t>
            </a:r>
            <a:r>
              <a:rPr lang="it-IT" i="1" dirty="0"/>
              <a:t>feature </a:t>
            </a:r>
            <a:r>
              <a:rPr lang="it-IT" i="1" dirty="0" err="1"/>
              <a:t>selection</a:t>
            </a:r>
            <a:r>
              <a:rPr lang="it-IT" dirty="0"/>
              <a:t> e </a:t>
            </a:r>
            <a:r>
              <a:rPr lang="it-IT" i="1" dirty="0"/>
              <a:t>cost </a:t>
            </a:r>
            <a:r>
              <a:rPr lang="it-IT" i="1" dirty="0" err="1"/>
              <a:t>sensitivity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20A98A-224D-A14F-6681-7EA21D9A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B58F7C-C373-CC1F-397E-49EE57C8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C0855-A8DC-E130-8279-EEA2BDD0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3BA8EC-1A35-A854-8EF9-628299AD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Sono tecniche che cercano di ridurre le colonne da dare in input al classificatore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Lo scopo è quello di cercare di ridurre il costo del learning e fornire una migliore qualità di dati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Esistono due approcci principali: </a:t>
            </a:r>
            <a:r>
              <a:rPr lang="it-IT" i="1" dirty="0"/>
              <a:t>filtro</a:t>
            </a:r>
            <a:r>
              <a:rPr lang="it-IT" dirty="0"/>
              <a:t> e </a:t>
            </a:r>
            <a:r>
              <a:rPr lang="it-IT" i="1" dirty="0" err="1"/>
              <a:t>wrapper</a:t>
            </a:r>
            <a:endParaRPr lang="it-IT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il caso studio è stato scelto l’approccio con il filtro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Gli approcci a filtro sono indipendenti dal classificatore che viene usato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La logica che viene usata è quella di selezionare feature che abbiano un’alta correlazione con la variabile che si predice e una bassa correlazione con le altre variabili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Quindi si vuole massimizzare la correlazione con la variabile da predire e minimizzare la correlazione interna tra le varie feature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2D930C-62E3-A434-6CB4-D7CD61EA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6FA1C0-1060-67B9-C19E-8FDB782C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12A4A-75D6-F1AD-A903-93DB78B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 </a:t>
            </a:r>
            <a:r>
              <a:rPr lang="it-IT" dirty="0" err="1"/>
              <a:t>Sensitivity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9FF13-63DE-9ED8-3C2B-0DF037A4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L’idea da cui parte questa tecnica è che non tutti gli errori sono uguali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Nei normali classificatori viene predetto il caso positivo se la probabilità è maggiore del 50%, mentre viene predetto il negativo se la probabilità è minore del 50%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Nel nostro caso farsi scappare una classe </a:t>
            </a:r>
            <a:r>
              <a:rPr lang="it-IT" sz="2000" i="1" dirty="0"/>
              <a:t>buggy</a:t>
            </a:r>
            <a:r>
              <a:rPr lang="it-IT" sz="2000" dirty="0"/>
              <a:t> e classificarla come </a:t>
            </a:r>
            <a:r>
              <a:rPr lang="it-IT" sz="2000" i="1" dirty="0"/>
              <a:t>non buggy</a:t>
            </a:r>
            <a:r>
              <a:rPr lang="it-IT" sz="2000" dirty="0"/>
              <a:t> (FN) e molto più costoso di classificare una classe </a:t>
            </a:r>
            <a:r>
              <a:rPr lang="it-IT" sz="2000" i="1" dirty="0"/>
              <a:t>non buggy </a:t>
            </a:r>
            <a:r>
              <a:rPr lang="it-IT" sz="2000" dirty="0"/>
              <a:t>come </a:t>
            </a:r>
            <a:r>
              <a:rPr lang="it-IT" sz="2000" i="1" dirty="0"/>
              <a:t>buggy </a:t>
            </a:r>
            <a:r>
              <a:rPr lang="it-IT" sz="2000" dirty="0"/>
              <a:t>(FP)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Quindi vogliamo cambiare la percentuale del 50%; questo è quello che fa l’approccio di </a:t>
            </a:r>
            <a:r>
              <a:rPr lang="it-IT" sz="2000" i="1" dirty="0" err="1"/>
              <a:t>thresholding</a:t>
            </a:r>
            <a:endParaRPr lang="it-IT" sz="2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Assegniamo un costo ad ogni tipo di errore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La </a:t>
            </a:r>
            <a:r>
              <a:rPr lang="it-IT" sz="2000" dirty="0" err="1"/>
              <a:t>threshold</a:t>
            </a:r>
            <a:r>
              <a:rPr lang="it-IT" sz="2000" dirty="0"/>
              <a:t> è CFP/(CFN+CFP)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Nel nostro caso consideriamo CFN = 10 * CFP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F114B6-C68A-4337-70A5-6AF3E006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FCCFE4-727C-FCFB-7E83-5ECCDF82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772F64E6-4780-0B04-861A-F62D54486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290"/>
              </p:ext>
            </p:extLst>
          </p:nvPr>
        </p:nvGraphicFramePr>
        <p:xfrm>
          <a:off x="1174810" y="4605730"/>
          <a:ext cx="209823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9115">
                  <a:extLst>
                    <a:ext uri="{9D8B030D-6E8A-4147-A177-3AD203B41FA5}">
                      <a16:colId xmlns:a16="http://schemas.microsoft.com/office/drawing/2014/main" val="2684140926"/>
                    </a:ext>
                  </a:extLst>
                </a:gridCol>
                <a:gridCol w="1049115">
                  <a:extLst>
                    <a:ext uri="{9D8B030D-6E8A-4147-A177-3AD203B41FA5}">
                      <a16:colId xmlns:a16="http://schemas.microsoft.com/office/drawing/2014/main" val="42312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1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52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D8287A04-B0A1-41D8-24BD-BFD3CA5D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66139"/>
              </p:ext>
            </p:extLst>
          </p:nvPr>
        </p:nvGraphicFramePr>
        <p:xfrm>
          <a:off x="4480608" y="4605730"/>
          <a:ext cx="209823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9115">
                  <a:extLst>
                    <a:ext uri="{9D8B030D-6E8A-4147-A177-3AD203B41FA5}">
                      <a16:colId xmlns:a16="http://schemas.microsoft.com/office/drawing/2014/main" val="2684140926"/>
                    </a:ext>
                  </a:extLst>
                </a:gridCol>
                <a:gridCol w="1049115">
                  <a:extLst>
                    <a:ext uri="{9D8B030D-6E8A-4147-A177-3AD203B41FA5}">
                      <a16:colId xmlns:a16="http://schemas.microsoft.com/office/drawing/2014/main" val="42312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1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5205"/>
                  </a:ext>
                </a:extLst>
              </a:tr>
            </a:tbl>
          </a:graphicData>
        </a:graphic>
      </p:graphicFrame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CD42ED3-613F-2CAD-121E-3594D770AD4C}"/>
              </a:ext>
            </a:extLst>
          </p:cNvPr>
          <p:cNvSpPr/>
          <p:nvPr/>
        </p:nvSpPr>
        <p:spPr>
          <a:xfrm>
            <a:off x="3451552" y="4848383"/>
            <a:ext cx="760575" cy="2449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2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E3C7A-A0BB-43D7-0A66-8CB572F0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28339D-444E-08CB-E278-F69E683F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Introduzione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Contesto / Problema / Obiettivo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Progettazione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Creazione del Dataset / </a:t>
            </a:r>
            <a:r>
              <a:rPr lang="it-IT" dirty="0" err="1"/>
              <a:t>Labeling</a:t>
            </a:r>
            <a:r>
              <a:rPr lang="it-IT" dirty="0"/>
              <a:t> delle Classi / Accuratezza del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Tecniche di Validazione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Forward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Caso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Risultati e discussione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BookKeeper</a:t>
            </a:r>
            <a:r>
              <a:rPr lang="it-IT" dirty="0"/>
              <a:t> / </a:t>
            </a:r>
            <a:r>
              <a:rPr lang="it-IT" dirty="0" err="1"/>
              <a:t>ZooKeeper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03D507-48DF-17CA-AE77-BEB053B7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0D8F43-6E01-D19B-AB31-0DF43029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632B8E-90F6-F298-4E56-17000303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- BookKeeper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582C5E-7402-57DE-ECCD-9DA554F5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2E5EC9-FC6D-1F16-2CCA-0854D9DE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A4E01C4-F814-7093-ABA5-9ABB363E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0" y="1216897"/>
            <a:ext cx="9723539" cy="49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3631E-88E7-F0A8-1F6E-D634D935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– Discussione - </a:t>
            </a:r>
            <a:r>
              <a:rPr lang="it-IT" dirty="0" err="1"/>
              <a:t>BookKeeper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2669D-603E-E864-2848-C4023209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Ibk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La tecnica di Cost </a:t>
            </a:r>
            <a:r>
              <a:rPr lang="it-IT" dirty="0" err="1"/>
              <a:t>Sensitivity</a:t>
            </a:r>
            <a:r>
              <a:rPr lang="it-IT" dirty="0"/>
              <a:t> non ha portato particolari migliorie alle metriche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La tecnica Feature </a:t>
            </a:r>
            <a:r>
              <a:rPr lang="it-IT" dirty="0" err="1"/>
              <a:t>Selection</a:t>
            </a:r>
            <a:r>
              <a:rPr lang="it-IT" dirty="0"/>
              <a:t> ha portato un evidente miglioramento ai punti della distribuzione sopra la mediana, infatti in tutte le metriche la parte superiore della scatola è più alta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Ricordiamo che Feature </a:t>
            </a:r>
            <a:r>
              <a:rPr lang="it-IT" dirty="0" err="1"/>
              <a:t>Selection</a:t>
            </a:r>
            <a:r>
              <a:rPr lang="it-IT" dirty="0"/>
              <a:t> riduce anche il costo del learning, quindi usarla in questo caso è sicuramente una scelta ottimale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Applicare Feature </a:t>
            </a:r>
            <a:r>
              <a:rPr lang="it-IT" dirty="0" err="1"/>
              <a:t>Selection</a:t>
            </a:r>
            <a:r>
              <a:rPr lang="it-IT" dirty="0"/>
              <a:t> + Cost </a:t>
            </a:r>
            <a:r>
              <a:rPr lang="it-IT" dirty="0" err="1"/>
              <a:t>Sensitivity</a:t>
            </a:r>
            <a:r>
              <a:rPr lang="it-IT" dirty="0"/>
              <a:t> da gli stessi effetti della sola Feature </a:t>
            </a:r>
            <a:r>
              <a:rPr lang="it-IT" dirty="0" err="1"/>
              <a:t>Selection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migliora sensibilmente la </a:t>
            </a:r>
            <a:r>
              <a:rPr lang="it-IT" i="1" dirty="0" err="1"/>
              <a:t>precision</a:t>
            </a:r>
            <a:r>
              <a:rPr lang="it-IT" dirty="0"/>
              <a:t>, mentre peggiora le altre metriche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migliora </a:t>
            </a:r>
            <a:r>
              <a:rPr lang="it-IT" i="1" dirty="0" err="1"/>
              <a:t>precision</a:t>
            </a:r>
            <a:r>
              <a:rPr lang="it-IT" dirty="0"/>
              <a:t> e </a:t>
            </a:r>
            <a:r>
              <a:rPr lang="it-IT" i="1" dirty="0"/>
              <a:t>recall</a:t>
            </a:r>
            <a:r>
              <a:rPr lang="it-IT" dirty="0"/>
              <a:t>, mentre peggiora di poco </a:t>
            </a:r>
            <a:r>
              <a:rPr lang="it-IT" i="1" dirty="0"/>
              <a:t>AUC</a:t>
            </a:r>
            <a:r>
              <a:rPr lang="it-IT" dirty="0"/>
              <a:t> e </a:t>
            </a:r>
            <a:r>
              <a:rPr lang="it-IT" i="1" dirty="0"/>
              <a:t>kappa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+ Feature </a:t>
            </a:r>
            <a:r>
              <a:rPr lang="it-IT" dirty="0" err="1"/>
              <a:t>Selection</a:t>
            </a:r>
            <a:r>
              <a:rPr lang="it-IT" dirty="0"/>
              <a:t> migliorano molto la </a:t>
            </a:r>
            <a:r>
              <a:rPr lang="it-IT" i="1" dirty="0" err="1"/>
              <a:t>precision</a:t>
            </a:r>
            <a:r>
              <a:rPr lang="it-IT" dirty="0"/>
              <a:t>, ma peggiora le altre metriche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Anche in questo caso Feature </a:t>
            </a:r>
            <a:r>
              <a:rPr lang="it-IT" dirty="0" err="1"/>
              <a:t>Selection</a:t>
            </a:r>
            <a:r>
              <a:rPr lang="it-IT" dirty="0"/>
              <a:t> sembra un buon compromesso tenendo conto il costo di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porta dei peggioramenti evidenti su </a:t>
            </a:r>
            <a:r>
              <a:rPr lang="it-IT" i="1" dirty="0"/>
              <a:t>recall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 e lascia sostanzialmente uguali </a:t>
            </a:r>
            <a:r>
              <a:rPr lang="it-IT" dirty="0" err="1"/>
              <a:t>precision</a:t>
            </a:r>
            <a:r>
              <a:rPr lang="it-IT" dirty="0"/>
              <a:t> e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non evidenzia nessuna migliora sulle metriche, tuttavia teniamo sempre in conto il costo del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+ Feature </a:t>
            </a:r>
            <a:r>
              <a:rPr lang="it-IT" dirty="0" err="1"/>
              <a:t>Selection</a:t>
            </a:r>
            <a:r>
              <a:rPr lang="it-IT" dirty="0"/>
              <a:t> porta peggioramenti su </a:t>
            </a:r>
            <a:r>
              <a:rPr lang="it-IT" i="1" dirty="0"/>
              <a:t>recall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 mentre amplia la distribuzione della </a:t>
            </a:r>
            <a:r>
              <a:rPr lang="it-IT" dirty="0" err="1"/>
              <a:t>precision</a:t>
            </a:r>
            <a:r>
              <a:rPr lang="it-IT" dirty="0"/>
              <a:t>, anche nella parte bassa della distribuzione, quindi non è un miglioramento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62206B-1CD5-870C-4765-A18D60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69F66F-5F62-0260-7CB0-F292706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B4C20-F35E-9CC0-11C5-9F4E258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- </a:t>
            </a:r>
            <a:r>
              <a:rPr lang="it-IT" dirty="0" err="1"/>
              <a:t>ZooKeeper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60F3450-DBE7-0224-E8FE-C6BDD4277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545" y="1220242"/>
            <a:ext cx="10074910" cy="513610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1A0917-4ACE-1DDC-7430-913A559A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7AB8A9-6D20-EBC5-292B-5F40205F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05AE3-2457-593C-9E9F-3705939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- Discussione - </a:t>
            </a:r>
            <a:r>
              <a:rPr lang="it-IT" dirty="0" err="1"/>
              <a:t>ZooKeeper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07F228-5707-58FC-94F3-4083D50E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Ibk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non ha alcun effetto sulle metriche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migliora di poco la </a:t>
            </a:r>
            <a:r>
              <a:rPr lang="it-IT" i="1" dirty="0" err="1"/>
              <a:t>precision</a:t>
            </a:r>
            <a:r>
              <a:rPr lang="it-IT" dirty="0"/>
              <a:t> e il costo del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+ Feature </a:t>
            </a:r>
            <a:r>
              <a:rPr lang="it-IT" dirty="0" err="1"/>
              <a:t>Selection</a:t>
            </a:r>
            <a:r>
              <a:rPr lang="it-IT" dirty="0"/>
              <a:t> migliora ulteriormente la </a:t>
            </a:r>
            <a:r>
              <a:rPr lang="it-IT" i="1" dirty="0" err="1"/>
              <a:t>precision</a:t>
            </a:r>
            <a:r>
              <a:rPr lang="it-IT" dirty="0"/>
              <a:t>; in questo caso sembra essere la tecnica migliore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peggiora le metriche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migliora </a:t>
            </a:r>
            <a:r>
              <a:rPr lang="it-IT" i="1" dirty="0" err="1"/>
              <a:t>precision</a:t>
            </a:r>
            <a:r>
              <a:rPr lang="it-IT" dirty="0"/>
              <a:t> e </a:t>
            </a:r>
            <a:r>
              <a:rPr lang="it-IT" i="1" dirty="0"/>
              <a:t>recall</a:t>
            </a:r>
            <a:r>
              <a:rPr lang="it-IT" dirty="0"/>
              <a:t>, infatti le mediane sono più alte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+ Feature </a:t>
            </a:r>
            <a:r>
              <a:rPr lang="it-IT" dirty="0" err="1"/>
              <a:t>Selection</a:t>
            </a:r>
            <a:r>
              <a:rPr lang="it-IT" dirty="0"/>
              <a:t> da più o meno gli stessi risultati della sola Feature </a:t>
            </a:r>
            <a:r>
              <a:rPr lang="it-IT" dirty="0" err="1"/>
              <a:t>Selection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in questo caso aumenta di tanto la </a:t>
            </a:r>
            <a:r>
              <a:rPr lang="it-IT" i="1" dirty="0" err="1"/>
              <a:t>precision</a:t>
            </a:r>
            <a:r>
              <a:rPr lang="it-IT" dirty="0"/>
              <a:t>, infatti una mediana di circa 0,90 significa che la metà delle volte ha performato più di 0,90; tuttavia peggiora le altre metriche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migliora di poco la </a:t>
            </a:r>
            <a:r>
              <a:rPr lang="it-IT" i="1" dirty="0" err="1"/>
              <a:t>precision</a:t>
            </a:r>
            <a:endParaRPr lang="it-I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Cost </a:t>
            </a:r>
            <a:r>
              <a:rPr lang="it-IT" dirty="0" err="1"/>
              <a:t>Sensitivity</a:t>
            </a:r>
            <a:r>
              <a:rPr lang="it-IT" dirty="0"/>
              <a:t> + Feature </a:t>
            </a:r>
            <a:r>
              <a:rPr lang="it-IT" dirty="0" err="1"/>
              <a:t>Selection</a:t>
            </a:r>
            <a:r>
              <a:rPr lang="it-IT" dirty="0"/>
              <a:t> da gli stessi effetti della sola Cost </a:t>
            </a:r>
            <a:r>
              <a:rPr lang="it-IT" dirty="0" err="1"/>
              <a:t>Sensitivity</a:t>
            </a:r>
            <a:r>
              <a:rPr lang="it-IT" dirty="0"/>
              <a:t>, alzando ulteriormente la mediana sulla </a:t>
            </a:r>
            <a:r>
              <a:rPr lang="it-IT" i="1" dirty="0" err="1"/>
              <a:t>precision</a:t>
            </a:r>
            <a:endParaRPr lang="it-I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sembra essere la tecnica che si comporta meglio in questo caso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A266E6-708A-4F78-23BE-040F27FD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5439F9-2F49-51E7-3286-BCC9AEC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8565-0ECC-1411-F36A-FB2EC240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A50E44-2153-68C4-B25E-6B86FB0A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Codice per la creazione del dataset: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hlinkClick r:id="rId2"/>
              </a:rPr>
              <a:t>https://sonarcloud.io/project/overview?id=Metallord97_DatasetCreator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Codice per fare la valutazione tramite </a:t>
            </a:r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hlinkClick r:id="rId3"/>
              </a:rPr>
              <a:t>https://sonarcloud.io/project/overview?id=Metallord97_DatasetAnalyzer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D5ED6B-A310-6FA3-86E6-63D92D8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DF96B1-782E-172F-7DCA-53F40518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89358-A7E1-4BCB-7916-649C4239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– Contesto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07AC9B-C9A4-9A28-9EAA-47E17A93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Il costo dei bug nel software è stimato essere 59.5 miliardi/anno solo negli USA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Il software viene scritto in diversi linguaggi di programmazione, da molteplici persone e su un lungo periodo di tempo per: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Fixare</a:t>
            </a:r>
            <a:r>
              <a:rPr lang="it-IT" dirty="0"/>
              <a:t> i bug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Aggiungere nuove feature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Migliorare la qualità del codice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49E979-815D-1AA2-425D-F29E8838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5E7723-D068-85B1-5E7F-9190FA88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75BEE-4A86-95AD-3E97-8C2B4D18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– Contesto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33A53D-EBDC-77E9-F2F0-A67BA9EB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Come prevenire i bug?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Usare tool di analisi statistica (e.g. </a:t>
            </a:r>
            <a:r>
              <a:rPr lang="it-IT" dirty="0" err="1"/>
              <a:t>sonarqube</a:t>
            </a:r>
            <a:r>
              <a:rPr lang="it-IT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Monitorare il </a:t>
            </a:r>
            <a:r>
              <a:rPr lang="it-IT" b="1" i="1" dirty="0"/>
              <a:t>technical </a:t>
            </a:r>
            <a:r>
              <a:rPr lang="it-IT" b="1" i="1" dirty="0" err="1"/>
              <a:t>debt</a:t>
            </a:r>
            <a:endParaRPr lang="it-IT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Come trovare i bug?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Test di unità per testare la corretta funzionalità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CI/CD per fare automaticamente build/test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Code review per trovare bug e controllare la qualità del codice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370299-C81E-13E0-1DD6-D5CAADF1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CE2CE3-33D8-A31B-39E6-66BC0EE3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CA9AD-19E8-BF93-9ABB-EF00B591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-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2F69DD-47ED-63F2-0FAD-700DF7FF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Il QA (Quality Assurance) è costoso…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Dato un periodo limitato di tempo, come possiamo prioritizzare le nostre risorse di QA sugli elementi più rischiosi del nostro software?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6CCFA7-EEAD-2336-C843-93678C10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711CA4-4365-F9A4-9DC2-F94C05B7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163C0-490C-827E-546C-460E20C1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-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167484-C8DF-BECE-9360-54BFD731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Soluzione: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Tecniche di Machine Learning (ML) per la prevenzione dei difetti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Step: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Scegliere il progetto di cui si vuole fare la predizione dei difetti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Ottenere i dati grezzi da </a:t>
            </a:r>
            <a:r>
              <a:rPr lang="it-IT" dirty="0" err="1"/>
              <a:t>Jira</a:t>
            </a:r>
            <a:r>
              <a:rPr lang="it-IT" dirty="0"/>
              <a:t> e </a:t>
            </a:r>
            <a:r>
              <a:rPr lang="it-IT" dirty="0" err="1"/>
              <a:t>Git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Creare un dataset con diverse metriche relative ad ogni release ed etichettare una classe come buggy oppure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Pulire il dataset togliendo i dati non affidabili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Usare le tecniche di ML sul dataset per ottenere un </a:t>
            </a:r>
            <a:r>
              <a:rPr lang="it-IT" dirty="0" err="1"/>
              <a:t>predittore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Caso studio sui progetti Apache </a:t>
            </a:r>
            <a:r>
              <a:rPr lang="it-IT" dirty="0" err="1"/>
              <a:t>BookKeeper</a:t>
            </a:r>
            <a:r>
              <a:rPr lang="it-IT" dirty="0"/>
              <a:t> e </a:t>
            </a:r>
            <a:r>
              <a:rPr lang="it-IT" dirty="0" err="1"/>
              <a:t>ZooKeeper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4D13DF-ACBF-D1DF-E918-3C1AC7C7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A26D60-1CE0-5774-EBD5-0E0BD68E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90307-AD34-9397-92E0-D52C2726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Creazione del Dataset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A5A22-EF83-B8CB-709B-8A3B8507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Sul repository </a:t>
            </a:r>
            <a:r>
              <a:rPr lang="it-IT" dirty="0" err="1"/>
              <a:t>Git</a:t>
            </a:r>
            <a:r>
              <a:rPr lang="it-IT" dirty="0"/>
              <a:t> per ogni classe in ogni release vengono calcolate le seguenti metriche: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C6FBA5-4A19-CAE5-C220-855D872F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BCDD5F-43FC-7A8D-1E33-0BF5D441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456BF55-98DE-5AEE-D401-2150C5983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52531"/>
              </p:ext>
            </p:extLst>
          </p:nvPr>
        </p:nvGraphicFramePr>
        <p:xfrm>
          <a:off x="1067265" y="2674301"/>
          <a:ext cx="9460917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3164">
                  <a:extLst>
                    <a:ext uri="{9D8B030D-6E8A-4147-A177-3AD203B41FA5}">
                      <a16:colId xmlns:a16="http://schemas.microsoft.com/office/drawing/2014/main" val="1805524811"/>
                    </a:ext>
                  </a:extLst>
                </a:gridCol>
                <a:gridCol w="7197753">
                  <a:extLst>
                    <a:ext uri="{9D8B030D-6E8A-4147-A177-3AD203B41FA5}">
                      <a16:colId xmlns:a16="http://schemas.microsoft.com/office/drawing/2014/main" val="173971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6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LOC_touched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Somma su ogni revisione di LOC </a:t>
                      </a:r>
                      <a:r>
                        <a:rPr lang="it-IT" dirty="0" err="1"/>
                        <a:t>aggiunte+modificate+eliminate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revisioni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0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NAuth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Numeri di autori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2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LOC_added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Somma su ogni revisione di LOC aggiunte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4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MAX_LOC_added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Il massimo di LOC aggiunte sulle revisioni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AVG_LOC_added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 media di LOC aggiunte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5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Churn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Somma sulle revisioni di LOC aggiunte-eliminate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5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MAX_Churn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Il massimo </a:t>
                      </a:r>
                      <a:r>
                        <a:rPr lang="it-IT" dirty="0" err="1"/>
                        <a:t>Churn</a:t>
                      </a:r>
                      <a:r>
                        <a:rPr lang="it-IT" dirty="0"/>
                        <a:t> sulle revisioni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5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0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E0A93-806B-3FCC-5E63-F3D7052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Creazione del Dataset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B490AC-E7A4-AEE3-2E03-2497E029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Su </a:t>
            </a:r>
            <a:r>
              <a:rPr lang="it-IT" dirty="0" err="1"/>
              <a:t>Jira</a:t>
            </a:r>
            <a:r>
              <a:rPr lang="it-IT" dirty="0"/>
              <a:t> considerare i ticket ritornati dalla query: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i="1" dirty="0" err="1"/>
              <a:t>Type</a:t>
            </a:r>
            <a:r>
              <a:rPr lang="it-IT" i="1" dirty="0"/>
              <a:t> ==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/>
              <a:t>Bug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/>
              <a:t> AND (status ==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 err="1"/>
              <a:t>Closed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/>
              <a:t> OR status ==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 err="1"/>
              <a:t>Resolved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/>
              <a:t>) AND </a:t>
            </a:r>
            <a:r>
              <a:rPr lang="it-IT" i="1" dirty="0" err="1"/>
              <a:t>Resolution</a:t>
            </a:r>
            <a:r>
              <a:rPr lang="it-IT" i="1" dirty="0"/>
              <a:t> ==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i="1" dirty="0" err="1"/>
              <a:t>Fixed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/>
              <a:t>Jira</a:t>
            </a:r>
            <a:r>
              <a:rPr lang="it-IT" dirty="0"/>
              <a:t> mette a disposizione una entry dove segnare le versioni affette dal bug relativo al ticket (e.g. </a:t>
            </a:r>
            <a:r>
              <a:rPr lang="it-IT" i="1" dirty="0" err="1"/>
              <a:t>Affected</a:t>
            </a:r>
            <a:r>
              <a:rPr lang="it-IT" i="1" dirty="0"/>
              <a:t> </a:t>
            </a:r>
            <a:r>
              <a:rPr lang="it-IT" i="1" dirty="0" err="1"/>
              <a:t>Versions</a:t>
            </a:r>
            <a:r>
              <a:rPr lang="it-IT" dirty="0"/>
              <a:t>: 3.2, 3.3, 3.7)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Andare quindi sul repository </a:t>
            </a:r>
            <a:r>
              <a:rPr lang="it-IT" dirty="0" err="1"/>
              <a:t>Git</a:t>
            </a:r>
            <a:r>
              <a:rPr lang="it-IT" dirty="0"/>
              <a:t> e ricercare il </a:t>
            </a:r>
            <a:r>
              <a:rPr lang="it-IT" dirty="0" err="1"/>
              <a:t>commit</a:t>
            </a:r>
            <a:r>
              <a:rPr lang="it-IT" dirty="0"/>
              <a:t> relativo al ticket in questione: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Le classi modificate in tale </a:t>
            </a:r>
            <a:r>
              <a:rPr lang="it-IT" dirty="0" err="1"/>
              <a:t>commit</a:t>
            </a:r>
            <a:r>
              <a:rPr lang="it-IT" dirty="0"/>
              <a:t> vengono segnate come difettose nelle release segnate nel campo </a:t>
            </a:r>
            <a:r>
              <a:rPr lang="it-IT" i="1" dirty="0" err="1"/>
              <a:t>Affected</a:t>
            </a:r>
            <a:r>
              <a:rPr lang="it-IT" i="1" dirty="0"/>
              <a:t> </a:t>
            </a:r>
            <a:r>
              <a:rPr lang="it-IT" i="1" dirty="0" err="1"/>
              <a:t>Versions</a:t>
            </a:r>
            <a:endParaRPr lang="it-IT" i="1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7A1C08-E610-DAF7-CFFD-CB34E99B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5ACD69-A996-2FEB-BC71-44A8453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4B613-1E33-21A2-38F9-15CBA399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Progettazione – Creazione del Dataset (3/3)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B8B8F-ADFE-04DC-E8C4-19527992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Problema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Non sempre il campo </a:t>
            </a:r>
            <a:r>
              <a:rPr lang="it-IT" i="1" dirty="0" err="1"/>
              <a:t>Affected</a:t>
            </a:r>
            <a:r>
              <a:rPr lang="it-IT" i="1" dirty="0"/>
              <a:t> </a:t>
            </a:r>
            <a:r>
              <a:rPr lang="it-IT" i="1" dirty="0" err="1"/>
              <a:t>Versions</a:t>
            </a:r>
            <a:r>
              <a:rPr lang="it-IT" dirty="0"/>
              <a:t> è disponibile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Soluzione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Utilizzare un metodo per fare il </a:t>
            </a:r>
            <a:r>
              <a:rPr lang="it-IT" dirty="0" err="1"/>
              <a:t>labeling</a:t>
            </a:r>
            <a:r>
              <a:rPr lang="it-IT" dirty="0"/>
              <a:t> delle </a:t>
            </a:r>
            <a:r>
              <a:rPr lang="it-IT" i="1" dirty="0" err="1"/>
              <a:t>Affected</a:t>
            </a:r>
            <a:r>
              <a:rPr lang="it-IT" i="1" dirty="0"/>
              <a:t> </a:t>
            </a:r>
            <a:r>
              <a:rPr lang="it-IT" i="1" dirty="0" err="1"/>
              <a:t>Versions</a:t>
            </a:r>
            <a:r>
              <a:rPr lang="it-IT" i="1" dirty="0"/>
              <a:t> </a:t>
            </a:r>
            <a:r>
              <a:rPr lang="it-IT" dirty="0"/>
              <a:t>quando il campo non è disponibile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D461D3-1B63-669B-CA06-D598A88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Enrico Ciarla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8387A-BF80-B5AF-6E5F-8D0BD38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Sfumatura</Template>
  <TotalTime>1660</TotalTime>
  <Words>1801</Words>
  <Application>Microsoft Office PowerPoint</Application>
  <PresentationFormat>Widescreen</PresentationFormat>
  <Paragraphs>255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Univers</vt:lpstr>
      <vt:lpstr>Wingdings</vt:lpstr>
      <vt:lpstr>GradientVTI</vt:lpstr>
      <vt:lpstr>Report machine learning for software engineering</vt:lpstr>
      <vt:lpstr>Indice</vt:lpstr>
      <vt:lpstr>Introduzione – Contesto (1/2)</vt:lpstr>
      <vt:lpstr>Introduzione – Contesto (2/2)</vt:lpstr>
      <vt:lpstr>Introduzione - Problema</vt:lpstr>
      <vt:lpstr>Introduzione - Obiettivo</vt:lpstr>
      <vt:lpstr>Progettazione – Creazione del Dataset (1/3)</vt:lpstr>
      <vt:lpstr>Progettazione – Creazione del Dataset (2/3)</vt:lpstr>
      <vt:lpstr>Progettazione – Creazione del Dataset (3/3)</vt:lpstr>
      <vt:lpstr>Progettazione – Labeling delle Classi (1/4)</vt:lpstr>
      <vt:lpstr>Progettazione – Labeling delle Classi (2/4)</vt:lpstr>
      <vt:lpstr>Progettazione – Labeling delle Classi (3/4)</vt:lpstr>
      <vt:lpstr>Progettazione – Labeling delle Classi (4/4)</vt:lpstr>
      <vt:lpstr>Progettazione – Accuratezza del dataset</vt:lpstr>
      <vt:lpstr>Tecniche di Validazione</vt:lpstr>
      <vt:lpstr>Walk Forward</vt:lpstr>
      <vt:lpstr>Caso Studio</vt:lpstr>
      <vt:lpstr>Feature Selection</vt:lpstr>
      <vt:lpstr>Cost Sensitivity</vt:lpstr>
      <vt:lpstr>Risultati - BookKeeper</vt:lpstr>
      <vt:lpstr>Risultati – Discussione - BookKeeper</vt:lpstr>
      <vt:lpstr>Risultati - ZooKeeper</vt:lpstr>
      <vt:lpstr>Risultati - Discussione - ZooKeeper</vt:lpstr>
      <vt:lpstr>Link sonarcloud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machine learning for software engineering</dc:title>
  <dc:creator>Enrico Ciarla</dc:creator>
  <cp:lastModifiedBy>Enrico Ciarla</cp:lastModifiedBy>
  <cp:revision>5</cp:revision>
  <dcterms:created xsi:type="dcterms:W3CDTF">2022-06-28T09:54:22Z</dcterms:created>
  <dcterms:modified xsi:type="dcterms:W3CDTF">2022-07-01T14:37:55Z</dcterms:modified>
</cp:coreProperties>
</file>