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3" d="100"/>
          <a:sy n="73" d="100"/>
        </p:scale>
        <p:origin x="7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9674CA-B7C8-43E1-96F2-DF9163FC2B5C}" type="datetimeFigureOut">
              <a:rPr lang="en-US" smtClean="0"/>
              <a:t>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9FF087-7EDD-4CF5-8165-1AC12ABB78CB}" type="slidenum">
              <a:rPr lang="en-US" smtClean="0"/>
              <a:t>‹#›</a:t>
            </a:fld>
            <a:endParaRPr lang="en-US"/>
          </a:p>
        </p:txBody>
      </p:sp>
    </p:spTree>
    <p:extLst>
      <p:ext uri="{BB962C8B-B14F-4D97-AF65-F5344CB8AC3E}">
        <p14:creationId xmlns:p14="http://schemas.microsoft.com/office/powerpoint/2010/main" val="3371937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2/27/2022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1675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2/27/2022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7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2/27/2022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1129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2/27/2022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52109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2/27/2022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06588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2/27/2022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2786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2/27/2022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4420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2/27/2022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71275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2/27/2022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285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2/27/2022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011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2/27/2022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3477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2/27/2022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3798322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rike.com/agile-guide/agile-development-life-cycle/" TargetMode="External"/><Relationship Id="rId2" Type="http://schemas.openxmlformats.org/officeDocument/2006/relationships/hyperlink" Target="https://scrumguides.org/scrum-guide.html" TargetMode="External"/><Relationship Id="rId1" Type="http://schemas.openxmlformats.org/officeDocument/2006/relationships/slideLayout" Target="../slideLayouts/slideLayout2.xml"/><Relationship Id="rId4" Type="http://schemas.openxmlformats.org/officeDocument/2006/relationships/hyperlink" Target="https://project-management.com/agile-vs-waterfa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FC56D2-D7B5-4A0C-B8AA-738BADF257BB}"/>
              </a:ext>
            </a:extLst>
          </p:cNvPr>
          <p:cNvSpPr>
            <a:spLocks noGrp="1"/>
          </p:cNvSpPr>
          <p:nvPr>
            <p:ph type="ctrTitle"/>
          </p:nvPr>
        </p:nvSpPr>
        <p:spPr>
          <a:xfrm>
            <a:off x="477981" y="1122363"/>
            <a:ext cx="4023360" cy="3204134"/>
          </a:xfrm>
        </p:spPr>
        <p:txBody>
          <a:bodyPr anchor="b">
            <a:normAutofit/>
          </a:bodyPr>
          <a:lstStyle/>
          <a:p>
            <a:r>
              <a:rPr lang="en-US" sz="4800"/>
              <a:t>Scrum-Agile Approach to Development</a:t>
            </a:r>
          </a:p>
        </p:txBody>
      </p:sp>
      <p:sp>
        <p:nvSpPr>
          <p:cNvPr id="3" name="Subtitle 2">
            <a:extLst>
              <a:ext uri="{FF2B5EF4-FFF2-40B4-BE49-F238E27FC236}">
                <a16:creationId xmlns:a16="http://schemas.microsoft.com/office/drawing/2014/main" id="{07687F47-1872-4449-AAB0-EB22930B4ECD}"/>
              </a:ext>
            </a:extLst>
          </p:cNvPr>
          <p:cNvSpPr>
            <a:spLocks noGrp="1"/>
          </p:cNvSpPr>
          <p:nvPr>
            <p:ph type="subTitle" idx="1"/>
          </p:nvPr>
        </p:nvSpPr>
        <p:spPr>
          <a:xfrm>
            <a:off x="477981" y="4872922"/>
            <a:ext cx="3933306" cy="1208141"/>
          </a:xfrm>
        </p:spPr>
        <p:txBody>
          <a:bodyPr>
            <a:normAutofit/>
          </a:bodyPr>
          <a:lstStyle/>
          <a:p>
            <a:r>
              <a:rPr lang="en-US" sz="2000" dirty="0"/>
              <a:t>Alex Metzger</a:t>
            </a: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Illustration of people on a blockchain">
            <a:extLst>
              <a:ext uri="{FF2B5EF4-FFF2-40B4-BE49-F238E27FC236}">
                <a16:creationId xmlns:a16="http://schemas.microsoft.com/office/drawing/2014/main" id="{10A0C5A4-DE62-4362-95E0-F590F96B4E8A}"/>
              </a:ext>
            </a:extLst>
          </p:cNvPr>
          <p:cNvPicPr>
            <a:picLocks noChangeAspect="1"/>
          </p:cNvPicPr>
          <p:nvPr/>
        </p:nvPicPr>
        <p:blipFill rotWithShape="1">
          <a:blip r:embed="rId2"/>
          <a:srcRect t="10383" b="1034"/>
          <a:stretch/>
        </p:blipFill>
        <p:spPr>
          <a:xfrm>
            <a:off x="5414356" y="1550883"/>
            <a:ext cx="6408836" cy="3604982"/>
          </a:xfrm>
          <a:prstGeom prst="rect">
            <a:avLst/>
          </a:prstGeom>
        </p:spPr>
      </p:pic>
    </p:spTree>
    <p:extLst>
      <p:ext uri="{BB962C8B-B14F-4D97-AF65-F5344CB8AC3E}">
        <p14:creationId xmlns:p14="http://schemas.microsoft.com/office/powerpoint/2010/main" val="86231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76CE3B-87CC-45D3-8E27-1400EE7C2C18}"/>
              </a:ext>
            </a:extLst>
          </p:cNvPr>
          <p:cNvSpPr>
            <a:spLocks noGrp="1"/>
          </p:cNvSpPr>
          <p:nvPr>
            <p:ph type="title"/>
          </p:nvPr>
        </p:nvSpPr>
        <p:spPr>
          <a:xfrm>
            <a:off x="1115568" y="548640"/>
            <a:ext cx="10168128" cy="1179576"/>
          </a:xfrm>
        </p:spPr>
        <p:txBody>
          <a:bodyPr>
            <a:normAutofit/>
          </a:bodyPr>
          <a:lstStyle/>
          <a:p>
            <a:r>
              <a:rPr lang="en-US"/>
              <a:t>Roles of the Scrum-Agile Team</a:t>
            </a:r>
          </a:p>
        </p:txBody>
      </p:sp>
      <p:sp>
        <p:nvSpPr>
          <p:cNvPr id="29" name="Rectangle 2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42E4C50-6601-44E5-AABF-AD7A7A039F7C}"/>
              </a:ext>
            </a:extLst>
          </p:cNvPr>
          <p:cNvSpPr>
            <a:spLocks noGrp="1"/>
          </p:cNvSpPr>
          <p:nvPr>
            <p:ph idx="1"/>
          </p:nvPr>
        </p:nvSpPr>
        <p:spPr>
          <a:xfrm>
            <a:off x="1115568" y="2481943"/>
            <a:ext cx="10168128" cy="3695020"/>
          </a:xfrm>
        </p:spPr>
        <p:txBody>
          <a:bodyPr>
            <a:normAutofit/>
          </a:bodyPr>
          <a:lstStyle/>
          <a:p>
            <a:pPr>
              <a:lnSpc>
                <a:spcPct val="100000"/>
              </a:lnSpc>
            </a:pPr>
            <a:r>
              <a:rPr lang="en-US" sz="1500" b="1"/>
              <a:t>Product Owner</a:t>
            </a:r>
          </a:p>
          <a:p>
            <a:pPr lvl="1">
              <a:lnSpc>
                <a:spcPct val="100000"/>
              </a:lnSpc>
              <a:buFontTx/>
              <a:buChar char="-"/>
            </a:pPr>
            <a:r>
              <a:rPr lang="en-US" sz="1500"/>
              <a:t>A Product Owner orders the work for a complex problem into a Product Backlog</a:t>
            </a:r>
            <a:r>
              <a:rPr lang="en-US" sz="1500" baseline="30000"/>
              <a:t>1</a:t>
            </a:r>
          </a:p>
          <a:p>
            <a:pPr lvl="1">
              <a:lnSpc>
                <a:spcPct val="100000"/>
              </a:lnSpc>
              <a:buFontTx/>
              <a:buChar char="-"/>
            </a:pPr>
            <a:r>
              <a:rPr lang="en-US" sz="1500"/>
              <a:t>Has direct communication with the client/user base</a:t>
            </a:r>
          </a:p>
          <a:p>
            <a:pPr>
              <a:lnSpc>
                <a:spcPct val="100000"/>
              </a:lnSpc>
            </a:pPr>
            <a:r>
              <a:rPr lang="en-US" sz="1500" b="1"/>
              <a:t>Scrum Master</a:t>
            </a:r>
          </a:p>
          <a:p>
            <a:pPr marL="0" indent="0">
              <a:lnSpc>
                <a:spcPct val="100000"/>
              </a:lnSpc>
              <a:buNone/>
            </a:pPr>
            <a:r>
              <a:rPr lang="en-US" sz="1500" b="1"/>
              <a:t>          </a:t>
            </a:r>
            <a:r>
              <a:rPr lang="en-US" sz="1500"/>
              <a:t>- The Scrum Master is accountable for establishing Scrum by helping everyone understand Scrum theory and practice</a:t>
            </a:r>
            <a:r>
              <a:rPr lang="en-US" sz="1500" baseline="30000"/>
              <a:t>1</a:t>
            </a:r>
          </a:p>
          <a:p>
            <a:pPr marL="0" indent="0">
              <a:lnSpc>
                <a:spcPct val="100000"/>
              </a:lnSpc>
              <a:buNone/>
            </a:pPr>
            <a:r>
              <a:rPr lang="en-US" sz="1500" b="1" baseline="30000"/>
              <a:t>              </a:t>
            </a:r>
            <a:r>
              <a:rPr lang="en-US" sz="1500"/>
              <a:t>- Helps relay information from Product Owner to development team</a:t>
            </a:r>
          </a:p>
          <a:p>
            <a:pPr>
              <a:lnSpc>
                <a:spcPct val="100000"/>
              </a:lnSpc>
            </a:pPr>
            <a:r>
              <a:rPr lang="en-US" sz="1500" b="1" baseline="30000"/>
              <a:t> </a:t>
            </a:r>
            <a:r>
              <a:rPr lang="en-US" sz="1500" b="1"/>
              <a:t>Development Team</a:t>
            </a:r>
          </a:p>
          <a:p>
            <a:pPr marL="0" indent="0">
              <a:lnSpc>
                <a:spcPct val="100000"/>
              </a:lnSpc>
              <a:buNone/>
            </a:pPr>
            <a:r>
              <a:rPr lang="en-US" sz="1500" b="1"/>
              <a:t>         </a:t>
            </a:r>
            <a:r>
              <a:rPr lang="en-US" sz="1500"/>
              <a:t>- </a:t>
            </a:r>
            <a:r>
              <a:rPr lang="en-US" sz="1500" b="0" i="0">
                <a:effectLst/>
                <a:latin typeface="Helvetica Neue"/>
              </a:rPr>
              <a:t>Developers are the people in the Scrum Team that are committed to creating any aspect of a usable Increment each Sprint</a:t>
            </a:r>
            <a:r>
              <a:rPr lang="en-US" sz="1500" b="0" i="0" baseline="30000">
                <a:effectLst/>
                <a:latin typeface="Helvetica Neue"/>
              </a:rPr>
              <a:t>1</a:t>
            </a:r>
            <a:r>
              <a:rPr lang="en-US" sz="1500"/>
              <a:t> </a:t>
            </a:r>
          </a:p>
          <a:p>
            <a:pPr marL="0" indent="0">
              <a:lnSpc>
                <a:spcPct val="100000"/>
              </a:lnSpc>
              <a:buNone/>
            </a:pPr>
            <a:r>
              <a:rPr lang="en-US" sz="1500" b="1"/>
              <a:t>         </a:t>
            </a:r>
            <a:r>
              <a:rPr lang="en-US" sz="1500"/>
              <a:t>- Create plans to incrementally complete the user stories of a product backlog</a:t>
            </a:r>
            <a:r>
              <a:rPr lang="en-US" sz="1500" b="1"/>
              <a:t> </a:t>
            </a:r>
          </a:p>
          <a:p>
            <a:pPr marL="457200" lvl="1" indent="0">
              <a:lnSpc>
                <a:spcPct val="100000"/>
              </a:lnSpc>
              <a:buNone/>
            </a:pPr>
            <a:endParaRPr lang="en-US" sz="1500" b="1"/>
          </a:p>
        </p:txBody>
      </p:sp>
      <p:sp>
        <p:nvSpPr>
          <p:cNvPr id="4" name="Footer Placeholder 3">
            <a:extLst>
              <a:ext uri="{FF2B5EF4-FFF2-40B4-BE49-F238E27FC236}">
                <a16:creationId xmlns:a16="http://schemas.microsoft.com/office/drawing/2014/main" id="{EC105590-D0AE-44CC-8F2F-FCF2BE1AC3B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baseline="30000" dirty="0"/>
              <a:t>1 </a:t>
            </a:r>
            <a:r>
              <a:rPr lang="en-US" dirty="0"/>
              <a:t>https://scrumguides.org/scrum-guide.html</a:t>
            </a:r>
            <a:endParaRPr lang="en-US"/>
          </a:p>
        </p:txBody>
      </p:sp>
    </p:spTree>
    <p:extLst>
      <p:ext uri="{BB962C8B-B14F-4D97-AF65-F5344CB8AC3E}">
        <p14:creationId xmlns:p14="http://schemas.microsoft.com/office/powerpoint/2010/main" val="3182681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45C4-F8EE-4B07-B160-E6F8AD2A617B}"/>
              </a:ext>
            </a:extLst>
          </p:cNvPr>
          <p:cNvSpPr>
            <a:spLocks noGrp="1"/>
          </p:cNvSpPr>
          <p:nvPr>
            <p:ph type="title"/>
          </p:nvPr>
        </p:nvSpPr>
        <p:spPr>
          <a:xfrm>
            <a:off x="1115568" y="548640"/>
            <a:ext cx="10168128" cy="1227909"/>
          </a:xfrm>
        </p:spPr>
        <p:txBody>
          <a:bodyPr/>
          <a:lstStyle/>
          <a:p>
            <a:r>
              <a:rPr lang="en-US" dirty="0"/>
              <a:t>Phases of the Agile Life Cycle</a:t>
            </a:r>
          </a:p>
        </p:txBody>
      </p:sp>
      <p:sp>
        <p:nvSpPr>
          <p:cNvPr id="3" name="Content Placeholder 2">
            <a:extLst>
              <a:ext uri="{FF2B5EF4-FFF2-40B4-BE49-F238E27FC236}">
                <a16:creationId xmlns:a16="http://schemas.microsoft.com/office/drawing/2014/main" id="{7AAFFE02-7088-40A0-BA31-CB776C3BD9CA}"/>
              </a:ext>
            </a:extLst>
          </p:cNvPr>
          <p:cNvSpPr>
            <a:spLocks noGrp="1"/>
          </p:cNvSpPr>
          <p:nvPr>
            <p:ph idx="1"/>
          </p:nvPr>
        </p:nvSpPr>
        <p:spPr>
          <a:xfrm>
            <a:off x="1115568" y="2203703"/>
            <a:ext cx="10168128" cy="4249347"/>
          </a:xfrm>
        </p:spPr>
        <p:txBody>
          <a:bodyPr>
            <a:normAutofit fontScale="92500" lnSpcReduction="20000"/>
          </a:bodyPr>
          <a:lstStyle/>
          <a:p>
            <a:pPr marL="514350" indent="-514350">
              <a:spcBef>
                <a:spcPts val="600"/>
              </a:spcBef>
              <a:buFont typeface="+mj-lt"/>
              <a:buAutoNum type="arabicPeriod"/>
            </a:pPr>
            <a:r>
              <a:rPr lang="en-US" sz="2000" b="1" dirty="0"/>
              <a:t>Product Conception</a:t>
            </a:r>
          </a:p>
          <a:p>
            <a:pPr marL="0" indent="0">
              <a:spcBef>
                <a:spcPts val="600"/>
              </a:spcBef>
              <a:buNone/>
            </a:pPr>
            <a:r>
              <a:rPr lang="en-US" sz="1400" dirty="0"/>
              <a:t>The  first phase of the agile process starts with the Product Owner conceptualizing the product and generating a product backlog for the development team.</a:t>
            </a:r>
          </a:p>
          <a:p>
            <a:pPr marL="457200" indent="-457200">
              <a:spcBef>
                <a:spcPts val="600"/>
              </a:spcBef>
              <a:buAutoNum type="arabicPeriod" startAt="2"/>
            </a:pPr>
            <a:r>
              <a:rPr lang="en-US" sz="2000" b="1" dirty="0"/>
              <a:t>Inception</a:t>
            </a:r>
          </a:p>
          <a:p>
            <a:pPr marL="0" indent="0">
              <a:spcBef>
                <a:spcPts val="600"/>
              </a:spcBef>
              <a:buNone/>
            </a:pPr>
            <a:r>
              <a:rPr lang="en-US" sz="1400" dirty="0"/>
              <a:t>After the product backlog has been generated and the development team has a clear picture on what functionalities are needed, it is time for the development team to begin working and delegating sprints based on the Scrum Master’s plans</a:t>
            </a:r>
          </a:p>
          <a:p>
            <a:pPr marL="457200" indent="-457200">
              <a:spcBef>
                <a:spcPts val="600"/>
              </a:spcBef>
              <a:buAutoNum type="arabicPeriod" startAt="3"/>
            </a:pPr>
            <a:r>
              <a:rPr lang="en-US" sz="2000" b="1" dirty="0"/>
              <a:t>Iteration</a:t>
            </a:r>
          </a:p>
          <a:p>
            <a:pPr marL="0" indent="0">
              <a:spcBef>
                <a:spcPts val="600"/>
              </a:spcBef>
              <a:buNone/>
            </a:pPr>
            <a:r>
              <a:rPr lang="en-US" sz="1400" dirty="0"/>
              <a:t>Once the development process kicks off, it is then the Scrum Master’s duty to make sure the development team stays on tasks with their sprints by using Scrum events such as daily scrum meetings. This is the phase that may take the longest and may be dynamic by nature.</a:t>
            </a:r>
          </a:p>
          <a:p>
            <a:pPr marL="457200" indent="-457200">
              <a:spcBef>
                <a:spcPts val="600"/>
              </a:spcBef>
              <a:buAutoNum type="arabicPeriod" startAt="4"/>
            </a:pPr>
            <a:r>
              <a:rPr lang="en-US" sz="2000" b="1" dirty="0"/>
              <a:t>Testing</a:t>
            </a:r>
          </a:p>
          <a:p>
            <a:pPr marL="0" indent="0">
              <a:spcBef>
                <a:spcPts val="600"/>
              </a:spcBef>
              <a:buNone/>
            </a:pPr>
            <a:r>
              <a:rPr lang="en-US" sz="1400" dirty="0"/>
              <a:t>This is where the testers try edge cases on the existing code and essentially makes sure the different functionalities of the application are releasable.</a:t>
            </a:r>
          </a:p>
          <a:p>
            <a:pPr marL="457200" indent="-457200">
              <a:spcBef>
                <a:spcPts val="600"/>
              </a:spcBef>
              <a:buAutoNum type="arabicPeriod" startAt="5"/>
            </a:pPr>
            <a:r>
              <a:rPr lang="en-US" sz="2000" b="1" dirty="0"/>
              <a:t>Release</a:t>
            </a:r>
          </a:p>
          <a:p>
            <a:pPr marL="0" indent="0">
              <a:spcBef>
                <a:spcPts val="600"/>
              </a:spcBef>
              <a:buNone/>
            </a:pPr>
            <a:r>
              <a:rPr lang="en-US" sz="1400" dirty="0"/>
              <a:t>Once all user stories of the product backlog have been completed and testing has been satisfied on all completed functionalities, it is time for the final project to be released. </a:t>
            </a:r>
          </a:p>
        </p:txBody>
      </p:sp>
      <p:sp>
        <p:nvSpPr>
          <p:cNvPr id="4" name="Footer Placeholder 3">
            <a:extLst>
              <a:ext uri="{FF2B5EF4-FFF2-40B4-BE49-F238E27FC236}">
                <a16:creationId xmlns:a16="http://schemas.microsoft.com/office/drawing/2014/main" id="{BB9A4E79-B16B-453A-B0A8-96CA854B467E}"/>
              </a:ext>
            </a:extLst>
          </p:cNvPr>
          <p:cNvSpPr>
            <a:spLocks noGrp="1"/>
          </p:cNvSpPr>
          <p:nvPr>
            <p:ph type="ftr" sz="quarter" idx="11"/>
          </p:nvPr>
        </p:nvSpPr>
        <p:spPr>
          <a:xfrm>
            <a:off x="1115568" y="6374673"/>
            <a:ext cx="5716306" cy="365125"/>
          </a:xfrm>
        </p:spPr>
        <p:txBody>
          <a:bodyPr/>
          <a:lstStyle/>
          <a:p>
            <a:r>
              <a:rPr lang="en-US" dirty="0"/>
              <a:t>https://www.wrike.com/agile-guide/agile-development-life-cycle/</a:t>
            </a:r>
          </a:p>
        </p:txBody>
      </p:sp>
    </p:spTree>
    <p:extLst>
      <p:ext uri="{BB962C8B-B14F-4D97-AF65-F5344CB8AC3E}">
        <p14:creationId xmlns:p14="http://schemas.microsoft.com/office/powerpoint/2010/main" val="34423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5B3E-27BB-412A-85C9-8449A9E70EB3}"/>
              </a:ext>
            </a:extLst>
          </p:cNvPr>
          <p:cNvSpPr>
            <a:spLocks noGrp="1"/>
          </p:cNvSpPr>
          <p:nvPr>
            <p:ph type="title"/>
          </p:nvPr>
        </p:nvSpPr>
        <p:spPr>
          <a:xfrm>
            <a:off x="1115568" y="482474"/>
            <a:ext cx="10168128" cy="1179576"/>
          </a:xfrm>
        </p:spPr>
        <p:txBody>
          <a:bodyPr/>
          <a:lstStyle/>
          <a:p>
            <a:r>
              <a:rPr lang="en-US" dirty="0"/>
              <a:t>Agile vs. Waterfall</a:t>
            </a:r>
          </a:p>
        </p:txBody>
      </p:sp>
      <p:graphicFrame>
        <p:nvGraphicFramePr>
          <p:cNvPr id="4" name="Table 4">
            <a:extLst>
              <a:ext uri="{FF2B5EF4-FFF2-40B4-BE49-F238E27FC236}">
                <a16:creationId xmlns:a16="http://schemas.microsoft.com/office/drawing/2014/main" id="{1998698E-F856-4A7B-85F9-7CA58B1185E1}"/>
              </a:ext>
            </a:extLst>
          </p:cNvPr>
          <p:cNvGraphicFramePr>
            <a:graphicFrameLocks noGrp="1"/>
          </p:cNvGraphicFramePr>
          <p:nvPr>
            <p:ph idx="1"/>
            <p:extLst>
              <p:ext uri="{D42A27DB-BD31-4B8C-83A1-F6EECF244321}">
                <p14:modId xmlns:p14="http://schemas.microsoft.com/office/powerpoint/2010/main" val="2932511481"/>
              </p:ext>
            </p:extLst>
          </p:nvPr>
        </p:nvGraphicFramePr>
        <p:xfrm>
          <a:off x="797961" y="3829748"/>
          <a:ext cx="10167936" cy="3101689"/>
        </p:xfrm>
        <a:graphic>
          <a:graphicData uri="http://schemas.openxmlformats.org/drawingml/2006/table">
            <a:tbl>
              <a:tblPr firstRow="1" bandRow="1">
                <a:tableStyleId>{5C22544A-7EE6-4342-B048-85BDC9FD1C3A}</a:tableStyleId>
              </a:tblPr>
              <a:tblGrid>
                <a:gridCol w="5083968">
                  <a:extLst>
                    <a:ext uri="{9D8B030D-6E8A-4147-A177-3AD203B41FA5}">
                      <a16:colId xmlns:a16="http://schemas.microsoft.com/office/drawing/2014/main" val="3432582787"/>
                    </a:ext>
                  </a:extLst>
                </a:gridCol>
                <a:gridCol w="5083968">
                  <a:extLst>
                    <a:ext uri="{9D8B030D-6E8A-4147-A177-3AD203B41FA5}">
                      <a16:colId xmlns:a16="http://schemas.microsoft.com/office/drawing/2014/main" val="2854005664"/>
                    </a:ext>
                  </a:extLst>
                </a:gridCol>
              </a:tblGrid>
              <a:tr h="632809">
                <a:tc>
                  <a:txBody>
                    <a:bodyPr/>
                    <a:lstStyle/>
                    <a:p>
                      <a:pPr algn="ctr"/>
                      <a:r>
                        <a:rPr lang="en-US" dirty="0">
                          <a:solidFill>
                            <a:schemeClr val="tx1"/>
                          </a:solidFill>
                        </a:rPr>
                        <a:t>Agile</a:t>
                      </a:r>
                    </a:p>
                  </a:txBody>
                  <a:tcPr/>
                </a:tc>
                <a:tc>
                  <a:txBody>
                    <a:bodyPr/>
                    <a:lstStyle/>
                    <a:p>
                      <a:pPr algn="ctr"/>
                      <a:r>
                        <a:rPr lang="en-US" dirty="0">
                          <a:solidFill>
                            <a:schemeClr val="tx1"/>
                          </a:solidFill>
                        </a:rPr>
                        <a:t>Waterfall</a:t>
                      </a:r>
                    </a:p>
                  </a:txBody>
                  <a:tcPr/>
                </a:tc>
                <a:extLst>
                  <a:ext uri="{0D108BD9-81ED-4DB2-BD59-A6C34878D82A}">
                    <a16:rowId xmlns:a16="http://schemas.microsoft.com/office/drawing/2014/main" val="2597027932"/>
                  </a:ext>
                </a:extLst>
              </a:tr>
              <a:tr h="632809">
                <a:tc>
                  <a:txBody>
                    <a:bodyPr/>
                    <a:lstStyle/>
                    <a:p>
                      <a:r>
                        <a:rPr lang="en-US" dirty="0"/>
                        <a:t>Members of the development team could be re-partitioned to address the sorting problem. </a:t>
                      </a:r>
                    </a:p>
                  </a:txBody>
                  <a:tcPr/>
                </a:tc>
                <a:tc>
                  <a:txBody>
                    <a:bodyPr/>
                    <a:lstStyle/>
                    <a:p>
                      <a:r>
                        <a:rPr lang="en-US" dirty="0"/>
                        <a:t>Most if not all the team would need to fix this issue before  continuing the project</a:t>
                      </a:r>
                    </a:p>
                  </a:txBody>
                  <a:tcPr/>
                </a:tc>
                <a:extLst>
                  <a:ext uri="{0D108BD9-81ED-4DB2-BD59-A6C34878D82A}">
                    <a16:rowId xmlns:a16="http://schemas.microsoft.com/office/drawing/2014/main" val="1354696933"/>
                  </a:ext>
                </a:extLst>
              </a:tr>
              <a:tr h="632809">
                <a:tc>
                  <a:txBody>
                    <a:bodyPr/>
                    <a:lstStyle/>
                    <a:p>
                      <a:r>
                        <a:rPr lang="en-US" dirty="0"/>
                        <a:t>Other sprints could continue to be developed independent of the setback in this sprint.</a:t>
                      </a:r>
                    </a:p>
                  </a:txBody>
                  <a:tcPr/>
                </a:tc>
                <a:tc>
                  <a:txBody>
                    <a:bodyPr/>
                    <a:lstStyle/>
                    <a:p>
                      <a:r>
                        <a:rPr lang="en-US" dirty="0"/>
                        <a:t>A delay in communication could setback the entire project and change expected due dates by the client.</a:t>
                      </a:r>
                    </a:p>
                  </a:txBody>
                  <a:tcPr/>
                </a:tc>
                <a:extLst>
                  <a:ext uri="{0D108BD9-81ED-4DB2-BD59-A6C34878D82A}">
                    <a16:rowId xmlns:a16="http://schemas.microsoft.com/office/drawing/2014/main" val="1614989970"/>
                  </a:ext>
                </a:extLst>
              </a:tr>
              <a:tr h="632809">
                <a:tc>
                  <a:txBody>
                    <a:bodyPr/>
                    <a:lstStyle/>
                    <a:p>
                      <a:r>
                        <a:rPr lang="en-US" dirty="0"/>
                        <a:t>Scrum Master can be notified and address the issue quickly through daily scrum meetings.</a:t>
                      </a:r>
                    </a:p>
                  </a:txBody>
                  <a:tcPr/>
                </a:tc>
                <a:tc>
                  <a:txBody>
                    <a:bodyPr/>
                    <a:lstStyle/>
                    <a:p>
                      <a:r>
                        <a:rPr lang="en-US" dirty="0"/>
                        <a:t>Higher level team members would likely be left in the dark of the issue as the development team scurries to fix the issue.</a:t>
                      </a:r>
                    </a:p>
                  </a:txBody>
                  <a:tcPr/>
                </a:tc>
                <a:extLst>
                  <a:ext uri="{0D108BD9-81ED-4DB2-BD59-A6C34878D82A}">
                    <a16:rowId xmlns:a16="http://schemas.microsoft.com/office/drawing/2014/main" val="1709063136"/>
                  </a:ext>
                </a:extLst>
              </a:tr>
            </a:tbl>
          </a:graphicData>
        </a:graphic>
      </p:graphicFrame>
      <p:sp>
        <p:nvSpPr>
          <p:cNvPr id="5" name="TextBox 4">
            <a:extLst>
              <a:ext uri="{FF2B5EF4-FFF2-40B4-BE49-F238E27FC236}">
                <a16:creationId xmlns:a16="http://schemas.microsoft.com/office/drawing/2014/main" id="{C3872A50-7B41-4299-A18D-5B4BAD79F49E}"/>
              </a:ext>
            </a:extLst>
          </p:cNvPr>
          <p:cNvSpPr txBox="1"/>
          <p:nvPr/>
        </p:nvSpPr>
        <p:spPr>
          <a:xfrm>
            <a:off x="797770" y="2451652"/>
            <a:ext cx="10168128" cy="1200329"/>
          </a:xfrm>
          <a:prstGeom prst="rect">
            <a:avLst/>
          </a:prstGeom>
          <a:noFill/>
        </p:spPr>
        <p:txBody>
          <a:bodyPr wrap="square" rtlCol="0">
            <a:spAutoFit/>
          </a:bodyPr>
          <a:lstStyle/>
          <a:p>
            <a:r>
              <a:rPr lang="en-US" dirty="0"/>
              <a:t>In this example, there was an issue at the testing stage of a functionality of the development life cycle, specifically certain edge cases of a price sorting functionality for the SNHU Travel Team Project weren’t behaving properly. Below outlines the difference in how this issue would be addressed in an Agile vs Waterfall methodology.  </a:t>
            </a:r>
          </a:p>
        </p:txBody>
      </p:sp>
    </p:spTree>
    <p:extLst>
      <p:ext uri="{BB962C8B-B14F-4D97-AF65-F5344CB8AC3E}">
        <p14:creationId xmlns:p14="http://schemas.microsoft.com/office/powerpoint/2010/main" val="274120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FD67-BA42-4075-B05C-A87EB82F496E}"/>
              </a:ext>
            </a:extLst>
          </p:cNvPr>
          <p:cNvSpPr>
            <a:spLocks noGrp="1"/>
          </p:cNvSpPr>
          <p:nvPr>
            <p:ph type="title"/>
          </p:nvPr>
        </p:nvSpPr>
        <p:spPr/>
        <p:txBody>
          <a:bodyPr/>
          <a:lstStyle/>
          <a:p>
            <a:r>
              <a:rPr lang="en-US" dirty="0"/>
              <a:t>When to Use What</a:t>
            </a:r>
          </a:p>
        </p:txBody>
      </p:sp>
      <p:sp>
        <p:nvSpPr>
          <p:cNvPr id="3" name="Content Placeholder 2">
            <a:extLst>
              <a:ext uri="{FF2B5EF4-FFF2-40B4-BE49-F238E27FC236}">
                <a16:creationId xmlns:a16="http://schemas.microsoft.com/office/drawing/2014/main" id="{60E4403D-30AC-4CE8-995D-7E42F805225C}"/>
              </a:ext>
            </a:extLst>
          </p:cNvPr>
          <p:cNvSpPr>
            <a:spLocks noGrp="1"/>
          </p:cNvSpPr>
          <p:nvPr>
            <p:ph idx="1"/>
          </p:nvPr>
        </p:nvSpPr>
        <p:spPr/>
        <p:txBody>
          <a:bodyPr>
            <a:normAutofit fontScale="92500" lnSpcReduction="20000"/>
          </a:bodyPr>
          <a:lstStyle/>
          <a:p>
            <a:r>
              <a:rPr lang="en-US" sz="2400" dirty="0"/>
              <a:t>Waterfall</a:t>
            </a:r>
          </a:p>
          <a:p>
            <a:pPr marL="0" indent="0">
              <a:buNone/>
            </a:pPr>
            <a:r>
              <a:rPr lang="en-US" sz="2400" dirty="0"/>
              <a:t>	</a:t>
            </a:r>
            <a:r>
              <a:rPr lang="en-US" sz="1800" dirty="0"/>
              <a:t>1. Used when hard deadlines need to be met.</a:t>
            </a:r>
          </a:p>
          <a:p>
            <a:pPr marL="0" indent="0">
              <a:buNone/>
            </a:pPr>
            <a:r>
              <a:rPr lang="en-US" sz="1800" dirty="0"/>
              <a:t>	2. Little room for flexibility</a:t>
            </a:r>
          </a:p>
          <a:p>
            <a:pPr marL="0" indent="0">
              <a:buNone/>
            </a:pPr>
            <a:r>
              <a:rPr lang="en-US" sz="1800" dirty="0"/>
              <a:t>	3. Should be used when the project is simple enough to be completed in one   	single 	longer phase.</a:t>
            </a:r>
          </a:p>
          <a:p>
            <a:r>
              <a:rPr lang="en-US" sz="2400" dirty="0"/>
              <a:t>Agile</a:t>
            </a:r>
          </a:p>
          <a:p>
            <a:pPr marL="457200" lvl="1" indent="0">
              <a:buNone/>
            </a:pPr>
            <a:r>
              <a:rPr lang="en-US" sz="2000" dirty="0"/>
              <a:t>	</a:t>
            </a:r>
            <a:r>
              <a:rPr lang="en-US" sz="1800" dirty="0"/>
              <a:t>1. Focuses more on an incremental and iterative approach</a:t>
            </a:r>
            <a:r>
              <a:rPr lang="en-US" sz="1800" baseline="30000" dirty="0"/>
              <a:t>3</a:t>
            </a:r>
          </a:p>
          <a:p>
            <a:pPr marL="457200" lvl="1" indent="0">
              <a:buNone/>
            </a:pPr>
            <a:r>
              <a:rPr lang="en-US" sz="1800" baseline="30000" dirty="0"/>
              <a:t>	</a:t>
            </a:r>
            <a:r>
              <a:rPr lang="en-US" sz="1800" dirty="0"/>
              <a:t>2. Much more flexible since teams are separated into many smaller ones and can be 	dynamically changed based on the different sprints’ needs.</a:t>
            </a:r>
          </a:p>
          <a:p>
            <a:pPr marL="457200" lvl="1" indent="0">
              <a:buNone/>
            </a:pPr>
            <a:r>
              <a:rPr lang="en-US" sz="2000" dirty="0"/>
              <a:t>	</a:t>
            </a:r>
            <a:r>
              <a:rPr lang="en-US" sz="1700" dirty="0"/>
              <a:t>3. Requirements are prepared daily as opposed to all at once at the beginning of the 	development process.</a:t>
            </a:r>
            <a:r>
              <a:rPr lang="en-US" sz="2000" dirty="0"/>
              <a:t>	</a:t>
            </a:r>
          </a:p>
          <a:p>
            <a:pPr marL="0" indent="0">
              <a:buNone/>
            </a:pPr>
            <a:endParaRPr lang="en-US" dirty="0"/>
          </a:p>
        </p:txBody>
      </p:sp>
      <p:sp>
        <p:nvSpPr>
          <p:cNvPr id="4" name="Footer Placeholder 3">
            <a:extLst>
              <a:ext uri="{FF2B5EF4-FFF2-40B4-BE49-F238E27FC236}">
                <a16:creationId xmlns:a16="http://schemas.microsoft.com/office/drawing/2014/main" id="{CF318A21-0128-45D5-9859-C1578468F3E2}"/>
              </a:ext>
            </a:extLst>
          </p:cNvPr>
          <p:cNvSpPr>
            <a:spLocks noGrp="1"/>
          </p:cNvSpPr>
          <p:nvPr>
            <p:ph type="ftr" sz="quarter" idx="11"/>
          </p:nvPr>
        </p:nvSpPr>
        <p:spPr>
          <a:xfrm>
            <a:off x="924338" y="6454444"/>
            <a:ext cx="5171661" cy="365125"/>
          </a:xfrm>
        </p:spPr>
        <p:txBody>
          <a:bodyPr/>
          <a:lstStyle/>
          <a:p>
            <a:r>
              <a:rPr lang="en-US" dirty="0"/>
              <a:t>https://project-management.com/agile-vs-waterfall/</a:t>
            </a:r>
          </a:p>
        </p:txBody>
      </p:sp>
    </p:spTree>
    <p:extLst>
      <p:ext uri="{BB962C8B-B14F-4D97-AF65-F5344CB8AC3E}">
        <p14:creationId xmlns:p14="http://schemas.microsoft.com/office/powerpoint/2010/main" val="425759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1A66-6335-45A3-BCA4-427671C1AAD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A161065-6E5A-4189-9D79-292752C9FC76}"/>
              </a:ext>
            </a:extLst>
          </p:cNvPr>
          <p:cNvSpPr>
            <a:spLocks noGrp="1"/>
          </p:cNvSpPr>
          <p:nvPr>
            <p:ph idx="1"/>
          </p:nvPr>
        </p:nvSpPr>
        <p:spPr/>
        <p:txBody>
          <a:bodyPr>
            <a:normAutofit/>
          </a:bodyPr>
          <a:lstStyle/>
          <a:p>
            <a:pPr marL="0" indent="0">
              <a:buNone/>
            </a:pPr>
            <a:r>
              <a:rPr lang="en-US" sz="2000" baseline="30000" dirty="0"/>
              <a:t>1 </a:t>
            </a:r>
            <a:r>
              <a:rPr lang="en-US" sz="2000" dirty="0"/>
              <a:t>Ken </a:t>
            </a:r>
            <a:r>
              <a:rPr lang="en-US" sz="2000" dirty="0" err="1"/>
              <a:t>Schwaber</a:t>
            </a:r>
            <a:r>
              <a:rPr lang="en-US" sz="2000" dirty="0"/>
              <a:t> and Jeff Sutherland. </a:t>
            </a:r>
            <a:r>
              <a:rPr lang="en-US" sz="2000" i="1" dirty="0"/>
              <a:t>The 2020 Scrum Guide.</a:t>
            </a:r>
            <a:r>
              <a:rPr lang="en-US" sz="2000" dirty="0">
                <a:hlinkClick r:id="rId2"/>
              </a:rPr>
              <a:t> https://scrumguides.org/scrum-guide.html</a:t>
            </a:r>
            <a:r>
              <a:rPr lang="en-US" sz="2000" i="1" dirty="0"/>
              <a:t>. 2020</a:t>
            </a:r>
          </a:p>
          <a:p>
            <a:pPr marL="0" indent="0">
              <a:buNone/>
            </a:pPr>
            <a:r>
              <a:rPr lang="en-US" sz="2000" baseline="30000" dirty="0"/>
              <a:t>2 </a:t>
            </a:r>
            <a:r>
              <a:rPr lang="en-US" sz="2000" dirty="0"/>
              <a:t>Wrike.com. </a:t>
            </a:r>
            <a:r>
              <a:rPr lang="en-US" sz="2000" i="1" dirty="0"/>
              <a:t>The Agile Software Development Life Cycle.</a:t>
            </a:r>
            <a:r>
              <a:rPr lang="en-US" sz="2000" dirty="0"/>
              <a:t> </a:t>
            </a:r>
            <a:r>
              <a:rPr lang="en-US" sz="2000" dirty="0">
                <a:hlinkClick r:id="rId3"/>
              </a:rPr>
              <a:t>https://www.wrike.com/agile-guide/agile-development-life-cycle/</a:t>
            </a:r>
            <a:endParaRPr lang="en-US" sz="2000" dirty="0"/>
          </a:p>
          <a:p>
            <a:pPr marL="0" indent="0">
              <a:buNone/>
            </a:pPr>
            <a:r>
              <a:rPr lang="en-US" sz="2000" baseline="30000"/>
              <a:t>3 </a:t>
            </a:r>
            <a:r>
              <a:rPr lang="en-US" sz="2000"/>
              <a:t>Jose </a:t>
            </a:r>
            <a:r>
              <a:rPr lang="en-US" sz="2000" dirty="0"/>
              <a:t>Maria Delos Santos.  </a:t>
            </a:r>
            <a:r>
              <a:rPr lang="en-US" sz="2000" i="1" dirty="0">
                <a:effectLst/>
              </a:rPr>
              <a:t>Agile vs. Waterfall: Differences in Software Development Methodologies. </a:t>
            </a:r>
            <a:r>
              <a:rPr lang="en-US" sz="2000" dirty="0">
                <a:effectLst/>
                <a:hlinkClick r:id="rId4"/>
              </a:rPr>
              <a:t>https://project-management.com/agile-vs-waterfall/</a:t>
            </a:r>
            <a:r>
              <a:rPr lang="en-US" sz="2000" dirty="0">
                <a:effectLst/>
              </a:rPr>
              <a:t>. Aug 23, 2021.</a:t>
            </a:r>
          </a:p>
          <a:p>
            <a:endParaRPr lang="en-US" sz="2000" dirty="0"/>
          </a:p>
          <a:p>
            <a:endParaRPr lang="en-US" sz="2000" dirty="0"/>
          </a:p>
        </p:txBody>
      </p:sp>
    </p:spTree>
    <p:extLst>
      <p:ext uri="{BB962C8B-B14F-4D97-AF65-F5344CB8AC3E}">
        <p14:creationId xmlns:p14="http://schemas.microsoft.com/office/powerpoint/2010/main" val="3946695178"/>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677</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Calibri</vt:lpstr>
      <vt:lpstr>Helvetica Neue</vt:lpstr>
      <vt:lpstr>AccentBoxVTI</vt:lpstr>
      <vt:lpstr>Scrum-Agile Approach to Development</vt:lpstr>
      <vt:lpstr>Roles of the Scrum-Agile Team</vt:lpstr>
      <vt:lpstr>Phases of the Agile Life Cycle</vt:lpstr>
      <vt:lpstr>Agile vs. Waterfall</vt:lpstr>
      <vt:lpstr>When to Use What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Approach to Development</dc:title>
  <dc:creator>Alex Metzger</dc:creator>
  <cp:lastModifiedBy>Alex Metzger</cp:lastModifiedBy>
  <cp:revision>3</cp:revision>
  <dcterms:created xsi:type="dcterms:W3CDTF">2022-02-20T21:09:14Z</dcterms:created>
  <dcterms:modified xsi:type="dcterms:W3CDTF">2022-02-28T01:06:55Z</dcterms:modified>
</cp:coreProperties>
</file>