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72" r:id="rId3"/>
    <p:sldId id="273" r:id="rId4"/>
    <p:sldId id="267" r:id="rId5"/>
    <p:sldId id="265" r:id="rId6"/>
    <p:sldId id="271" r:id="rId7"/>
    <p:sldId id="263" r:id="rId8"/>
    <p:sldId id="264" r:id="rId9"/>
    <p:sldId id="258" r:id="rId10"/>
    <p:sldId id="270"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76935"/>
  </p:normalViewPr>
  <p:slideViewPr>
    <p:cSldViewPr snapToGrid="0" snapToObjects="1">
      <p:cViewPr varScale="1">
        <p:scale>
          <a:sx n="88" d="100"/>
          <a:sy n="88"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C32CD-9F8B-8D41-A69E-661F59EB6930}" type="datetimeFigureOut">
              <a:rPr kumimoji="1" lang="ja-JP" altLang="en-US" smtClean="0"/>
              <a:t>2018/4/1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1C949-524F-1145-A8F0-2AB33F1B8BDA}" type="slidenum">
              <a:rPr kumimoji="1" lang="ja-JP" altLang="en-US" smtClean="0"/>
              <a:t>‹#›</a:t>
            </a:fld>
            <a:endParaRPr kumimoji="1" lang="ja-JP" altLang="en-US"/>
          </a:p>
        </p:txBody>
      </p:sp>
    </p:spTree>
    <p:extLst>
      <p:ext uri="{BB962C8B-B14F-4D97-AF65-F5344CB8AC3E}">
        <p14:creationId xmlns:p14="http://schemas.microsoft.com/office/powerpoint/2010/main" val="17240349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B01C949-524F-1145-A8F0-2AB33F1B8BDA}" type="slidenum">
              <a:rPr kumimoji="1" lang="ja-JP" altLang="en-US" smtClean="0"/>
              <a:t>1</a:t>
            </a:fld>
            <a:endParaRPr kumimoji="1" lang="ja-JP" altLang="en-US"/>
          </a:p>
        </p:txBody>
      </p:sp>
    </p:spTree>
    <p:extLst>
      <p:ext uri="{BB962C8B-B14F-4D97-AF65-F5344CB8AC3E}">
        <p14:creationId xmlns:p14="http://schemas.microsoft.com/office/powerpoint/2010/main" val="21452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54075" y="744538"/>
            <a:ext cx="4960938" cy="372268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00ED3AD-F95B-5247-92B0-50B70B2DB4B6}" type="slidenum">
              <a:rPr kumimoji="1" lang="ja-JP" altLang="en-US" smtClean="0"/>
              <a:t>2</a:t>
            </a:fld>
            <a:endParaRPr kumimoji="1" lang="ja-JP" altLang="en-US"/>
          </a:p>
        </p:txBody>
      </p:sp>
    </p:spTree>
    <p:extLst>
      <p:ext uri="{BB962C8B-B14F-4D97-AF65-F5344CB8AC3E}">
        <p14:creationId xmlns:p14="http://schemas.microsoft.com/office/powerpoint/2010/main" val="368397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54075" y="744538"/>
            <a:ext cx="4960938" cy="3722687"/>
          </a:xfrm>
        </p:spPr>
      </p:sp>
      <p:sp>
        <p:nvSpPr>
          <p:cNvPr id="3" name="ノート プレースホルダー 2"/>
          <p:cNvSpPr>
            <a:spLocks noGrp="1"/>
          </p:cNvSpPr>
          <p:nvPr>
            <p:ph type="body" idx="1"/>
          </p:nvPr>
        </p:nvSpPr>
        <p:spPr/>
        <p:txBody>
          <a:bodyPr/>
          <a:lstStyle/>
          <a:p>
            <a:r>
              <a:rPr kumimoji="1" lang="en-US" altLang="ja-JP" dirty="0"/>
              <a:t>URI: URL</a:t>
            </a:r>
            <a:r>
              <a:rPr kumimoji="1" lang="ja-JP" altLang="en-US"/>
              <a:t>と</a:t>
            </a:r>
            <a:r>
              <a:rPr kumimoji="1" lang="en-US" altLang="ja-JP" dirty="0"/>
              <a:t>URN</a:t>
            </a:r>
            <a:r>
              <a:rPr kumimoji="1" lang="ja-JP" altLang="en-US"/>
              <a:t>を含む識別子</a:t>
            </a:r>
            <a:endParaRPr kumimoji="1" lang="en-US" altLang="ja-JP" dirty="0"/>
          </a:p>
          <a:p>
            <a:r>
              <a:rPr kumimoji="1" lang="en-US" altLang="ja-JP" dirty="0"/>
              <a:t>URL: </a:t>
            </a:r>
            <a:r>
              <a:rPr kumimoji="1" lang="ja-JP" altLang="en-US"/>
              <a:t>リソースの場所を識別</a:t>
            </a:r>
            <a:endParaRPr kumimoji="1" lang="en-US" altLang="ja-JP" dirty="0"/>
          </a:p>
          <a:p>
            <a:r>
              <a:rPr kumimoji="1" lang="en-US" altLang="ja-JP" dirty="0"/>
              <a:t>URN(Uniform Resource Name): </a:t>
            </a:r>
            <a:r>
              <a:rPr kumimoji="1" lang="ja-JP" altLang="en-US"/>
              <a:t>リソースの名前を識別，ネットワーク上にリソースがなくなっても，一位で永続的識別が可能</a:t>
            </a:r>
            <a:endParaRPr kumimoji="1" lang="en-US" altLang="ja-JP" dirty="0"/>
          </a:p>
          <a:p>
            <a:endParaRPr kumimoji="1" lang="en-US" altLang="ja-JP" dirty="0"/>
          </a:p>
          <a:p>
            <a:r>
              <a:rPr kumimoji="1" lang="en-US" altLang="ja-JP" dirty="0"/>
              <a:t>HTTP: </a:t>
            </a:r>
            <a:r>
              <a:rPr kumimoji="1" lang="ja-JP" altLang="en-US"/>
              <a:t>通信プロトコル</a:t>
            </a:r>
            <a:endParaRPr kumimoji="1" lang="en-US" altLang="ja-JP" dirty="0"/>
          </a:p>
          <a:p>
            <a:endParaRPr kumimoji="1" lang="en-US" altLang="ja-JP" dirty="0"/>
          </a:p>
          <a:p>
            <a:r>
              <a:rPr kumimoji="1" lang="en-US" altLang="ja-JP" dirty="0"/>
              <a:t>HTML: </a:t>
            </a:r>
            <a:r>
              <a:rPr kumimoji="1" lang="ja-JP" altLang="en-US"/>
              <a:t>マークアップ言語</a:t>
            </a:r>
            <a:r>
              <a:rPr kumimoji="1" lang="en-US" altLang="ja-JP" dirty="0"/>
              <a:t>(</a:t>
            </a:r>
            <a:r>
              <a:rPr kumimoji="1" lang="ja-JP" altLang="en-US"/>
              <a:t>視覚表現や文章構造を記述するための形式言語，</a:t>
            </a:r>
            <a:r>
              <a:rPr kumimoji="1" lang="en-US" altLang="ja-JP" dirty="0"/>
              <a:t>XML</a:t>
            </a:r>
            <a:r>
              <a:rPr kumimoji="1" lang="ja-JP" altLang="en-US"/>
              <a:t>など</a:t>
            </a:r>
            <a:r>
              <a:rPr kumimoji="1" lang="en-US" altLang="ja-JP" dirty="0"/>
              <a:t>) </a:t>
            </a:r>
          </a:p>
        </p:txBody>
      </p:sp>
      <p:sp>
        <p:nvSpPr>
          <p:cNvPr id="4" name="スライド番号プレースホルダー 3"/>
          <p:cNvSpPr>
            <a:spLocks noGrp="1"/>
          </p:cNvSpPr>
          <p:nvPr>
            <p:ph type="sldNum" sz="quarter" idx="10"/>
          </p:nvPr>
        </p:nvSpPr>
        <p:spPr/>
        <p:txBody>
          <a:bodyPr/>
          <a:lstStyle/>
          <a:p>
            <a:fld id="{600ED3AD-F95B-5247-92B0-50B70B2DB4B6}" type="slidenum">
              <a:rPr kumimoji="1" lang="ja-JP" altLang="en-US" smtClean="0"/>
              <a:t>3</a:t>
            </a:fld>
            <a:endParaRPr kumimoji="1" lang="ja-JP" altLang="en-US"/>
          </a:p>
        </p:txBody>
      </p:sp>
    </p:spTree>
    <p:extLst>
      <p:ext uri="{BB962C8B-B14F-4D97-AF65-F5344CB8AC3E}">
        <p14:creationId xmlns:p14="http://schemas.microsoft.com/office/powerpoint/2010/main" val="1111095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54075" y="744538"/>
            <a:ext cx="4960938" cy="3722687"/>
          </a:xfrm>
        </p:spPr>
      </p:sp>
      <p:sp>
        <p:nvSpPr>
          <p:cNvPr id="3" name="ノート プレースホルダー 2"/>
          <p:cNvSpPr>
            <a:spLocks noGrp="1"/>
          </p:cNvSpPr>
          <p:nvPr>
            <p:ph type="body" idx="1"/>
          </p:nvPr>
        </p:nvSpPr>
        <p:spPr/>
        <p:txBody>
          <a:bodyPr/>
          <a:lstStyle/>
          <a:p>
            <a:r>
              <a:rPr kumimoji="1" lang="en-US" altLang="ja-JP" dirty="0"/>
              <a:t>+ </a:t>
            </a:r>
            <a:r>
              <a:rPr kumimoji="1" lang="ja-JP" altLang="en-US"/>
              <a:t>なぜステートレス</a:t>
            </a:r>
            <a:r>
              <a:rPr kumimoji="1" lang="en-US" altLang="ja-JP" dirty="0"/>
              <a:t>?</a:t>
            </a:r>
          </a:p>
          <a:p>
            <a:r>
              <a:rPr kumimoji="1" lang="en-US" altLang="ja-JP" dirty="0"/>
              <a:t>0. </a:t>
            </a:r>
            <a:r>
              <a:rPr kumimoji="1" lang="ja-JP" altLang="en-US"/>
              <a:t>サーバの設計を簡単にできる</a:t>
            </a:r>
            <a:endParaRPr kumimoji="1" lang="en-US" altLang="ja-JP" dirty="0"/>
          </a:p>
          <a:p>
            <a:r>
              <a:rPr kumimoji="1" lang="en-US" altLang="ja-JP" dirty="0"/>
              <a:t>0. </a:t>
            </a:r>
            <a:r>
              <a:rPr kumimoji="1" lang="ja-JP" altLang="en-US"/>
              <a:t>クライアントとのトランザクションなセッションが以上終了しても，ロールバックする必要がない</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600ED3AD-F95B-5247-92B0-50B70B2DB4B6}" type="slidenum">
              <a:rPr kumimoji="1" lang="ja-JP" altLang="en-US" smtClean="0"/>
              <a:t>4</a:t>
            </a:fld>
            <a:endParaRPr kumimoji="1" lang="ja-JP" altLang="en-US"/>
          </a:p>
        </p:txBody>
      </p:sp>
    </p:spTree>
    <p:extLst>
      <p:ext uri="{BB962C8B-B14F-4D97-AF65-F5344CB8AC3E}">
        <p14:creationId xmlns:p14="http://schemas.microsoft.com/office/powerpoint/2010/main" val="135812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54075" y="744538"/>
            <a:ext cx="4960938" cy="3722687"/>
          </a:xfrm>
        </p:spPr>
      </p:sp>
      <p:sp>
        <p:nvSpPr>
          <p:cNvPr id="3" name="ノート プレースホルダー 2"/>
          <p:cNvSpPr>
            <a:spLocks noGrp="1"/>
          </p:cNvSpPr>
          <p:nvPr>
            <p:ph type="body" idx="1"/>
          </p:nvPr>
        </p:nvSpPr>
        <p:spPr/>
        <p:txBody>
          <a:bodyPr/>
          <a:lstStyle/>
          <a:p>
            <a:r>
              <a:rPr kumimoji="1" lang="ja-JP" altLang="en-US" dirty="0"/>
              <a:t>まずはじめに，</a:t>
            </a:r>
            <a:r>
              <a:rPr kumimoji="1" lang="en-US" altLang="ja-JP" dirty="0"/>
              <a:t>Web</a:t>
            </a:r>
            <a:r>
              <a:rPr kumimoji="1" lang="ja-JP" altLang="en-US" dirty="0"/>
              <a:t>アプリケーションについて，身近な例から見ていきたいと思います．</a:t>
            </a:r>
            <a:endParaRPr kumimoji="1" lang="en-US" altLang="ja-JP" dirty="0"/>
          </a:p>
          <a:p>
            <a:r>
              <a:rPr kumimoji="1" lang="ja-JP" altLang="en-US" dirty="0"/>
              <a:t>皆さんは普段ブラウザを使っていろんなページを閲覧していると思いますが，</a:t>
            </a:r>
            <a:endParaRPr kumimoji="1" lang="en-US" altLang="ja-JP" dirty="0"/>
          </a:p>
          <a:p>
            <a:r>
              <a:rPr kumimoji="1" lang="ja-JP" altLang="en-US" dirty="0"/>
              <a:t>その時，ウェブサーバとブラウザ間で何が起きているか知っていますか？</a:t>
            </a:r>
            <a:endParaRPr kumimoji="1" lang="en-US" altLang="ja-JP" dirty="0"/>
          </a:p>
          <a:p>
            <a:r>
              <a:rPr kumimoji="1" lang="ja-JP" altLang="en-US" dirty="0"/>
              <a:t>これについて，岡山大学の</a:t>
            </a:r>
            <a:r>
              <a:rPr kumimoji="1" lang="en-US" altLang="ja-JP" dirty="0"/>
              <a:t>HP</a:t>
            </a:r>
            <a:r>
              <a:rPr kumimoji="1" lang="ja-JP" altLang="en-US" dirty="0"/>
              <a:t>にアクセスする場合を例に図を用いて説明していきます</a:t>
            </a:r>
            <a:endParaRPr kumimoji="1" lang="en-US" altLang="ja-JP" dirty="0"/>
          </a:p>
          <a:p>
            <a:r>
              <a:rPr kumimoji="1" lang="ja-JP" altLang="en-US" dirty="0"/>
              <a:t>まず，</a:t>
            </a:r>
            <a:r>
              <a:rPr kumimoji="1" lang="en-US" altLang="ja-JP" dirty="0"/>
              <a:t>HP</a:t>
            </a:r>
            <a:r>
              <a:rPr kumimoji="1" lang="ja-JP" altLang="en-US" dirty="0"/>
              <a:t>にアクセスしたい時は，ご存知のように，ウェブブラウザにこちらの</a:t>
            </a:r>
            <a:r>
              <a:rPr kumimoji="1" lang="en-US" altLang="ja-JP" dirty="0"/>
              <a:t>URL</a:t>
            </a:r>
            <a:r>
              <a:rPr kumimoji="1" lang="ja-JP" altLang="en-US" dirty="0"/>
              <a:t>を入力します</a:t>
            </a:r>
            <a:endParaRPr kumimoji="1" lang="en-US" altLang="ja-JP" dirty="0"/>
          </a:p>
          <a:p>
            <a:r>
              <a:rPr kumimoji="1" lang="ja-JP" altLang="en-US" dirty="0"/>
              <a:t>するとこの時，ブラウザはウェブサーバに対してリクエストを送信しています</a:t>
            </a:r>
            <a:endParaRPr kumimoji="1" lang="en-US" altLang="ja-JP" dirty="0"/>
          </a:p>
          <a:p>
            <a:r>
              <a:rPr kumimoji="1" lang="ja-JP" altLang="en-US" dirty="0"/>
              <a:t>具体的にはどんなリクエストの内容なのかというと，・・・といったリクエストを送信します．</a:t>
            </a:r>
            <a:endParaRPr kumimoji="1" lang="en-US" altLang="ja-JP" dirty="0"/>
          </a:p>
          <a:p>
            <a:r>
              <a:rPr kumimoji="1" lang="ja-JP" altLang="en-US" dirty="0"/>
              <a:t>（ちなみにこのリクエストのことを</a:t>
            </a:r>
            <a:r>
              <a:rPr kumimoji="1" lang="en-US" altLang="ja-JP" dirty="0"/>
              <a:t>HTTP</a:t>
            </a:r>
            <a:r>
              <a:rPr kumimoji="1" lang="ja-JP" altLang="en-US" dirty="0"/>
              <a:t>リクエストと言います）</a:t>
            </a:r>
            <a:endParaRPr kumimoji="1" lang="en-US" altLang="ja-JP" dirty="0"/>
          </a:p>
          <a:p>
            <a:r>
              <a:rPr kumimoji="1" lang="ja-JP" altLang="en-US" dirty="0"/>
              <a:t>するとこれに対して</a:t>
            </a:r>
            <a:r>
              <a:rPr kumimoji="1" lang="en-US" altLang="ja-JP" dirty="0"/>
              <a:t>Web</a:t>
            </a:r>
            <a:r>
              <a:rPr kumimoji="1" lang="ja-JP" altLang="en-US" dirty="0"/>
              <a:t>サーバは，リクエストを受け付けて，要求に対応した処理を行います．</a:t>
            </a:r>
            <a:endParaRPr kumimoji="1" lang="en-US" altLang="ja-JP" dirty="0"/>
          </a:p>
          <a:p>
            <a:r>
              <a:rPr kumimoji="1" lang="ja-JP" altLang="en-US" dirty="0"/>
              <a:t>ここでは，</a:t>
            </a:r>
            <a:r>
              <a:rPr kumimoji="1" lang="en-US" altLang="ja-JP" dirty="0" err="1"/>
              <a:t>index.html</a:t>
            </a:r>
            <a:r>
              <a:rPr kumimoji="1" lang="ja-JP" altLang="en-US" dirty="0"/>
              <a:t>の内容を返却するといった処理がされます．</a:t>
            </a:r>
            <a:endParaRPr kumimoji="1" lang="en-US" altLang="ja-JP" dirty="0"/>
          </a:p>
          <a:p>
            <a:r>
              <a:rPr kumimoji="1" lang="ja-JP" altLang="en-US" dirty="0"/>
              <a:t>そして</a:t>
            </a:r>
            <a:r>
              <a:rPr kumimoji="1" lang="en-US" altLang="ja-JP" dirty="0"/>
              <a:t>Web</a:t>
            </a:r>
            <a:r>
              <a:rPr kumimoji="1" lang="ja-JP" altLang="en-US" dirty="0"/>
              <a:t>サーバはこの返却内容をレスポンスとしてブラウザに送信します．</a:t>
            </a:r>
            <a:endParaRPr kumimoji="1" lang="en-US" altLang="ja-JP" dirty="0"/>
          </a:p>
          <a:p>
            <a:r>
              <a:rPr kumimoji="1" lang="ja-JP" altLang="en-US" dirty="0"/>
              <a:t>最後に，ブラウザは返却内容を整形して，表示するといった流れになります</a:t>
            </a:r>
            <a:endParaRPr kumimoji="1" lang="en-US" altLang="ja-JP" dirty="0"/>
          </a:p>
          <a:p>
            <a:endParaRPr kumimoji="1" lang="en-US" altLang="ja-JP" dirty="0"/>
          </a:p>
          <a:p>
            <a:r>
              <a:rPr kumimoji="1" lang="ja-JP" altLang="en-US" dirty="0"/>
              <a:t>では次のスライドでは，</a:t>
            </a:r>
            <a:r>
              <a:rPr kumimoji="1" lang="en-US" altLang="ja-JP" dirty="0"/>
              <a:t>Web</a:t>
            </a:r>
            <a:r>
              <a:rPr kumimoji="1" lang="ja-JP" altLang="en-US" dirty="0"/>
              <a:t>サーバについて詳しく見ていきましょう</a:t>
            </a:r>
            <a:endParaRPr kumimoji="1" lang="en-US" altLang="ja-JP" dirty="0"/>
          </a:p>
          <a:p>
            <a:r>
              <a:rPr kumimoji="1" lang="en-US" altLang="ja-JP" dirty="0"/>
              <a:t>(2)</a:t>
            </a:r>
            <a:r>
              <a:rPr kumimoji="1" lang="ja-JP" altLang="en-US" dirty="0"/>
              <a:t>の要求に対応した処理という部分をより細かく見ていきましょう</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600ED3AD-F95B-5247-92B0-50B70B2DB4B6}" type="slidenum">
              <a:rPr kumimoji="1" lang="ja-JP" altLang="en-US" smtClean="0"/>
              <a:t>5</a:t>
            </a:fld>
            <a:endParaRPr kumimoji="1" lang="ja-JP" altLang="en-US"/>
          </a:p>
        </p:txBody>
      </p:sp>
    </p:spTree>
    <p:extLst>
      <p:ext uri="{BB962C8B-B14F-4D97-AF65-F5344CB8AC3E}">
        <p14:creationId xmlns:p14="http://schemas.microsoft.com/office/powerpoint/2010/main" val="189544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slack</a:t>
            </a:r>
            <a:r>
              <a:rPr kumimoji="1" lang="ja-JP" altLang="en-US"/>
              <a:t>には，</a:t>
            </a:r>
            <a:r>
              <a:rPr kumimoji="1" lang="en-US" altLang="ja-JP" dirty="0" err="1"/>
              <a:t>webhooks</a:t>
            </a:r>
            <a:r>
              <a:rPr kumimoji="1" lang="ja-JP" altLang="en-US"/>
              <a:t>以外にも，イベントを契機に</a:t>
            </a:r>
            <a:r>
              <a:rPr kumimoji="1" lang="en-US" altLang="ja-JP" dirty="0" err="1"/>
              <a:t>url</a:t>
            </a:r>
            <a:r>
              <a:rPr kumimoji="1" lang="ja-JP" altLang="en-US"/>
              <a:t>へ</a:t>
            </a:r>
            <a:r>
              <a:rPr kumimoji="1" lang="en-US" altLang="ja-JP" dirty="0"/>
              <a:t>post</a:t>
            </a:r>
            <a:r>
              <a:rPr kumimoji="1" lang="ja-JP" altLang="en-US"/>
              <a:t>する手段がある</a:t>
            </a:r>
            <a:r>
              <a:rPr kumimoji="1" lang="en-US" altLang="ja-JP" dirty="0"/>
              <a:t>(slash commands</a:t>
            </a:r>
            <a:r>
              <a:rPr kumimoji="1" lang="ja-JP" altLang="en-US"/>
              <a:t>など</a:t>
            </a:r>
            <a:r>
              <a:rPr kumimoji="1" lang="en-US" altLang="ja-JP" dirty="0"/>
              <a:t>)</a:t>
            </a:r>
            <a:endParaRPr kumimoji="1" lang="ja-JP" altLang="en-US"/>
          </a:p>
          <a:p>
            <a:endParaRPr kumimoji="1" lang="ja-JP" altLang="en-US"/>
          </a:p>
        </p:txBody>
      </p:sp>
      <p:sp>
        <p:nvSpPr>
          <p:cNvPr id="4" name="スライド番号プレースホルダー 3"/>
          <p:cNvSpPr>
            <a:spLocks noGrp="1"/>
          </p:cNvSpPr>
          <p:nvPr>
            <p:ph type="sldNum" sz="quarter" idx="10"/>
          </p:nvPr>
        </p:nvSpPr>
        <p:spPr/>
        <p:txBody>
          <a:bodyPr/>
          <a:lstStyle/>
          <a:p>
            <a:fld id="{0B01C949-524F-1145-A8F0-2AB33F1B8BDA}" type="slidenum">
              <a:rPr kumimoji="1" lang="ja-JP" altLang="en-US" smtClean="0"/>
              <a:t>6</a:t>
            </a:fld>
            <a:endParaRPr kumimoji="1" lang="ja-JP" altLang="en-US"/>
          </a:p>
        </p:txBody>
      </p:sp>
    </p:spTree>
    <p:extLst>
      <p:ext uri="{BB962C8B-B14F-4D97-AF65-F5344CB8AC3E}">
        <p14:creationId xmlns:p14="http://schemas.microsoft.com/office/powerpoint/2010/main" val="188168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B01C949-524F-1145-A8F0-2AB33F1B8BDA}" type="slidenum">
              <a:rPr kumimoji="1" lang="ja-JP" altLang="en-US" smtClean="0"/>
              <a:t>7</a:t>
            </a:fld>
            <a:endParaRPr kumimoji="1" lang="ja-JP" altLang="en-US"/>
          </a:p>
        </p:txBody>
      </p:sp>
    </p:spTree>
    <p:extLst>
      <p:ext uri="{BB962C8B-B14F-4D97-AF65-F5344CB8AC3E}">
        <p14:creationId xmlns:p14="http://schemas.microsoft.com/office/powerpoint/2010/main" val="158096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API: Application Programing Interface</a:t>
            </a:r>
          </a:p>
          <a:p>
            <a:endParaRPr kumimoji="1" lang="en-US" altLang="ja-JP" dirty="0"/>
          </a:p>
          <a:p>
            <a:r>
              <a:rPr kumimoji="1" lang="en-US" altLang="ja-JP" dirty="0"/>
              <a:t>+ API</a:t>
            </a:r>
            <a:r>
              <a:rPr kumimoji="1" lang="ja-JP" altLang="en-US"/>
              <a:t>を使うと何がうれしいの</a:t>
            </a:r>
            <a:r>
              <a:rPr kumimoji="1" lang="en-US" altLang="ja-JP" dirty="0"/>
              <a:t>?</a:t>
            </a:r>
          </a:p>
          <a:p>
            <a:r>
              <a:rPr kumimoji="1" lang="en-US" altLang="ja-JP" dirty="0"/>
              <a:t>0. API</a:t>
            </a:r>
            <a:r>
              <a:rPr kumimoji="1" lang="ja-JP" altLang="en-US"/>
              <a:t>利用者からすれば，内部のデータを触れるため，既存のアプリの機能を利用して，様々なアプリを作れる</a:t>
            </a:r>
            <a:endParaRPr kumimoji="1" lang="en-US" altLang="ja-JP" dirty="0"/>
          </a:p>
          <a:p>
            <a:r>
              <a:rPr kumimoji="1" lang="en-US" altLang="ja-JP" dirty="0"/>
              <a:t>0. API</a:t>
            </a:r>
            <a:r>
              <a:rPr kumimoji="1" lang="ja-JP" altLang="en-US"/>
              <a:t>開発者からすれば，自社のアプリを活用したアプリが世に増えるため，利用者が増える</a:t>
            </a:r>
          </a:p>
        </p:txBody>
      </p:sp>
      <p:sp>
        <p:nvSpPr>
          <p:cNvPr id="4" name="スライド番号プレースホルダー 3"/>
          <p:cNvSpPr>
            <a:spLocks noGrp="1"/>
          </p:cNvSpPr>
          <p:nvPr>
            <p:ph type="sldNum" sz="quarter" idx="10"/>
          </p:nvPr>
        </p:nvSpPr>
        <p:spPr/>
        <p:txBody>
          <a:bodyPr/>
          <a:lstStyle/>
          <a:p>
            <a:fld id="{0B01C949-524F-1145-A8F0-2AB33F1B8BDA}" type="slidenum">
              <a:rPr kumimoji="1" lang="ja-JP" altLang="en-US" smtClean="0"/>
              <a:t>9</a:t>
            </a:fld>
            <a:endParaRPr kumimoji="1" lang="ja-JP" altLang="en-US"/>
          </a:p>
        </p:txBody>
      </p:sp>
    </p:spTree>
    <p:extLst>
      <p:ext uri="{BB962C8B-B14F-4D97-AF65-F5344CB8AC3E}">
        <p14:creationId xmlns:p14="http://schemas.microsoft.com/office/powerpoint/2010/main" val="170065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7C2222-3768-6742-AA14-695837087AFF}" type="datetimeFigureOut">
              <a:rPr kumimoji="1" lang="ja-JP" altLang="en-US" smtClean="0"/>
              <a:t>2018/4/1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DE6AD3-0C1B-E141-BAEF-454E7C1499E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C2222-3768-6742-AA14-695837087AFF}" type="datetimeFigureOut">
              <a:rPr kumimoji="1" lang="ja-JP" altLang="en-US" smtClean="0"/>
              <a:t>2018/4/1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E6AD3-0C1B-E141-BAEF-454E7C1499E4}" type="slidenum">
              <a:rPr kumimoji="1" lang="ja-JP" altLang="en-US" smtClean="0"/>
              <a:t>‹#›</a:t>
            </a:fld>
            <a:endParaRPr kumimoji="1" lang="ja-JP" altLang="en-US"/>
          </a:p>
        </p:txBody>
      </p:sp>
    </p:spTree>
    <p:extLst>
      <p:ext uri="{BB962C8B-B14F-4D97-AF65-F5344CB8AC3E}">
        <p14:creationId xmlns:p14="http://schemas.microsoft.com/office/powerpoint/2010/main" val="1542682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kayama-u.ac.jp/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okayama-u.ac.j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ctrTitle"/>
          </p:nvPr>
        </p:nvSpPr>
        <p:spPr>
          <a:xfrm>
            <a:off x="773796" y="1561306"/>
            <a:ext cx="7596408" cy="1512888"/>
          </a:xfrm>
        </p:spPr>
        <p:txBody>
          <a:bodyPr>
            <a:normAutofit fontScale="90000"/>
          </a:bodyPr>
          <a:lstStyle/>
          <a:p>
            <a:pPr eaLnBrk="1" hangingPunct="1">
              <a:spcAft>
                <a:spcPts val="0"/>
              </a:spcAft>
              <a:defRPr/>
            </a:pPr>
            <a:r>
              <a:rPr lang="en-US" altLang="ja-JP" dirty="0">
                <a:latin typeface="MS PGothic" charset="-128"/>
                <a:ea typeface="MS PGothic" charset="-128"/>
                <a:cs typeface="MS PGothic" charset="-128"/>
              </a:rPr>
              <a:t>2018</a:t>
            </a:r>
            <a:r>
              <a:rPr lang="ja-JP" altLang="en-US" dirty="0">
                <a:latin typeface="MS PGothic" charset="-128"/>
                <a:ea typeface="MS PGothic" charset="-128"/>
                <a:cs typeface="MS PGothic" charset="-128"/>
              </a:rPr>
              <a:t>年度</a:t>
            </a:r>
            <a:br>
              <a:rPr lang="en-US" altLang="ja-JP" dirty="0">
                <a:latin typeface="MS PGothic" charset="-128"/>
                <a:ea typeface="MS PGothic" charset="-128"/>
                <a:cs typeface="MS PGothic" charset="-128"/>
              </a:rPr>
            </a:br>
            <a:r>
              <a:rPr lang="en-US" altLang="ja-JP" dirty="0">
                <a:latin typeface="MS PGothic" charset="-128"/>
                <a:ea typeface="MS PGothic" charset="-128"/>
                <a:cs typeface="MS PGothic" charset="-128"/>
              </a:rPr>
              <a:t>Web</a:t>
            </a:r>
            <a:r>
              <a:rPr lang="ja-JP" altLang="en-US" dirty="0">
                <a:latin typeface="MS PGothic" charset="-128"/>
                <a:ea typeface="MS PGothic" charset="-128"/>
                <a:cs typeface="MS PGothic" charset="-128"/>
              </a:rPr>
              <a:t>勉強会</a:t>
            </a:r>
          </a:p>
        </p:txBody>
      </p:sp>
      <p:sp>
        <p:nvSpPr>
          <p:cNvPr id="6" name="テキスト ボックス 30"/>
          <p:cNvSpPr txBox="1">
            <a:spLocks noChangeArrowheads="1"/>
          </p:cNvSpPr>
          <p:nvPr/>
        </p:nvSpPr>
        <p:spPr bwMode="auto">
          <a:xfrm>
            <a:off x="1792288" y="4413250"/>
            <a:ext cx="5578475" cy="1200329"/>
          </a:xfrm>
          <a:prstGeom prst="rect">
            <a:avLst/>
          </a:prstGeom>
          <a:noFill/>
          <a:ln w="9525">
            <a:noFill/>
            <a:miter lim="800000"/>
            <a:headEnd/>
            <a:tailEnd/>
          </a:ln>
        </p:spPr>
        <p:txBody>
          <a:bodyPr>
            <a:spAutoFit/>
          </a:bodyPr>
          <a:lstStyle/>
          <a:p>
            <a:pPr algn="ctr"/>
            <a:r>
              <a:rPr lang="en-US" altLang="ja-JP" sz="2400" dirty="0">
                <a:latin typeface="MS PGothic" charset="-128"/>
                <a:ea typeface="MS PGothic" charset="-128"/>
                <a:cs typeface="MS PGothic" charset="-128"/>
              </a:rPr>
              <a:t>2018</a:t>
            </a:r>
            <a:r>
              <a:rPr lang="ja-JP" altLang="en-US" sz="2400" dirty="0">
                <a:latin typeface="MS PGothic" charset="-128"/>
                <a:ea typeface="MS PGothic" charset="-128"/>
                <a:cs typeface="MS PGothic" charset="-128"/>
              </a:rPr>
              <a:t>年</a:t>
            </a:r>
            <a:r>
              <a:rPr lang="en-US" altLang="ja-JP" sz="2400" dirty="0">
                <a:latin typeface="MS PGothic" charset="-128"/>
                <a:ea typeface="MS PGothic" charset="-128"/>
                <a:cs typeface="MS PGothic" charset="-128"/>
              </a:rPr>
              <a:t>4</a:t>
            </a:r>
            <a:r>
              <a:rPr lang="ja-JP" altLang="en-US" sz="2400" dirty="0">
                <a:latin typeface="MS PGothic" charset="-128"/>
                <a:ea typeface="MS PGothic" charset="-128"/>
                <a:cs typeface="MS PGothic" charset="-128"/>
              </a:rPr>
              <a:t>月</a:t>
            </a:r>
            <a:r>
              <a:rPr lang="en-US" altLang="ja-JP" sz="2400" dirty="0">
                <a:latin typeface="MS PGothic" charset="-128"/>
                <a:ea typeface="MS PGothic" charset="-128"/>
                <a:cs typeface="MS PGothic" charset="-128"/>
              </a:rPr>
              <a:t>3</a:t>
            </a:r>
            <a:r>
              <a:rPr lang="ja-JP" altLang="en-US" sz="2400" dirty="0">
                <a:latin typeface="MS PGothic" charset="-128"/>
                <a:ea typeface="MS PGothic" charset="-128"/>
                <a:cs typeface="MS PGothic" charset="-128"/>
              </a:rPr>
              <a:t>日</a:t>
            </a:r>
            <a:endParaRPr lang="en-US" altLang="ja-JP" sz="2400" dirty="0">
              <a:latin typeface="MS PGothic" charset="-128"/>
              <a:ea typeface="MS PGothic" charset="-128"/>
              <a:cs typeface="MS PGothic" charset="-128"/>
            </a:endParaRPr>
          </a:p>
          <a:p>
            <a:pPr algn="ctr"/>
            <a:r>
              <a:rPr lang="ja-JP" altLang="en-US" sz="2400" dirty="0">
                <a:latin typeface="MS PGothic" charset="-128"/>
                <a:ea typeface="MS PGothic" charset="-128"/>
                <a:cs typeface="MS PGothic" charset="-128"/>
              </a:rPr>
              <a:t>乃村研究室　</a:t>
            </a:r>
            <a:endParaRPr lang="en-US" altLang="ja-JP" sz="2400" dirty="0">
              <a:latin typeface="MS PGothic" charset="-128"/>
              <a:ea typeface="MS PGothic" charset="-128"/>
              <a:cs typeface="MS PGothic" charset="-128"/>
            </a:endParaRPr>
          </a:p>
          <a:p>
            <a:pPr algn="ctr"/>
            <a:r>
              <a:rPr lang="ja-JP" altLang="en-US" sz="2400" dirty="0">
                <a:latin typeface="MS PGothic" charset="-128"/>
                <a:ea typeface="MS PGothic" charset="-128"/>
                <a:cs typeface="MS PGothic" charset="-128"/>
              </a:rPr>
              <a:t>小倉 伊織，西 良太，山本 瑛治</a:t>
            </a:r>
            <a:endParaRPr lang="en-US" altLang="ja-JP" sz="2400" dirty="0">
              <a:latin typeface="MS PGothic" charset="-128"/>
              <a:ea typeface="MS PGothic" charset="-128"/>
              <a:cs typeface="MS PGothic" charset="-128"/>
            </a:endParaRPr>
          </a:p>
        </p:txBody>
      </p:sp>
    </p:spTree>
    <p:extLst>
      <p:ext uri="{BB962C8B-B14F-4D97-AF65-F5344CB8AC3E}">
        <p14:creationId xmlns:p14="http://schemas.microsoft.com/office/powerpoint/2010/main" val="100012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39"/>
          <p:cNvSpPr txBox="1">
            <a:spLocks noChangeArrowheads="1"/>
          </p:cNvSpPr>
          <p:nvPr/>
        </p:nvSpPr>
        <p:spPr bwMode="auto">
          <a:xfrm>
            <a:off x="245664" y="2546737"/>
            <a:ext cx="1938161"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クライアント</a:t>
            </a:r>
          </a:p>
        </p:txBody>
      </p:sp>
      <p:pic>
        <p:nvPicPr>
          <p:cNvPr id="19" name="Picture 41" descr="ICON_ThinClient_Q308"/>
          <p:cNvPicPr>
            <a:picLocks noChangeAspect="1" noChangeArrowheads="1"/>
          </p:cNvPicPr>
          <p:nvPr/>
        </p:nvPicPr>
        <p:blipFill>
          <a:blip r:embed="rId2"/>
          <a:srcRect/>
          <a:stretch>
            <a:fillRect/>
          </a:stretch>
        </p:blipFill>
        <p:spPr bwMode="auto">
          <a:xfrm>
            <a:off x="431327" y="3282612"/>
            <a:ext cx="1195388" cy="1373188"/>
          </a:xfrm>
          <a:prstGeom prst="rect">
            <a:avLst/>
          </a:prstGeom>
          <a:noFill/>
          <a:ln w="9525">
            <a:noFill/>
            <a:miter lim="800000"/>
            <a:headEnd/>
            <a:tailEnd/>
          </a:ln>
        </p:spPr>
      </p:pic>
      <p:sp>
        <p:nvSpPr>
          <p:cNvPr id="20" name="テキスト ボックス 39"/>
          <p:cNvSpPr txBox="1">
            <a:spLocks noChangeArrowheads="1"/>
          </p:cNvSpPr>
          <p:nvPr/>
        </p:nvSpPr>
        <p:spPr bwMode="auto">
          <a:xfrm>
            <a:off x="6700518" y="2361363"/>
            <a:ext cx="2206973" cy="830997"/>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err="1">
                <a:solidFill>
                  <a:srgbClr val="000000"/>
                </a:solidFill>
                <a:latin typeface="MS PGothic" charset="-128"/>
                <a:ea typeface="MS PGothic" charset="-128"/>
                <a:cs typeface="MS PGothic" charset="-128"/>
              </a:rPr>
              <a:t>Slackbot</a:t>
            </a:r>
            <a:endParaRPr lang="en-US" altLang="ja-JP" sz="2400" dirty="0">
              <a:solidFill>
                <a:srgbClr val="000000"/>
              </a:solidFill>
              <a:latin typeface="MS PGothic" charset="-128"/>
              <a:ea typeface="MS PGothic" charset="-128"/>
              <a:cs typeface="MS PGothic" charset="-128"/>
            </a:endParaRPr>
          </a:p>
          <a:p>
            <a:pPr algn="ctr" defTabSz="914400" fontAlgn="base">
              <a:spcBef>
                <a:spcPct val="0"/>
              </a:spcBef>
              <a:spcAft>
                <a:spcPct val="0"/>
              </a:spcAft>
              <a:defRPr/>
            </a:pPr>
            <a:r>
              <a:rPr lang="ja-JP" altLang="en-US" sz="2400" dirty="0">
                <a:solidFill>
                  <a:srgbClr val="000000"/>
                </a:solidFill>
                <a:latin typeface="MS PGothic" charset="-128"/>
                <a:ea typeface="MS PGothic" charset="-128"/>
                <a:cs typeface="MS PGothic" charset="-128"/>
              </a:rPr>
              <a:t>サーバ</a:t>
            </a:r>
          </a:p>
        </p:txBody>
      </p:sp>
      <p:pic>
        <p:nvPicPr>
          <p:cNvPr id="21" name="図 20"/>
          <p:cNvPicPr>
            <a:picLocks noChangeAspect="1"/>
          </p:cNvPicPr>
          <p:nvPr/>
        </p:nvPicPr>
        <p:blipFill>
          <a:blip r:embed="rId3"/>
          <a:stretch>
            <a:fillRect/>
          </a:stretch>
        </p:blipFill>
        <p:spPr>
          <a:xfrm>
            <a:off x="7194086" y="3298067"/>
            <a:ext cx="1219838" cy="1357733"/>
          </a:xfrm>
          <a:prstGeom prst="rect">
            <a:avLst/>
          </a:prstGeom>
        </p:spPr>
      </p:pic>
      <p:sp>
        <p:nvSpPr>
          <p:cNvPr id="23" name="テキスト ボックス 39"/>
          <p:cNvSpPr txBox="1">
            <a:spLocks noChangeArrowheads="1"/>
          </p:cNvSpPr>
          <p:nvPr/>
        </p:nvSpPr>
        <p:spPr bwMode="auto">
          <a:xfrm>
            <a:off x="3935019" y="819612"/>
            <a:ext cx="896623"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a:solidFill>
                  <a:srgbClr val="000000"/>
                </a:solidFill>
                <a:latin typeface="MS PGothic" charset="-128"/>
                <a:ea typeface="MS PGothic" charset="-128"/>
                <a:cs typeface="MS PGothic" charset="-128"/>
              </a:rPr>
              <a:t>Slack</a:t>
            </a:r>
            <a:endParaRPr lang="ja-JP" altLang="en-US" sz="2400" dirty="0">
              <a:solidFill>
                <a:srgbClr val="000000"/>
              </a:solidFill>
              <a:latin typeface="MS PGothic" charset="-128"/>
              <a:ea typeface="MS PGothic" charset="-128"/>
              <a:cs typeface="MS PGothic" charset="-128"/>
            </a:endParaRPr>
          </a:p>
        </p:txBody>
      </p:sp>
      <p:pic>
        <p:nvPicPr>
          <p:cNvPr id="1026" name="Picture 2" descr="slack」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829" y="1281277"/>
            <a:ext cx="1097005" cy="1097005"/>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p:cNvCxnSpPr/>
          <p:nvPr/>
        </p:nvCxnSpPr>
        <p:spPr>
          <a:xfrm>
            <a:off x="4952046" y="2286815"/>
            <a:ext cx="1898856" cy="136499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1790218" y="2167184"/>
            <a:ext cx="1336660"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(1) </a:t>
            </a:r>
            <a:r>
              <a:rPr kumimoji="1" lang="ja-JP" altLang="en-US" sz="2400" dirty="0">
                <a:latin typeface="MS PGothic" charset="-128"/>
                <a:ea typeface="MS PGothic" charset="-128"/>
                <a:cs typeface="MS PGothic" charset="-128"/>
              </a:rPr>
              <a:t>投稿</a:t>
            </a:r>
          </a:p>
        </p:txBody>
      </p:sp>
      <p:cxnSp>
        <p:nvCxnSpPr>
          <p:cNvPr id="29" name="直線矢印コネクタ 28"/>
          <p:cNvCxnSpPr/>
          <p:nvPr/>
        </p:nvCxnSpPr>
        <p:spPr>
          <a:xfrm flipV="1">
            <a:off x="1827141" y="2167184"/>
            <a:ext cx="1841679" cy="1401163"/>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3834724" y="4253816"/>
            <a:ext cx="2374923" cy="830997"/>
          </a:xfrm>
          <a:prstGeom prst="rect">
            <a:avLst/>
          </a:prstGeom>
          <a:noFill/>
        </p:spPr>
        <p:txBody>
          <a:bodyPr wrap="square" rtlCol="0">
            <a:spAutoFit/>
          </a:bodyPr>
          <a:lstStyle/>
          <a:p>
            <a:r>
              <a:rPr lang="en-US" altLang="ja-JP" sz="2400" dirty="0">
                <a:latin typeface="MS PGothic" charset="-128"/>
                <a:ea typeface="MS PGothic" charset="-128"/>
                <a:cs typeface="MS PGothic" charset="-128"/>
              </a:rPr>
              <a:t>(3) API </a:t>
            </a:r>
            <a:r>
              <a:rPr lang="ja-JP" altLang="en-US" sz="2400">
                <a:latin typeface="MS PGothic" charset="-128"/>
                <a:ea typeface="MS PGothic" charset="-128"/>
                <a:cs typeface="MS PGothic" charset="-128"/>
              </a:rPr>
              <a:t>を用いて</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a:latin typeface="MS PGothic" charset="-128"/>
                <a:ea typeface="MS PGothic" charset="-128"/>
                <a:cs typeface="MS PGothic" charset="-128"/>
              </a:rPr>
              <a:t>リクエスト</a:t>
            </a:r>
            <a:endParaRPr kumimoji="1" lang="ja-JP" altLang="en-US" sz="2400" dirty="0">
              <a:latin typeface="MS PGothic" charset="-128"/>
              <a:ea typeface="MS PGothic" charset="-128"/>
              <a:cs typeface="MS PGothic" charset="-128"/>
            </a:endParaRPr>
          </a:p>
        </p:txBody>
      </p:sp>
      <p:sp>
        <p:nvSpPr>
          <p:cNvPr id="45" name="テキスト ボックス 44"/>
          <p:cNvSpPr txBox="1"/>
          <p:nvPr/>
        </p:nvSpPr>
        <p:spPr>
          <a:xfrm>
            <a:off x="0" y="0"/>
            <a:ext cx="9144000" cy="769441"/>
          </a:xfrm>
          <a:prstGeom prst="rect">
            <a:avLst/>
          </a:prstGeom>
          <a:noFill/>
        </p:spPr>
        <p:txBody>
          <a:bodyPr wrap="square" rtlCol="0">
            <a:spAutoFit/>
          </a:bodyPr>
          <a:lstStyle/>
          <a:p>
            <a:pPr algn="ctr"/>
            <a:r>
              <a:rPr lang="en-US" altLang="ja-JP" sz="4400" dirty="0">
                <a:latin typeface="MS PGothic" charset="-128"/>
                <a:ea typeface="MS PGothic" charset="-128"/>
                <a:cs typeface="MS PGothic" charset="-128"/>
              </a:rPr>
              <a:t>API</a:t>
            </a:r>
            <a:r>
              <a:rPr lang="ja-JP" altLang="en-US" sz="4400">
                <a:latin typeface="MS PGothic" charset="-128"/>
                <a:ea typeface="MS PGothic" charset="-128"/>
                <a:cs typeface="MS PGothic" charset="-128"/>
              </a:rPr>
              <a:t>を利用した</a:t>
            </a:r>
            <a:r>
              <a:rPr lang="en-US" altLang="ja-JP" sz="4400" dirty="0" err="1">
                <a:latin typeface="MS PGothic" charset="-128"/>
                <a:ea typeface="MS PGothic" charset="-128"/>
                <a:cs typeface="MS PGothic" charset="-128"/>
              </a:rPr>
              <a:t>SlackBot</a:t>
            </a:r>
            <a:r>
              <a:rPr lang="ja-JP" altLang="en-US" sz="4400">
                <a:latin typeface="MS PGothic" charset="-128"/>
                <a:ea typeface="MS PGothic" charset="-128"/>
                <a:cs typeface="MS PGothic" charset="-128"/>
              </a:rPr>
              <a:t>の仕組み</a:t>
            </a:r>
            <a:endParaRPr kumimoji="1" lang="ja-JP" altLang="en-US" sz="4400" dirty="0">
              <a:latin typeface="MS PGothic" charset="-128"/>
              <a:ea typeface="MS PGothic" charset="-128"/>
              <a:cs typeface="MS PGothic" charset="-128"/>
            </a:endParaRPr>
          </a:p>
        </p:txBody>
      </p:sp>
      <p:sp>
        <p:nvSpPr>
          <p:cNvPr id="50"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No.6</a:t>
            </a:r>
            <a:endParaRPr lang="ja-JP" altLang="en-US" sz="2400" dirty="0">
              <a:solidFill>
                <a:schemeClr val="tx1"/>
              </a:solidFill>
              <a:latin typeface="MS PGothic" charset="-128"/>
              <a:ea typeface="MS PGothic" charset="-128"/>
              <a:cs typeface="MS PGothic" charset="-128"/>
            </a:endParaRPr>
          </a:p>
        </p:txBody>
      </p:sp>
      <p:sp>
        <p:nvSpPr>
          <p:cNvPr id="22" name="テキスト ボックス 21">
            <a:extLst>
              <a:ext uri="{FF2B5EF4-FFF2-40B4-BE49-F238E27FC236}">
                <a16:creationId xmlns:a16="http://schemas.microsoft.com/office/drawing/2014/main" id="{E834B8C7-93D1-524C-A78A-5ED737C3F34D}"/>
              </a:ext>
            </a:extLst>
          </p:cNvPr>
          <p:cNvSpPr txBox="1"/>
          <p:nvPr/>
        </p:nvSpPr>
        <p:spPr>
          <a:xfrm>
            <a:off x="5162006" y="1487619"/>
            <a:ext cx="3363446" cy="1200329"/>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Outgoing </a:t>
            </a:r>
            <a:r>
              <a:rPr kumimoji="1" lang="en-US" altLang="ja-JP" sz="2400" dirty="0" err="1">
                <a:latin typeface="MS PGothic" charset="-128"/>
                <a:ea typeface="MS PGothic" charset="-128"/>
                <a:cs typeface="MS PGothic" charset="-128"/>
              </a:rPr>
              <a:t>WebHooks</a:t>
            </a:r>
            <a:r>
              <a:rPr kumimoji="1" lang="en-US" altLang="ja-JP" sz="2400" dirty="0">
                <a:latin typeface="MS PGothic" charset="-128"/>
                <a:ea typeface="MS PGothic" charset="-128"/>
                <a:cs typeface="MS PGothic" charset="-128"/>
              </a:rPr>
              <a:t>  </a:t>
            </a:r>
          </a:p>
          <a:p>
            <a:r>
              <a:rPr lang="en-US" altLang="ja-JP" sz="2400" dirty="0">
                <a:latin typeface="MS PGothic" charset="-128"/>
                <a:ea typeface="MS PGothic" charset="-128"/>
                <a:cs typeface="MS PGothic" charset="-128"/>
              </a:rPr>
              <a:t>     </a:t>
            </a:r>
            <a:r>
              <a:rPr kumimoji="1" lang="ja-JP" altLang="en-US" sz="2400">
                <a:latin typeface="MS PGothic" charset="-128"/>
                <a:ea typeface="MS PGothic" charset="-128"/>
                <a:cs typeface="MS PGothic" charset="-128"/>
              </a:rPr>
              <a:t>を利用して投稿を</a:t>
            </a:r>
          </a:p>
          <a:p>
            <a:r>
              <a:rPr lang="en-US" altLang="ja-JP" sz="2400" dirty="0">
                <a:latin typeface="MS PGothic" charset="-128"/>
                <a:ea typeface="MS PGothic" charset="-128"/>
                <a:cs typeface="MS PGothic" charset="-128"/>
              </a:rPr>
              <a:t>     POST</a:t>
            </a:r>
            <a:endParaRPr kumimoji="1" lang="ja-JP" altLang="en-US" sz="2400" dirty="0">
              <a:latin typeface="MS PGothic" charset="-128"/>
              <a:ea typeface="MS PGothic" charset="-128"/>
              <a:cs typeface="MS PGothic" charset="-128"/>
            </a:endParaRPr>
          </a:p>
        </p:txBody>
      </p:sp>
      <p:pic>
        <p:nvPicPr>
          <p:cNvPr id="5" name="Picture 2" descr="https://cdn.pixabay.com/photo/2016/01/06/12/18/diary-1124013_960_720.png">
            <a:extLst>
              <a:ext uri="{FF2B5EF4-FFF2-40B4-BE49-F238E27FC236}">
                <a16:creationId xmlns:a16="http://schemas.microsoft.com/office/drawing/2014/main" id="{92E4F3EE-D52B-674A-BC8D-F22D0F9980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4724" y="5216240"/>
            <a:ext cx="1014165" cy="101416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09C88ABA-2D6C-D04B-B969-B57B1289B1C2}"/>
              </a:ext>
            </a:extLst>
          </p:cNvPr>
          <p:cNvSpPr txBox="1"/>
          <p:nvPr/>
        </p:nvSpPr>
        <p:spPr>
          <a:xfrm>
            <a:off x="2444464" y="5492489"/>
            <a:ext cx="1247049" cy="461665"/>
          </a:xfrm>
          <a:prstGeom prst="rect">
            <a:avLst/>
          </a:prstGeom>
          <a:noFill/>
        </p:spPr>
        <p:txBody>
          <a:bodyPr wrap="square" rtlCol="0">
            <a:spAutoFit/>
          </a:bodyPr>
          <a:lstStyle/>
          <a:p>
            <a:r>
              <a:rPr lang="en-US" altLang="ja-JP" sz="2400" dirty="0">
                <a:latin typeface="MS PGothic" charset="-128"/>
                <a:ea typeface="MS PGothic" charset="-128"/>
                <a:cs typeface="MS PGothic" charset="-128"/>
              </a:rPr>
              <a:t>(4) </a:t>
            </a:r>
            <a:r>
              <a:rPr lang="ja-JP" altLang="en-US" sz="2400">
                <a:latin typeface="MS PGothic" charset="-128"/>
                <a:ea typeface="MS PGothic" charset="-128"/>
                <a:cs typeface="MS PGothic" charset="-128"/>
              </a:rPr>
              <a:t>処理</a:t>
            </a:r>
            <a:r>
              <a:rPr lang="en-US" altLang="ja-JP" sz="2400" dirty="0">
                <a:latin typeface="MS PGothic" charset="-128"/>
                <a:ea typeface="MS PGothic" charset="-128"/>
                <a:cs typeface="MS PGothic" charset="-128"/>
              </a:rPr>
              <a:t> </a:t>
            </a:r>
          </a:p>
        </p:txBody>
      </p:sp>
      <p:sp>
        <p:nvSpPr>
          <p:cNvPr id="32" name="テキスト ボックス 31">
            <a:extLst>
              <a:ext uri="{FF2B5EF4-FFF2-40B4-BE49-F238E27FC236}">
                <a16:creationId xmlns:a16="http://schemas.microsoft.com/office/drawing/2014/main" id="{634407F1-8628-2D44-AB7C-CCD1543B7212}"/>
              </a:ext>
            </a:extLst>
          </p:cNvPr>
          <p:cNvSpPr txBox="1"/>
          <p:nvPr/>
        </p:nvSpPr>
        <p:spPr>
          <a:xfrm>
            <a:off x="5480594" y="5647477"/>
            <a:ext cx="2933330" cy="830997"/>
          </a:xfrm>
          <a:prstGeom prst="rect">
            <a:avLst/>
          </a:prstGeom>
          <a:noFill/>
        </p:spPr>
        <p:txBody>
          <a:bodyPr wrap="square" rtlCol="0">
            <a:spAutoFit/>
          </a:bodyPr>
          <a:lstStyle/>
          <a:p>
            <a:r>
              <a:rPr lang="en-US" altLang="ja-JP" sz="2400" dirty="0">
                <a:latin typeface="MS PGothic" charset="-128"/>
                <a:ea typeface="MS PGothic" charset="-128"/>
                <a:cs typeface="MS PGothic" charset="-128"/>
              </a:rPr>
              <a:t>(5) </a:t>
            </a:r>
            <a:r>
              <a:rPr lang="ja-JP" altLang="en-US" sz="2400">
                <a:latin typeface="MS PGothic" charset="-128"/>
                <a:ea typeface="MS PGothic" charset="-128"/>
                <a:cs typeface="MS PGothic" charset="-128"/>
              </a:rPr>
              <a:t>結果をレスポンス</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a:latin typeface="MS PGothic" charset="-128"/>
                <a:ea typeface="MS PGothic" charset="-128"/>
                <a:cs typeface="MS PGothic" charset="-128"/>
              </a:rPr>
              <a:t>として返却</a:t>
            </a:r>
            <a:endParaRPr kumimoji="1" lang="ja-JP" altLang="en-US" sz="2400" dirty="0">
              <a:latin typeface="MS PGothic" charset="-128"/>
              <a:ea typeface="MS PGothic" charset="-128"/>
              <a:cs typeface="MS PGothic" charset="-128"/>
            </a:endParaRPr>
          </a:p>
        </p:txBody>
      </p:sp>
      <p:cxnSp>
        <p:nvCxnSpPr>
          <p:cNvPr id="33" name="直線矢印コネクタ 32">
            <a:extLst>
              <a:ext uri="{FF2B5EF4-FFF2-40B4-BE49-F238E27FC236}">
                <a16:creationId xmlns:a16="http://schemas.microsoft.com/office/drawing/2014/main" id="{1EDBA6D9-32B6-4446-B167-58E01E059CA4}"/>
              </a:ext>
            </a:extLst>
          </p:cNvPr>
          <p:cNvCxnSpPr/>
          <p:nvPr/>
        </p:nvCxnSpPr>
        <p:spPr>
          <a:xfrm flipH="1" flipV="1">
            <a:off x="4686861" y="2584183"/>
            <a:ext cx="1939899" cy="1394493"/>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FB2CAA5B-494A-2342-A3E1-D284ED5E37DF}"/>
              </a:ext>
            </a:extLst>
          </p:cNvPr>
          <p:cNvSpPr txBox="1"/>
          <p:nvPr/>
        </p:nvSpPr>
        <p:spPr>
          <a:xfrm>
            <a:off x="2719151" y="3198775"/>
            <a:ext cx="3245309" cy="830997"/>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(6) Incoming </a:t>
            </a:r>
            <a:r>
              <a:rPr kumimoji="1" lang="en-US" altLang="ja-JP" sz="2400" dirty="0" err="1">
                <a:latin typeface="MS PGothic" charset="-128"/>
                <a:ea typeface="MS PGothic" charset="-128"/>
                <a:cs typeface="MS PGothic" charset="-128"/>
              </a:rPr>
              <a:t>WebHooks</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kumimoji="1" lang="ja-JP" altLang="en-US" sz="2400">
                <a:latin typeface="MS PGothic" charset="-128"/>
                <a:ea typeface="MS PGothic" charset="-128"/>
                <a:cs typeface="MS PGothic" charset="-128"/>
              </a:rPr>
              <a:t>を利用して投稿</a:t>
            </a:r>
            <a:endParaRPr kumimoji="1" lang="en-US" altLang="ja-JP" sz="2400" dirty="0">
              <a:latin typeface="MS PGothic" charset="-128"/>
              <a:ea typeface="MS PGothic" charset="-128"/>
              <a:cs typeface="MS PGothic" charset="-128"/>
            </a:endParaRPr>
          </a:p>
        </p:txBody>
      </p:sp>
      <p:grpSp>
        <p:nvGrpSpPr>
          <p:cNvPr id="12" name="グループ化 11">
            <a:extLst>
              <a:ext uri="{FF2B5EF4-FFF2-40B4-BE49-F238E27FC236}">
                <a16:creationId xmlns:a16="http://schemas.microsoft.com/office/drawing/2014/main" id="{7329720D-62AF-8E49-AB0B-D0D11C6A719E}"/>
              </a:ext>
            </a:extLst>
          </p:cNvPr>
          <p:cNvGrpSpPr/>
          <p:nvPr/>
        </p:nvGrpSpPr>
        <p:grpSpPr>
          <a:xfrm rot="18053070">
            <a:off x="5055350" y="4330164"/>
            <a:ext cx="2164041" cy="1691861"/>
            <a:chOff x="5108868" y="3973305"/>
            <a:chExt cx="2164041" cy="1691861"/>
          </a:xfrm>
        </p:grpSpPr>
        <p:cxnSp>
          <p:nvCxnSpPr>
            <p:cNvPr id="36" name="直線矢印コネクタ 35">
              <a:extLst>
                <a:ext uri="{FF2B5EF4-FFF2-40B4-BE49-F238E27FC236}">
                  <a16:creationId xmlns:a16="http://schemas.microsoft.com/office/drawing/2014/main" id="{63B947F7-63D8-1E4D-936A-A086BEC0CF65}"/>
                </a:ext>
              </a:extLst>
            </p:cNvPr>
            <p:cNvCxnSpPr>
              <a:cxnSpLocks/>
            </p:cNvCxnSpPr>
            <p:nvPr/>
          </p:nvCxnSpPr>
          <p:spPr>
            <a:xfrm>
              <a:off x="5374053" y="3973305"/>
              <a:ext cx="1898856" cy="1364990"/>
            </a:xfrm>
            <a:prstGeom prst="straightConnector1">
              <a:avLst/>
            </a:prstGeom>
            <a:ln>
              <a:solidFill>
                <a:srgbClr val="008000"/>
              </a:solidFill>
              <a:headEnd type="triangle"/>
              <a:tailEnd type="none" w="lg" len="lg"/>
            </a:ln>
            <a:effectLst/>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A8F17169-2A7B-7E48-8025-D0ED51BC4904}"/>
                </a:ext>
              </a:extLst>
            </p:cNvPr>
            <p:cNvCxnSpPr/>
            <p:nvPr/>
          </p:nvCxnSpPr>
          <p:spPr>
            <a:xfrm flipH="1" flipV="1">
              <a:off x="5108868" y="4270673"/>
              <a:ext cx="1939899" cy="1394493"/>
            </a:xfrm>
            <a:prstGeom prst="straightConnector1">
              <a:avLst/>
            </a:prstGeom>
            <a:ln>
              <a:solidFill>
                <a:srgbClr val="008000"/>
              </a:solidFill>
              <a:headEnd type="triangle"/>
              <a:tailEnd type="none" w="lg" len="lg"/>
            </a:ln>
            <a:effectLst/>
          </p:spPr>
          <p:style>
            <a:lnRef idx="2">
              <a:schemeClr val="accent1"/>
            </a:lnRef>
            <a:fillRef idx="0">
              <a:schemeClr val="accent1"/>
            </a:fillRef>
            <a:effectRef idx="1">
              <a:schemeClr val="accent1"/>
            </a:effectRef>
            <a:fontRef idx="minor">
              <a:schemeClr val="tx1"/>
            </a:fontRef>
          </p:style>
        </p:cxnSp>
      </p:grpSp>
      <p:cxnSp>
        <p:nvCxnSpPr>
          <p:cNvPr id="38" name="直線矢印コネクタ 37">
            <a:extLst>
              <a:ext uri="{FF2B5EF4-FFF2-40B4-BE49-F238E27FC236}">
                <a16:creationId xmlns:a16="http://schemas.microsoft.com/office/drawing/2014/main" id="{15F5B27A-B03D-EA42-9F0D-85BC96245B1B}"/>
              </a:ext>
            </a:extLst>
          </p:cNvPr>
          <p:cNvCxnSpPr/>
          <p:nvPr/>
        </p:nvCxnSpPr>
        <p:spPr>
          <a:xfrm flipH="1">
            <a:off x="1993873" y="2471939"/>
            <a:ext cx="1857031" cy="1412844"/>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09B40107-026C-9141-A706-AABCF46015DF}"/>
              </a:ext>
            </a:extLst>
          </p:cNvPr>
          <p:cNvSpPr txBox="1"/>
          <p:nvPr/>
        </p:nvSpPr>
        <p:spPr>
          <a:xfrm>
            <a:off x="1900881" y="4055489"/>
            <a:ext cx="1237113"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(7) </a:t>
            </a:r>
            <a:r>
              <a:rPr kumimoji="1" lang="ja-JP" altLang="en-US" sz="2400" dirty="0">
                <a:latin typeface="MS PGothic" charset="-128"/>
                <a:ea typeface="MS PGothic" charset="-128"/>
                <a:cs typeface="MS PGothic" charset="-128"/>
              </a:rPr>
              <a:t>表示</a:t>
            </a:r>
            <a:endParaRPr kumimoji="1" lang="en-US" altLang="ja-JP" sz="2400" dirty="0">
              <a:latin typeface="MS PGothic" charset="-128"/>
              <a:ea typeface="MS PGothic" charset="-128"/>
              <a:cs typeface="MS PGothic" charset="-128"/>
            </a:endParaRPr>
          </a:p>
        </p:txBody>
      </p:sp>
    </p:spTree>
    <p:extLst>
      <p:ext uri="{BB962C8B-B14F-4D97-AF65-F5344CB8AC3E}">
        <p14:creationId xmlns:p14="http://schemas.microsoft.com/office/powerpoint/2010/main" val="179420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304"/>
            <a:ext cx="9144000" cy="1143000"/>
          </a:xfrm>
        </p:spPr>
        <p:txBody>
          <a:bodyPr/>
          <a:lstStyle/>
          <a:p>
            <a:pPr algn="ctr"/>
            <a:r>
              <a:rPr kumimoji="1" lang="ja-JP" altLang="en-US">
                <a:latin typeface="MS PGothic" charset="-128"/>
                <a:ea typeface="MS PGothic" charset="-128"/>
                <a:cs typeface="MS PGothic" charset="-128"/>
              </a:rPr>
              <a:t>概要</a:t>
            </a:r>
            <a:endParaRPr kumimoji="1" lang="ja-JP" altLang="en-US" dirty="0">
              <a:latin typeface="MS PGothic" charset="-128"/>
              <a:ea typeface="MS PGothic" charset="-128"/>
              <a:cs typeface="MS PGothic" charset="-128"/>
            </a:endParaRPr>
          </a:p>
        </p:txBody>
      </p:sp>
      <p:sp>
        <p:nvSpPr>
          <p:cNvPr id="22"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a:t>
            </a:r>
            <a:fld id="{387C956E-97FD-D84C-A59F-79CAF340D36C}" type="slidenum">
              <a:rPr lang="ja-JP" altLang="en-US" sz="2400" smtClean="0">
                <a:solidFill>
                  <a:schemeClr val="tx1"/>
                </a:solidFill>
                <a:latin typeface="MS PGothic" charset="-128"/>
                <a:ea typeface="MS PGothic" charset="-128"/>
                <a:cs typeface="MS PGothic" charset="-128"/>
              </a:rPr>
              <a:pPr/>
              <a:t>2</a:t>
            </a:fld>
            <a:endParaRPr lang="ja-JP" altLang="en-US" sz="2400" dirty="0">
              <a:solidFill>
                <a:schemeClr val="tx1"/>
              </a:solidFill>
              <a:latin typeface="MS PGothic" charset="-128"/>
              <a:ea typeface="MS PGothic" charset="-128"/>
              <a:cs typeface="MS PGothic" charset="-128"/>
            </a:endParaRPr>
          </a:p>
        </p:txBody>
      </p:sp>
      <p:sp>
        <p:nvSpPr>
          <p:cNvPr id="34" name="テキスト ボックス 33"/>
          <p:cNvSpPr txBox="1"/>
          <p:nvPr/>
        </p:nvSpPr>
        <p:spPr>
          <a:xfrm>
            <a:off x="300789" y="1098696"/>
            <a:ext cx="3308685" cy="461665"/>
          </a:xfrm>
          <a:prstGeom prst="rect">
            <a:avLst/>
          </a:prstGeom>
          <a:noFill/>
        </p:spPr>
        <p:txBody>
          <a:bodyPr wrap="square" rtlCol="0">
            <a:spAutoFit/>
          </a:bodyPr>
          <a:lstStyle/>
          <a:p>
            <a:r>
              <a:rPr kumimoji="1" lang="ja-JP" altLang="en-US" sz="2400">
                <a:latin typeface="MS PGothic" charset="-128"/>
                <a:ea typeface="MS PGothic" charset="-128"/>
                <a:cs typeface="MS PGothic" charset="-128"/>
              </a:rPr>
              <a:t>＜目的＞</a:t>
            </a:r>
            <a:endParaRPr kumimoji="1" lang="ja-JP" altLang="en-US" sz="2400" dirty="0">
              <a:latin typeface="MS PGothic" charset="-128"/>
              <a:ea typeface="MS PGothic" charset="-128"/>
              <a:cs typeface="MS PGothic" charset="-128"/>
            </a:endParaRPr>
          </a:p>
        </p:txBody>
      </p:sp>
      <p:sp>
        <p:nvSpPr>
          <p:cNvPr id="36" name="テキスト ボックス 35"/>
          <p:cNvSpPr txBox="1"/>
          <p:nvPr/>
        </p:nvSpPr>
        <p:spPr>
          <a:xfrm>
            <a:off x="512583" y="1566450"/>
            <a:ext cx="8631417" cy="461665"/>
          </a:xfrm>
          <a:prstGeom prst="rect">
            <a:avLst/>
          </a:prstGeom>
          <a:noFill/>
        </p:spPr>
        <p:txBody>
          <a:bodyPr wrap="square" rtlCol="0">
            <a:spAutoFit/>
          </a:bodyPr>
          <a:lstStyle/>
          <a:p>
            <a:r>
              <a:rPr lang="en-US" altLang="ja-JP" sz="2400" dirty="0">
                <a:latin typeface="MS PGothic" charset="-128"/>
                <a:ea typeface="MS PGothic" charset="-128"/>
                <a:cs typeface="MS PGothic" charset="-128"/>
              </a:rPr>
              <a:t>Web</a:t>
            </a:r>
            <a:r>
              <a:rPr lang="ja-JP" altLang="en-US" sz="2400">
                <a:latin typeface="MS PGothic" charset="-128"/>
                <a:ea typeface="MS PGothic" charset="-128"/>
                <a:cs typeface="MS PGothic" charset="-128"/>
              </a:rPr>
              <a:t>の仕組みや，</a:t>
            </a:r>
            <a:r>
              <a:rPr lang="en-US" altLang="ja-JP" sz="2400" dirty="0" err="1">
                <a:latin typeface="MS PGothic" charset="-128"/>
                <a:ea typeface="MS PGothic" charset="-128"/>
                <a:cs typeface="MS PGothic" charset="-128"/>
              </a:rPr>
              <a:t>SlackBot</a:t>
            </a:r>
            <a:r>
              <a:rPr lang="ja-JP" altLang="en-US" sz="2400">
                <a:latin typeface="MS PGothic" charset="-128"/>
                <a:ea typeface="MS PGothic" charset="-128"/>
                <a:cs typeface="MS PGothic" charset="-128"/>
              </a:rPr>
              <a:t>を作成するために必要な技術の理解</a:t>
            </a:r>
            <a:endParaRPr kumimoji="1" lang="ja-JP" altLang="en-US" sz="2400" dirty="0">
              <a:latin typeface="MS PGothic" charset="-128"/>
              <a:ea typeface="MS PGothic" charset="-128"/>
              <a:cs typeface="MS PGothic" charset="-128"/>
            </a:endParaRPr>
          </a:p>
        </p:txBody>
      </p:sp>
      <p:sp>
        <p:nvSpPr>
          <p:cNvPr id="37" name="テキスト ボックス 36"/>
          <p:cNvSpPr txBox="1"/>
          <p:nvPr/>
        </p:nvSpPr>
        <p:spPr>
          <a:xfrm>
            <a:off x="300788" y="2397447"/>
            <a:ext cx="3308685" cy="461665"/>
          </a:xfrm>
          <a:prstGeom prst="rect">
            <a:avLst/>
          </a:prstGeom>
          <a:noFill/>
        </p:spPr>
        <p:txBody>
          <a:bodyPr wrap="square" rtlCol="0">
            <a:spAutoFit/>
          </a:bodyPr>
          <a:lstStyle/>
          <a:p>
            <a:r>
              <a:rPr kumimoji="1" lang="ja-JP" altLang="en-US" sz="2400">
                <a:latin typeface="MS PGothic" charset="-128"/>
                <a:ea typeface="MS PGothic" charset="-128"/>
                <a:cs typeface="MS PGothic" charset="-128"/>
              </a:rPr>
              <a:t>＜目次＞</a:t>
            </a:r>
            <a:endParaRPr kumimoji="1" lang="ja-JP" altLang="en-US" sz="2400" dirty="0">
              <a:latin typeface="MS PGothic" charset="-128"/>
              <a:ea typeface="MS PGothic" charset="-128"/>
              <a:cs typeface="MS PGothic" charset="-128"/>
            </a:endParaRPr>
          </a:p>
        </p:txBody>
      </p:sp>
      <p:sp>
        <p:nvSpPr>
          <p:cNvPr id="38" name="テキスト ボックス 37"/>
          <p:cNvSpPr txBox="1"/>
          <p:nvPr/>
        </p:nvSpPr>
        <p:spPr>
          <a:xfrm>
            <a:off x="512583" y="2859112"/>
            <a:ext cx="8082777"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(1) Web</a:t>
            </a:r>
            <a:r>
              <a:rPr kumimoji="1" lang="ja-JP" altLang="en-US" sz="2400">
                <a:latin typeface="MS PGothic" charset="-128"/>
                <a:ea typeface="MS PGothic" charset="-128"/>
                <a:cs typeface="MS PGothic" charset="-128"/>
              </a:rPr>
              <a:t>の仕組み</a:t>
            </a:r>
            <a:r>
              <a:rPr kumimoji="1" lang="en-US" altLang="ja-JP" sz="2400" dirty="0">
                <a:latin typeface="MS PGothic" charset="-128"/>
                <a:ea typeface="MS PGothic" charset="-128"/>
                <a:cs typeface="MS PGothic" charset="-128"/>
              </a:rPr>
              <a:t>(HTTP)</a:t>
            </a:r>
            <a:endParaRPr lang="en-US" altLang="ja-JP" sz="2400" dirty="0">
              <a:latin typeface="MS PGothic" charset="-128"/>
              <a:ea typeface="MS PGothic" charset="-128"/>
              <a:cs typeface="MS PGothic" charset="-128"/>
            </a:endParaRPr>
          </a:p>
        </p:txBody>
      </p:sp>
      <p:sp>
        <p:nvSpPr>
          <p:cNvPr id="39" name="テキスト ボックス 38"/>
          <p:cNvSpPr txBox="1"/>
          <p:nvPr/>
        </p:nvSpPr>
        <p:spPr>
          <a:xfrm>
            <a:off x="512582" y="3436193"/>
            <a:ext cx="8082778"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a:t>
            </a:r>
            <a:r>
              <a:rPr lang="en-US" altLang="ja-JP" sz="2400" dirty="0" err="1">
                <a:latin typeface="MS PGothic" charset="-128"/>
                <a:ea typeface="MS PGothic" charset="-128"/>
                <a:cs typeface="MS PGothic" charset="-128"/>
              </a:rPr>
              <a:t>WebHooks</a:t>
            </a:r>
            <a:r>
              <a:rPr lang="ja-JP" altLang="en-US" sz="2400">
                <a:latin typeface="MS PGothic" charset="-128"/>
                <a:ea typeface="MS PGothic" charset="-128"/>
                <a:cs typeface="MS PGothic" charset="-128"/>
              </a:rPr>
              <a:t>を利用した</a:t>
            </a:r>
            <a:r>
              <a:rPr lang="en-US" altLang="ja-JP" sz="2400" dirty="0">
                <a:latin typeface="MS PGothic" charset="-128"/>
                <a:ea typeface="MS PGothic" charset="-128"/>
                <a:cs typeface="MS PGothic" charset="-128"/>
              </a:rPr>
              <a:t>Slack</a:t>
            </a:r>
            <a:r>
              <a:rPr lang="ja-JP" altLang="en-US" sz="2400">
                <a:latin typeface="MS PGothic" charset="-128"/>
                <a:ea typeface="MS PGothic" charset="-128"/>
                <a:cs typeface="MS PGothic" charset="-128"/>
              </a:rPr>
              <a:t>との通信</a:t>
            </a:r>
            <a:endParaRPr lang="en-US" altLang="ja-JP" sz="2400" dirty="0">
              <a:latin typeface="MS PGothic" charset="-128"/>
              <a:ea typeface="MS PGothic" charset="-128"/>
              <a:cs typeface="MS PGothic" charset="-128"/>
            </a:endParaRPr>
          </a:p>
        </p:txBody>
      </p:sp>
      <p:sp>
        <p:nvSpPr>
          <p:cNvPr id="40" name="テキスト ボックス 39"/>
          <p:cNvSpPr txBox="1"/>
          <p:nvPr/>
        </p:nvSpPr>
        <p:spPr>
          <a:xfrm>
            <a:off x="512582" y="4013274"/>
            <a:ext cx="8265532"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(3) API</a:t>
            </a:r>
            <a:r>
              <a:rPr kumimoji="1" lang="ja-JP" altLang="en-US" sz="2400">
                <a:latin typeface="MS PGothic" charset="-128"/>
                <a:ea typeface="MS PGothic" charset="-128"/>
                <a:cs typeface="MS PGothic" charset="-128"/>
              </a:rPr>
              <a:t>を用いた外部のプログラムの利用</a:t>
            </a:r>
            <a:endParaRPr kumimoji="1" lang="ja-JP" altLang="en-US" sz="2400" dirty="0">
              <a:latin typeface="MS PGothic" charset="-128"/>
              <a:ea typeface="MS PGothic" charset="-128"/>
              <a:cs typeface="MS PGothic" charset="-128"/>
            </a:endParaRPr>
          </a:p>
        </p:txBody>
      </p:sp>
    </p:spTree>
    <p:extLst>
      <p:ext uri="{BB962C8B-B14F-4D97-AF65-F5344CB8AC3E}">
        <p14:creationId xmlns:p14="http://schemas.microsoft.com/office/powerpoint/2010/main" val="343974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304"/>
            <a:ext cx="9144000" cy="1143000"/>
          </a:xfrm>
        </p:spPr>
        <p:txBody>
          <a:bodyPr/>
          <a:lstStyle/>
          <a:p>
            <a:pPr algn="ctr"/>
            <a:r>
              <a:rPr lang="en-US" altLang="ja-JP" dirty="0">
                <a:latin typeface="MS PGothic" charset="-128"/>
                <a:ea typeface="MS PGothic" charset="-128"/>
                <a:cs typeface="MS PGothic" charset="-128"/>
              </a:rPr>
              <a:t>Web</a:t>
            </a:r>
            <a:endParaRPr kumimoji="1" lang="ja-JP" altLang="en-US" dirty="0">
              <a:latin typeface="MS PGothic" charset="-128"/>
              <a:ea typeface="MS PGothic" charset="-128"/>
              <a:cs typeface="MS PGothic" charset="-128"/>
            </a:endParaRPr>
          </a:p>
        </p:txBody>
      </p:sp>
      <p:sp>
        <p:nvSpPr>
          <p:cNvPr id="22"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a:t>
            </a:r>
            <a:fld id="{387C956E-97FD-D84C-A59F-79CAF340D36C}" type="slidenum">
              <a:rPr lang="ja-JP" altLang="en-US" sz="2400" smtClean="0">
                <a:solidFill>
                  <a:schemeClr val="tx1"/>
                </a:solidFill>
                <a:latin typeface="MS PGothic" charset="-128"/>
                <a:ea typeface="MS PGothic" charset="-128"/>
                <a:cs typeface="MS PGothic" charset="-128"/>
              </a:rPr>
              <a:pPr/>
              <a:t>3</a:t>
            </a:fld>
            <a:endParaRPr lang="ja-JP" altLang="en-US" sz="2400" dirty="0">
              <a:solidFill>
                <a:schemeClr val="tx1"/>
              </a:solidFill>
              <a:latin typeface="MS PGothic" charset="-128"/>
              <a:ea typeface="MS PGothic" charset="-128"/>
              <a:cs typeface="MS PGothic" charset="-128"/>
            </a:endParaRPr>
          </a:p>
        </p:txBody>
      </p:sp>
      <p:sp>
        <p:nvSpPr>
          <p:cNvPr id="34" name="テキスト ボックス 33"/>
          <p:cNvSpPr txBox="1"/>
          <p:nvPr/>
        </p:nvSpPr>
        <p:spPr>
          <a:xfrm>
            <a:off x="300789" y="1098696"/>
            <a:ext cx="3308685"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とは</a:t>
            </a:r>
            <a:r>
              <a:rPr kumimoji="1" lang="ja-JP" altLang="en-US" sz="2400" dirty="0">
                <a:latin typeface="MS PGothic" charset="-128"/>
                <a:ea typeface="MS PGothic" charset="-128"/>
                <a:cs typeface="MS PGothic" charset="-128"/>
              </a:rPr>
              <a:t>＞</a:t>
            </a:r>
          </a:p>
        </p:txBody>
      </p:sp>
      <p:sp>
        <p:nvSpPr>
          <p:cNvPr id="36" name="テキスト ボックス 35"/>
          <p:cNvSpPr txBox="1"/>
          <p:nvPr/>
        </p:nvSpPr>
        <p:spPr>
          <a:xfrm>
            <a:off x="512583" y="1566450"/>
            <a:ext cx="7532379" cy="830997"/>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インターネット上に存在するサーバとの通信によって，コンテンツのやりとりを行うシステム</a:t>
            </a:r>
          </a:p>
        </p:txBody>
      </p:sp>
      <p:sp>
        <p:nvSpPr>
          <p:cNvPr id="37" name="テキスト ボックス 36"/>
          <p:cNvSpPr txBox="1"/>
          <p:nvPr/>
        </p:nvSpPr>
        <p:spPr>
          <a:xfrm>
            <a:off x="300788" y="2397447"/>
            <a:ext cx="3308685"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の仕組み</a:t>
            </a:r>
            <a:r>
              <a:rPr kumimoji="1" lang="ja-JP" altLang="en-US" sz="2400" dirty="0">
                <a:latin typeface="MS PGothic" charset="-128"/>
                <a:ea typeface="MS PGothic" charset="-128"/>
                <a:cs typeface="MS PGothic" charset="-128"/>
              </a:rPr>
              <a:t>＞</a:t>
            </a:r>
          </a:p>
        </p:txBody>
      </p:sp>
      <p:sp>
        <p:nvSpPr>
          <p:cNvPr id="38" name="テキスト ボックス 37"/>
          <p:cNvSpPr txBox="1"/>
          <p:nvPr/>
        </p:nvSpPr>
        <p:spPr>
          <a:xfrm>
            <a:off x="512583" y="2859112"/>
            <a:ext cx="8082777" cy="830997"/>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(1) </a:t>
            </a:r>
            <a:r>
              <a:rPr lang="ja-JP" altLang="en-US" sz="2400" dirty="0">
                <a:latin typeface="MS PGothic" charset="-128"/>
                <a:ea typeface="MS PGothic" charset="-128"/>
                <a:cs typeface="MS PGothic" charset="-128"/>
              </a:rPr>
              <a:t>インターネット上に</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のコンテンツ</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ページ</a:t>
            </a:r>
            <a:r>
              <a:rPr lang="en-US" altLang="ja-JP" sz="2400" dirty="0">
                <a:latin typeface="MS PGothic" charset="-128"/>
                <a:ea typeface="MS PGothic" charset="-128"/>
                <a:cs typeface="MS PGothic" charset="-128"/>
              </a:rPr>
              <a:t>)</a:t>
            </a:r>
            <a:r>
              <a:rPr lang="ja-JP" altLang="en-US" sz="2400" dirty="0">
                <a:latin typeface="MS PGothic" charset="-128"/>
                <a:ea typeface="MS PGothic" charset="-128"/>
                <a:cs typeface="MS PGothic" charset="-128"/>
              </a:rPr>
              <a:t>を保持す</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る</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サーバが点在していて，一意な識別子によって管理</a:t>
            </a:r>
            <a:endParaRPr lang="en-US" altLang="ja-JP" sz="2400" dirty="0">
              <a:latin typeface="MS PGothic" charset="-128"/>
              <a:ea typeface="MS PGothic" charset="-128"/>
              <a:cs typeface="MS PGothic" charset="-128"/>
            </a:endParaRPr>
          </a:p>
        </p:txBody>
      </p:sp>
      <p:sp>
        <p:nvSpPr>
          <p:cNvPr id="39" name="テキスト ボックス 38"/>
          <p:cNvSpPr txBox="1"/>
          <p:nvPr/>
        </p:nvSpPr>
        <p:spPr>
          <a:xfrm>
            <a:off x="512582" y="4114059"/>
            <a:ext cx="8082778" cy="830997"/>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a:t>
            </a: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サーバに対して，クライアントがコンテンツの取得や追</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加を要求</a:t>
            </a:r>
            <a:endParaRPr kumimoji="1" lang="ja-JP" altLang="en-US" sz="2400" dirty="0">
              <a:latin typeface="MS PGothic" charset="-128"/>
              <a:ea typeface="MS PGothic" charset="-128"/>
              <a:cs typeface="MS PGothic" charset="-128"/>
            </a:endParaRPr>
          </a:p>
        </p:txBody>
      </p:sp>
      <p:sp>
        <p:nvSpPr>
          <p:cNvPr id="40" name="テキスト ボックス 39"/>
          <p:cNvSpPr txBox="1"/>
          <p:nvPr/>
        </p:nvSpPr>
        <p:spPr>
          <a:xfrm>
            <a:off x="512582" y="5450525"/>
            <a:ext cx="8265532" cy="830997"/>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(3) </a:t>
            </a:r>
            <a:r>
              <a:rPr kumimoji="1" lang="ja-JP" altLang="en-US" sz="2400" dirty="0">
                <a:latin typeface="MS PGothic" charset="-128"/>
                <a:ea typeface="MS PGothic" charset="-128"/>
                <a:cs typeface="MS PGothic" charset="-128"/>
              </a:rPr>
              <a:t>コンテンツをユーザに理解しやすい形で表示し，コンテンツ</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kumimoji="1" lang="ja-JP" altLang="en-US" sz="2400" dirty="0">
                <a:latin typeface="MS PGothic" charset="-128"/>
                <a:ea typeface="MS PGothic" charset="-128"/>
                <a:cs typeface="MS PGothic" charset="-128"/>
              </a:rPr>
              <a:t>からコンテンツに自由に遷移可能</a:t>
            </a:r>
          </a:p>
        </p:txBody>
      </p:sp>
      <p:sp>
        <p:nvSpPr>
          <p:cNvPr id="13" name="右矢印 12"/>
          <p:cNvSpPr/>
          <p:nvPr/>
        </p:nvSpPr>
        <p:spPr>
          <a:xfrm>
            <a:off x="1155469" y="3690109"/>
            <a:ext cx="473826" cy="4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629295" y="3690109"/>
            <a:ext cx="7514705" cy="461665"/>
          </a:xfrm>
          <a:prstGeom prst="rect">
            <a:avLst/>
          </a:prstGeom>
          <a:noFill/>
        </p:spPr>
        <p:txBody>
          <a:bodyPr wrap="square" rtlCol="0">
            <a:spAutoFit/>
          </a:bodyPr>
          <a:lstStyle/>
          <a:p>
            <a:r>
              <a:rPr kumimoji="1" lang="en-US" altLang="ja-JP" sz="2400" dirty="0">
                <a:solidFill>
                  <a:srgbClr val="FF0000"/>
                </a:solidFill>
                <a:latin typeface="MS PGothic" charset="-128"/>
                <a:ea typeface="MS PGothic" charset="-128"/>
                <a:cs typeface="MS PGothic" charset="-128"/>
              </a:rPr>
              <a:t>URI(Uniform Resource Identifier)</a:t>
            </a:r>
            <a:endParaRPr kumimoji="1" lang="ja-JP" altLang="en-US" sz="2400" dirty="0">
              <a:solidFill>
                <a:srgbClr val="FF0000"/>
              </a:solidFill>
              <a:latin typeface="MS PGothic" charset="-128"/>
              <a:ea typeface="MS PGothic" charset="-128"/>
              <a:cs typeface="MS PGothic" charset="-128"/>
            </a:endParaRPr>
          </a:p>
        </p:txBody>
      </p:sp>
      <p:sp>
        <p:nvSpPr>
          <p:cNvPr id="43" name="右矢印 42"/>
          <p:cNvSpPr/>
          <p:nvPr/>
        </p:nvSpPr>
        <p:spPr>
          <a:xfrm>
            <a:off x="1155469" y="4945056"/>
            <a:ext cx="473826" cy="4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629295" y="4945056"/>
            <a:ext cx="7514705" cy="461665"/>
          </a:xfrm>
          <a:prstGeom prst="rect">
            <a:avLst/>
          </a:prstGeom>
          <a:noFill/>
        </p:spPr>
        <p:txBody>
          <a:bodyPr wrap="square" rtlCol="0">
            <a:spAutoFit/>
          </a:bodyPr>
          <a:lstStyle/>
          <a:p>
            <a:r>
              <a:rPr lang="en-US" altLang="ja-JP" sz="2400" dirty="0">
                <a:solidFill>
                  <a:srgbClr val="FF0000"/>
                </a:solidFill>
                <a:latin typeface="MS PGothic" charset="-128"/>
                <a:ea typeface="MS PGothic" charset="-128"/>
                <a:cs typeface="MS PGothic" charset="-128"/>
              </a:rPr>
              <a:t>HTTP(Hypertext Transfer Protocol)</a:t>
            </a:r>
            <a:endParaRPr kumimoji="1" lang="ja-JP" altLang="en-US" sz="2400" dirty="0">
              <a:solidFill>
                <a:srgbClr val="FF0000"/>
              </a:solidFill>
              <a:latin typeface="MS PGothic" charset="-128"/>
              <a:ea typeface="MS PGothic" charset="-128"/>
              <a:cs typeface="MS PGothic" charset="-128"/>
            </a:endParaRPr>
          </a:p>
        </p:txBody>
      </p:sp>
      <p:sp>
        <p:nvSpPr>
          <p:cNvPr id="45" name="右矢印 44"/>
          <p:cNvSpPr/>
          <p:nvPr/>
        </p:nvSpPr>
        <p:spPr>
          <a:xfrm>
            <a:off x="1155469" y="6287611"/>
            <a:ext cx="473826" cy="4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629295" y="6287611"/>
            <a:ext cx="6179391" cy="461665"/>
          </a:xfrm>
          <a:prstGeom prst="rect">
            <a:avLst/>
          </a:prstGeom>
          <a:noFill/>
        </p:spPr>
        <p:txBody>
          <a:bodyPr wrap="square" rtlCol="0">
            <a:spAutoFit/>
          </a:bodyPr>
          <a:lstStyle/>
          <a:p>
            <a:r>
              <a:rPr lang="en-US" altLang="ja-JP" sz="2400" dirty="0">
                <a:solidFill>
                  <a:srgbClr val="FF0000"/>
                </a:solidFill>
                <a:latin typeface="MS PGothic" charset="-128"/>
                <a:ea typeface="MS PGothic" charset="-128"/>
                <a:cs typeface="MS PGothic" charset="-128"/>
              </a:rPr>
              <a:t>HTML(</a:t>
            </a:r>
            <a:r>
              <a:rPr lang="en-US" altLang="ja-JP" sz="2400" dirty="0" err="1">
                <a:solidFill>
                  <a:srgbClr val="FF0000"/>
                </a:solidFill>
                <a:latin typeface="MS PGothic" charset="-128"/>
                <a:ea typeface="MS PGothic" charset="-128"/>
                <a:cs typeface="MS PGothic" charset="-128"/>
              </a:rPr>
              <a:t>HyperText</a:t>
            </a:r>
            <a:r>
              <a:rPr lang="en-US" altLang="ja-JP" sz="2400" dirty="0">
                <a:solidFill>
                  <a:srgbClr val="FF0000"/>
                </a:solidFill>
                <a:latin typeface="MS PGothic" charset="-128"/>
                <a:ea typeface="MS PGothic" charset="-128"/>
                <a:cs typeface="MS PGothic" charset="-128"/>
              </a:rPr>
              <a:t> Markup Language)</a:t>
            </a:r>
            <a:endParaRPr kumimoji="1" lang="ja-JP" altLang="en-US" sz="2400" dirty="0">
              <a:solidFill>
                <a:srgbClr val="FF0000"/>
              </a:solidFill>
              <a:latin typeface="MS PGothic" charset="-128"/>
              <a:ea typeface="MS PGothic" charset="-128"/>
              <a:cs typeface="MS PGothic" charset="-128"/>
            </a:endParaRPr>
          </a:p>
        </p:txBody>
      </p:sp>
    </p:spTree>
    <p:extLst>
      <p:ext uri="{BB962C8B-B14F-4D97-AF65-F5344CB8AC3E}">
        <p14:creationId xmlns:p14="http://schemas.microsoft.com/office/powerpoint/2010/main" val="79929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304"/>
            <a:ext cx="9144000" cy="1143000"/>
          </a:xfrm>
        </p:spPr>
        <p:txBody>
          <a:bodyPr/>
          <a:lstStyle/>
          <a:p>
            <a:pPr algn="ctr"/>
            <a:r>
              <a:rPr kumimoji="1" lang="en-US" altLang="ja-JP" dirty="0">
                <a:latin typeface="MS PGothic" charset="-128"/>
                <a:ea typeface="MS PGothic" charset="-128"/>
                <a:cs typeface="MS PGothic" charset="-128"/>
              </a:rPr>
              <a:t>HTTP</a:t>
            </a:r>
            <a:endParaRPr kumimoji="1" lang="ja-JP" altLang="en-US" dirty="0">
              <a:latin typeface="MS PGothic" charset="-128"/>
              <a:ea typeface="MS PGothic" charset="-128"/>
              <a:cs typeface="MS PGothic" charset="-128"/>
            </a:endParaRPr>
          </a:p>
        </p:txBody>
      </p:sp>
      <p:sp>
        <p:nvSpPr>
          <p:cNvPr id="22"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a:t>
            </a:r>
            <a:fld id="{387C956E-97FD-D84C-A59F-79CAF340D36C}" type="slidenum">
              <a:rPr lang="ja-JP" altLang="en-US" sz="2400" smtClean="0">
                <a:solidFill>
                  <a:schemeClr val="tx1"/>
                </a:solidFill>
                <a:latin typeface="MS PGothic" charset="-128"/>
                <a:ea typeface="MS PGothic" charset="-128"/>
                <a:cs typeface="MS PGothic" charset="-128"/>
              </a:rPr>
              <a:pPr/>
              <a:t>4</a:t>
            </a:fld>
            <a:endParaRPr lang="ja-JP" altLang="en-US" sz="2400" dirty="0">
              <a:solidFill>
                <a:schemeClr val="tx1"/>
              </a:solidFill>
              <a:latin typeface="MS PGothic" charset="-128"/>
              <a:ea typeface="MS PGothic" charset="-128"/>
              <a:cs typeface="MS PGothic" charset="-128"/>
            </a:endParaRPr>
          </a:p>
        </p:txBody>
      </p:sp>
      <p:sp>
        <p:nvSpPr>
          <p:cNvPr id="20" name="テキスト ボックス 19"/>
          <p:cNvSpPr txBox="1"/>
          <p:nvPr/>
        </p:nvSpPr>
        <p:spPr>
          <a:xfrm>
            <a:off x="512584" y="5262311"/>
            <a:ext cx="6268453" cy="461665"/>
          </a:xfrm>
          <a:prstGeom prst="rect">
            <a:avLst/>
          </a:prstGeom>
          <a:noFill/>
        </p:spPr>
        <p:txBody>
          <a:bodyPr wrap="square" rtlCol="0">
            <a:spAutoFit/>
          </a:bodyPr>
          <a:lstStyle/>
          <a:p>
            <a:r>
              <a:rPr kumimoji="1" lang="en-US" altLang="ja-JP" sz="2400" dirty="0">
                <a:solidFill>
                  <a:srgbClr val="FF0000"/>
                </a:solidFill>
                <a:latin typeface="MS PGothic" charset="-128"/>
                <a:ea typeface="MS PGothic" charset="-128"/>
                <a:cs typeface="MS PGothic" charset="-128"/>
              </a:rPr>
              <a:t>GET</a:t>
            </a:r>
            <a:r>
              <a:rPr lang="en-US" altLang="ja-JP" sz="2400" dirty="0">
                <a:solidFill>
                  <a:srgbClr val="FF0000"/>
                </a:solidFill>
                <a:latin typeface="MS PGothic" charset="-128"/>
                <a:ea typeface="MS PGothic" charset="-128"/>
                <a:cs typeface="MS PGothic" charset="-128"/>
              </a:rPr>
              <a:t> </a:t>
            </a:r>
            <a:r>
              <a:rPr kumimoji="1" lang="en-US" altLang="ja-JP" sz="2400" dirty="0">
                <a:solidFill>
                  <a:srgbClr val="FF0000"/>
                </a:solidFill>
                <a:latin typeface="MS PGothic" charset="-128"/>
                <a:ea typeface="MS PGothic" charset="-128"/>
                <a:cs typeface="MS PGothic" charset="-128"/>
              </a:rPr>
              <a:t>:   </a:t>
            </a:r>
            <a:r>
              <a:rPr kumimoji="1" lang="ja-JP" altLang="en-US" sz="2400" dirty="0">
                <a:solidFill>
                  <a:srgbClr val="FF0000"/>
                </a:solidFill>
                <a:latin typeface="MS PGothic" charset="-128"/>
                <a:ea typeface="MS PGothic" charset="-128"/>
                <a:cs typeface="MS PGothic" charset="-128"/>
              </a:rPr>
              <a:t>サーバからデータを取得</a:t>
            </a:r>
          </a:p>
        </p:txBody>
      </p:sp>
      <p:sp>
        <p:nvSpPr>
          <p:cNvPr id="21" name="テキスト ボックス 20"/>
          <p:cNvSpPr txBox="1"/>
          <p:nvPr/>
        </p:nvSpPr>
        <p:spPr>
          <a:xfrm>
            <a:off x="512584" y="5723976"/>
            <a:ext cx="6400801" cy="461665"/>
          </a:xfrm>
          <a:prstGeom prst="rect">
            <a:avLst/>
          </a:prstGeom>
          <a:noFill/>
        </p:spPr>
        <p:txBody>
          <a:bodyPr wrap="square" rtlCol="0">
            <a:spAutoFit/>
          </a:bodyPr>
          <a:lstStyle/>
          <a:p>
            <a:r>
              <a:rPr lang="en-US" altLang="ja-JP" sz="2400" dirty="0">
                <a:solidFill>
                  <a:srgbClr val="FF0000"/>
                </a:solidFill>
                <a:latin typeface="MS PGothic" charset="-128"/>
                <a:ea typeface="MS PGothic" charset="-128"/>
                <a:cs typeface="MS PGothic" charset="-128"/>
              </a:rPr>
              <a:t>POST : </a:t>
            </a:r>
            <a:r>
              <a:rPr lang="ja-JP" altLang="en-US" sz="2400" dirty="0">
                <a:solidFill>
                  <a:srgbClr val="FF0000"/>
                </a:solidFill>
                <a:latin typeface="MS PGothic" charset="-128"/>
                <a:ea typeface="MS PGothic" charset="-128"/>
                <a:cs typeface="MS PGothic" charset="-128"/>
              </a:rPr>
              <a:t>サーバへデータを追加</a:t>
            </a:r>
            <a:endParaRPr kumimoji="1" lang="ja-JP" altLang="en-US" sz="2400" dirty="0">
              <a:solidFill>
                <a:srgbClr val="FF0000"/>
              </a:solidFill>
              <a:latin typeface="MS PGothic" charset="-128"/>
              <a:ea typeface="MS PGothic" charset="-128"/>
              <a:cs typeface="MS PGothic" charset="-128"/>
            </a:endParaRPr>
          </a:p>
        </p:txBody>
      </p:sp>
      <p:sp>
        <p:nvSpPr>
          <p:cNvPr id="3" name="テキスト ボックス 2"/>
          <p:cNvSpPr txBox="1"/>
          <p:nvPr/>
        </p:nvSpPr>
        <p:spPr>
          <a:xfrm>
            <a:off x="300789" y="4804944"/>
            <a:ext cx="4516616"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kumimoji="1" lang="en-US" altLang="ja-JP" sz="2400" dirty="0">
                <a:latin typeface="MS PGothic" charset="-128"/>
                <a:ea typeface="MS PGothic" charset="-128"/>
                <a:cs typeface="MS PGothic" charset="-128"/>
              </a:rPr>
              <a:t>HTTP</a:t>
            </a:r>
            <a:r>
              <a:rPr kumimoji="1" lang="ja-JP" altLang="en-US" sz="2400" dirty="0">
                <a:latin typeface="MS PGothic" charset="-128"/>
                <a:ea typeface="MS PGothic" charset="-128"/>
                <a:cs typeface="MS PGothic" charset="-128"/>
              </a:rPr>
              <a:t>における主なリクエスト</a:t>
            </a:r>
            <a:r>
              <a:rPr lang="ja-JP" altLang="en-US" sz="2400" dirty="0">
                <a:latin typeface="MS PGothic" charset="-128"/>
                <a:ea typeface="MS PGothic" charset="-128"/>
                <a:cs typeface="MS PGothic" charset="-128"/>
              </a:rPr>
              <a:t>＞</a:t>
            </a:r>
            <a:endParaRPr kumimoji="1" lang="ja-JP" altLang="en-US" sz="2400" dirty="0">
              <a:latin typeface="MS PGothic" charset="-128"/>
              <a:ea typeface="MS PGothic" charset="-128"/>
              <a:cs typeface="MS PGothic" charset="-128"/>
            </a:endParaRPr>
          </a:p>
        </p:txBody>
      </p:sp>
      <p:sp>
        <p:nvSpPr>
          <p:cNvPr id="29" name="テキスト ボックス 28"/>
          <p:cNvSpPr txBox="1"/>
          <p:nvPr/>
        </p:nvSpPr>
        <p:spPr>
          <a:xfrm>
            <a:off x="300789" y="1098696"/>
            <a:ext cx="3308685"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lang="en-US" altLang="ja-JP" sz="2400" dirty="0">
                <a:latin typeface="MS PGothic" charset="-128"/>
                <a:ea typeface="MS PGothic" charset="-128"/>
                <a:cs typeface="MS PGothic" charset="-128"/>
              </a:rPr>
              <a:t>HTTP</a:t>
            </a:r>
            <a:r>
              <a:rPr lang="ja-JP" altLang="en-US" sz="2400" dirty="0">
                <a:latin typeface="MS PGothic" charset="-128"/>
                <a:ea typeface="MS PGothic" charset="-128"/>
                <a:cs typeface="MS PGothic" charset="-128"/>
              </a:rPr>
              <a:t>とは</a:t>
            </a:r>
            <a:r>
              <a:rPr kumimoji="1" lang="ja-JP" altLang="en-US" sz="2400" dirty="0">
                <a:latin typeface="MS PGothic" charset="-128"/>
                <a:ea typeface="MS PGothic" charset="-128"/>
                <a:cs typeface="MS PGothic" charset="-128"/>
              </a:rPr>
              <a:t>＞</a:t>
            </a:r>
          </a:p>
        </p:txBody>
      </p:sp>
      <p:sp>
        <p:nvSpPr>
          <p:cNvPr id="4" name="テキスト ボックス 3"/>
          <p:cNvSpPr txBox="1"/>
          <p:nvPr/>
        </p:nvSpPr>
        <p:spPr>
          <a:xfrm>
            <a:off x="512584" y="1566450"/>
            <a:ext cx="5653454"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(1) TCP/IP</a:t>
            </a:r>
            <a:r>
              <a:rPr kumimoji="1" lang="ja-JP" altLang="en-US" sz="2400" dirty="0">
                <a:latin typeface="MS PGothic" charset="-128"/>
                <a:ea typeface="MS PGothic" charset="-128"/>
                <a:cs typeface="MS PGothic" charset="-128"/>
              </a:rPr>
              <a:t>ベースの通信のプロトコル</a:t>
            </a:r>
          </a:p>
        </p:txBody>
      </p:sp>
      <p:sp>
        <p:nvSpPr>
          <p:cNvPr id="30" name="テキスト ボックス 29"/>
          <p:cNvSpPr txBox="1"/>
          <p:nvPr/>
        </p:nvSpPr>
        <p:spPr>
          <a:xfrm>
            <a:off x="512584" y="1998459"/>
            <a:ext cx="5653454"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a:t>
            </a:r>
            <a:r>
              <a:rPr kumimoji="1" lang="ja-JP" altLang="en-US" sz="2400" dirty="0">
                <a:latin typeface="MS PGothic" charset="-128"/>
                <a:ea typeface="MS PGothic" charset="-128"/>
                <a:cs typeface="MS PGothic" charset="-128"/>
              </a:rPr>
              <a:t>クライアントとサーバによる通信</a:t>
            </a:r>
          </a:p>
        </p:txBody>
      </p:sp>
      <p:sp>
        <p:nvSpPr>
          <p:cNvPr id="31" name="テキスト ボックス 30"/>
          <p:cNvSpPr txBox="1"/>
          <p:nvPr/>
        </p:nvSpPr>
        <p:spPr>
          <a:xfrm>
            <a:off x="691361" y="2460124"/>
            <a:ext cx="6089676"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(A) </a:t>
            </a:r>
            <a:r>
              <a:rPr kumimoji="1" lang="ja-JP" altLang="en-US" sz="2400" dirty="0">
                <a:latin typeface="MS PGothic" charset="-128"/>
                <a:ea typeface="MS PGothic" charset="-128"/>
                <a:cs typeface="MS PGothic" charset="-128"/>
              </a:rPr>
              <a:t>クライアントからサーバにリクエストを送信</a:t>
            </a:r>
          </a:p>
        </p:txBody>
      </p:sp>
      <p:sp>
        <p:nvSpPr>
          <p:cNvPr id="32" name="テキスト ボックス 31"/>
          <p:cNvSpPr txBox="1"/>
          <p:nvPr/>
        </p:nvSpPr>
        <p:spPr>
          <a:xfrm>
            <a:off x="691360" y="2892133"/>
            <a:ext cx="5041225"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(B) </a:t>
            </a:r>
            <a:r>
              <a:rPr lang="ja-JP" altLang="en-US" sz="2400" dirty="0">
                <a:latin typeface="MS PGothic" charset="-128"/>
                <a:ea typeface="MS PGothic" charset="-128"/>
                <a:cs typeface="MS PGothic" charset="-128"/>
              </a:rPr>
              <a:t>サーバはリクエストに応じて処理</a:t>
            </a:r>
            <a:endParaRPr kumimoji="1" lang="ja-JP" altLang="en-US" sz="2400" dirty="0">
              <a:latin typeface="MS PGothic" charset="-128"/>
              <a:ea typeface="MS PGothic" charset="-128"/>
              <a:cs typeface="MS PGothic" charset="-128"/>
            </a:endParaRPr>
          </a:p>
        </p:txBody>
      </p:sp>
      <p:sp>
        <p:nvSpPr>
          <p:cNvPr id="33" name="テキスト ボックス 32"/>
          <p:cNvSpPr txBox="1"/>
          <p:nvPr/>
        </p:nvSpPr>
        <p:spPr>
          <a:xfrm>
            <a:off x="691360" y="3323331"/>
            <a:ext cx="6702971"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(C) </a:t>
            </a:r>
            <a:r>
              <a:rPr lang="ja-JP" altLang="en-US" sz="2400" dirty="0">
                <a:latin typeface="MS PGothic" charset="-128"/>
                <a:ea typeface="MS PGothic" charset="-128"/>
                <a:cs typeface="MS PGothic" charset="-128"/>
              </a:rPr>
              <a:t>処理結果</a:t>
            </a:r>
            <a:r>
              <a:rPr kumimoji="1" lang="ja-JP" altLang="en-US" sz="2400" dirty="0">
                <a:latin typeface="MS PGothic" charset="-128"/>
                <a:ea typeface="MS PGothic" charset="-128"/>
                <a:cs typeface="MS PGothic" charset="-128"/>
              </a:rPr>
              <a:t>をレスポンスとしてクライアントに返却</a:t>
            </a:r>
          </a:p>
        </p:txBody>
      </p:sp>
      <p:sp>
        <p:nvSpPr>
          <p:cNvPr id="14" name="テキスト ボックス 13"/>
          <p:cNvSpPr txBox="1"/>
          <p:nvPr/>
        </p:nvSpPr>
        <p:spPr>
          <a:xfrm>
            <a:off x="512584" y="3788820"/>
            <a:ext cx="3096890"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(3) </a:t>
            </a:r>
            <a:r>
              <a:rPr kumimoji="1" lang="ja-JP" altLang="en-US" sz="2400" dirty="0">
                <a:latin typeface="MS PGothic" charset="-128"/>
                <a:ea typeface="MS PGothic" charset="-128"/>
                <a:cs typeface="MS PGothic" charset="-128"/>
              </a:rPr>
              <a:t>ステートレスな通信</a:t>
            </a:r>
          </a:p>
        </p:txBody>
      </p:sp>
      <p:sp>
        <p:nvSpPr>
          <p:cNvPr id="15" name="テキスト ボックス 14"/>
          <p:cNvSpPr txBox="1"/>
          <p:nvPr/>
        </p:nvSpPr>
        <p:spPr>
          <a:xfrm>
            <a:off x="668146" y="4242363"/>
            <a:ext cx="6089676" cy="461665"/>
          </a:xfrm>
          <a:prstGeom prst="rect">
            <a:avLst/>
          </a:prstGeom>
          <a:noFill/>
        </p:spPr>
        <p:txBody>
          <a:bodyPr wrap="square" rtlCol="0">
            <a:spAutoFit/>
          </a:bodyPr>
          <a:lstStyle/>
          <a:p>
            <a:r>
              <a:rPr lang="ja-JP" altLang="en-US" sz="2400" dirty="0">
                <a:latin typeface="MS PGothic" charset="-128"/>
                <a:ea typeface="MS PGothic" charset="-128"/>
                <a:cs typeface="MS PGothic" charset="-128"/>
              </a:rPr>
              <a:t>サーバがクライアントの状態を保持しない</a:t>
            </a:r>
            <a:endParaRPr kumimoji="1" lang="ja-JP" altLang="en-US" sz="2400" dirty="0">
              <a:latin typeface="MS PGothic" charset="-128"/>
              <a:ea typeface="MS PGothic" charset="-128"/>
              <a:cs typeface="MS PGothic" charset="-128"/>
            </a:endParaRPr>
          </a:p>
        </p:txBody>
      </p:sp>
    </p:spTree>
    <p:extLst>
      <p:ext uri="{BB962C8B-B14F-4D97-AF65-F5344CB8AC3E}">
        <p14:creationId xmlns:p14="http://schemas.microsoft.com/office/powerpoint/2010/main" val="59678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304"/>
            <a:ext cx="9144000" cy="1143000"/>
          </a:xfrm>
        </p:spPr>
        <p:txBody>
          <a:bodyPr/>
          <a:lstStyle/>
          <a:p>
            <a:pPr algn="ctr"/>
            <a:r>
              <a:rPr kumimoji="1" lang="en-US" altLang="ja-JP" dirty="0">
                <a:latin typeface="MS PGothic" charset="-128"/>
                <a:ea typeface="MS PGothic" charset="-128"/>
                <a:cs typeface="MS PGothic" charset="-128"/>
              </a:rPr>
              <a:t>Web</a:t>
            </a:r>
            <a:r>
              <a:rPr kumimoji="1" lang="ja-JP" altLang="en-US" dirty="0">
                <a:latin typeface="MS PGothic" charset="-128"/>
                <a:ea typeface="MS PGothic" charset="-128"/>
                <a:cs typeface="MS PGothic" charset="-128"/>
              </a:rPr>
              <a:t>サーバとブラウザの関係</a:t>
            </a:r>
          </a:p>
        </p:txBody>
      </p:sp>
      <p:sp>
        <p:nvSpPr>
          <p:cNvPr id="17" name="テキスト ボックス 39"/>
          <p:cNvSpPr txBox="1">
            <a:spLocks noChangeArrowheads="1"/>
          </p:cNvSpPr>
          <p:nvPr/>
        </p:nvSpPr>
        <p:spPr bwMode="auto">
          <a:xfrm>
            <a:off x="514350" y="1021980"/>
            <a:ext cx="8520209"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例</a:t>
            </a:r>
            <a:r>
              <a:rPr lang="en-US" altLang="ja-JP" sz="2400" dirty="0">
                <a:solidFill>
                  <a:srgbClr val="000000"/>
                </a:solidFill>
                <a:latin typeface="Arial" charset="0"/>
                <a:ea typeface="ＭＳ Ｐゴシック" pitchFamily="50" charset="-128"/>
                <a:cs typeface="ＭＳ Ｐゴシック" charset="0"/>
              </a:rPr>
              <a:t>) </a:t>
            </a:r>
            <a:r>
              <a:rPr lang="en-US" altLang="ja-JP" sz="2400" dirty="0">
                <a:solidFill>
                  <a:srgbClr val="000000"/>
                </a:solidFill>
                <a:latin typeface="Arial" charset="0"/>
                <a:ea typeface="ＭＳ Ｐゴシック" pitchFamily="50" charset="-128"/>
                <a:cs typeface="ＭＳ Ｐゴシック" charset="0"/>
                <a:hlinkClick r:id="rId3"/>
              </a:rPr>
              <a:t>http://www.okayama-u.ac.jp/index.html</a:t>
            </a:r>
            <a:r>
              <a:rPr lang="en-US" altLang="ja-JP" sz="2400" dirty="0">
                <a:solidFill>
                  <a:srgbClr val="000000"/>
                </a:solidFill>
                <a:latin typeface="Arial" charset="0"/>
                <a:ea typeface="ＭＳ Ｐゴシック" pitchFamily="50" charset="-128"/>
                <a:cs typeface="ＭＳ Ｐゴシック" charset="0"/>
              </a:rPr>
              <a:t> </a:t>
            </a:r>
            <a:r>
              <a:rPr lang="ja-JP" altLang="en-US" sz="2400" dirty="0">
                <a:solidFill>
                  <a:srgbClr val="000000"/>
                </a:solidFill>
                <a:latin typeface="Arial" charset="0"/>
                <a:ea typeface="ＭＳ Ｐゴシック" pitchFamily="50" charset="-128"/>
                <a:cs typeface="ＭＳ Ｐゴシック" charset="0"/>
              </a:rPr>
              <a:t>にアクセス</a:t>
            </a:r>
            <a:endParaRPr lang="en-US" altLang="ja-JP" sz="2400" dirty="0">
              <a:solidFill>
                <a:srgbClr val="000000"/>
              </a:solidFill>
              <a:latin typeface="Arial" charset="0"/>
              <a:ea typeface="ＭＳ Ｐゴシック" pitchFamily="50" charset="-128"/>
              <a:cs typeface="ＭＳ Ｐゴシック" charset="0"/>
            </a:endParaRPr>
          </a:p>
        </p:txBody>
      </p:sp>
      <p:sp>
        <p:nvSpPr>
          <p:cNvPr id="6" name="テキスト ボックス 39"/>
          <p:cNvSpPr txBox="1">
            <a:spLocks noChangeArrowheads="1"/>
          </p:cNvSpPr>
          <p:nvPr/>
        </p:nvSpPr>
        <p:spPr bwMode="auto">
          <a:xfrm>
            <a:off x="512584" y="3240229"/>
            <a:ext cx="1938161" cy="830997"/>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Web</a:t>
            </a:r>
            <a:r>
              <a:rPr lang="ja-JP" altLang="en-US" sz="2400" dirty="0">
                <a:solidFill>
                  <a:srgbClr val="000000"/>
                </a:solidFill>
                <a:latin typeface="Arial" charset="0"/>
                <a:ea typeface="ＭＳ Ｐゴシック" pitchFamily="50" charset="-128"/>
                <a:cs typeface="ＭＳ Ｐゴシック" charset="0"/>
              </a:rPr>
              <a:t>ブラウザ</a:t>
            </a:r>
            <a:endParaRPr lang="en-US" altLang="ja-JP" sz="2400" dirty="0">
              <a:solidFill>
                <a:srgbClr val="000000"/>
              </a:solidFill>
              <a:latin typeface="Arial" charset="0"/>
              <a:ea typeface="ＭＳ Ｐゴシック" pitchFamily="50" charset="-128"/>
              <a:cs typeface="ＭＳ Ｐゴシック" charset="0"/>
            </a:endParaRPr>
          </a:p>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a:t>
            </a:r>
            <a:r>
              <a:rPr lang="ja-JP" altLang="en-US" sz="2400" dirty="0">
                <a:solidFill>
                  <a:srgbClr val="000000"/>
                </a:solidFill>
                <a:latin typeface="Arial" charset="0"/>
                <a:ea typeface="ＭＳ Ｐゴシック" pitchFamily="50" charset="-128"/>
                <a:cs typeface="ＭＳ Ｐゴシック" charset="0"/>
              </a:rPr>
              <a:t>クライアント</a:t>
            </a:r>
            <a:r>
              <a:rPr lang="en-US" altLang="ja-JP" sz="2400" dirty="0">
                <a:solidFill>
                  <a:srgbClr val="000000"/>
                </a:solidFill>
                <a:latin typeface="Arial" charset="0"/>
                <a:ea typeface="ＭＳ Ｐゴシック" pitchFamily="50" charset="-128"/>
                <a:cs typeface="ＭＳ Ｐゴシック" charset="0"/>
              </a:rPr>
              <a:t>)</a:t>
            </a:r>
            <a:endParaRPr lang="ja-JP" altLang="en-US" sz="2400" dirty="0">
              <a:solidFill>
                <a:srgbClr val="000000"/>
              </a:solidFill>
              <a:latin typeface="Arial" charset="0"/>
              <a:ea typeface="ＭＳ Ｐゴシック" pitchFamily="50" charset="-128"/>
              <a:cs typeface="ＭＳ Ｐゴシック" charset="0"/>
            </a:endParaRPr>
          </a:p>
        </p:txBody>
      </p:sp>
      <p:sp>
        <p:nvSpPr>
          <p:cNvPr id="8" name="テキスト ボックス 39"/>
          <p:cNvSpPr txBox="1">
            <a:spLocks noChangeArrowheads="1"/>
          </p:cNvSpPr>
          <p:nvPr/>
        </p:nvSpPr>
        <p:spPr bwMode="auto">
          <a:xfrm>
            <a:off x="2667464" y="4443708"/>
            <a:ext cx="3956134" cy="461665"/>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(3) </a:t>
            </a:r>
            <a:r>
              <a:rPr lang="ja-JP" altLang="en-US" sz="2400" dirty="0">
                <a:solidFill>
                  <a:srgbClr val="000000"/>
                </a:solidFill>
                <a:latin typeface="Arial" charset="0"/>
                <a:ea typeface="ＭＳ Ｐゴシック" pitchFamily="50" charset="-128"/>
                <a:cs typeface="ＭＳ Ｐゴシック" charset="0"/>
              </a:rPr>
              <a:t>レスポンス返却</a:t>
            </a:r>
            <a:endParaRPr lang="en-US" altLang="ja-JP" sz="2400" dirty="0">
              <a:solidFill>
                <a:srgbClr val="000000"/>
              </a:solidFill>
              <a:latin typeface="Arial" charset="0"/>
              <a:ea typeface="ＭＳ Ｐゴシック" pitchFamily="50" charset="-128"/>
              <a:cs typeface="ＭＳ Ｐゴシック" charset="0"/>
            </a:endParaRPr>
          </a:p>
        </p:txBody>
      </p:sp>
      <p:sp>
        <p:nvSpPr>
          <p:cNvPr id="9" name="テキスト ボックス 39"/>
          <p:cNvSpPr txBox="1">
            <a:spLocks noChangeArrowheads="1"/>
          </p:cNvSpPr>
          <p:nvPr/>
        </p:nvSpPr>
        <p:spPr bwMode="auto">
          <a:xfrm>
            <a:off x="2667463" y="3439112"/>
            <a:ext cx="3956135" cy="461665"/>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(1) </a:t>
            </a:r>
            <a:r>
              <a:rPr lang="ja-JP" altLang="en-US" sz="2400" dirty="0">
                <a:solidFill>
                  <a:srgbClr val="000000"/>
                </a:solidFill>
                <a:latin typeface="Arial" charset="0"/>
                <a:ea typeface="ＭＳ Ｐゴシック" pitchFamily="50" charset="-128"/>
                <a:cs typeface="ＭＳ Ｐゴシック" charset="0"/>
              </a:rPr>
              <a:t>リクエスト送信</a:t>
            </a:r>
          </a:p>
        </p:txBody>
      </p:sp>
      <p:sp>
        <p:nvSpPr>
          <p:cNvPr id="10" name="テキスト ボックス 39"/>
          <p:cNvSpPr txBox="1">
            <a:spLocks noChangeArrowheads="1"/>
          </p:cNvSpPr>
          <p:nvPr/>
        </p:nvSpPr>
        <p:spPr bwMode="auto">
          <a:xfrm>
            <a:off x="7018528" y="3422144"/>
            <a:ext cx="1938161"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Web</a:t>
            </a:r>
            <a:r>
              <a:rPr lang="ja-JP" altLang="en-US" sz="2400" dirty="0">
                <a:solidFill>
                  <a:srgbClr val="000000"/>
                </a:solidFill>
                <a:latin typeface="Arial" charset="0"/>
                <a:ea typeface="ＭＳ Ｐゴシック" pitchFamily="50" charset="-128"/>
                <a:cs typeface="ＭＳ Ｐゴシック" charset="0"/>
              </a:rPr>
              <a:t>サーバ</a:t>
            </a:r>
          </a:p>
        </p:txBody>
      </p:sp>
      <p:sp>
        <p:nvSpPr>
          <p:cNvPr id="11" name="テキスト ボックス 39"/>
          <p:cNvSpPr txBox="1">
            <a:spLocks noChangeArrowheads="1"/>
          </p:cNvSpPr>
          <p:nvPr/>
        </p:nvSpPr>
        <p:spPr bwMode="auto">
          <a:xfrm>
            <a:off x="1881431" y="1865116"/>
            <a:ext cx="5899461" cy="1200328"/>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通信プロトコル</a:t>
            </a:r>
            <a:r>
              <a:rPr lang="en-US" altLang="ja-JP" sz="2400" dirty="0">
                <a:solidFill>
                  <a:srgbClr val="000000"/>
                </a:solidFill>
                <a:latin typeface="Arial" charset="0"/>
                <a:ea typeface="ＭＳ Ｐゴシック" pitchFamily="50" charset="-128"/>
                <a:cs typeface="ＭＳ Ｐゴシック" charset="0"/>
              </a:rPr>
              <a:t>: HTTP</a:t>
            </a:r>
          </a:p>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通信先</a:t>
            </a:r>
            <a:r>
              <a:rPr lang="en-US" altLang="ja-JP" sz="2400" dirty="0">
                <a:solidFill>
                  <a:srgbClr val="000000"/>
                </a:solidFill>
                <a:latin typeface="Arial" charset="0"/>
                <a:ea typeface="ＭＳ Ｐゴシック" pitchFamily="50" charset="-128"/>
                <a:cs typeface="ＭＳ Ｐゴシック" charset="0"/>
              </a:rPr>
              <a:t>(</a:t>
            </a:r>
            <a:r>
              <a:rPr lang="ja-JP" altLang="en-US" sz="2400" dirty="0">
                <a:solidFill>
                  <a:srgbClr val="000000"/>
                </a:solidFill>
                <a:latin typeface="Arial" charset="0"/>
                <a:ea typeface="ＭＳ Ｐゴシック" pitchFamily="50" charset="-128"/>
                <a:cs typeface="ＭＳ Ｐゴシック" charset="0"/>
              </a:rPr>
              <a:t>サーバ</a:t>
            </a:r>
            <a:r>
              <a:rPr lang="en-US" altLang="ja-JP" sz="2400" dirty="0">
                <a:solidFill>
                  <a:srgbClr val="000000"/>
                </a:solidFill>
                <a:latin typeface="Arial" charset="0"/>
                <a:ea typeface="ＭＳ Ｐゴシック" pitchFamily="50" charset="-128"/>
                <a:cs typeface="ＭＳ Ｐゴシック" charset="0"/>
              </a:rPr>
              <a:t>): </a:t>
            </a:r>
            <a:r>
              <a:rPr lang="en-US" altLang="ja-JP" sz="2400" dirty="0">
                <a:solidFill>
                  <a:srgbClr val="000000"/>
                </a:solidFill>
                <a:latin typeface="Arial" charset="0"/>
                <a:ea typeface="ＭＳ Ｐゴシック" pitchFamily="50" charset="-128"/>
                <a:cs typeface="ＭＳ Ｐゴシック" charset="0"/>
                <a:hlinkClick r:id="rId4"/>
              </a:rPr>
              <a:t>www.okayama-u.ac.jp</a:t>
            </a:r>
            <a:endParaRPr lang="en-US" altLang="ja-JP" sz="2400" dirty="0">
              <a:solidFill>
                <a:srgbClr val="000000"/>
              </a:solidFill>
              <a:latin typeface="Arial" charset="0"/>
              <a:ea typeface="ＭＳ Ｐゴシック" pitchFamily="50" charset="-128"/>
              <a:cs typeface="ＭＳ Ｐゴシック" charset="0"/>
            </a:endParaRPr>
          </a:p>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サーバへの要求</a:t>
            </a:r>
            <a:r>
              <a:rPr lang="en-US" altLang="ja-JP" sz="2400" dirty="0">
                <a:solidFill>
                  <a:srgbClr val="000000"/>
                </a:solidFill>
                <a:latin typeface="Arial" charset="0"/>
                <a:ea typeface="ＭＳ Ｐゴシック" pitchFamily="50" charset="-128"/>
                <a:cs typeface="ＭＳ Ｐゴシック" charset="0"/>
              </a:rPr>
              <a:t>: /</a:t>
            </a:r>
            <a:r>
              <a:rPr lang="en-US" altLang="ja-JP" sz="2400" dirty="0" err="1">
                <a:solidFill>
                  <a:srgbClr val="000000"/>
                </a:solidFill>
                <a:latin typeface="Arial" charset="0"/>
                <a:ea typeface="ＭＳ Ｐゴシック" pitchFamily="50" charset="-128"/>
                <a:cs typeface="ＭＳ Ｐゴシック" charset="0"/>
              </a:rPr>
              <a:t>index.html</a:t>
            </a:r>
            <a:r>
              <a:rPr lang="en-US" altLang="ja-JP" sz="2400" dirty="0">
                <a:solidFill>
                  <a:srgbClr val="000000"/>
                </a:solidFill>
                <a:latin typeface="Arial" charset="0"/>
                <a:ea typeface="ＭＳ Ｐゴシック" pitchFamily="50" charset="-128"/>
                <a:cs typeface="ＭＳ Ｐゴシック" charset="0"/>
              </a:rPr>
              <a:t> </a:t>
            </a:r>
            <a:r>
              <a:rPr lang="ja-JP" altLang="en-US" sz="2400" dirty="0">
                <a:solidFill>
                  <a:srgbClr val="000000"/>
                </a:solidFill>
                <a:latin typeface="Arial" charset="0"/>
                <a:ea typeface="ＭＳ Ｐゴシック" pitchFamily="50" charset="-128"/>
                <a:cs typeface="ＭＳ Ｐゴシック" charset="0"/>
              </a:rPr>
              <a:t>を</a:t>
            </a:r>
            <a:r>
              <a:rPr lang="en-US" altLang="ja-JP" sz="2400" dirty="0">
                <a:solidFill>
                  <a:srgbClr val="000000"/>
                </a:solidFill>
                <a:latin typeface="Arial" charset="0"/>
                <a:ea typeface="ＭＳ Ｐゴシック" pitchFamily="50" charset="-128"/>
                <a:cs typeface="ＭＳ Ｐゴシック" charset="0"/>
              </a:rPr>
              <a:t> GET </a:t>
            </a:r>
            <a:r>
              <a:rPr lang="ja-JP" altLang="en-US" sz="2400" dirty="0">
                <a:solidFill>
                  <a:srgbClr val="000000"/>
                </a:solidFill>
                <a:latin typeface="Arial" charset="0"/>
                <a:ea typeface="ＭＳ Ｐゴシック" pitchFamily="50" charset="-128"/>
                <a:cs typeface="ＭＳ Ｐゴシック" charset="0"/>
              </a:rPr>
              <a:t>する</a:t>
            </a:r>
          </a:p>
        </p:txBody>
      </p:sp>
      <p:sp>
        <p:nvSpPr>
          <p:cNvPr id="14" name="テキスト ボックス 39"/>
          <p:cNvSpPr txBox="1">
            <a:spLocks noChangeArrowheads="1"/>
          </p:cNvSpPr>
          <p:nvPr/>
        </p:nvSpPr>
        <p:spPr bwMode="auto">
          <a:xfrm>
            <a:off x="5053556" y="6092844"/>
            <a:ext cx="2692535"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err="1">
                <a:solidFill>
                  <a:srgbClr val="000000"/>
                </a:solidFill>
                <a:latin typeface="Arial" charset="0"/>
                <a:ea typeface="ＭＳ Ｐゴシック" pitchFamily="50" charset="-128"/>
                <a:cs typeface="ＭＳ Ｐゴシック" charset="0"/>
              </a:rPr>
              <a:t>index.html</a:t>
            </a:r>
            <a:r>
              <a:rPr lang="en-US" altLang="ja-JP" sz="2400" dirty="0">
                <a:solidFill>
                  <a:srgbClr val="000000"/>
                </a:solidFill>
                <a:latin typeface="Arial" charset="0"/>
                <a:ea typeface="ＭＳ Ｐゴシック" pitchFamily="50" charset="-128"/>
                <a:cs typeface="ＭＳ Ｐゴシック" charset="0"/>
              </a:rPr>
              <a:t> </a:t>
            </a:r>
            <a:r>
              <a:rPr lang="ja-JP" altLang="en-US" sz="2400" dirty="0">
                <a:solidFill>
                  <a:srgbClr val="000000"/>
                </a:solidFill>
                <a:latin typeface="Arial" charset="0"/>
                <a:ea typeface="ＭＳ Ｐゴシック" pitchFamily="50" charset="-128"/>
                <a:cs typeface="ＭＳ Ｐゴシック" charset="0"/>
              </a:rPr>
              <a:t>を返却</a:t>
            </a:r>
            <a:endParaRPr lang="en-US" altLang="ja-JP" sz="2400" dirty="0">
              <a:solidFill>
                <a:srgbClr val="000000"/>
              </a:solidFill>
              <a:latin typeface="Arial" charset="0"/>
              <a:ea typeface="ＭＳ Ｐゴシック" pitchFamily="50" charset="-128"/>
              <a:cs typeface="ＭＳ Ｐゴシック" charset="0"/>
            </a:endParaRPr>
          </a:p>
        </p:txBody>
      </p:sp>
      <p:sp>
        <p:nvSpPr>
          <p:cNvPr id="15" name="テキスト ボックス 39"/>
          <p:cNvSpPr txBox="1">
            <a:spLocks noChangeArrowheads="1"/>
          </p:cNvSpPr>
          <p:nvPr/>
        </p:nvSpPr>
        <p:spPr bwMode="auto">
          <a:xfrm>
            <a:off x="102081" y="5537310"/>
            <a:ext cx="3883250"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(4) </a:t>
            </a:r>
            <a:r>
              <a:rPr lang="ja-JP" altLang="en-US" sz="2400" dirty="0">
                <a:solidFill>
                  <a:srgbClr val="000000"/>
                </a:solidFill>
                <a:latin typeface="Arial" charset="0"/>
                <a:ea typeface="ＭＳ Ｐゴシック" pitchFamily="50" charset="-128"/>
                <a:cs typeface="ＭＳ Ｐゴシック" charset="0"/>
              </a:rPr>
              <a:t>返却内容を整形して表示</a:t>
            </a:r>
            <a:endParaRPr lang="en-US" altLang="ja-JP" sz="2400" dirty="0">
              <a:solidFill>
                <a:srgbClr val="000000"/>
              </a:solidFill>
              <a:latin typeface="Arial" charset="0"/>
              <a:ea typeface="ＭＳ Ｐゴシック" pitchFamily="50" charset="-128"/>
              <a:cs typeface="ＭＳ Ｐゴシック" charset="0"/>
            </a:endParaRPr>
          </a:p>
        </p:txBody>
      </p:sp>
      <p:sp>
        <p:nvSpPr>
          <p:cNvPr id="12" name="四角形吹き出し 11"/>
          <p:cNvSpPr/>
          <p:nvPr/>
        </p:nvSpPr>
        <p:spPr>
          <a:xfrm>
            <a:off x="1846024" y="1770824"/>
            <a:ext cx="5680061" cy="1380289"/>
          </a:xfrm>
          <a:prstGeom prst="wedgeRectCallout">
            <a:avLst>
              <a:gd name="adj1" fmla="val -4384"/>
              <a:gd name="adj2" fmla="val 66730"/>
            </a:avLst>
          </a:prstGeom>
          <a:ln>
            <a:solidFill>
              <a:schemeClr val="tx1"/>
            </a:solidFill>
          </a:ln>
        </p:spPr>
        <p:txBody>
          <a:bodyPr wrap="none" rtlCol="0" anchor="ctr">
            <a:spAutoFit/>
          </a:bodyPr>
          <a:lstStyle/>
          <a:p>
            <a:pPr algn="ctr"/>
            <a:endParaRPr kumimoji="1" lang="ja-JP" altLang="en-US" sz="2400" dirty="0">
              <a:solidFill>
                <a:srgbClr val="0000FF"/>
              </a:solidFill>
            </a:endParaRPr>
          </a:p>
        </p:txBody>
      </p:sp>
      <p:cxnSp>
        <p:nvCxnSpPr>
          <p:cNvPr id="16" name="直線矢印コネクタ 15"/>
          <p:cNvCxnSpPr/>
          <p:nvPr/>
        </p:nvCxnSpPr>
        <p:spPr>
          <a:xfrm>
            <a:off x="2667463" y="4000194"/>
            <a:ext cx="3985331" cy="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H="1">
            <a:off x="2630090" y="4384390"/>
            <a:ext cx="3993508" cy="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pic>
        <p:nvPicPr>
          <p:cNvPr id="23" name="Picture 41" descr="ICON_ThinClient_Q308"/>
          <p:cNvPicPr>
            <a:picLocks noChangeAspect="1" noChangeArrowheads="1"/>
          </p:cNvPicPr>
          <p:nvPr/>
        </p:nvPicPr>
        <p:blipFill>
          <a:blip r:embed="rId5"/>
          <a:srcRect/>
          <a:stretch>
            <a:fillRect/>
          </a:stretch>
        </p:blipFill>
        <p:spPr bwMode="auto">
          <a:xfrm>
            <a:off x="801951" y="4106427"/>
            <a:ext cx="1195388" cy="1373188"/>
          </a:xfrm>
          <a:prstGeom prst="rect">
            <a:avLst/>
          </a:prstGeom>
          <a:noFill/>
          <a:ln w="9525">
            <a:noFill/>
            <a:miter lim="800000"/>
            <a:headEnd/>
            <a:tailEnd/>
          </a:ln>
        </p:spPr>
      </p:pic>
      <p:pic>
        <p:nvPicPr>
          <p:cNvPr id="24" name="図 23"/>
          <p:cNvPicPr>
            <a:picLocks noChangeAspect="1"/>
          </p:cNvPicPr>
          <p:nvPr/>
        </p:nvPicPr>
        <p:blipFill>
          <a:blip r:embed="rId6"/>
          <a:stretch>
            <a:fillRect/>
          </a:stretch>
        </p:blipFill>
        <p:spPr>
          <a:xfrm>
            <a:off x="7200798" y="4007721"/>
            <a:ext cx="1219838" cy="1357733"/>
          </a:xfrm>
          <a:prstGeom prst="rect">
            <a:avLst/>
          </a:prstGeom>
        </p:spPr>
      </p:pic>
      <p:sp>
        <p:nvSpPr>
          <p:cNvPr id="25" name="テキスト ボックス 39"/>
          <p:cNvSpPr txBox="1">
            <a:spLocks noChangeArrowheads="1"/>
          </p:cNvSpPr>
          <p:nvPr/>
        </p:nvSpPr>
        <p:spPr bwMode="auto">
          <a:xfrm>
            <a:off x="5846885" y="5540834"/>
            <a:ext cx="3297115"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a:t>
            </a:r>
            <a:r>
              <a:rPr lang="en-US" altLang="ja-JP" sz="2400">
                <a:solidFill>
                  <a:srgbClr val="000000"/>
                </a:solidFill>
                <a:latin typeface="Arial" charset="0"/>
                <a:ea typeface="ＭＳ Ｐゴシック" pitchFamily="50" charset="-128"/>
                <a:cs typeface="ＭＳ Ｐゴシック" charset="0"/>
              </a:rPr>
              <a:t>2) </a:t>
            </a:r>
            <a:r>
              <a:rPr lang="ja-JP" altLang="en-US" sz="2400" dirty="0">
                <a:solidFill>
                  <a:srgbClr val="000000"/>
                </a:solidFill>
                <a:latin typeface="Arial" charset="0"/>
                <a:ea typeface="ＭＳ Ｐゴシック" pitchFamily="50" charset="-128"/>
                <a:cs typeface="ＭＳ Ｐゴシック" charset="0"/>
              </a:rPr>
              <a:t>要求に対応した処理</a:t>
            </a:r>
            <a:endParaRPr lang="en-US" altLang="ja-JP" sz="2400" dirty="0">
              <a:solidFill>
                <a:srgbClr val="000000"/>
              </a:solidFill>
              <a:latin typeface="Arial" charset="0"/>
              <a:ea typeface="ＭＳ Ｐゴシック" pitchFamily="50" charset="-128"/>
              <a:cs typeface="ＭＳ Ｐゴシック" charset="0"/>
            </a:endParaRPr>
          </a:p>
        </p:txBody>
      </p:sp>
      <p:sp>
        <p:nvSpPr>
          <p:cNvPr id="26" name="四角形吹き出し 25"/>
          <p:cNvSpPr/>
          <p:nvPr/>
        </p:nvSpPr>
        <p:spPr>
          <a:xfrm>
            <a:off x="5020240" y="6092844"/>
            <a:ext cx="2725851" cy="518516"/>
          </a:xfrm>
          <a:prstGeom prst="wedgeRectCallout">
            <a:avLst>
              <a:gd name="adj1" fmla="val 60492"/>
              <a:gd name="adj2" fmla="val -52790"/>
            </a:avLst>
          </a:prstGeom>
          <a:ln>
            <a:solidFill>
              <a:schemeClr val="tx1"/>
            </a:solidFill>
          </a:ln>
        </p:spPr>
        <p:txBody>
          <a:bodyPr wrap="square" rtlCol="0" anchor="ctr">
            <a:spAutoFit/>
          </a:bodyPr>
          <a:lstStyle/>
          <a:p>
            <a:pPr algn="ctr"/>
            <a:endParaRPr kumimoji="1" lang="ja-JP" altLang="en-US" sz="2400" dirty="0">
              <a:solidFill>
                <a:srgbClr val="0000FF"/>
              </a:solidFill>
            </a:endParaRPr>
          </a:p>
        </p:txBody>
      </p:sp>
      <p:sp>
        <p:nvSpPr>
          <p:cNvPr id="22"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rPr>
              <a:t>No.</a:t>
            </a:r>
            <a:fld id="{387C956E-97FD-D84C-A59F-79CAF340D36C}" type="slidenum">
              <a:rPr lang="ja-JP" altLang="en-US" sz="2400" smtClean="0">
                <a:solidFill>
                  <a:schemeClr val="tx1"/>
                </a:solidFill>
              </a:rPr>
              <a:pPr/>
              <a:t>5</a:t>
            </a:fld>
            <a:endParaRPr lang="ja-JP" altLang="en-US" sz="2400" dirty="0">
              <a:solidFill>
                <a:schemeClr val="tx1"/>
              </a:solidFill>
            </a:endParaRPr>
          </a:p>
        </p:txBody>
      </p:sp>
    </p:spTree>
    <p:extLst>
      <p:ext uri="{BB962C8B-B14F-4D97-AF65-F5344CB8AC3E}">
        <p14:creationId xmlns:p14="http://schemas.microsoft.com/office/powerpoint/2010/main" val="72931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44000" cy="769441"/>
          </a:xfrm>
          <a:prstGeom prst="rect">
            <a:avLst/>
          </a:prstGeom>
          <a:noFill/>
        </p:spPr>
        <p:txBody>
          <a:bodyPr wrap="square" rtlCol="0">
            <a:spAutoFit/>
          </a:bodyPr>
          <a:lstStyle/>
          <a:p>
            <a:pPr algn="ctr"/>
            <a:r>
              <a:rPr lang="en-US" altLang="ja-JP" sz="4400" dirty="0" err="1">
                <a:latin typeface="MS PGothic" charset="-128"/>
                <a:ea typeface="MS PGothic" charset="-128"/>
                <a:cs typeface="MS PGothic" charset="-128"/>
              </a:rPr>
              <a:t>Webhooks</a:t>
            </a:r>
            <a:endParaRPr kumimoji="1" lang="ja-JP" altLang="en-US" sz="4400" dirty="0">
              <a:latin typeface="MS PGothic" charset="-128"/>
              <a:ea typeface="MS PGothic" charset="-128"/>
              <a:cs typeface="MS PGothic" charset="-128"/>
            </a:endParaRPr>
          </a:p>
        </p:txBody>
      </p:sp>
      <p:sp>
        <p:nvSpPr>
          <p:cNvPr id="10" name="テキスト ボックス 9"/>
          <p:cNvSpPr txBox="1"/>
          <p:nvPr/>
        </p:nvSpPr>
        <p:spPr>
          <a:xfrm>
            <a:off x="541421" y="1017871"/>
            <a:ext cx="7652084" cy="830997"/>
          </a:xfrm>
          <a:prstGeom prst="rect">
            <a:avLst/>
          </a:prstGeom>
          <a:noFill/>
        </p:spPr>
        <p:txBody>
          <a:bodyPr wrap="square" rtlCol="0">
            <a:spAutoFit/>
          </a:bodyPr>
          <a:lstStyle/>
          <a:p>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サービスで</a:t>
            </a:r>
            <a:r>
              <a:rPr lang="ja-JP" altLang="en-US" sz="2400">
                <a:latin typeface="MS PGothic" charset="-128"/>
                <a:ea typeface="MS PGothic" charset="-128"/>
                <a:cs typeface="MS PGothic" charset="-128"/>
              </a:rPr>
              <a:t>発生する</a:t>
            </a:r>
            <a:r>
              <a:rPr lang="ja-JP" altLang="en-US" sz="2400" u="sng">
                <a:latin typeface="MS PGothic" charset="-128"/>
                <a:ea typeface="MS PGothic" charset="-128"/>
                <a:cs typeface="MS PGothic" charset="-128"/>
              </a:rPr>
              <a:t>何らかのイベント</a:t>
            </a:r>
            <a:r>
              <a:rPr lang="ja-JP" altLang="en-US" sz="2400">
                <a:latin typeface="MS PGothic" charset="-128"/>
                <a:ea typeface="MS PGothic" charset="-128"/>
                <a:cs typeface="MS PGothic" charset="-128"/>
              </a:rPr>
              <a:t>を契機に，外部の</a:t>
            </a:r>
            <a:r>
              <a:rPr lang="en-US" altLang="ja-JP" sz="2400" dirty="0">
                <a:latin typeface="MS PGothic" charset="-128"/>
                <a:ea typeface="MS PGothic" charset="-128"/>
                <a:cs typeface="MS PGothic" charset="-128"/>
              </a:rPr>
              <a:t>Web</a:t>
            </a:r>
            <a:r>
              <a:rPr lang="ja-JP" altLang="en-US" sz="2400">
                <a:latin typeface="MS PGothic" charset="-128"/>
                <a:ea typeface="MS PGothic" charset="-128"/>
                <a:cs typeface="MS PGothic" charset="-128"/>
              </a:rPr>
              <a:t>サービスに通知する仕組み</a:t>
            </a:r>
            <a:endParaRPr kumimoji="1" lang="ja-JP" altLang="en-US" sz="2400" dirty="0">
              <a:latin typeface="MS PGothic" charset="-128"/>
              <a:ea typeface="MS PGothic" charset="-128"/>
              <a:cs typeface="MS PGothic" charset="-128"/>
            </a:endParaRPr>
          </a:p>
        </p:txBody>
      </p:sp>
      <p:sp>
        <p:nvSpPr>
          <p:cNvPr id="19" name="テキスト ボックス 18"/>
          <p:cNvSpPr txBox="1"/>
          <p:nvPr/>
        </p:nvSpPr>
        <p:spPr>
          <a:xfrm>
            <a:off x="541421" y="2195366"/>
            <a:ext cx="7652084"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kumimoji="1" lang="en-US" altLang="ja-JP" sz="2400" dirty="0">
                <a:latin typeface="MS PGothic" charset="-128"/>
                <a:ea typeface="MS PGothic" charset="-128"/>
                <a:cs typeface="MS PGothic" charset="-128"/>
              </a:rPr>
              <a:t>Slack</a:t>
            </a:r>
            <a:r>
              <a:rPr kumimoji="1" lang="ja-JP" altLang="en-US" sz="2400">
                <a:latin typeface="MS PGothic" charset="-128"/>
                <a:ea typeface="MS PGothic" charset="-128"/>
                <a:cs typeface="MS PGothic" charset="-128"/>
              </a:rPr>
              <a:t>での</a:t>
            </a:r>
            <a:r>
              <a:rPr kumimoji="1" lang="en-US" altLang="ja-JP" sz="2400" dirty="0" err="1">
                <a:latin typeface="MS PGothic" charset="-128"/>
                <a:ea typeface="MS PGothic" charset="-128"/>
                <a:cs typeface="MS PGothic" charset="-128"/>
              </a:rPr>
              <a:t>Webhooks</a:t>
            </a:r>
            <a:r>
              <a:rPr kumimoji="1" lang="ja-JP" altLang="en-US" sz="2400">
                <a:latin typeface="MS PGothic" charset="-128"/>
                <a:ea typeface="MS PGothic" charset="-128"/>
                <a:cs typeface="MS PGothic" charset="-128"/>
              </a:rPr>
              <a:t>の</a:t>
            </a:r>
            <a:r>
              <a:rPr kumimoji="1" lang="ja-JP" altLang="en-US" sz="2400" dirty="0">
                <a:latin typeface="MS PGothic" charset="-128"/>
                <a:ea typeface="MS PGothic" charset="-128"/>
                <a:cs typeface="MS PGothic" charset="-128"/>
              </a:rPr>
              <a:t>活用＞</a:t>
            </a:r>
          </a:p>
        </p:txBody>
      </p:sp>
      <p:sp>
        <p:nvSpPr>
          <p:cNvPr id="22" name="テキスト ボックス 21"/>
          <p:cNvSpPr txBox="1"/>
          <p:nvPr/>
        </p:nvSpPr>
        <p:spPr>
          <a:xfrm>
            <a:off x="745958" y="3671194"/>
            <a:ext cx="8025062" cy="830997"/>
          </a:xfrm>
          <a:prstGeom prst="rect">
            <a:avLst/>
          </a:prstGeom>
          <a:noFill/>
        </p:spPr>
        <p:txBody>
          <a:bodyPr wrap="square" rtlCol="0">
            <a:spAutoFit/>
          </a:bodyPr>
          <a:lstStyle/>
          <a:p>
            <a:r>
              <a:rPr lang="en-US" altLang="ja-JP" sz="2400" dirty="0">
                <a:solidFill>
                  <a:srgbClr val="FF0000"/>
                </a:solidFill>
                <a:latin typeface="MS PGothic" charset="-128"/>
                <a:ea typeface="MS PGothic" charset="-128"/>
                <a:cs typeface="MS PGothic" charset="-128"/>
              </a:rPr>
              <a:t>Outgoing </a:t>
            </a:r>
            <a:r>
              <a:rPr lang="en-US" altLang="ja-JP" sz="2400" dirty="0" err="1">
                <a:solidFill>
                  <a:srgbClr val="FF0000"/>
                </a:solidFill>
                <a:latin typeface="MS PGothic" charset="-128"/>
                <a:ea typeface="MS PGothic" charset="-128"/>
                <a:cs typeface="MS PGothic" charset="-128"/>
              </a:rPr>
              <a:t>WebHooks</a:t>
            </a:r>
            <a:r>
              <a:rPr lang="en-US" altLang="ja-JP" sz="2400" dirty="0">
                <a:solidFill>
                  <a:srgbClr val="FF0000"/>
                </a:solidFill>
                <a:latin typeface="MS PGothic" charset="-128"/>
                <a:ea typeface="MS PGothic" charset="-128"/>
                <a:cs typeface="MS PGothic" charset="-128"/>
              </a:rPr>
              <a:t> </a:t>
            </a:r>
            <a:r>
              <a:rPr lang="en-US" altLang="ja-JP" sz="2400" dirty="0">
                <a:latin typeface="MS PGothic" charset="-128"/>
                <a:ea typeface="MS PGothic" charset="-128"/>
                <a:cs typeface="MS PGothic" charset="-128"/>
              </a:rPr>
              <a:t>: Slack</a:t>
            </a:r>
            <a:r>
              <a:rPr lang="ja-JP" altLang="en-US" sz="2400" dirty="0">
                <a:latin typeface="MS PGothic" charset="-128"/>
                <a:ea typeface="MS PGothic" charset="-128"/>
                <a:cs typeface="MS PGothic" charset="-128"/>
              </a:rPr>
              <a:t>で特定の文字列が投稿されたとき，</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u="sng">
                <a:latin typeface="MS PGothic" charset="-128"/>
                <a:ea typeface="MS PGothic" charset="-128"/>
                <a:cs typeface="MS PGothic" charset="-128"/>
              </a:rPr>
              <a:t>指定</a:t>
            </a:r>
            <a:r>
              <a:rPr lang="ja-JP" altLang="en-US" sz="2400" u="sng" dirty="0">
                <a:latin typeface="MS PGothic" charset="-128"/>
                <a:ea typeface="MS PGothic" charset="-128"/>
                <a:cs typeface="MS PGothic" charset="-128"/>
              </a:rPr>
              <a:t>した</a:t>
            </a:r>
            <a:r>
              <a:rPr lang="en-US" altLang="ja-JP" sz="2400" u="sng" dirty="0">
                <a:latin typeface="MS PGothic" charset="-128"/>
                <a:ea typeface="MS PGothic" charset="-128"/>
                <a:cs typeface="MS PGothic" charset="-128"/>
              </a:rPr>
              <a:t>URL</a:t>
            </a:r>
            <a:r>
              <a:rPr lang="ja-JP" altLang="en-US" sz="2400" dirty="0">
                <a:latin typeface="MS PGothic" charset="-128"/>
                <a:ea typeface="MS PGothic" charset="-128"/>
                <a:cs typeface="MS PGothic" charset="-128"/>
              </a:rPr>
              <a:t>に</a:t>
            </a:r>
            <a:r>
              <a:rPr lang="en-US" altLang="ja-JP" sz="2400" dirty="0">
                <a:latin typeface="MS PGothic" charset="-128"/>
                <a:ea typeface="MS PGothic" charset="-128"/>
                <a:cs typeface="MS PGothic" charset="-128"/>
              </a:rPr>
              <a:t>POST</a:t>
            </a:r>
            <a:r>
              <a:rPr lang="ja-JP" altLang="en-US" sz="2400" dirty="0">
                <a:latin typeface="MS PGothic" charset="-128"/>
                <a:ea typeface="MS PGothic" charset="-128"/>
                <a:cs typeface="MS PGothic" charset="-128"/>
              </a:rPr>
              <a:t>する</a:t>
            </a:r>
            <a:endParaRPr lang="en-US" altLang="ja-JP" sz="2400" dirty="0">
              <a:latin typeface="MS PGothic" charset="-128"/>
              <a:ea typeface="MS PGothic" charset="-128"/>
              <a:cs typeface="MS PGothic" charset="-128"/>
            </a:endParaRPr>
          </a:p>
        </p:txBody>
      </p:sp>
      <p:sp>
        <p:nvSpPr>
          <p:cNvPr id="23"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No.7</a:t>
            </a:r>
            <a:endParaRPr lang="ja-JP" altLang="en-US" sz="2400" dirty="0">
              <a:solidFill>
                <a:schemeClr val="tx1"/>
              </a:solidFill>
              <a:latin typeface="MS PGothic" charset="-128"/>
              <a:ea typeface="MS PGothic" charset="-128"/>
              <a:cs typeface="MS PGothic" charset="-128"/>
            </a:endParaRPr>
          </a:p>
        </p:txBody>
      </p:sp>
      <p:sp>
        <p:nvSpPr>
          <p:cNvPr id="12" name="テキスト ボックス 11">
            <a:extLst>
              <a:ext uri="{FF2B5EF4-FFF2-40B4-BE49-F238E27FC236}">
                <a16:creationId xmlns:a16="http://schemas.microsoft.com/office/drawing/2014/main" id="{DC478DBB-6EB8-4944-9FA8-D35156D5BE13}"/>
              </a:ext>
            </a:extLst>
          </p:cNvPr>
          <p:cNvSpPr txBox="1"/>
          <p:nvPr/>
        </p:nvSpPr>
        <p:spPr>
          <a:xfrm>
            <a:off x="726602" y="2748614"/>
            <a:ext cx="8417398" cy="830997"/>
          </a:xfrm>
          <a:prstGeom prst="rect">
            <a:avLst/>
          </a:prstGeom>
          <a:noFill/>
        </p:spPr>
        <p:txBody>
          <a:bodyPr wrap="square" rtlCol="0">
            <a:spAutoFit/>
          </a:bodyPr>
          <a:lstStyle/>
          <a:p>
            <a:r>
              <a:rPr lang="en-US" altLang="ja-JP" sz="2400" dirty="0">
                <a:solidFill>
                  <a:srgbClr val="FF0000"/>
                </a:solidFill>
                <a:latin typeface="MS PGothic" charset="-128"/>
                <a:ea typeface="MS PGothic" charset="-128"/>
                <a:cs typeface="MS PGothic" charset="-128"/>
              </a:rPr>
              <a:t>Incoming  </a:t>
            </a:r>
            <a:r>
              <a:rPr lang="en-US" altLang="ja-JP" sz="2400" dirty="0" err="1">
                <a:solidFill>
                  <a:srgbClr val="FF0000"/>
                </a:solidFill>
                <a:latin typeface="MS PGothic" charset="-128"/>
                <a:ea typeface="MS PGothic" charset="-128"/>
                <a:cs typeface="MS PGothic" charset="-128"/>
              </a:rPr>
              <a:t>WebHooks</a:t>
            </a:r>
            <a:r>
              <a:rPr lang="en-US" altLang="ja-JP" sz="2400" dirty="0">
                <a:solidFill>
                  <a:srgbClr val="FF0000"/>
                </a:solidFill>
                <a:latin typeface="MS PGothic" charset="-128"/>
                <a:ea typeface="MS PGothic" charset="-128"/>
                <a:cs typeface="MS PGothic" charset="-128"/>
              </a:rPr>
              <a:t> </a:t>
            </a:r>
            <a:r>
              <a:rPr lang="en-US" altLang="ja-JP" sz="2400" dirty="0">
                <a:latin typeface="MS PGothic" charset="-128"/>
                <a:ea typeface="MS PGothic" charset="-128"/>
                <a:cs typeface="MS PGothic" charset="-128"/>
              </a:rPr>
              <a:t>: </a:t>
            </a:r>
            <a:r>
              <a:rPr lang="ja-JP" altLang="en-US" sz="2400" u="sng">
                <a:latin typeface="MS PGothic" charset="-128"/>
                <a:ea typeface="MS PGothic" charset="-128"/>
                <a:cs typeface="MS PGothic" charset="-128"/>
              </a:rPr>
              <a:t>指定した</a:t>
            </a:r>
            <a:r>
              <a:rPr lang="en-US" altLang="ja-JP" sz="2400" u="sng" dirty="0">
                <a:latin typeface="MS PGothic" charset="-128"/>
                <a:ea typeface="MS PGothic" charset="-128"/>
                <a:cs typeface="MS PGothic" charset="-128"/>
              </a:rPr>
              <a:t>URL</a:t>
            </a:r>
            <a:r>
              <a:rPr lang="ja-JP" altLang="en-US" sz="2400">
                <a:latin typeface="MS PGothic" charset="-128"/>
                <a:ea typeface="MS PGothic" charset="-128"/>
                <a:cs typeface="MS PGothic" charset="-128"/>
              </a:rPr>
              <a:t>に特定の文字列が</a:t>
            </a:r>
            <a:r>
              <a:rPr lang="en-US" altLang="ja-JP" sz="2400" dirty="0">
                <a:latin typeface="MS PGothic" charset="-128"/>
                <a:ea typeface="MS PGothic" charset="-128"/>
                <a:cs typeface="MS PGothic" charset="-128"/>
              </a:rPr>
              <a:t>POST</a:t>
            </a:r>
          </a:p>
          <a:p>
            <a:r>
              <a:rPr lang="en-US" altLang="ja-JP" sz="2400" dirty="0">
                <a:latin typeface="MS PGothic" charset="-128"/>
                <a:ea typeface="MS PGothic" charset="-128"/>
                <a:cs typeface="MS PGothic" charset="-128"/>
              </a:rPr>
              <a:t>                               </a:t>
            </a:r>
            <a:r>
              <a:rPr lang="ja-JP" altLang="en-US" sz="2400">
                <a:latin typeface="MS PGothic" charset="-128"/>
                <a:ea typeface="MS PGothic" charset="-128"/>
                <a:cs typeface="MS PGothic" charset="-128"/>
              </a:rPr>
              <a:t>されたとき，</a:t>
            </a:r>
            <a:r>
              <a:rPr lang="en-US" altLang="ja-JP" sz="2400" dirty="0">
                <a:latin typeface="MS PGothic" charset="-128"/>
                <a:ea typeface="MS PGothic" charset="-128"/>
                <a:cs typeface="MS PGothic" charset="-128"/>
              </a:rPr>
              <a:t>Slack</a:t>
            </a:r>
            <a:r>
              <a:rPr lang="ja-JP" altLang="en-US" sz="2400">
                <a:latin typeface="MS PGothic" charset="-128"/>
                <a:ea typeface="MS PGothic" charset="-128"/>
                <a:cs typeface="MS PGothic" charset="-128"/>
              </a:rPr>
              <a:t>にその文字列を送信</a:t>
            </a:r>
            <a:endParaRPr lang="en-US" altLang="ja-JP" sz="2400" dirty="0">
              <a:latin typeface="MS PGothic" charset="-128"/>
              <a:ea typeface="MS PGothic" charset="-128"/>
              <a:cs typeface="MS PGothic" charset="-128"/>
            </a:endParaRPr>
          </a:p>
        </p:txBody>
      </p:sp>
      <p:sp>
        <p:nvSpPr>
          <p:cNvPr id="15" name="角丸四角形吹き出し 14">
            <a:extLst>
              <a:ext uri="{FF2B5EF4-FFF2-40B4-BE49-F238E27FC236}">
                <a16:creationId xmlns:a16="http://schemas.microsoft.com/office/drawing/2014/main" id="{52B5C41F-859E-6146-81D9-DF129016FCE6}"/>
              </a:ext>
            </a:extLst>
          </p:cNvPr>
          <p:cNvSpPr/>
          <p:nvPr/>
        </p:nvSpPr>
        <p:spPr>
          <a:xfrm>
            <a:off x="1052285" y="4833239"/>
            <a:ext cx="7907420" cy="1549400"/>
          </a:xfrm>
          <a:prstGeom prst="wedgeRoundRectCallout">
            <a:avLst>
              <a:gd name="adj1" fmla="val -12963"/>
              <a:gd name="adj2" fmla="val -7192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n>
                <a:solidFill>
                  <a:schemeClr val="tx1"/>
                </a:solidFill>
              </a:ln>
              <a:solidFill>
                <a:schemeClr val="tx1"/>
              </a:solidFill>
              <a:latin typeface="MS PGothic" charset="-128"/>
              <a:ea typeface="MS PGothic" charset="-128"/>
              <a:cs typeface="MS PGothic" charset="-128"/>
            </a:endParaRPr>
          </a:p>
        </p:txBody>
      </p:sp>
      <p:sp>
        <p:nvSpPr>
          <p:cNvPr id="18" name="テキスト ボックス 17">
            <a:extLst>
              <a:ext uri="{FF2B5EF4-FFF2-40B4-BE49-F238E27FC236}">
                <a16:creationId xmlns:a16="http://schemas.microsoft.com/office/drawing/2014/main" id="{7D0B7838-B584-244A-9CB8-5A4B9FBEC5BD}"/>
              </a:ext>
            </a:extLst>
          </p:cNvPr>
          <p:cNvSpPr txBox="1"/>
          <p:nvPr/>
        </p:nvSpPr>
        <p:spPr>
          <a:xfrm>
            <a:off x="1217385" y="5007774"/>
            <a:ext cx="7556500" cy="1200329"/>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作成したアプリケーションが動作している場所</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(1) Web</a:t>
            </a:r>
            <a:r>
              <a:rPr lang="ja-JP" altLang="en-US" sz="2400" dirty="0">
                <a:latin typeface="MS PGothic" charset="-128"/>
                <a:ea typeface="MS PGothic" charset="-128"/>
                <a:cs typeface="MS PGothic" charset="-128"/>
              </a:rPr>
              <a:t>サービスから見えるグローバルな場所</a:t>
            </a:r>
            <a:endParaRPr lang="en-US" altLang="ja-JP" sz="2400" dirty="0">
              <a:latin typeface="MS PGothic" charset="-128"/>
              <a:ea typeface="MS PGothic" charset="-128"/>
              <a:cs typeface="MS PGothic" charset="-128"/>
            </a:endParaRPr>
          </a:p>
          <a:p>
            <a:r>
              <a:rPr kumimoji="1" lang="en-US" altLang="ja-JP" sz="2400" dirty="0">
                <a:latin typeface="MS PGothic" charset="-128"/>
                <a:ea typeface="MS PGothic" charset="-128"/>
                <a:cs typeface="MS PGothic" charset="-128"/>
              </a:rPr>
              <a:t>  (2) HTTP</a:t>
            </a:r>
            <a:r>
              <a:rPr kumimoji="1" lang="ja-JP" altLang="en-US" sz="2400" dirty="0">
                <a:latin typeface="MS PGothic" charset="-128"/>
                <a:ea typeface="MS PGothic" charset="-128"/>
                <a:cs typeface="MS PGothic" charset="-128"/>
              </a:rPr>
              <a:t>通信に対応</a:t>
            </a:r>
            <a:endParaRPr kumimoji="1" lang="en-US" altLang="ja-JP" sz="2400" dirty="0">
              <a:latin typeface="MS PGothic" charset="-128"/>
              <a:ea typeface="MS PGothic" charset="-128"/>
              <a:cs typeface="MS PGothic" charset="-128"/>
            </a:endParaRPr>
          </a:p>
        </p:txBody>
      </p:sp>
      <p:sp>
        <p:nvSpPr>
          <p:cNvPr id="20" name="角丸四角形吹き出し 19">
            <a:extLst>
              <a:ext uri="{FF2B5EF4-FFF2-40B4-BE49-F238E27FC236}">
                <a16:creationId xmlns:a16="http://schemas.microsoft.com/office/drawing/2014/main" id="{00365071-9695-BD4F-8325-6AE8BF366A37}"/>
              </a:ext>
            </a:extLst>
          </p:cNvPr>
          <p:cNvSpPr/>
          <p:nvPr/>
        </p:nvSpPr>
        <p:spPr>
          <a:xfrm>
            <a:off x="4935301" y="1776853"/>
            <a:ext cx="2993087" cy="797593"/>
          </a:xfrm>
          <a:prstGeom prst="wedgeRoundRectCallout">
            <a:avLst>
              <a:gd name="adj1" fmla="val -29644"/>
              <a:gd name="adj2" fmla="val -87552"/>
              <a:gd name="adj3" fmla="val 16667"/>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latin typeface="MS PGothic" charset="-128"/>
                <a:ea typeface="MS PGothic" charset="-128"/>
                <a:cs typeface="MS PGothic" charset="-128"/>
              </a:rPr>
              <a:t>例</a:t>
            </a:r>
            <a:r>
              <a:rPr lang="en-US" altLang="ja-JP" sz="2400" dirty="0">
                <a:solidFill>
                  <a:schemeClr val="tx1"/>
                </a:solidFill>
                <a:latin typeface="MS PGothic" charset="-128"/>
                <a:ea typeface="MS PGothic" charset="-128"/>
                <a:cs typeface="MS PGothic" charset="-128"/>
              </a:rPr>
              <a:t> : URL</a:t>
            </a:r>
            <a:r>
              <a:rPr lang="ja-JP" altLang="en-US" sz="2400">
                <a:solidFill>
                  <a:schemeClr val="tx1"/>
                </a:solidFill>
                <a:latin typeface="MS PGothic" charset="-128"/>
                <a:ea typeface="MS PGothic" charset="-128"/>
                <a:cs typeface="MS PGothic" charset="-128"/>
              </a:rPr>
              <a:t>への</a:t>
            </a:r>
            <a:r>
              <a:rPr lang="en-US" altLang="ja-JP" sz="2400" dirty="0">
                <a:solidFill>
                  <a:schemeClr val="tx1"/>
                </a:solidFill>
                <a:latin typeface="MS PGothic" charset="-128"/>
                <a:ea typeface="MS PGothic" charset="-128"/>
                <a:cs typeface="MS PGothic" charset="-128"/>
              </a:rPr>
              <a:t>POST </a:t>
            </a:r>
          </a:p>
          <a:p>
            <a:r>
              <a:rPr lang="en-US" altLang="ja-JP" sz="2400" dirty="0">
                <a:solidFill>
                  <a:schemeClr val="tx1"/>
                </a:solidFill>
                <a:latin typeface="MS PGothic" charset="-128"/>
                <a:ea typeface="MS PGothic" charset="-128"/>
                <a:cs typeface="MS PGothic" charset="-128"/>
              </a:rPr>
              <a:t>      Slack</a:t>
            </a:r>
            <a:r>
              <a:rPr lang="ja-JP" altLang="en-US" sz="2400">
                <a:solidFill>
                  <a:schemeClr val="tx1"/>
                </a:solidFill>
                <a:latin typeface="MS PGothic" charset="-128"/>
                <a:ea typeface="MS PGothic" charset="-128"/>
                <a:cs typeface="MS PGothic" charset="-128"/>
              </a:rPr>
              <a:t>のコメント</a:t>
            </a:r>
            <a:endParaRPr lang="en-US" altLang="ja-JP" sz="2400" dirty="0">
              <a:solidFill>
                <a:schemeClr val="tx1"/>
              </a:solidFill>
              <a:latin typeface="MS PGothic" charset="-128"/>
              <a:ea typeface="MS PGothic" charset="-128"/>
              <a:cs typeface="MS PGothic" charset="-128"/>
            </a:endParaRPr>
          </a:p>
        </p:txBody>
      </p:sp>
    </p:spTree>
    <p:extLst>
      <p:ext uri="{BB962C8B-B14F-4D97-AF65-F5344CB8AC3E}">
        <p14:creationId xmlns:p14="http://schemas.microsoft.com/office/powerpoint/2010/main" val="262394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44000" cy="769441"/>
          </a:xfrm>
          <a:prstGeom prst="rect">
            <a:avLst/>
          </a:prstGeom>
          <a:noFill/>
        </p:spPr>
        <p:txBody>
          <a:bodyPr wrap="square" rtlCol="0">
            <a:spAutoFit/>
          </a:bodyPr>
          <a:lstStyle/>
          <a:p>
            <a:pPr algn="ctr"/>
            <a:r>
              <a:rPr lang="en-US" altLang="ja-JP" sz="4400" dirty="0" err="1">
                <a:latin typeface="MS PGothic" charset="-128"/>
                <a:ea typeface="MS PGothic" charset="-128"/>
                <a:cs typeface="MS PGothic" charset="-128"/>
              </a:rPr>
              <a:t>WebHooks</a:t>
            </a:r>
            <a:r>
              <a:rPr lang="ja-JP" altLang="en-US" sz="4400">
                <a:latin typeface="MS PGothic" charset="-128"/>
                <a:ea typeface="MS PGothic" charset="-128"/>
                <a:cs typeface="MS PGothic" charset="-128"/>
              </a:rPr>
              <a:t>を利用した</a:t>
            </a:r>
            <a:r>
              <a:rPr lang="en-US" altLang="ja-JP" sz="4400" dirty="0">
                <a:latin typeface="MS PGothic" charset="-128"/>
                <a:ea typeface="MS PGothic" charset="-128"/>
                <a:cs typeface="MS PGothic" charset="-128"/>
              </a:rPr>
              <a:t>Slack</a:t>
            </a:r>
            <a:r>
              <a:rPr lang="ja-JP" altLang="en-US" sz="4400">
                <a:latin typeface="MS PGothic" charset="-128"/>
                <a:ea typeface="MS PGothic" charset="-128"/>
                <a:cs typeface="MS PGothic" charset="-128"/>
              </a:rPr>
              <a:t>との通信</a:t>
            </a:r>
            <a:endParaRPr kumimoji="1" lang="ja-JP" altLang="en-US" sz="4400" dirty="0">
              <a:latin typeface="MS PGothic" charset="-128"/>
              <a:ea typeface="MS PGothic" charset="-128"/>
              <a:cs typeface="MS PGothic" charset="-128"/>
            </a:endParaRPr>
          </a:p>
        </p:txBody>
      </p:sp>
      <p:sp>
        <p:nvSpPr>
          <p:cNvPr id="3" name="テキスト ボックス 2"/>
          <p:cNvSpPr txBox="1"/>
          <p:nvPr/>
        </p:nvSpPr>
        <p:spPr>
          <a:xfrm>
            <a:off x="371387" y="1034716"/>
            <a:ext cx="7393756"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例</a:t>
            </a:r>
            <a:r>
              <a:rPr kumimoji="1" lang="en-US" altLang="ja-JP" sz="2400" dirty="0">
                <a:latin typeface="MS PGothic" charset="-128"/>
                <a:ea typeface="MS PGothic" charset="-128"/>
                <a:cs typeface="MS PGothic" charset="-128"/>
              </a:rPr>
              <a:t> : </a:t>
            </a:r>
            <a:r>
              <a:rPr kumimoji="1" lang="ja-JP" altLang="en-US" sz="2400" dirty="0">
                <a:latin typeface="MS PGothic" charset="-128"/>
                <a:ea typeface="MS PGothic" charset="-128"/>
                <a:cs typeface="MS PGothic" charset="-128"/>
              </a:rPr>
              <a:t>”「○○」と言って”の投稿に対して〇〇と投稿する</a:t>
            </a:r>
          </a:p>
        </p:txBody>
      </p:sp>
      <p:sp>
        <p:nvSpPr>
          <p:cNvPr id="10" name="テキスト ボックス 9"/>
          <p:cNvSpPr txBox="1"/>
          <p:nvPr/>
        </p:nvSpPr>
        <p:spPr>
          <a:xfrm>
            <a:off x="5053510" y="5520364"/>
            <a:ext cx="3329332" cy="1200329"/>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(3) </a:t>
            </a:r>
            <a:r>
              <a:rPr kumimoji="1" lang="ja-JP" altLang="en-US" sz="2400" dirty="0">
                <a:latin typeface="MS PGothic" charset="-128"/>
                <a:ea typeface="MS PGothic" charset="-128"/>
                <a:cs typeface="MS PGothic" charset="-128"/>
              </a:rPr>
              <a:t>メッセージが</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”〇〇”となるように</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処理</a:t>
            </a:r>
            <a:endParaRPr kumimoji="1" lang="en-US" altLang="ja-JP" sz="2400" dirty="0">
              <a:latin typeface="MS PGothic" charset="-128"/>
              <a:ea typeface="MS PGothic" charset="-128"/>
              <a:cs typeface="MS PGothic" charset="-128"/>
            </a:endParaRPr>
          </a:p>
        </p:txBody>
      </p:sp>
      <p:sp>
        <p:nvSpPr>
          <p:cNvPr id="33"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No.8</a:t>
            </a:r>
            <a:endParaRPr lang="ja-JP" altLang="en-US" sz="2400" dirty="0">
              <a:solidFill>
                <a:schemeClr val="tx1"/>
              </a:solidFill>
              <a:latin typeface="MS PGothic" charset="-128"/>
              <a:ea typeface="MS PGothic" charset="-128"/>
              <a:cs typeface="MS PGothic" charset="-128"/>
            </a:endParaRPr>
          </a:p>
        </p:txBody>
      </p:sp>
      <p:sp>
        <p:nvSpPr>
          <p:cNvPr id="38" name="テキスト ボックス 39"/>
          <p:cNvSpPr txBox="1">
            <a:spLocks noChangeArrowheads="1"/>
          </p:cNvSpPr>
          <p:nvPr/>
        </p:nvSpPr>
        <p:spPr bwMode="auto">
          <a:xfrm>
            <a:off x="268814" y="3659304"/>
            <a:ext cx="1938161"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ja-JP" altLang="en-US" sz="2400" dirty="0">
                <a:solidFill>
                  <a:srgbClr val="000000"/>
                </a:solidFill>
                <a:latin typeface="Arial" charset="0"/>
                <a:ea typeface="ＭＳ Ｐゴシック" pitchFamily="50" charset="-128"/>
                <a:cs typeface="ＭＳ Ｐゴシック" charset="0"/>
              </a:rPr>
              <a:t>クライアント</a:t>
            </a:r>
          </a:p>
        </p:txBody>
      </p:sp>
      <p:pic>
        <p:nvPicPr>
          <p:cNvPr id="39" name="Picture 41" descr="ICON_ThinClient_Q308"/>
          <p:cNvPicPr>
            <a:picLocks noChangeAspect="1" noChangeArrowheads="1"/>
          </p:cNvPicPr>
          <p:nvPr/>
        </p:nvPicPr>
        <p:blipFill>
          <a:blip r:embed="rId3"/>
          <a:srcRect/>
          <a:stretch>
            <a:fillRect/>
          </a:stretch>
        </p:blipFill>
        <p:spPr bwMode="auto">
          <a:xfrm>
            <a:off x="454477" y="4395179"/>
            <a:ext cx="1195388" cy="1373188"/>
          </a:xfrm>
          <a:prstGeom prst="rect">
            <a:avLst/>
          </a:prstGeom>
          <a:noFill/>
          <a:ln w="9525">
            <a:noFill/>
            <a:miter lim="800000"/>
            <a:headEnd/>
            <a:tailEnd/>
          </a:ln>
        </p:spPr>
      </p:pic>
      <p:sp>
        <p:nvSpPr>
          <p:cNvPr id="40" name="テキスト ボックス 39"/>
          <p:cNvSpPr txBox="1">
            <a:spLocks noChangeArrowheads="1"/>
          </p:cNvSpPr>
          <p:nvPr/>
        </p:nvSpPr>
        <p:spPr bwMode="auto">
          <a:xfrm>
            <a:off x="6723668" y="3473930"/>
            <a:ext cx="2206973" cy="830997"/>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err="1">
                <a:solidFill>
                  <a:srgbClr val="000000"/>
                </a:solidFill>
                <a:latin typeface="MS PGothic" charset="-128"/>
                <a:ea typeface="MS PGothic" charset="-128"/>
                <a:cs typeface="MS PGothic" charset="-128"/>
              </a:rPr>
              <a:t>Slackbot</a:t>
            </a:r>
            <a:endParaRPr lang="en-US" altLang="ja-JP" sz="2400" dirty="0">
              <a:solidFill>
                <a:srgbClr val="000000"/>
              </a:solidFill>
              <a:latin typeface="MS PGothic" charset="-128"/>
              <a:ea typeface="MS PGothic" charset="-128"/>
              <a:cs typeface="MS PGothic" charset="-128"/>
            </a:endParaRPr>
          </a:p>
          <a:p>
            <a:pPr algn="ctr" defTabSz="914400" fontAlgn="base">
              <a:spcBef>
                <a:spcPct val="0"/>
              </a:spcBef>
              <a:spcAft>
                <a:spcPct val="0"/>
              </a:spcAft>
              <a:defRPr/>
            </a:pPr>
            <a:r>
              <a:rPr lang="ja-JP" altLang="en-US" sz="2400" dirty="0">
                <a:solidFill>
                  <a:srgbClr val="000000"/>
                </a:solidFill>
                <a:latin typeface="MS PGothic" charset="-128"/>
                <a:ea typeface="MS PGothic" charset="-128"/>
                <a:cs typeface="MS PGothic" charset="-128"/>
              </a:rPr>
              <a:t>サーバ</a:t>
            </a:r>
          </a:p>
        </p:txBody>
      </p:sp>
      <p:pic>
        <p:nvPicPr>
          <p:cNvPr id="41" name="図 40"/>
          <p:cNvPicPr>
            <a:picLocks noChangeAspect="1"/>
          </p:cNvPicPr>
          <p:nvPr/>
        </p:nvPicPr>
        <p:blipFill>
          <a:blip r:embed="rId4"/>
          <a:stretch>
            <a:fillRect/>
          </a:stretch>
        </p:blipFill>
        <p:spPr>
          <a:xfrm>
            <a:off x="7217236" y="4410634"/>
            <a:ext cx="1219838" cy="1357733"/>
          </a:xfrm>
          <a:prstGeom prst="rect">
            <a:avLst/>
          </a:prstGeom>
        </p:spPr>
      </p:pic>
      <p:sp>
        <p:nvSpPr>
          <p:cNvPr id="42" name="テキスト ボックス 39"/>
          <p:cNvSpPr txBox="1">
            <a:spLocks noChangeArrowheads="1"/>
          </p:cNvSpPr>
          <p:nvPr/>
        </p:nvSpPr>
        <p:spPr bwMode="auto">
          <a:xfrm>
            <a:off x="3958169" y="1493912"/>
            <a:ext cx="896623"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a:solidFill>
                  <a:srgbClr val="000000"/>
                </a:solidFill>
                <a:latin typeface="MS PGothic" charset="-128"/>
                <a:ea typeface="MS PGothic" charset="-128"/>
                <a:cs typeface="MS PGothic" charset="-128"/>
              </a:rPr>
              <a:t>Slack</a:t>
            </a:r>
            <a:endParaRPr lang="ja-JP" altLang="en-US" sz="2400" dirty="0">
              <a:solidFill>
                <a:srgbClr val="000000"/>
              </a:solidFill>
              <a:latin typeface="MS PGothic" charset="-128"/>
              <a:ea typeface="MS PGothic" charset="-128"/>
              <a:cs typeface="MS PGothic" charset="-128"/>
            </a:endParaRPr>
          </a:p>
        </p:txBody>
      </p:sp>
      <p:pic>
        <p:nvPicPr>
          <p:cNvPr id="43" name="Picture 2" descr="slack」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979" y="1955577"/>
            <a:ext cx="1097005" cy="1097005"/>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直線矢印コネクタ 43"/>
          <p:cNvCxnSpPr/>
          <p:nvPr/>
        </p:nvCxnSpPr>
        <p:spPr>
          <a:xfrm>
            <a:off x="5199752" y="2918014"/>
            <a:ext cx="1898856" cy="136499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133611" y="2348941"/>
            <a:ext cx="3014703" cy="830997"/>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lang="en-US" altLang="ja-JP" sz="2400" dirty="0">
                <a:latin typeface="MS PGothic" charset="-128"/>
                <a:ea typeface="MS PGothic" charset="-128"/>
                <a:cs typeface="MS PGothic" charset="-128"/>
              </a:rPr>
              <a:t>(1) </a:t>
            </a:r>
            <a:r>
              <a:rPr lang="ja-JP" altLang="en-US" sz="2400" dirty="0">
                <a:latin typeface="MS PGothic" charset="-128"/>
                <a:ea typeface="MS PGothic" charset="-128"/>
                <a:cs typeface="MS PGothic" charset="-128"/>
              </a:rPr>
              <a:t>“「〇〇」と言って”と投稿</a:t>
            </a:r>
            <a:endParaRPr kumimoji="1" lang="ja-JP" altLang="en-US" sz="2400" dirty="0">
              <a:latin typeface="MS PGothic" charset="-128"/>
              <a:ea typeface="MS PGothic" charset="-128"/>
              <a:cs typeface="MS PGothic" charset="-128"/>
            </a:endParaRPr>
          </a:p>
        </p:txBody>
      </p:sp>
      <p:cxnSp>
        <p:nvCxnSpPr>
          <p:cNvPr id="46" name="直線矢印コネクタ 45"/>
          <p:cNvCxnSpPr/>
          <p:nvPr/>
        </p:nvCxnSpPr>
        <p:spPr>
          <a:xfrm flipV="1">
            <a:off x="1900215" y="2994798"/>
            <a:ext cx="1841679" cy="1401163"/>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5780554" y="1982232"/>
            <a:ext cx="3363446" cy="1200329"/>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Outgoing </a:t>
            </a:r>
            <a:r>
              <a:rPr kumimoji="1" lang="en-US" altLang="ja-JP" sz="2400" dirty="0" err="1">
                <a:latin typeface="MS PGothic" charset="-128"/>
                <a:ea typeface="MS PGothic" charset="-128"/>
                <a:cs typeface="MS PGothic" charset="-128"/>
              </a:rPr>
              <a:t>WebHooks</a:t>
            </a:r>
            <a:r>
              <a:rPr kumimoji="1" lang="en-US" altLang="ja-JP" sz="2400" dirty="0">
                <a:latin typeface="MS PGothic" charset="-128"/>
                <a:ea typeface="MS PGothic" charset="-128"/>
                <a:cs typeface="MS PGothic" charset="-128"/>
              </a:rPr>
              <a:t>  </a:t>
            </a:r>
          </a:p>
          <a:p>
            <a:r>
              <a:rPr lang="en-US" altLang="ja-JP" sz="2400" dirty="0">
                <a:latin typeface="MS PGothic" charset="-128"/>
                <a:ea typeface="MS PGothic" charset="-128"/>
                <a:cs typeface="MS PGothic" charset="-128"/>
              </a:rPr>
              <a:t>     </a:t>
            </a:r>
            <a:r>
              <a:rPr kumimoji="1" lang="ja-JP" altLang="en-US" sz="2400">
                <a:latin typeface="MS PGothic" charset="-128"/>
                <a:ea typeface="MS PGothic" charset="-128"/>
                <a:cs typeface="MS PGothic" charset="-128"/>
              </a:rPr>
              <a:t>を利用して投稿を</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POST</a:t>
            </a:r>
            <a:endParaRPr kumimoji="1" lang="ja-JP" altLang="en-US" sz="2400" dirty="0">
              <a:latin typeface="MS PGothic" charset="-128"/>
              <a:ea typeface="MS PGothic" charset="-128"/>
              <a:cs typeface="MS PGothic" charset="-128"/>
            </a:endParaRPr>
          </a:p>
        </p:txBody>
      </p:sp>
      <p:cxnSp>
        <p:nvCxnSpPr>
          <p:cNvPr id="49" name="直線矢印コネクタ 48"/>
          <p:cNvCxnSpPr/>
          <p:nvPr/>
        </p:nvCxnSpPr>
        <p:spPr>
          <a:xfrm flipH="1" flipV="1">
            <a:off x="4982239" y="3134633"/>
            <a:ext cx="1939899" cy="1394493"/>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3338484" y="3994076"/>
            <a:ext cx="3245309" cy="1200329"/>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(4) Incoming </a:t>
            </a:r>
            <a:r>
              <a:rPr kumimoji="1" lang="en-US" altLang="ja-JP" sz="2400" dirty="0" err="1">
                <a:latin typeface="MS PGothic" charset="-128"/>
                <a:ea typeface="MS PGothic" charset="-128"/>
                <a:cs typeface="MS PGothic" charset="-128"/>
              </a:rPr>
              <a:t>WebHooks</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kumimoji="1" lang="ja-JP" altLang="en-US" sz="2400">
                <a:latin typeface="MS PGothic" charset="-128"/>
                <a:ea typeface="MS PGothic" charset="-128"/>
                <a:cs typeface="MS PGothic" charset="-128"/>
              </a:rPr>
              <a:t>を利用して〇〇と</a:t>
            </a:r>
            <a:endParaRPr kumimoji="1"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kumimoji="1" lang="ja-JP" altLang="en-US" sz="2400">
                <a:latin typeface="MS PGothic" charset="-128"/>
                <a:ea typeface="MS PGothic" charset="-128"/>
                <a:cs typeface="MS PGothic" charset="-128"/>
              </a:rPr>
              <a:t>投稿</a:t>
            </a:r>
            <a:endParaRPr kumimoji="1" lang="en-US" altLang="ja-JP" sz="2400" dirty="0">
              <a:latin typeface="MS PGothic" charset="-128"/>
              <a:ea typeface="MS PGothic" charset="-128"/>
              <a:cs typeface="MS PGothic" charset="-128"/>
            </a:endParaRPr>
          </a:p>
        </p:txBody>
      </p:sp>
      <p:cxnSp>
        <p:nvCxnSpPr>
          <p:cNvPr id="52" name="直線矢印コネクタ 51"/>
          <p:cNvCxnSpPr/>
          <p:nvPr/>
        </p:nvCxnSpPr>
        <p:spPr>
          <a:xfrm flipH="1">
            <a:off x="2094243" y="3227612"/>
            <a:ext cx="1857031" cy="1412844"/>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54" name="テキスト ボックス 53"/>
          <p:cNvSpPr txBox="1"/>
          <p:nvPr/>
        </p:nvSpPr>
        <p:spPr>
          <a:xfrm>
            <a:off x="2160693" y="4696458"/>
            <a:ext cx="1237113"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(5) </a:t>
            </a:r>
            <a:r>
              <a:rPr kumimoji="1" lang="ja-JP" altLang="en-US" sz="2400" dirty="0">
                <a:latin typeface="MS PGothic" charset="-128"/>
                <a:ea typeface="MS PGothic" charset="-128"/>
                <a:cs typeface="MS PGothic" charset="-128"/>
              </a:rPr>
              <a:t>表示</a:t>
            </a:r>
            <a:endParaRPr kumimoji="1" lang="en-US" altLang="ja-JP" sz="2400" dirty="0">
              <a:latin typeface="MS PGothic" charset="-128"/>
              <a:ea typeface="MS PGothic" charset="-128"/>
              <a:cs typeface="MS PGothic" charset="-128"/>
            </a:endParaRPr>
          </a:p>
        </p:txBody>
      </p:sp>
    </p:spTree>
    <p:extLst>
      <p:ext uri="{BB962C8B-B14F-4D97-AF65-F5344CB8AC3E}">
        <p14:creationId xmlns:p14="http://schemas.microsoft.com/office/powerpoint/2010/main" val="181969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44000" cy="769441"/>
          </a:xfrm>
          <a:prstGeom prst="rect">
            <a:avLst/>
          </a:prstGeom>
          <a:noFill/>
        </p:spPr>
        <p:txBody>
          <a:bodyPr wrap="square" rtlCol="0">
            <a:spAutoFit/>
          </a:bodyPr>
          <a:lstStyle/>
          <a:p>
            <a:pPr algn="ctr"/>
            <a:r>
              <a:rPr lang="en-US" altLang="ja-JP" sz="4400" dirty="0" err="1">
                <a:latin typeface="MS PGothic" charset="-128"/>
                <a:ea typeface="MS PGothic" charset="-128"/>
                <a:cs typeface="MS PGothic" charset="-128"/>
              </a:rPr>
              <a:t>Heroku</a:t>
            </a:r>
            <a:endParaRPr kumimoji="1" lang="ja-JP" altLang="en-US" sz="4400" dirty="0">
              <a:latin typeface="MS PGothic" charset="-128"/>
              <a:ea typeface="MS PGothic" charset="-128"/>
              <a:cs typeface="MS PGothic" charset="-128"/>
            </a:endParaRPr>
          </a:p>
        </p:txBody>
      </p:sp>
      <p:sp>
        <p:nvSpPr>
          <p:cNvPr id="15" name="テキスト ボックス 14"/>
          <p:cNvSpPr txBox="1"/>
          <p:nvPr/>
        </p:nvSpPr>
        <p:spPr>
          <a:xfrm>
            <a:off x="371387" y="1034716"/>
            <a:ext cx="4886413" cy="830997"/>
          </a:xfrm>
          <a:prstGeom prst="rect">
            <a:avLst/>
          </a:prstGeom>
          <a:noFill/>
        </p:spPr>
        <p:txBody>
          <a:bodyPr wrap="square" rtlCol="0">
            <a:spAutoFit/>
          </a:bodyPr>
          <a:lstStyle/>
          <a:p>
            <a:r>
              <a:rPr lang="en-US" altLang="ja-JP" sz="2400" dirty="0">
                <a:latin typeface="MS PGothic" charset="-128"/>
                <a:ea typeface="MS PGothic" charset="-128"/>
                <a:cs typeface="MS PGothic" charset="-128"/>
              </a:rPr>
              <a:t>(1) </a:t>
            </a:r>
            <a:r>
              <a:rPr lang="ja-JP" altLang="en-US" sz="2400" dirty="0">
                <a:latin typeface="MS PGothic" charset="-128"/>
                <a:ea typeface="MS PGothic" charset="-128"/>
                <a:cs typeface="MS PGothic" charset="-128"/>
              </a:rPr>
              <a:t>作成したアプリケーションを</a:t>
            </a:r>
            <a:endParaRPr lang="en-US" altLang="ja-JP" sz="2400" dirty="0">
              <a:latin typeface="MS PGothic" charset="-128"/>
              <a:ea typeface="MS PGothic" charset="-128"/>
              <a:cs typeface="MS PGothic" charset="-128"/>
            </a:endParaRPr>
          </a:p>
          <a:p>
            <a:r>
              <a:rPr lang="en-US" altLang="ja-JP" sz="2400" dirty="0">
                <a:latin typeface="MS PGothic" charset="-128"/>
                <a:ea typeface="MS PGothic" charset="-128"/>
                <a:cs typeface="MS PGothic" charset="-128"/>
              </a:rPr>
              <a:t>   </a:t>
            </a:r>
            <a:r>
              <a:rPr lang="ja-JP" altLang="en-US" sz="2400" dirty="0">
                <a:latin typeface="MS PGothic" charset="-128"/>
                <a:ea typeface="MS PGothic" charset="-128"/>
                <a:cs typeface="MS PGothic" charset="-128"/>
              </a:rPr>
              <a:t>クラウド上にデプロイするサービス</a:t>
            </a:r>
            <a:endParaRPr kumimoji="1" lang="ja-JP" altLang="en-US" sz="2400" dirty="0">
              <a:latin typeface="MS PGothic" charset="-128"/>
              <a:ea typeface="MS PGothic" charset="-128"/>
              <a:cs typeface="MS PGothic" charset="-128"/>
            </a:endParaRPr>
          </a:p>
        </p:txBody>
      </p:sp>
      <p:pic>
        <p:nvPicPr>
          <p:cNvPr id="1026" name="Picture 2" descr="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300" y="913213"/>
            <a:ext cx="2857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371387" y="1865713"/>
            <a:ext cx="4695913" cy="461665"/>
          </a:xfrm>
          <a:prstGeom prst="rect">
            <a:avLst/>
          </a:prstGeom>
          <a:noFill/>
        </p:spPr>
        <p:txBody>
          <a:bodyPr wrap="square" rtlCol="0">
            <a:spAutoFit/>
          </a:bodyPr>
          <a:lstStyle/>
          <a:p>
            <a:r>
              <a:rPr kumimoji="1" lang="en-US" altLang="ja-JP" sz="2400" dirty="0">
                <a:latin typeface="MS PGothic" charset="-128"/>
                <a:ea typeface="MS PGothic" charset="-128"/>
                <a:cs typeface="MS PGothic" charset="-128"/>
              </a:rPr>
              <a:t>(2) </a:t>
            </a:r>
            <a:r>
              <a:rPr kumimoji="1" lang="en-US" altLang="ja-JP" sz="2400" dirty="0" err="1">
                <a:latin typeface="MS PGothic" charset="-128"/>
                <a:ea typeface="MS PGothic" charset="-128"/>
                <a:cs typeface="MS PGothic" charset="-128"/>
              </a:rPr>
              <a:t>Git</a:t>
            </a:r>
            <a:r>
              <a:rPr lang="ja-JP" altLang="en-US" sz="2400" dirty="0">
                <a:latin typeface="MS PGothic" charset="-128"/>
                <a:ea typeface="MS PGothic" charset="-128"/>
                <a:cs typeface="MS PGothic" charset="-128"/>
              </a:rPr>
              <a:t>による容易なデプロイが可能</a:t>
            </a:r>
            <a:endParaRPr kumimoji="1" lang="ja-JP" altLang="en-US" sz="2400" dirty="0">
              <a:latin typeface="MS PGothic" charset="-128"/>
              <a:ea typeface="MS PGothic" charset="-128"/>
              <a:cs typeface="MS PGothic" charset="-128"/>
            </a:endParaRPr>
          </a:p>
        </p:txBody>
      </p:sp>
      <p:sp>
        <p:nvSpPr>
          <p:cNvPr id="23" name="テキスト ボックス 22"/>
          <p:cNvSpPr txBox="1"/>
          <p:nvPr/>
        </p:nvSpPr>
        <p:spPr>
          <a:xfrm>
            <a:off x="371387" y="2902142"/>
            <a:ext cx="6181814" cy="830997"/>
          </a:xfrm>
          <a:prstGeom prst="rect">
            <a:avLst/>
          </a:prstGeom>
          <a:noFill/>
        </p:spPr>
        <p:txBody>
          <a:bodyPr wrap="square" rtlCol="0">
            <a:spAutoFit/>
          </a:bodyPr>
          <a:lstStyle/>
          <a:p>
            <a:r>
              <a:rPr lang="ja-JP" altLang="en-US" sz="2400" dirty="0">
                <a:solidFill>
                  <a:srgbClr val="FF0000"/>
                </a:solidFill>
                <a:latin typeface="MS PGothic" charset="-128"/>
                <a:ea typeface="MS PGothic" charset="-128"/>
                <a:cs typeface="MS PGothic" charset="-128"/>
              </a:rPr>
              <a:t>グローバルな場所にデプロイできる</a:t>
            </a:r>
            <a:r>
              <a:rPr lang="ja-JP" altLang="en-US" sz="2400">
                <a:solidFill>
                  <a:srgbClr val="FF0000"/>
                </a:solidFill>
                <a:latin typeface="MS PGothic" charset="-128"/>
                <a:ea typeface="MS PGothic" charset="-128"/>
                <a:cs typeface="MS PGothic" charset="-128"/>
              </a:rPr>
              <a:t>ため，</a:t>
            </a:r>
            <a:r>
              <a:rPr lang="en-US" altLang="ja-JP" sz="2400" dirty="0">
                <a:solidFill>
                  <a:srgbClr val="FF0000"/>
                </a:solidFill>
                <a:latin typeface="MS PGothic" charset="-128"/>
                <a:ea typeface="MS PGothic" charset="-128"/>
                <a:cs typeface="MS PGothic" charset="-128"/>
              </a:rPr>
              <a:t>Outgoing </a:t>
            </a:r>
            <a:r>
              <a:rPr lang="en-US" altLang="ja-JP" sz="2400" dirty="0" err="1">
                <a:solidFill>
                  <a:srgbClr val="FF0000"/>
                </a:solidFill>
                <a:latin typeface="MS PGothic" charset="-128"/>
                <a:ea typeface="MS PGothic" charset="-128"/>
                <a:cs typeface="MS PGothic" charset="-128"/>
              </a:rPr>
              <a:t>WebHook</a:t>
            </a:r>
            <a:r>
              <a:rPr lang="ja-JP" altLang="en-US" sz="2400" dirty="0">
                <a:solidFill>
                  <a:srgbClr val="FF0000"/>
                </a:solidFill>
                <a:latin typeface="MS PGothic" charset="-128"/>
                <a:ea typeface="MS PGothic" charset="-128"/>
                <a:cs typeface="MS PGothic" charset="-128"/>
              </a:rPr>
              <a:t>が利用可能</a:t>
            </a:r>
            <a:endParaRPr kumimoji="1" lang="ja-JP" altLang="en-US" sz="2400" dirty="0">
              <a:solidFill>
                <a:srgbClr val="FF0000"/>
              </a:solidFill>
              <a:latin typeface="MS PGothic" charset="-128"/>
              <a:ea typeface="MS PGothic" charset="-128"/>
              <a:cs typeface="MS PGothic" charset="-128"/>
            </a:endParaRPr>
          </a:p>
        </p:txBody>
      </p:sp>
      <p:sp>
        <p:nvSpPr>
          <p:cNvPr id="25" name="スライド番号プレースホルダー 3"/>
          <p:cNvSpPr>
            <a:spLocks noGrp="1"/>
          </p:cNvSpPr>
          <p:nvPr>
            <p:ph type="sldNum" sz="quarter" idx="12"/>
          </p:nvPr>
        </p:nvSpPr>
        <p:spPr>
          <a:xfrm>
            <a:off x="6720714" y="6356351"/>
            <a:ext cx="2057400" cy="365125"/>
          </a:xfrm>
        </p:spPr>
        <p:txBody>
          <a:bodyPr/>
          <a:lstStyle/>
          <a:p>
            <a:r>
              <a:rPr lang="en-US" altLang="ja-JP" sz="2400" dirty="0">
                <a:solidFill>
                  <a:schemeClr val="tx1"/>
                </a:solidFill>
                <a:latin typeface="MS PGothic" charset="-128"/>
                <a:ea typeface="MS PGothic" charset="-128"/>
                <a:cs typeface="MS PGothic" charset="-128"/>
              </a:rPr>
              <a:t>No.9</a:t>
            </a:r>
            <a:endParaRPr lang="ja-JP" altLang="en-US" sz="2400" dirty="0">
              <a:solidFill>
                <a:schemeClr val="tx1"/>
              </a:solidFill>
              <a:latin typeface="MS PGothic" charset="-128"/>
              <a:ea typeface="MS PGothic" charset="-128"/>
              <a:cs typeface="MS PGothic" charset="-128"/>
            </a:endParaRPr>
          </a:p>
        </p:txBody>
      </p:sp>
    </p:spTree>
    <p:extLst>
      <p:ext uri="{BB962C8B-B14F-4D97-AF65-F5344CB8AC3E}">
        <p14:creationId xmlns:p14="http://schemas.microsoft.com/office/powerpoint/2010/main" val="101984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44000" cy="769441"/>
          </a:xfrm>
          <a:prstGeom prst="rect">
            <a:avLst/>
          </a:prstGeom>
          <a:noFill/>
        </p:spPr>
        <p:txBody>
          <a:bodyPr wrap="square" rtlCol="0">
            <a:spAutoFit/>
          </a:bodyPr>
          <a:lstStyle/>
          <a:p>
            <a:pPr algn="ctr"/>
            <a:r>
              <a:rPr lang="en-US" altLang="ja-JP" sz="4400" dirty="0" err="1">
                <a:latin typeface="MS PGothic" charset="-128"/>
                <a:ea typeface="MS PGothic" charset="-128"/>
                <a:cs typeface="MS PGothic" charset="-128"/>
              </a:rPr>
              <a:t>WebAPI</a:t>
            </a:r>
            <a:endParaRPr kumimoji="1" lang="ja-JP" altLang="en-US" sz="4400" dirty="0">
              <a:latin typeface="MS PGothic" charset="-128"/>
              <a:ea typeface="MS PGothic" charset="-128"/>
              <a:cs typeface="MS PGothic" charset="-128"/>
            </a:endParaRPr>
          </a:p>
        </p:txBody>
      </p:sp>
      <p:sp>
        <p:nvSpPr>
          <p:cNvPr id="5" name="テキスト ボックス 4"/>
          <p:cNvSpPr txBox="1"/>
          <p:nvPr/>
        </p:nvSpPr>
        <p:spPr>
          <a:xfrm>
            <a:off x="300789" y="769441"/>
            <a:ext cx="8477325" cy="461665"/>
          </a:xfrm>
          <a:prstGeom prst="rect">
            <a:avLst/>
          </a:prstGeom>
          <a:noFill/>
        </p:spPr>
        <p:txBody>
          <a:bodyPr wrap="square" rtlCol="0">
            <a:spAutoFit/>
          </a:bodyPr>
          <a:lstStyle/>
          <a:p>
            <a:r>
              <a:rPr kumimoji="1" lang="ja-JP" altLang="en-US" sz="2400">
                <a:latin typeface="MS PGothic" charset="-128"/>
                <a:ea typeface="MS PGothic" charset="-128"/>
                <a:cs typeface="MS PGothic" charset="-128"/>
              </a:rPr>
              <a:t>＜</a:t>
            </a:r>
            <a:r>
              <a:rPr kumimoji="1" lang="en-US" altLang="ja-JP" sz="2400" dirty="0">
                <a:latin typeface="MS PGothic" charset="-128"/>
                <a:ea typeface="MS PGothic" charset="-128"/>
                <a:cs typeface="MS PGothic" charset="-128"/>
              </a:rPr>
              <a:t>API(Application Programing Interface)</a:t>
            </a:r>
            <a:r>
              <a:rPr kumimoji="1" lang="ja-JP" altLang="en-US" sz="2400">
                <a:latin typeface="MS PGothic" charset="-128"/>
                <a:ea typeface="MS PGothic" charset="-128"/>
                <a:cs typeface="MS PGothic" charset="-128"/>
              </a:rPr>
              <a:t>と</a:t>
            </a:r>
            <a:r>
              <a:rPr kumimoji="1" lang="ja-JP" altLang="en-US" sz="2400" dirty="0">
                <a:latin typeface="MS PGothic" charset="-128"/>
                <a:ea typeface="MS PGothic" charset="-128"/>
                <a:cs typeface="MS PGothic" charset="-128"/>
              </a:rPr>
              <a:t>は＞</a:t>
            </a:r>
          </a:p>
        </p:txBody>
      </p:sp>
      <p:sp>
        <p:nvSpPr>
          <p:cNvPr id="10" name="テキスト ボックス 9"/>
          <p:cNvSpPr txBox="1"/>
          <p:nvPr/>
        </p:nvSpPr>
        <p:spPr>
          <a:xfrm>
            <a:off x="566255" y="1231106"/>
            <a:ext cx="7636968" cy="830997"/>
          </a:xfrm>
          <a:prstGeom prst="rect">
            <a:avLst/>
          </a:prstGeom>
          <a:noFill/>
        </p:spPr>
        <p:txBody>
          <a:bodyPr wrap="square" rtlCol="0">
            <a:spAutoFit/>
          </a:bodyPr>
          <a:lstStyle/>
          <a:p>
            <a:r>
              <a:rPr lang="ja-JP" altLang="en-US" sz="2400" dirty="0">
                <a:latin typeface="MS PGothic" charset="-128"/>
                <a:ea typeface="MS PGothic" charset="-128"/>
                <a:cs typeface="MS PGothic" charset="-128"/>
              </a:rPr>
              <a:t>あるプログラム内の関数を</a:t>
            </a:r>
            <a:endParaRPr lang="en-US" altLang="ja-JP" sz="2400" dirty="0">
              <a:latin typeface="MS PGothic" charset="-128"/>
              <a:ea typeface="MS PGothic" charset="-128"/>
              <a:cs typeface="MS PGothic" charset="-128"/>
            </a:endParaRPr>
          </a:p>
          <a:p>
            <a:r>
              <a:rPr lang="ja-JP" altLang="en-US" sz="2400" dirty="0">
                <a:latin typeface="MS PGothic" charset="-128"/>
                <a:ea typeface="MS PGothic" charset="-128"/>
                <a:cs typeface="MS PGothic" charset="-128"/>
              </a:rPr>
              <a:t>別のプログラムから使えるようにするためのインタフェース</a:t>
            </a:r>
            <a:endParaRPr kumimoji="1" lang="ja-JP" altLang="en-US" sz="2400" dirty="0">
              <a:latin typeface="MS PGothic" charset="-128"/>
              <a:ea typeface="MS PGothic" charset="-128"/>
              <a:cs typeface="MS PGothic" charset="-128"/>
            </a:endParaRPr>
          </a:p>
        </p:txBody>
      </p:sp>
      <p:sp>
        <p:nvSpPr>
          <p:cNvPr id="36" name="テキスト ボックス 39"/>
          <p:cNvSpPr txBox="1">
            <a:spLocks noChangeArrowheads="1"/>
          </p:cNvSpPr>
          <p:nvPr/>
        </p:nvSpPr>
        <p:spPr bwMode="auto">
          <a:xfrm>
            <a:off x="2667464" y="4952345"/>
            <a:ext cx="3956134" cy="461665"/>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a:solidFill>
                  <a:srgbClr val="000000"/>
                </a:solidFill>
                <a:latin typeface="MS PGothic" charset="-128"/>
                <a:ea typeface="MS PGothic" charset="-128"/>
                <a:cs typeface="MS PGothic" charset="-128"/>
              </a:rPr>
              <a:t>(3) </a:t>
            </a:r>
            <a:r>
              <a:rPr lang="ja-JP" altLang="en-US" sz="2400" dirty="0">
                <a:solidFill>
                  <a:srgbClr val="000000"/>
                </a:solidFill>
                <a:latin typeface="MS PGothic" charset="-128"/>
                <a:ea typeface="MS PGothic" charset="-128"/>
                <a:cs typeface="MS PGothic" charset="-128"/>
              </a:rPr>
              <a:t>レスポンス返却</a:t>
            </a:r>
            <a:endParaRPr lang="en-US" altLang="ja-JP" sz="2400" dirty="0">
              <a:solidFill>
                <a:srgbClr val="000000"/>
              </a:solidFill>
              <a:latin typeface="MS PGothic" charset="-128"/>
              <a:ea typeface="MS PGothic" charset="-128"/>
              <a:cs typeface="MS PGothic" charset="-128"/>
            </a:endParaRPr>
          </a:p>
        </p:txBody>
      </p:sp>
      <p:sp>
        <p:nvSpPr>
          <p:cNvPr id="37" name="テキスト ボックス 39"/>
          <p:cNvSpPr txBox="1">
            <a:spLocks noChangeArrowheads="1"/>
          </p:cNvSpPr>
          <p:nvPr/>
        </p:nvSpPr>
        <p:spPr bwMode="auto">
          <a:xfrm>
            <a:off x="2432949" y="3600365"/>
            <a:ext cx="4533335" cy="830997"/>
          </a:xfrm>
          <a:prstGeom prst="rect">
            <a:avLst/>
          </a:prstGeom>
          <a:noFill/>
          <a:ln w="9525">
            <a:noFill/>
            <a:miter lim="800000"/>
            <a:headEnd/>
            <a:tailEnd/>
          </a:ln>
        </p:spPr>
        <p:txBody>
          <a:bodyPr wrap="square">
            <a:spAutoFit/>
          </a:bodyPr>
          <a:lstStyle/>
          <a:p>
            <a:pPr algn="ctr" defTabSz="914400" fontAlgn="base">
              <a:spcBef>
                <a:spcPct val="0"/>
              </a:spcBef>
              <a:spcAft>
                <a:spcPct val="0"/>
              </a:spcAft>
              <a:defRPr/>
            </a:pPr>
            <a:r>
              <a:rPr lang="en-US" altLang="ja-JP" sz="2400" dirty="0">
                <a:solidFill>
                  <a:srgbClr val="000000"/>
                </a:solidFill>
                <a:latin typeface="MS PGothic" charset="-128"/>
                <a:ea typeface="MS PGothic" charset="-128"/>
                <a:cs typeface="MS PGothic" charset="-128"/>
              </a:rPr>
              <a:t>(1) Google</a:t>
            </a:r>
            <a:r>
              <a:rPr lang="ja-JP" altLang="en-US" sz="2400" dirty="0">
                <a:solidFill>
                  <a:srgbClr val="000000"/>
                </a:solidFill>
                <a:latin typeface="MS PGothic" charset="-128"/>
                <a:ea typeface="MS PGothic" charset="-128"/>
                <a:cs typeface="MS PGothic" charset="-128"/>
              </a:rPr>
              <a:t>カレンダーの</a:t>
            </a:r>
            <a:endParaRPr lang="en-US" altLang="ja-JP" sz="2400" dirty="0">
              <a:solidFill>
                <a:srgbClr val="000000"/>
              </a:solidFill>
              <a:latin typeface="MS PGothic" charset="-128"/>
              <a:ea typeface="MS PGothic" charset="-128"/>
              <a:cs typeface="MS PGothic" charset="-128"/>
            </a:endParaRPr>
          </a:p>
          <a:p>
            <a:pPr algn="ctr" defTabSz="914400" fontAlgn="base">
              <a:spcBef>
                <a:spcPct val="0"/>
              </a:spcBef>
              <a:spcAft>
                <a:spcPct val="0"/>
              </a:spcAft>
              <a:defRPr/>
            </a:pPr>
            <a:r>
              <a:rPr lang="ja-JP" altLang="en-US" sz="2400" dirty="0">
                <a:solidFill>
                  <a:srgbClr val="000000"/>
                </a:solidFill>
                <a:latin typeface="MS PGothic" charset="-128"/>
                <a:ea typeface="MS PGothic" charset="-128"/>
                <a:cs typeface="MS PGothic" charset="-128"/>
              </a:rPr>
              <a:t>データを要求</a:t>
            </a:r>
          </a:p>
        </p:txBody>
      </p:sp>
      <p:sp>
        <p:nvSpPr>
          <p:cNvPr id="38" name="テキスト ボックス 39"/>
          <p:cNvSpPr txBox="1">
            <a:spLocks noChangeArrowheads="1"/>
          </p:cNvSpPr>
          <p:nvPr/>
        </p:nvSpPr>
        <p:spPr bwMode="auto">
          <a:xfrm>
            <a:off x="7018528" y="3930781"/>
            <a:ext cx="1938161"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MS PGothic" charset="-128"/>
                <a:ea typeface="MS PGothic" charset="-128"/>
                <a:cs typeface="MS PGothic" charset="-128"/>
              </a:rPr>
              <a:t>Web</a:t>
            </a:r>
            <a:r>
              <a:rPr lang="ja-JP" altLang="en-US" sz="2400" dirty="0">
                <a:solidFill>
                  <a:srgbClr val="000000"/>
                </a:solidFill>
                <a:latin typeface="MS PGothic" charset="-128"/>
                <a:ea typeface="MS PGothic" charset="-128"/>
                <a:cs typeface="MS PGothic" charset="-128"/>
              </a:rPr>
              <a:t>サーバ</a:t>
            </a:r>
          </a:p>
        </p:txBody>
      </p:sp>
      <p:cxnSp>
        <p:nvCxnSpPr>
          <p:cNvPr id="39" name="直線矢印コネクタ 38"/>
          <p:cNvCxnSpPr/>
          <p:nvPr/>
        </p:nvCxnSpPr>
        <p:spPr>
          <a:xfrm>
            <a:off x="2667463" y="4508831"/>
            <a:ext cx="3985331" cy="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2630090" y="4893027"/>
            <a:ext cx="3993508" cy="0"/>
          </a:xfrm>
          <a:prstGeom prst="straightConnector1">
            <a:avLst/>
          </a:prstGeom>
          <a:ln>
            <a:solidFill>
              <a:srgbClr val="008000"/>
            </a:solidFill>
            <a:tailEnd type="arrow" w="lg" len="lg"/>
          </a:ln>
          <a:effectLst/>
        </p:spPr>
        <p:style>
          <a:lnRef idx="2">
            <a:schemeClr val="accent1"/>
          </a:lnRef>
          <a:fillRef idx="0">
            <a:schemeClr val="accent1"/>
          </a:fillRef>
          <a:effectRef idx="1">
            <a:schemeClr val="accent1"/>
          </a:effectRef>
          <a:fontRef idx="minor">
            <a:schemeClr val="tx1"/>
          </a:fontRef>
        </p:style>
      </p:cxnSp>
      <p:pic>
        <p:nvPicPr>
          <p:cNvPr id="41" name="図 40"/>
          <p:cNvPicPr>
            <a:picLocks noChangeAspect="1"/>
          </p:cNvPicPr>
          <p:nvPr/>
        </p:nvPicPr>
        <p:blipFill>
          <a:blip r:embed="rId3"/>
          <a:stretch>
            <a:fillRect/>
          </a:stretch>
        </p:blipFill>
        <p:spPr>
          <a:xfrm>
            <a:off x="7200798" y="4516358"/>
            <a:ext cx="1219838" cy="1357733"/>
          </a:xfrm>
          <a:prstGeom prst="rect">
            <a:avLst/>
          </a:prstGeom>
        </p:spPr>
      </p:pic>
      <p:sp>
        <p:nvSpPr>
          <p:cNvPr id="42" name="正方形/長方形 41"/>
          <p:cNvSpPr/>
          <p:nvPr/>
        </p:nvSpPr>
        <p:spPr>
          <a:xfrm>
            <a:off x="357558" y="4113352"/>
            <a:ext cx="2021305" cy="1483229"/>
          </a:xfrm>
          <a:prstGeom prst="rect">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 PGothic" charset="-128"/>
                <a:ea typeface="MS PGothic" charset="-128"/>
                <a:cs typeface="MS PGothic" charset="-128"/>
              </a:rPr>
              <a:t>プログラム</a:t>
            </a:r>
          </a:p>
        </p:txBody>
      </p:sp>
      <p:sp>
        <p:nvSpPr>
          <p:cNvPr id="43" name="テキスト ボックス 39"/>
          <p:cNvSpPr txBox="1">
            <a:spLocks noChangeArrowheads="1"/>
          </p:cNvSpPr>
          <p:nvPr/>
        </p:nvSpPr>
        <p:spPr bwMode="auto">
          <a:xfrm>
            <a:off x="5926904" y="5957876"/>
            <a:ext cx="3217096" cy="461665"/>
          </a:xfrm>
          <a:prstGeom prst="rect">
            <a:avLst/>
          </a:prstGeom>
          <a:noFill/>
          <a:ln w="9525">
            <a:noFill/>
            <a:miter lim="800000"/>
            <a:headEnd/>
            <a:tailEnd/>
          </a:ln>
        </p:spPr>
        <p:txBody>
          <a:bodyPr wrap="square">
            <a:spAutoFit/>
          </a:bodyPr>
          <a:lstStyle/>
          <a:p>
            <a:pPr defTabSz="914400" fontAlgn="base">
              <a:spcBef>
                <a:spcPct val="0"/>
              </a:spcBef>
              <a:spcAft>
                <a:spcPct val="0"/>
              </a:spcAft>
              <a:defRPr/>
            </a:pPr>
            <a:r>
              <a:rPr lang="en-US" altLang="ja-JP" sz="2400" dirty="0">
                <a:solidFill>
                  <a:srgbClr val="000000"/>
                </a:solidFill>
                <a:latin typeface="Arial" charset="0"/>
                <a:ea typeface="ＭＳ Ｐゴシック" pitchFamily="50" charset="-128"/>
                <a:cs typeface="ＭＳ Ｐゴシック" charset="0"/>
              </a:rPr>
              <a:t>(2)</a:t>
            </a:r>
            <a:r>
              <a:rPr lang="ja-JP" altLang="en-US" sz="2400" dirty="0">
                <a:solidFill>
                  <a:srgbClr val="000000"/>
                </a:solidFill>
                <a:latin typeface="Arial" charset="0"/>
                <a:ea typeface="ＭＳ Ｐゴシック" pitchFamily="50" charset="-128"/>
                <a:cs typeface="ＭＳ Ｐゴシック" charset="0"/>
              </a:rPr>
              <a:t>要求に対応した処理</a:t>
            </a:r>
            <a:endParaRPr lang="en-US" altLang="ja-JP" sz="2400" dirty="0">
              <a:solidFill>
                <a:srgbClr val="000000"/>
              </a:solidFill>
              <a:latin typeface="Arial" charset="0"/>
              <a:ea typeface="ＭＳ Ｐゴシック" pitchFamily="50" charset="-128"/>
              <a:cs typeface="ＭＳ Ｐゴシック" charset="0"/>
            </a:endParaRPr>
          </a:p>
        </p:txBody>
      </p:sp>
      <p:sp>
        <p:nvSpPr>
          <p:cNvPr id="44" name="四角形吹き出し 43"/>
          <p:cNvSpPr/>
          <p:nvPr/>
        </p:nvSpPr>
        <p:spPr>
          <a:xfrm>
            <a:off x="2755313" y="5773209"/>
            <a:ext cx="2725851" cy="830997"/>
          </a:xfrm>
          <a:prstGeom prst="wedgeRectCallout">
            <a:avLst>
              <a:gd name="adj1" fmla="val 66050"/>
              <a:gd name="adj2" fmla="val -14065"/>
            </a:avLst>
          </a:prstGeom>
          <a:ln>
            <a:solidFill>
              <a:schemeClr val="tx1"/>
            </a:solidFill>
          </a:ln>
        </p:spPr>
        <p:txBody>
          <a:bodyPr wrap="square" rtlCol="0" anchor="ctr">
            <a:spAutoFit/>
          </a:bodyPr>
          <a:lstStyle/>
          <a:p>
            <a:pPr algn="ctr"/>
            <a:r>
              <a:rPr lang="ja-JP" altLang="en-US" sz="2400" dirty="0">
                <a:solidFill>
                  <a:srgbClr val="000000"/>
                </a:solidFill>
                <a:latin typeface="MS PGothic" charset="-128"/>
                <a:ea typeface="MS PGothic" charset="-128"/>
                <a:cs typeface="MS PGothic" charset="-128"/>
              </a:rPr>
              <a:t>カレンダデータを</a:t>
            </a:r>
            <a:r>
              <a:rPr lang="en-US" altLang="ja-JP" sz="2400" u="sng" dirty="0" err="1">
                <a:solidFill>
                  <a:srgbClr val="0432FF"/>
                </a:solidFill>
                <a:latin typeface="MS PGothic" charset="-128"/>
                <a:ea typeface="MS PGothic" charset="-128"/>
                <a:cs typeface="MS PGothic" charset="-128"/>
              </a:rPr>
              <a:t>json</a:t>
            </a:r>
            <a:r>
              <a:rPr lang="ja-JP" altLang="en-US" sz="2400" dirty="0">
                <a:solidFill>
                  <a:srgbClr val="000000"/>
                </a:solidFill>
                <a:latin typeface="MS PGothic" charset="-128"/>
                <a:ea typeface="MS PGothic" charset="-128"/>
                <a:cs typeface="MS PGothic" charset="-128"/>
              </a:rPr>
              <a:t>形式で返却</a:t>
            </a:r>
            <a:endParaRPr lang="en-US" altLang="ja-JP" sz="2400" dirty="0">
              <a:solidFill>
                <a:srgbClr val="000000"/>
              </a:solidFill>
              <a:latin typeface="MS PGothic" charset="-128"/>
              <a:ea typeface="MS PGothic" charset="-128"/>
              <a:cs typeface="MS PGothic" charset="-128"/>
            </a:endParaRPr>
          </a:p>
        </p:txBody>
      </p:sp>
      <p:sp>
        <p:nvSpPr>
          <p:cNvPr id="46" name="テキスト ボックス 45"/>
          <p:cNvSpPr txBox="1"/>
          <p:nvPr/>
        </p:nvSpPr>
        <p:spPr>
          <a:xfrm>
            <a:off x="566255" y="2457964"/>
            <a:ext cx="6653464" cy="461665"/>
          </a:xfrm>
          <a:prstGeom prst="rect">
            <a:avLst/>
          </a:prstGeom>
          <a:noFill/>
        </p:spPr>
        <p:txBody>
          <a:bodyPr wrap="square" rtlCol="0">
            <a:spAutoFit/>
          </a:bodyPr>
          <a:lstStyle/>
          <a:p>
            <a:r>
              <a:rPr lang="en-US" altLang="ja-JP" sz="2400" dirty="0">
                <a:latin typeface="MS PGothic" charset="-128"/>
                <a:ea typeface="MS PGothic" charset="-128"/>
                <a:cs typeface="MS PGothic" charset="-128"/>
              </a:rPr>
              <a:t>HTTP</a:t>
            </a:r>
            <a:r>
              <a:rPr lang="ja-JP" altLang="en-US" sz="2400" dirty="0">
                <a:latin typeface="MS PGothic" charset="-128"/>
                <a:ea typeface="MS PGothic" charset="-128"/>
                <a:cs typeface="MS PGothic" charset="-128"/>
              </a:rPr>
              <a:t>の通信を用いた</a:t>
            </a:r>
            <a:r>
              <a:rPr lang="en-US" altLang="ja-JP" sz="2400" dirty="0">
                <a:latin typeface="MS PGothic" charset="-128"/>
                <a:ea typeface="MS PGothic" charset="-128"/>
                <a:cs typeface="MS PGothic" charset="-128"/>
              </a:rPr>
              <a:t>API</a:t>
            </a:r>
            <a:endParaRPr kumimoji="1" lang="ja-JP" altLang="en-US" sz="2400" dirty="0">
              <a:latin typeface="MS PGothic" charset="-128"/>
              <a:ea typeface="MS PGothic" charset="-128"/>
              <a:cs typeface="MS PGothic" charset="-128"/>
            </a:endParaRPr>
          </a:p>
        </p:txBody>
      </p:sp>
      <p:sp>
        <p:nvSpPr>
          <p:cNvPr id="47" name="テキスト ボックス 46"/>
          <p:cNvSpPr txBox="1"/>
          <p:nvPr/>
        </p:nvSpPr>
        <p:spPr>
          <a:xfrm>
            <a:off x="755583" y="2919629"/>
            <a:ext cx="6124074"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例</a:t>
            </a:r>
            <a:r>
              <a:rPr lang="en-US" altLang="ja-JP" sz="2400" dirty="0">
                <a:latin typeface="MS PGothic" charset="-128"/>
                <a:ea typeface="MS PGothic" charset="-128"/>
                <a:cs typeface="MS PGothic" charset="-128"/>
              </a:rPr>
              <a:t> : Google</a:t>
            </a:r>
            <a:r>
              <a:rPr lang="ja-JP" altLang="en-US" sz="2400" dirty="0">
                <a:latin typeface="MS PGothic" charset="-128"/>
                <a:ea typeface="MS PGothic" charset="-128"/>
                <a:cs typeface="MS PGothic" charset="-128"/>
              </a:rPr>
              <a:t>カレンダー</a:t>
            </a:r>
            <a:r>
              <a:rPr lang="en-US" altLang="ja-JP" sz="2400" dirty="0">
                <a:latin typeface="MS PGothic" charset="-128"/>
                <a:ea typeface="MS PGothic" charset="-128"/>
                <a:cs typeface="MS PGothic" charset="-128"/>
              </a:rPr>
              <a:t>, twitter, Facebook </a:t>
            </a:r>
            <a:r>
              <a:rPr lang="ja-JP" altLang="en-US" sz="2400" dirty="0">
                <a:latin typeface="MS PGothic" charset="-128"/>
                <a:ea typeface="MS PGothic" charset="-128"/>
                <a:cs typeface="MS PGothic" charset="-128"/>
              </a:rPr>
              <a:t>など</a:t>
            </a:r>
            <a:endParaRPr kumimoji="1" lang="ja-JP" altLang="en-US" sz="2400" dirty="0">
              <a:latin typeface="MS PGothic" charset="-128"/>
              <a:ea typeface="MS PGothic" charset="-128"/>
              <a:cs typeface="MS PGothic" charset="-128"/>
            </a:endParaRPr>
          </a:p>
        </p:txBody>
      </p:sp>
      <p:sp>
        <p:nvSpPr>
          <p:cNvPr id="48" name="テキスト ボックス 47"/>
          <p:cNvSpPr txBox="1"/>
          <p:nvPr/>
        </p:nvSpPr>
        <p:spPr>
          <a:xfrm>
            <a:off x="300788" y="2027365"/>
            <a:ext cx="3308685" cy="461665"/>
          </a:xfrm>
          <a:prstGeom prst="rect">
            <a:avLst/>
          </a:prstGeom>
          <a:noFill/>
        </p:spPr>
        <p:txBody>
          <a:bodyPr wrap="square" rtlCol="0">
            <a:spAutoFit/>
          </a:bodyPr>
          <a:lstStyle/>
          <a:p>
            <a:r>
              <a:rPr kumimoji="1" lang="ja-JP" altLang="en-US" sz="2400" dirty="0">
                <a:latin typeface="MS PGothic" charset="-128"/>
                <a:ea typeface="MS PGothic" charset="-128"/>
                <a:cs typeface="MS PGothic" charset="-128"/>
              </a:rPr>
              <a:t>＜</a:t>
            </a:r>
            <a:r>
              <a:rPr kumimoji="1" lang="en-US" altLang="ja-JP" sz="2400" dirty="0" err="1">
                <a:latin typeface="MS PGothic" charset="-128"/>
                <a:ea typeface="MS PGothic" charset="-128"/>
                <a:cs typeface="MS PGothic" charset="-128"/>
              </a:rPr>
              <a:t>WebAPI</a:t>
            </a:r>
            <a:r>
              <a:rPr kumimoji="1" lang="ja-JP" altLang="en-US" sz="2400" dirty="0">
                <a:latin typeface="MS PGothic" charset="-128"/>
                <a:ea typeface="MS PGothic" charset="-128"/>
                <a:cs typeface="MS PGothic" charset="-128"/>
              </a:rPr>
              <a:t>とは＞</a:t>
            </a:r>
          </a:p>
        </p:txBody>
      </p:sp>
      <p:sp>
        <p:nvSpPr>
          <p:cNvPr id="49" name="スライド番号プレースホルダー 3"/>
          <p:cNvSpPr>
            <a:spLocks noGrp="1"/>
          </p:cNvSpPr>
          <p:nvPr>
            <p:ph type="sldNum" sz="quarter" idx="12"/>
          </p:nvPr>
        </p:nvSpPr>
        <p:spPr>
          <a:xfrm>
            <a:off x="6720714" y="6356351"/>
            <a:ext cx="2057400" cy="365125"/>
          </a:xfrm>
        </p:spPr>
        <p:txBody>
          <a:bodyPr/>
          <a:lstStyle/>
          <a:p>
            <a:r>
              <a:rPr lang="en-US" altLang="ja-JP" sz="2400">
                <a:solidFill>
                  <a:schemeClr val="tx1"/>
                </a:solidFill>
                <a:latin typeface="MS PGothic" charset="-128"/>
                <a:ea typeface="MS PGothic" charset="-128"/>
                <a:cs typeface="MS PGothic" charset="-128"/>
              </a:rPr>
              <a:t>No.</a:t>
            </a:r>
            <a:r>
              <a:rPr lang="en-US" altLang="ja-JP" sz="2400" dirty="0">
                <a:solidFill>
                  <a:schemeClr val="tx1"/>
                </a:solidFill>
                <a:latin typeface="MS PGothic" charset="-128"/>
                <a:ea typeface="MS PGothic" charset="-128"/>
                <a:cs typeface="MS PGothic" charset="-128"/>
              </a:rPr>
              <a:t>6</a:t>
            </a:r>
            <a:endParaRPr lang="ja-JP" altLang="en-US" sz="2400" dirty="0">
              <a:solidFill>
                <a:schemeClr val="tx1"/>
              </a:solidFill>
              <a:latin typeface="MS PGothic" charset="-128"/>
              <a:ea typeface="MS PGothic" charset="-128"/>
              <a:cs typeface="MS PGothic" charset="-128"/>
            </a:endParaRPr>
          </a:p>
        </p:txBody>
      </p:sp>
    </p:spTree>
    <p:extLst>
      <p:ext uri="{BB962C8B-B14F-4D97-AF65-F5344CB8AC3E}">
        <p14:creationId xmlns:p14="http://schemas.microsoft.com/office/powerpoint/2010/main" val="56866989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3441</TotalTime>
  <Words>1213</Words>
  <Application>Microsoft Macintosh PowerPoint</Application>
  <PresentationFormat>画面に合わせる (4:3)</PresentationFormat>
  <Paragraphs>162</Paragraphs>
  <Slides>10</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ＭＳ Ｐゴシック</vt:lpstr>
      <vt:lpstr>游ゴシック</vt:lpstr>
      <vt:lpstr>游ゴシック</vt:lpstr>
      <vt:lpstr>游ゴシック Light</vt:lpstr>
      <vt:lpstr>Arial</vt:lpstr>
      <vt:lpstr>Calibri</vt:lpstr>
      <vt:lpstr>Calibri Light</vt:lpstr>
      <vt:lpstr>ホワイト</vt:lpstr>
      <vt:lpstr>2018年度 Web勉強会</vt:lpstr>
      <vt:lpstr>概要</vt:lpstr>
      <vt:lpstr>Web</vt:lpstr>
      <vt:lpstr>HTTP</vt:lpstr>
      <vt:lpstr>Webサーバとブラウザの関係</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神澤 宏貴</dc:creator>
  <cp:lastModifiedBy>山本 瑛治</cp:lastModifiedBy>
  <cp:revision>76</cp:revision>
  <cp:lastPrinted>2017-04-03T00:04:38Z</cp:lastPrinted>
  <dcterms:created xsi:type="dcterms:W3CDTF">2017-03-31T04:54:56Z</dcterms:created>
  <dcterms:modified xsi:type="dcterms:W3CDTF">2018-04-01T06:15:09Z</dcterms:modified>
</cp:coreProperties>
</file>