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Do Hyeon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2mOfxrNZt1d6J3jUdv86HppEm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DoHyeo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fed4f0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통계 선형대수학 미적분 </a:t>
            </a:r>
            <a:endParaRPr/>
          </a:p>
        </p:txBody>
      </p:sp>
      <p:sp>
        <p:nvSpPr>
          <p:cNvPr id="99" name="Google Shape;99;g15fed4f06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aaaa4c0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150">
                <a:solidFill>
                  <a:srgbClr val="1D1C1D"/>
                </a:solidFill>
                <a:highlight>
                  <a:srgbClr val="FFFFFF"/>
                </a:highlight>
              </a:rPr>
              <a:t>ML파이프라인 구성은 현재 싱글노드에 Minikube로 쿠버네티스 환경에서 kubeflow 설치 완료 및 jenkins 인스턴스 따로 구성, 파이프 라인은 두 개로 기획함.</a:t>
            </a:r>
            <a:endParaRPr/>
          </a:p>
        </p:txBody>
      </p:sp>
      <p:sp>
        <p:nvSpPr>
          <p:cNvPr id="115" name="Google Shape;115;g15aaaa4c04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fed4f06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yarn -&gt; 분산처</a:t>
            </a:r>
            <a:r>
              <a:rPr lang="ko-KR"/>
              <a:t>리 / 왜 그러면 스파크를 쓰는지? -&gt; yarn 에서 pyspark를 쓰려고. yarn은 리소스만 쓰려고</a:t>
            </a:r>
            <a:br>
              <a:rPr lang="ko-KR"/>
            </a:br>
            <a:r>
              <a:rPr lang="ko-KR"/>
              <a:t>spark는 분석 및 툴을 하려고 리소스는 얀에서 가져다 쓰는 것. -&gt; 얀 클러스터 모드. -&gt; 스파크 </a:t>
            </a:r>
            <a:endParaRPr/>
          </a:p>
        </p:txBody>
      </p:sp>
      <p:sp>
        <p:nvSpPr>
          <p:cNvPr id="127" name="Google Shape;127;g15fed4f06c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fed4f06c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fed4f06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fed4f06c1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fed4f06c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06bcd080f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06bcd08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68f412821_8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1568f412821_8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hyperlink" Target="https://www.notion.so/syoh5188/Project-Timeline-720c20be2b7e49a78277358463b38aca" TargetMode="External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11" Type="http://schemas.openxmlformats.org/officeDocument/2006/relationships/image" Target="../media/image12.png"/><Relationship Id="rId10" Type="http://schemas.openxmlformats.org/officeDocument/2006/relationships/image" Target="../media/image8.png"/><Relationship Id="rId9" Type="http://schemas.openxmlformats.org/officeDocument/2006/relationships/image" Target="../media/image2.png"/><Relationship Id="rId5" Type="http://schemas.openxmlformats.org/officeDocument/2006/relationships/image" Target="../media/image14.jp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10" Type="http://schemas.openxmlformats.org/officeDocument/2006/relationships/image" Target="../media/image24.png"/><Relationship Id="rId9" Type="http://schemas.openxmlformats.org/officeDocument/2006/relationships/image" Target="../media/image25.png"/><Relationship Id="rId5" Type="http://schemas.openxmlformats.org/officeDocument/2006/relationships/hyperlink" Target="https://www1.nyc.gov/site/tlc/about/tlc-trip-record-data.page" TargetMode="External"/><Relationship Id="rId6" Type="http://schemas.openxmlformats.org/officeDocument/2006/relationships/hyperlink" Target="https://www.kaggle.com/competitions/new-york-city-taxi-fare-prediction/data" TargetMode="External"/><Relationship Id="rId7" Type="http://schemas.openxmlformats.org/officeDocument/2006/relationships/image" Target="../media/image23.png"/><Relationship Id="rId8" Type="http://schemas.openxmlformats.org/officeDocument/2006/relationships/hyperlink" Target="https://parquet.apache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hyperlink" Target="https://ysflow.com/_/katib/experiment/random-jqgxs?ns=argo" TargetMode="External"/><Relationship Id="rId7" Type="http://schemas.openxmlformats.org/officeDocument/2006/relationships/hyperlink" Target="https://13.124.36.34:2746/workflows/argo/katib-experiment-with-slack-noti-jkh6g?tab=workflow&amp;nodeId=katib-experiment-with-slack-noti-jkh6g-3063519492" TargetMode="External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668775" y="2225945"/>
            <a:ext cx="6877500" cy="139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694"/>
              <a:buFont typeface="Arial"/>
              <a:buNone/>
            </a:pPr>
            <a:r>
              <a:rPr b="1" lang="ko-KR" sz="5900">
                <a:latin typeface="Arial"/>
                <a:ea typeface="Arial"/>
                <a:cs typeface="Arial"/>
                <a:sym typeface="Arial"/>
              </a:rPr>
              <a:t>팀 메타몽 6조(MLOps)</a:t>
            </a:r>
            <a:endParaRPr b="1" sz="5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217625" y="4072431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ko-KR" sz="3000">
                <a:latin typeface="Arial"/>
                <a:ea typeface="Arial"/>
                <a:cs typeface="Arial"/>
                <a:sym typeface="Arial"/>
              </a:rPr>
              <a:t>TEAM 6조 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ko-KR" sz="2200">
                <a:latin typeface="Arial"/>
                <a:ea typeface="Arial"/>
                <a:cs typeface="Arial"/>
                <a:sym typeface="Arial"/>
              </a:rPr>
              <a:t>최용성, 하종수, 오세연, 김주호, 송지원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 amt="8000"/>
          </a:blip>
          <a:srcRect b="0" l="0" r="0" t="0"/>
          <a:stretch/>
        </p:blipFill>
        <p:spPr>
          <a:xfrm rot="5400000">
            <a:off x="-1080163" y="1207887"/>
            <a:ext cx="6714175" cy="440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0652000" y="3755425"/>
            <a:ext cx="2278799" cy="1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"/>
          <p:cNvGrpSpPr/>
          <p:nvPr/>
        </p:nvGrpSpPr>
        <p:grpSpPr>
          <a:xfrm>
            <a:off x="0" y="74637"/>
            <a:ext cx="12193200" cy="597213"/>
            <a:chOff x="0" y="74637"/>
            <a:chExt cx="12193200" cy="597213"/>
          </a:xfrm>
        </p:grpSpPr>
        <p:pic>
          <p:nvPicPr>
            <p:cNvPr id="198" name="Google Shape;19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3"/>
          <p:cNvSpPr txBox="1"/>
          <p:nvPr/>
        </p:nvSpPr>
        <p:spPr>
          <a:xfrm>
            <a:off x="0" y="0"/>
            <a:ext cx="605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5. 프로젝트 계획</a:t>
            </a:r>
            <a:endParaRPr b="1" i="0" sz="3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286875" y="4754275"/>
            <a:ext cx="2067900" cy="17691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김주호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aka.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ko-KR" sz="1500">
                <a:latin typeface="Comic Sans MS"/>
                <a:ea typeface="Comic Sans MS"/>
                <a:cs typeface="Comic Sans MS"/>
                <a:sym typeface="Comic Sans MS"/>
              </a:rPr>
              <a:t>축구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담당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Engineering</a:t>
            </a:r>
            <a:b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Pipeline 담당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ETL 위주 관심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2649075" y="4754275"/>
            <a:ext cx="2067900" cy="17691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송지원 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aka.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ko-KR" sz="1500">
                <a:latin typeface="Comic Sans MS"/>
                <a:ea typeface="Comic Sans MS"/>
                <a:cs typeface="Comic Sans MS"/>
                <a:sym typeface="Comic Sans MS"/>
              </a:rPr>
              <a:t>간식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담당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Engineering</a:t>
            </a:r>
            <a:b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Pipeline 담당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전반적 흐름 관심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011275" y="4754275"/>
            <a:ext cx="2067900" cy="17691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오세연 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aka.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ko-KR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다이어트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담당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Engineering</a:t>
            </a:r>
            <a:b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Pipeline 담당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전반적 흐름 관심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7449675" y="4754275"/>
            <a:ext cx="2067900" cy="17691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최용성 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aka.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ko-KR" sz="1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초귀염둥이 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담당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MLOps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ML Pipeline 담당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전반적 흐름 관심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9888075" y="4754275"/>
            <a:ext cx="2067900" cy="17691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하종수 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aka.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ko-KR" sz="1500">
                <a:latin typeface="Comic Sans MS"/>
                <a:ea typeface="Comic Sans MS"/>
                <a:cs typeface="Comic Sans MS"/>
                <a:sym typeface="Comic Sans MS"/>
              </a:rPr>
              <a:t>벌크업</a:t>
            </a:r>
            <a: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담당</a:t>
            </a:r>
            <a:endParaRPr b="0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0" i="0" lang="ko-KR" sz="15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ko-KR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MLOps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-KR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ML Pipeline 담당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15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Kubeflow 위주 관심</a:t>
            </a:r>
            <a:endParaRPr b="0" i="0" sz="15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" name="Google Shape;206;p3"/>
          <p:cNvSpPr txBox="1"/>
          <p:nvPr/>
        </p:nvSpPr>
        <p:spPr>
          <a:xfrm>
            <a:off x="286875" y="4323725"/>
            <a:ext cx="116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u="sng">
                <a:solidFill>
                  <a:schemeClr val="hlink"/>
                </a:solidFill>
                <a:hlinkClick r:id="rId5"/>
              </a:rPr>
              <a:t>https://www.notion.so/syoh5188/Project-Timeline-720c20be2b7e49a78277358463b38aca</a:t>
            </a:r>
            <a:endParaRPr/>
          </a:p>
        </p:txBody>
      </p:sp>
      <p:pic>
        <p:nvPicPr>
          <p:cNvPr id="207" name="Google Shape;20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463" y="946300"/>
            <a:ext cx="11127936" cy="33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152425" y="2290098"/>
            <a:ext cx="11887199" cy="26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4"/>
          <p:cNvSpPr txBox="1"/>
          <p:nvPr/>
        </p:nvSpPr>
        <p:spPr>
          <a:xfrm>
            <a:off x="854734" y="2598023"/>
            <a:ext cx="10482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000"/>
              <a:buFont typeface="Arial"/>
              <a:buNone/>
            </a:pPr>
            <a:r>
              <a:rPr b="1" i="0" lang="ko-KR" sz="5000" u="none" cap="none" strike="noStrike">
                <a:solidFill>
                  <a:srgbClr val="3A3838"/>
                </a:solidFill>
                <a:latin typeface="Do Hyeon"/>
                <a:ea typeface="Do Hyeon"/>
                <a:cs typeface="Do Hyeon"/>
                <a:sym typeface="Do Hyeon"/>
              </a:rPr>
              <a:t>감사합니다</a:t>
            </a:r>
            <a:endParaRPr b="0" i="0" sz="5000" u="none" cap="none" strike="noStrike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201650" y="1737950"/>
            <a:ext cx="97887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27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900"/>
              <a:buFont typeface="Arial"/>
              <a:buAutoNum type="arabicPeriod"/>
            </a:pPr>
            <a:r>
              <a:rPr b="1" lang="ko-KR" sz="2900">
                <a:solidFill>
                  <a:srgbClr val="3A3838"/>
                </a:solidFill>
              </a:rPr>
              <a:t>계획 소개</a:t>
            </a:r>
            <a:endParaRPr b="1" i="0" sz="29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900"/>
              <a:buFont typeface="Arial"/>
              <a:buAutoNum type="arabicPeriod"/>
            </a:pPr>
            <a:r>
              <a:rPr b="1" lang="ko-KR" sz="2900">
                <a:solidFill>
                  <a:srgbClr val="3A3838"/>
                </a:solidFill>
              </a:rPr>
              <a:t>진행 상태 - 데이터 엔지니어</a:t>
            </a:r>
            <a:endParaRPr b="1" i="0" sz="29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900"/>
              <a:buFont typeface="Arial"/>
              <a:buAutoNum type="arabicPeriod"/>
            </a:pPr>
            <a:r>
              <a:rPr b="1" lang="ko-KR" sz="2900">
                <a:solidFill>
                  <a:srgbClr val="3A3838"/>
                </a:solidFill>
              </a:rPr>
              <a:t>진행 상태 - MLOps</a:t>
            </a:r>
            <a:endParaRPr b="1" i="0" sz="29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900"/>
              <a:buAutoNum type="arabicPeriod"/>
            </a:pPr>
            <a:r>
              <a:rPr b="1" lang="ko-KR" sz="2900">
                <a:solidFill>
                  <a:srgbClr val="3A3838"/>
                </a:solidFill>
              </a:rPr>
              <a:t>이슈와 해결 사항, 목표</a:t>
            </a:r>
            <a:endParaRPr b="1" sz="2900">
              <a:solidFill>
                <a:srgbClr val="3A38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A3838"/>
              </a:solidFill>
            </a:endParaRPr>
          </a:p>
          <a:p>
            <a:pPr indent="-4127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900"/>
              <a:buFont typeface="Arial"/>
              <a:buAutoNum type="arabicPeriod"/>
            </a:pPr>
            <a:r>
              <a:rPr b="1" i="0" lang="ko-KR" sz="2900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프로젝트 진행 계획</a:t>
            </a:r>
            <a:endParaRPr b="1" i="0" sz="2900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94" name="Google Shape;94;p2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목차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" name="Google Shape;9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g15fed4f06c1_0_0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102" name="Google Shape;102;g15fed4f06c1_0_0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b="1" lang="ko-KR" sz="3000">
                  <a:solidFill>
                    <a:srgbClr val="434343"/>
                  </a:solidFill>
                </a:rPr>
                <a:t>계획 소개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" name="Google Shape;103;g15fed4f06c1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g15fed4f06c1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g15fed4f06c1_0_0"/>
          <p:cNvSpPr txBox="1"/>
          <p:nvPr/>
        </p:nvSpPr>
        <p:spPr>
          <a:xfrm>
            <a:off x="259300" y="912300"/>
            <a:ext cx="460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-</a:t>
            </a:r>
            <a:r>
              <a:rPr b="1" lang="ko-KR" sz="1800"/>
              <a:t> Data</a:t>
            </a:r>
            <a:r>
              <a:rPr b="1" lang="ko-KR" sz="1800"/>
              <a:t> Pipeline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15fed4f06c1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094" y="1634900"/>
            <a:ext cx="5950425" cy="18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5fed4f06c1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4100" y="4086491"/>
            <a:ext cx="2390575" cy="100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5fed4f06c1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29788" y="3849600"/>
            <a:ext cx="2176161" cy="16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5fed4f06c1_0_0"/>
          <p:cNvPicPr preferRelativeResize="0"/>
          <p:nvPr/>
        </p:nvPicPr>
        <p:blipFill rotWithShape="1">
          <a:blip r:embed="rId8">
            <a:alphaModFix/>
          </a:blip>
          <a:srcRect b="18943" l="12516" r="18788" t="0"/>
          <a:stretch/>
        </p:blipFill>
        <p:spPr>
          <a:xfrm>
            <a:off x="6076100" y="3900788"/>
            <a:ext cx="2390575" cy="13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5fed4f06c1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01726" y="3923025"/>
            <a:ext cx="2123025" cy="112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5fed4f06c1_0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50350" y="1283900"/>
            <a:ext cx="5653401" cy="230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5fed4f06c1_0_0"/>
          <p:cNvPicPr preferRelativeResize="0"/>
          <p:nvPr/>
        </p:nvPicPr>
        <p:blipFill rotWithShape="1">
          <a:blip r:embed="rId11">
            <a:alphaModFix/>
          </a:blip>
          <a:srcRect b="0" l="20628" r="22449" t="0"/>
          <a:stretch/>
        </p:blipFill>
        <p:spPr>
          <a:xfrm>
            <a:off x="4764100" y="5150100"/>
            <a:ext cx="2263985" cy="15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15aaaa4c040_0_0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118" name="Google Shape;118;g15aaaa4c040_0_0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b="1" lang="ko-KR" sz="3000">
                  <a:solidFill>
                    <a:srgbClr val="434343"/>
                  </a:solidFill>
                </a:rPr>
                <a:t>계획 소개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9" name="Google Shape;119;g15aaaa4c040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g15aaaa4c040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g15aaaa4c040_0_0"/>
          <p:cNvSpPr txBox="1"/>
          <p:nvPr/>
        </p:nvSpPr>
        <p:spPr>
          <a:xfrm>
            <a:off x="259300" y="912300"/>
            <a:ext cx="460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- </a:t>
            </a:r>
            <a:r>
              <a:rPr b="1" lang="ko-KR" sz="1800"/>
              <a:t>MLOps Pipeline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15aaaa4c040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300" y="1872175"/>
            <a:ext cx="5708626" cy="281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5aaaa4c040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67925" y="1283500"/>
            <a:ext cx="5957775" cy="378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5aaaa4c040_0_0"/>
          <p:cNvSpPr txBox="1"/>
          <p:nvPr/>
        </p:nvSpPr>
        <p:spPr>
          <a:xfrm>
            <a:off x="424075" y="5185900"/>
            <a:ext cx="11001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50">
                <a:solidFill>
                  <a:srgbClr val="1D1C1D"/>
                </a:solidFill>
                <a:highlight>
                  <a:srgbClr val="FFFFFF"/>
                </a:highlight>
              </a:rPr>
              <a:t>ML파이프라인 구성은 현재 싱글노드에 Minikube로 쿠버네티스 환경에서 kubeflow 설치 완료 및 jenkins 인스턴스 따로 구성, 파이프 라인은 두 개로 기획함.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g15fed4f06c1_0_18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130" name="Google Shape;130;g15fed4f06c1_0_18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ko-KR" sz="3000">
                  <a:solidFill>
                    <a:srgbClr val="434343"/>
                  </a:solidFill>
                </a:rPr>
                <a:t>2</a:t>
              </a: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2900">
                  <a:solidFill>
                    <a:srgbClr val="3A3838"/>
                  </a:solidFill>
                </a:rPr>
                <a:t>진행 상태 - 데이터 엔지니어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1" name="Google Shape;131;g15fed4f06c1_0_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g15fed4f06c1_0_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g15fed4f06c1_0_18"/>
          <p:cNvSpPr txBox="1"/>
          <p:nvPr/>
        </p:nvSpPr>
        <p:spPr>
          <a:xfrm>
            <a:off x="259300" y="912300"/>
            <a:ext cx="460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-</a:t>
            </a:r>
            <a:r>
              <a:rPr b="1" lang="ko-KR" sz="1800"/>
              <a:t> Data Pipeline - 이</a:t>
            </a:r>
            <a:r>
              <a:rPr b="1" lang="ko-KR" sz="1800"/>
              <a:t>슈 &amp; 해결사항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15fed4f06c1_0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500" y="1527325"/>
            <a:ext cx="5653401" cy="230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5fed4f06c1_0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3701" y="824250"/>
            <a:ext cx="5611404" cy="58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5fed4f06c1_0_18"/>
          <p:cNvSpPr txBox="1"/>
          <p:nvPr/>
        </p:nvSpPr>
        <p:spPr>
          <a:xfrm>
            <a:off x="376475" y="3988625"/>
            <a:ext cx="5611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Zookeeper - QuorumPeerMain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HDFS - JournalNode, NameNode, DFSZKFailoverController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Yarn - ResourceManager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Spark History Server</a:t>
            </a:r>
            <a:b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700">
                <a:latin typeface="Malgun Gothic"/>
                <a:ea typeface="Malgun Gothic"/>
                <a:cs typeface="Malgun Gothic"/>
                <a:sym typeface="Malgun Gothic"/>
              </a:rPr>
              <a:t>Hive - Hive Server 2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g15fed4f06c1_1_0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142" name="Google Shape;142;g15fed4f06c1_1_0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ko-KR" sz="3000">
                  <a:solidFill>
                    <a:srgbClr val="434343"/>
                  </a:solidFill>
                </a:rPr>
                <a:t>2</a:t>
              </a: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2900">
                  <a:solidFill>
                    <a:srgbClr val="3A3838"/>
                  </a:solidFill>
                </a:rPr>
                <a:t>진행 상태 - 데이터 엔지니어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" name="Google Shape;143;g15fed4f06c1_1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4" name="Google Shape;144;g15fed4f06c1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925" y="1523475"/>
            <a:ext cx="3693281" cy="182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5fed4f06c1_1_0"/>
          <p:cNvSpPr txBox="1"/>
          <p:nvPr/>
        </p:nvSpPr>
        <p:spPr>
          <a:xfrm>
            <a:off x="366925" y="881925"/>
            <a:ext cx="512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Malgun Gothic"/>
                <a:ea typeface="Malgun Gothic"/>
                <a:cs typeface="Malgun Gothic"/>
                <a:sym typeface="Malgun Gothic"/>
              </a:rPr>
              <a:t>Data와 EDA 참조 - </a:t>
            </a:r>
            <a:r>
              <a:rPr b="1" lang="ko-KR" sz="21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NYC Taxi Data</a:t>
            </a: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b="1" lang="ko-KR" sz="20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Kaggle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146;g15fed4f06c1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1720" y="1980350"/>
            <a:ext cx="7452406" cy="1380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5fed4f06c1_1_0"/>
          <p:cNvSpPr txBox="1"/>
          <p:nvPr/>
        </p:nvSpPr>
        <p:spPr>
          <a:xfrm>
            <a:off x="4512750" y="1499925"/>
            <a:ext cx="67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사용할 feature 목록(raw data - </a:t>
            </a:r>
            <a:r>
              <a:rPr lang="ko-KR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8"/>
              </a:rPr>
              <a:t>apache parquet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- yellow taxi data 2017 ~ 2018)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g15fed4f06c1_1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36779" y="3816877"/>
            <a:ext cx="5997800" cy="26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5fed4f06c1_1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9427" y="4072675"/>
            <a:ext cx="5312902" cy="24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5fed4f06c1_1_0"/>
          <p:cNvSpPr txBox="1"/>
          <p:nvPr/>
        </p:nvSpPr>
        <p:spPr>
          <a:xfrm>
            <a:off x="702750" y="3481125"/>
            <a:ext cx="42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승객의 수에 따른 거리와 요금(target)의 상관관계 분포도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15fed4f06c1_1_0"/>
          <p:cNvSpPr txBox="1"/>
          <p:nvPr/>
        </p:nvSpPr>
        <p:spPr>
          <a:xfrm>
            <a:off x="6189150" y="3481125"/>
            <a:ext cx="42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사용할 feature 들 중에서 데이터 분포도 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15fed4f06c1_1_9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157" name="Google Shape;157;g15fed4f06c1_1_9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ko-KR" sz="3000">
                  <a:solidFill>
                    <a:srgbClr val="434343"/>
                  </a:solidFill>
                </a:rPr>
                <a:t>3</a:t>
              </a: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2900">
                  <a:solidFill>
                    <a:srgbClr val="3A3838"/>
                  </a:solidFill>
                </a:rPr>
                <a:t>진행 상태 - 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" name="Google Shape;158;g15fed4f06c1_1_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9" name="Google Shape;159;g15fed4f06c1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1361375"/>
            <a:ext cx="6217425" cy="403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5fed4f06c1_1_9"/>
          <p:cNvSpPr txBox="1"/>
          <p:nvPr/>
        </p:nvSpPr>
        <p:spPr>
          <a:xfrm>
            <a:off x="7416725" y="1535975"/>
            <a:ext cx="39987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Tool List</a:t>
            </a:r>
            <a:endParaRPr b="1" sz="2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2000">
                <a:solidFill>
                  <a:srgbClr val="1D1C1D"/>
                </a:solidFill>
              </a:rPr>
              <a:t>DVC, Git</a:t>
            </a:r>
            <a:endParaRPr sz="20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solidFill>
                  <a:srgbClr val="1D1C1D"/>
                </a:solidFill>
              </a:rPr>
              <a:t>Amazon S3</a:t>
            </a:r>
            <a:endParaRPr sz="20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solidFill>
                  <a:srgbClr val="1D1C1D"/>
                </a:solidFill>
              </a:rPr>
              <a:t>Docker</a:t>
            </a:r>
            <a:endParaRPr sz="20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solidFill>
                  <a:srgbClr val="1D1C1D"/>
                </a:solidFill>
              </a:rPr>
              <a:t>Jenkins (opt. GitHub Actions)</a:t>
            </a:r>
            <a:endParaRPr sz="20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solidFill>
                  <a:srgbClr val="1D1C1D"/>
                </a:solidFill>
              </a:rPr>
              <a:t>ArgoCD</a:t>
            </a:r>
            <a:endParaRPr sz="20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solidFill>
                  <a:srgbClr val="1D1C1D"/>
                </a:solidFill>
              </a:rPr>
              <a:t>Kubeflow / MLflow</a:t>
            </a:r>
            <a:endParaRPr sz="20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solidFill>
                  <a:srgbClr val="1D1C1D"/>
                </a:solidFill>
              </a:rPr>
              <a:t>Seldon Core</a:t>
            </a:r>
            <a:endParaRPr sz="20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>
                <a:solidFill>
                  <a:srgbClr val="1D1C1D"/>
                </a:solidFill>
              </a:rPr>
              <a:t>Grafana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1606bcd080f_0_21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166" name="Google Shape;166;g1606bcd080f_0_21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ko-KR" sz="3000">
                  <a:solidFill>
                    <a:srgbClr val="434343"/>
                  </a:solidFill>
                </a:rPr>
                <a:t>3</a:t>
              </a: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2900">
                  <a:solidFill>
                    <a:srgbClr val="3A3838"/>
                  </a:solidFill>
                </a:rPr>
                <a:t>진행 상태 - MLOps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Google Shape;167;g1606bcd080f_0_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8" name="Google Shape;168;g1606bcd080f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0975" y="1081675"/>
            <a:ext cx="3646623" cy="20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606bcd080f_0_21"/>
          <p:cNvPicPr preferRelativeResize="0"/>
          <p:nvPr/>
        </p:nvPicPr>
        <p:blipFill rotWithShape="1">
          <a:blip r:embed="rId5">
            <a:alphaModFix/>
          </a:blip>
          <a:srcRect b="60798" l="0" r="60798" t="0"/>
          <a:stretch/>
        </p:blipFill>
        <p:spPr>
          <a:xfrm>
            <a:off x="268225" y="929275"/>
            <a:ext cx="3586002" cy="2432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606bcd080f_0_21"/>
          <p:cNvSpPr txBox="1"/>
          <p:nvPr/>
        </p:nvSpPr>
        <p:spPr>
          <a:xfrm>
            <a:off x="377250" y="4834150"/>
            <a:ext cx="11237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싱글노드에 Minikube로 쿠버네티스 환경에서 kubeflow 설치 완료 및 jenkins 인스턴스 따로 구성. 총 2개의 파이프라인 기획.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Kubeflow 에서 자동적으로 Experiment 진행 가능 - Web UI dashboard 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ArgoCD 역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시 AWS의 인스턴스에 port 2746으로 연결하여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실험 종료 시, slack 으로 알람 설정됨.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1606bcd080f_0_21"/>
          <p:cNvSpPr txBox="1"/>
          <p:nvPr/>
        </p:nvSpPr>
        <p:spPr>
          <a:xfrm>
            <a:off x="468050" y="3817700"/>
            <a:ext cx="1124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https://ysflow.com/_/katib/experiment/random-jqgxs?ns=argo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1606bcd080f_0_21"/>
          <p:cNvSpPr txBox="1"/>
          <p:nvPr/>
        </p:nvSpPr>
        <p:spPr>
          <a:xfrm>
            <a:off x="426850" y="4222725"/>
            <a:ext cx="111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https://13.124.36.34:2746/workflows/argo/katib-experiment-with-slack-noti-jkh6g?tab=workflow&amp;nodeId=katib-experiment-with-slack-noti-jkh6g-3063519492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3" name="Google Shape;173;g1606bcd080f_0_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06627" y="976650"/>
            <a:ext cx="4031949" cy="189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g1568f412821_8_77"/>
          <p:cNvGrpSpPr/>
          <p:nvPr/>
        </p:nvGrpSpPr>
        <p:grpSpPr>
          <a:xfrm>
            <a:off x="0" y="74637"/>
            <a:ext cx="12193200" cy="597213"/>
            <a:chOff x="0" y="74637"/>
            <a:chExt cx="12193200" cy="597213"/>
          </a:xfrm>
        </p:grpSpPr>
        <p:pic>
          <p:nvPicPr>
            <p:cNvPr id="179" name="Google Shape;179;g1568f412821_8_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g1568f412821_8_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g1568f412821_8_77"/>
          <p:cNvSpPr txBox="1"/>
          <p:nvPr/>
        </p:nvSpPr>
        <p:spPr>
          <a:xfrm>
            <a:off x="6726525" y="935575"/>
            <a:ext cx="507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3000">
                <a:solidFill>
                  <a:srgbClr val="434343"/>
                </a:solidFill>
              </a:rPr>
              <a:t>MLOps 에서의 Issue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568f412821_8_77"/>
          <p:cNvSpPr txBox="1"/>
          <p:nvPr/>
        </p:nvSpPr>
        <p:spPr>
          <a:xfrm>
            <a:off x="288825" y="1527725"/>
            <a:ext cx="57042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>
                <a:solidFill>
                  <a:srgbClr val="161616"/>
                </a:solidFill>
                <a:highlight>
                  <a:schemeClr val="lt1"/>
                </a:highlight>
              </a:rPr>
              <a:t>AWS의 연결 이슈 -&gt; 보안그룹에서 IPv6 port open ::/0</a:t>
            </a:r>
            <a:endParaRPr>
              <a:solidFill>
                <a:srgbClr val="16161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61616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AutoNum type="arabicPeriod"/>
            </a:pPr>
            <a:r>
              <a:rPr lang="ko-KR">
                <a:solidFill>
                  <a:srgbClr val="161616"/>
                </a:solidFill>
                <a:highlight>
                  <a:schemeClr val="lt1"/>
                </a:highlight>
              </a:rPr>
              <a:t>Private IP로 SSH 이용 가능 및 권한 이슈 =&gt; etc/ssh/sshd_config 에 권한 추가.</a:t>
            </a:r>
            <a:endParaRPr>
              <a:solidFill>
                <a:srgbClr val="161616"/>
              </a:solidFill>
              <a:highlight>
                <a:schemeClr val="lt1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>
                <a:solidFill>
                  <a:schemeClr val="dk1"/>
                </a:solidFill>
              </a:rPr>
              <a:t>configuration 설정에 따른 zookeeper의 leader와 follower 선출 이슈 -&gt; zoo.cfg 및 /etc/hosts/ 수정으로 해결.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Hive에 </a:t>
            </a:r>
            <a:r>
              <a:rPr b="1" lang="ko-KR">
                <a:solidFill>
                  <a:srgbClr val="1D1C1D"/>
                </a:solidFill>
                <a:highlight>
                  <a:srgbClr val="F8F8F8"/>
                </a:highlight>
              </a:rPr>
              <a:t>CREATE EXTERNAL TABLE</a:t>
            </a:r>
            <a:r>
              <a:rPr lang="ko-KR">
                <a:solidFill>
                  <a:schemeClr val="dk1"/>
                </a:solidFill>
              </a:rPr>
              <a:t> 생성 및 생성여부 체크 -&gt; 진행 중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3" name="Google Shape;183;g1568f412821_8_77"/>
          <p:cNvGrpSpPr/>
          <p:nvPr/>
        </p:nvGrpSpPr>
        <p:grpSpPr>
          <a:xfrm>
            <a:off x="0" y="0"/>
            <a:ext cx="12193200" cy="671850"/>
            <a:chOff x="0" y="0"/>
            <a:chExt cx="12193200" cy="671850"/>
          </a:xfrm>
        </p:grpSpPr>
        <p:sp>
          <p:nvSpPr>
            <p:cNvPr id="184" name="Google Shape;184;g1568f412821_8_77"/>
            <p:cNvSpPr/>
            <p:nvPr/>
          </p:nvSpPr>
          <p:spPr>
            <a:xfrm>
              <a:off x="0" y="0"/>
              <a:ext cx="12192000" cy="6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lang="ko-KR" sz="3000">
                  <a:solidFill>
                    <a:srgbClr val="434343"/>
                  </a:solidFill>
                </a:rPr>
                <a:t>4</a:t>
              </a:r>
              <a:r>
                <a:rPr b="1" i="0" lang="ko-KR" sz="30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1" lang="ko-KR" sz="2900">
                  <a:solidFill>
                    <a:srgbClr val="3A3838"/>
                  </a:solidFill>
                </a:rPr>
                <a:t>이슈와 해결 사항, 목표</a:t>
              </a:r>
              <a:endParaRPr b="1" i="0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5" name="Google Shape;185;g1568f412821_8_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33900" y="74637"/>
              <a:ext cx="1772250" cy="48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g1568f412821_8_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86500"/>
              <a:ext cx="12193200" cy="85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g1568f412821_8_77"/>
          <p:cNvSpPr txBox="1"/>
          <p:nvPr/>
        </p:nvSpPr>
        <p:spPr>
          <a:xfrm>
            <a:off x="288825" y="961600"/>
            <a:ext cx="519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Data Pipeline</a:t>
            </a:r>
            <a:r>
              <a:rPr b="1" lang="ko-KR" sz="3000">
                <a:solidFill>
                  <a:srgbClr val="434343"/>
                </a:solidFill>
              </a:rPr>
              <a:t>에서의 Issue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568f412821_8_77"/>
          <p:cNvSpPr txBox="1"/>
          <p:nvPr/>
        </p:nvSpPr>
        <p:spPr>
          <a:xfrm>
            <a:off x="288825" y="4466800"/>
            <a:ext cx="519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ko-KR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Data Pipeline</a:t>
            </a:r>
            <a:r>
              <a:rPr b="1" lang="ko-KR" sz="3000">
                <a:solidFill>
                  <a:srgbClr val="434343"/>
                </a:solidFill>
              </a:rPr>
              <a:t>의 목표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568f412821_8_77"/>
          <p:cNvSpPr txBox="1"/>
          <p:nvPr/>
        </p:nvSpPr>
        <p:spPr>
          <a:xfrm>
            <a:off x="288825" y="5109125"/>
            <a:ext cx="5704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>
                <a:solidFill>
                  <a:schemeClr val="dk1"/>
                </a:solidFill>
              </a:rPr>
              <a:t>1차적으로 외부 데이터 EC2에 적재하여 Hive에서 DB 및 table 생성 후 yarn on spark 의 pyspark에서 feature 처리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>
                <a:solidFill>
                  <a:srgbClr val="161616"/>
                </a:solidFill>
              </a:rPr>
              <a:t>ETL 과정을 거쳐 최종적으로는 S3에 모델이 사용할 데이터 적재 후 MLflow와 연결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190" name="Google Shape;190;g1568f412821_8_77"/>
          <p:cNvSpPr txBox="1"/>
          <p:nvPr/>
        </p:nvSpPr>
        <p:spPr>
          <a:xfrm>
            <a:off x="6232425" y="1527725"/>
            <a:ext cx="5704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-KR" sz="1300">
                <a:solidFill>
                  <a:srgbClr val="161616"/>
                </a:solidFill>
                <a:highlight>
                  <a:schemeClr val="lt1"/>
                </a:highlight>
              </a:rPr>
              <a:t>경로적인 이슈 : MLflow server와 client 이용 시 S3 Bucket 경로 parsing 이슈 -&gt; python script 수정으로 해결</a:t>
            </a:r>
            <a:endParaRPr sz="1300">
              <a:solidFill>
                <a:srgbClr val="16161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61616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300"/>
              <a:buAutoNum type="arabicPeriod"/>
            </a:pPr>
            <a:r>
              <a:rPr lang="ko-KR" sz="1300">
                <a:solidFill>
                  <a:srgbClr val="161616"/>
                </a:solidFill>
                <a:highlight>
                  <a:schemeClr val="lt1"/>
                </a:highlight>
              </a:rPr>
              <a:t>Jenkins 사용에서 GitHub과의 통신을 SSH으로 할 때 젠킨스가 아니라 root로 .ssh 통신하는 이슈 =&gt; </a:t>
            </a:r>
            <a:r>
              <a:rPr lang="ko-KR" sz="1300">
                <a:solidFill>
                  <a:srgbClr val="1D1C1D"/>
                </a:solidFill>
                <a:highlight>
                  <a:srgbClr val="FFFFFF"/>
                </a:highlight>
              </a:rPr>
              <a:t>ssh-agent를 이용해 jenkins/.ssh의 키파일을 메모리에 올려 해당 정보를 읽게 함</a:t>
            </a:r>
            <a:endParaRPr sz="1300">
              <a:solidFill>
                <a:srgbClr val="16161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61616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300"/>
              <a:buAutoNum type="arabicPeriod"/>
            </a:pPr>
            <a:r>
              <a:rPr lang="ko-KR" sz="1300">
                <a:solidFill>
                  <a:srgbClr val="161616"/>
                </a:solidFill>
                <a:highlight>
                  <a:schemeClr val="lt1"/>
                </a:highlight>
              </a:rPr>
              <a:t>Argo의 katib resorce에 대한 권한이 없던 이슈 -&gt; katib-controller clusterrole을 argo user와 cluster role binding하여 katib resource를 사용할 수 있게 해결</a:t>
            </a:r>
            <a:endParaRPr sz="1300">
              <a:solidFill>
                <a:srgbClr val="16161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-KR" sz="1300">
                <a:solidFill>
                  <a:schemeClr val="dk1"/>
                </a:solidFill>
              </a:rPr>
              <a:t>대시보드에서 Notebooks 및 Volumes의 생성 및 기타 작업시 Could not find CSRF cookie XSRF-TOKEN in the request 이슈 =&gt; HTTPS 통신을 하기위해 Route53 이용하여 도메인 연결 및 Nginx를 이용하여 인증서 적용후 443포트에서 대쉬보드 포트인 8080포트로 포트포워딩하여 이슈 해결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1" name="Google Shape;191;g1568f412821_8_77"/>
          <p:cNvSpPr txBox="1"/>
          <p:nvPr/>
        </p:nvSpPr>
        <p:spPr>
          <a:xfrm>
            <a:off x="6726525" y="4440775"/>
            <a:ext cx="507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3000">
                <a:solidFill>
                  <a:srgbClr val="434343"/>
                </a:solidFill>
              </a:rPr>
              <a:t>MLOps 에서의 목표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568f412821_8_77"/>
          <p:cNvSpPr txBox="1"/>
          <p:nvPr/>
        </p:nvSpPr>
        <p:spPr>
          <a:xfrm>
            <a:off x="6232425" y="5124727"/>
            <a:ext cx="5704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-KR">
                <a:solidFill>
                  <a:schemeClr val="dk1"/>
                </a:solidFill>
              </a:rPr>
              <a:t>Argo로 최적의 모델을 manifest를 pull하여 seldon core로 모델을 배포하게하고 seldon core는 model registry에서</a:t>
            </a:r>
            <a:r>
              <a:rPr lang="ko-KR">
                <a:solidFill>
                  <a:schemeClr val="dk1"/>
                </a:solidFill>
              </a:rPr>
              <a:t> model을 pull하여 최신화된 모델로 배포를 업데이트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>
                <a:solidFill>
                  <a:schemeClr val="dk1"/>
                </a:solidFill>
              </a:rPr>
              <a:t>계획했던 2개의 파이프라인 자동화 및 그라파나, 프로메테우스 툴을 사용하여 모니터링과 알람 기능 추가 및 데이터 파이프라인과 연결 예정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2022-03-11T00:19:11Z</dcterms:created>
  <dc:creator>jung jaehun</dc:creator>
</cp:coreProperties>
</file>