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Do Hyeon"/>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yoTcYKMNcQvBavip5hOyivgOa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DoHyeon-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68f412821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KR"/>
              <a:t>spark job</a:t>
            </a:r>
            <a:r>
              <a:rPr lang="ko-KR"/>
              <a:t>을 migration 할 거다. 스파크를 클러스터 형태로 구성하는 게 아니라 하둡을 클러스터로 하고 스파크는 yarn의 리소스 대용으로 쓸 거고</a:t>
            </a:r>
            <a:br>
              <a:rPr lang="ko-KR"/>
            </a:br>
            <a:endParaRPr/>
          </a:p>
        </p:txBody>
      </p:sp>
      <p:sp>
        <p:nvSpPr>
          <p:cNvPr id="176" name="Google Shape;176;g1568f412821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68f412821_8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KR"/>
              <a:t>spark job을 migration 할 거다. 스파크를 클러스터 형태로 구성하는 게 아니라 하둡을 클러스터로 하고 스파크는 yarn의 리소스 대용으로 쓸 거고</a:t>
            </a:r>
            <a:br>
              <a:rPr lang="ko-KR"/>
            </a:br>
            <a:endParaRPr/>
          </a:p>
        </p:txBody>
      </p:sp>
      <p:sp>
        <p:nvSpPr>
          <p:cNvPr id="191" name="Google Shape;191;g1568f412821_8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aaaa4c04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5aaaa4c04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aaaa4c0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15aaaa4c0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aaaa4c040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5aaaa4c04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aaaa4c04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15aaaa4c040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68f412821_8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568f412821_8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68f412821_8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ko-KR"/>
              <a:t>spark job을 migration 할 예</a:t>
            </a:r>
            <a:r>
              <a:rPr lang="ko-KR"/>
              <a:t>정. </a:t>
            </a:r>
            <a:r>
              <a:rPr lang="ko-KR"/>
              <a:t>스파크를 클러스터 형태로 구성하는 게 아니라 하둡을 클러스터로 하고 스파크는 yarn의 리소스 대용으로 쓸 예정</a:t>
            </a:r>
            <a:br>
              <a:rPr lang="ko-KR"/>
            </a:br>
            <a:endParaRPr/>
          </a:p>
        </p:txBody>
      </p:sp>
      <p:sp>
        <p:nvSpPr>
          <p:cNvPr id="163" name="Google Shape;163;g1568f412821_8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7.png"/><Relationship Id="rId5" Type="http://schemas.openxmlformats.org/officeDocument/2006/relationships/image" Target="../media/image15.jp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668775" y="2225945"/>
            <a:ext cx="6877500" cy="13944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1694"/>
              <a:buFont typeface="Arial"/>
              <a:buNone/>
            </a:pPr>
            <a:r>
              <a:rPr b="1" lang="ko-KR" sz="5900">
                <a:latin typeface="Arial"/>
                <a:ea typeface="Arial"/>
                <a:cs typeface="Arial"/>
                <a:sym typeface="Arial"/>
              </a:rPr>
              <a:t>팀 프로젝트명(MLOps)</a:t>
            </a:r>
            <a:endParaRPr b="1" sz="5900">
              <a:latin typeface="Arial"/>
              <a:ea typeface="Arial"/>
              <a:cs typeface="Arial"/>
              <a:sym typeface="Arial"/>
            </a:endParaRPr>
          </a:p>
        </p:txBody>
      </p:sp>
      <p:sp>
        <p:nvSpPr>
          <p:cNvPr id="85" name="Google Shape;85;p1"/>
          <p:cNvSpPr txBox="1"/>
          <p:nvPr>
            <p:ph idx="1" type="subTitle"/>
          </p:nvPr>
        </p:nvSpPr>
        <p:spPr>
          <a:xfrm>
            <a:off x="2275475" y="4072431"/>
            <a:ext cx="91440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None/>
            </a:pPr>
            <a:r>
              <a:rPr b="1" lang="ko-KR" sz="3000">
                <a:latin typeface="Arial"/>
                <a:ea typeface="Arial"/>
                <a:cs typeface="Arial"/>
                <a:sym typeface="Arial"/>
              </a:rPr>
              <a:t>TEAM 6조 </a:t>
            </a:r>
            <a:endParaRPr b="1" sz="3000">
              <a:latin typeface="Arial"/>
              <a:ea typeface="Arial"/>
              <a:cs typeface="Arial"/>
              <a:sym typeface="Arial"/>
            </a:endParaRPr>
          </a:p>
          <a:p>
            <a:pPr indent="0" lvl="0" marL="0" rtl="0" algn="r">
              <a:lnSpc>
                <a:spcPct val="90000"/>
              </a:lnSpc>
              <a:spcBef>
                <a:spcPts val="1000"/>
              </a:spcBef>
              <a:spcAft>
                <a:spcPts val="0"/>
              </a:spcAft>
              <a:buClr>
                <a:schemeClr val="dk1"/>
              </a:buClr>
              <a:buSzPts val="1600"/>
              <a:buNone/>
            </a:pPr>
            <a:r>
              <a:rPr b="1" lang="ko-KR" sz="2200">
                <a:latin typeface="Arial"/>
                <a:ea typeface="Arial"/>
                <a:cs typeface="Arial"/>
                <a:sym typeface="Arial"/>
              </a:rPr>
              <a:t>최용성, 하종수, 오세연, 김주호, 송지원</a:t>
            </a:r>
            <a:endParaRPr b="1" sz="2200">
              <a:latin typeface="Arial"/>
              <a:ea typeface="Arial"/>
              <a:cs typeface="Arial"/>
              <a:sym typeface="Arial"/>
            </a:endParaRPr>
          </a:p>
        </p:txBody>
      </p:sp>
      <p:pic>
        <p:nvPicPr>
          <p:cNvPr id="86" name="Google Shape;86;p1"/>
          <p:cNvPicPr preferRelativeResize="0"/>
          <p:nvPr/>
        </p:nvPicPr>
        <p:blipFill rotWithShape="1">
          <a:blip r:embed="rId3">
            <a:alphaModFix amt="8000"/>
          </a:blip>
          <a:srcRect b="0" l="0" r="0" t="0"/>
          <a:stretch/>
        </p:blipFill>
        <p:spPr>
          <a:xfrm rot="5400000">
            <a:off x="-1080163" y="1207887"/>
            <a:ext cx="6714175" cy="4401451"/>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rot="5400000">
            <a:off x="10652000" y="3755425"/>
            <a:ext cx="2278799" cy="10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g1568f412821_1_3"/>
          <p:cNvGrpSpPr/>
          <p:nvPr/>
        </p:nvGrpSpPr>
        <p:grpSpPr>
          <a:xfrm>
            <a:off x="0" y="0"/>
            <a:ext cx="12193200" cy="671850"/>
            <a:chOff x="0" y="0"/>
            <a:chExt cx="12193200" cy="671850"/>
          </a:xfrm>
        </p:grpSpPr>
        <p:sp>
          <p:nvSpPr>
            <p:cNvPr id="179" name="Google Shape;179;g1568f412821_1_3"/>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4. 환경과 각 구성 흐름 - </a:t>
              </a:r>
              <a:r>
                <a:rPr b="1" lang="ko-KR" sz="3000">
                  <a:solidFill>
                    <a:srgbClr val="434343"/>
                  </a:solidFill>
                </a:rPr>
                <a:t>인스턴스 노드 구성</a:t>
              </a:r>
              <a:endParaRPr b="1" i="0" sz="3000" u="none" cap="none" strike="noStrike">
                <a:solidFill>
                  <a:srgbClr val="434343"/>
                </a:solidFill>
                <a:latin typeface="Arial"/>
                <a:ea typeface="Arial"/>
                <a:cs typeface="Arial"/>
                <a:sym typeface="Arial"/>
              </a:endParaRPr>
            </a:p>
          </p:txBody>
        </p:sp>
        <p:pic>
          <p:nvPicPr>
            <p:cNvPr id="180" name="Google Shape;180;g1568f412821_1_3"/>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81" name="Google Shape;181;g1568f412821_1_3"/>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cxnSp>
        <p:nvCxnSpPr>
          <p:cNvPr id="182" name="Google Shape;182;g1568f412821_1_3"/>
          <p:cNvCxnSpPr/>
          <p:nvPr/>
        </p:nvCxnSpPr>
        <p:spPr>
          <a:xfrm flipH="1" rot="-5400000">
            <a:off x="2845100" y="4297025"/>
            <a:ext cx="1422300" cy="693300"/>
          </a:xfrm>
          <a:prstGeom prst="bentConnector3">
            <a:avLst>
              <a:gd fmla="val 50000" name="adj1"/>
            </a:avLst>
          </a:prstGeom>
          <a:noFill/>
          <a:ln cap="flat" cmpd="sng" w="9525">
            <a:solidFill>
              <a:schemeClr val="dk2"/>
            </a:solidFill>
            <a:prstDash val="solid"/>
            <a:round/>
            <a:headEnd len="med" w="med" type="none"/>
            <a:tailEnd len="med" w="med" type="triangle"/>
          </a:ln>
        </p:spPr>
      </p:cxnSp>
      <p:pic>
        <p:nvPicPr>
          <p:cNvPr id="183" name="Google Shape;183;g1568f412821_1_3"/>
          <p:cNvPicPr preferRelativeResize="0"/>
          <p:nvPr/>
        </p:nvPicPr>
        <p:blipFill>
          <a:blip r:embed="rId5">
            <a:alphaModFix/>
          </a:blip>
          <a:stretch>
            <a:fillRect/>
          </a:stretch>
        </p:blipFill>
        <p:spPr>
          <a:xfrm>
            <a:off x="2683686" y="5458503"/>
            <a:ext cx="2209762" cy="1170148"/>
          </a:xfrm>
          <a:prstGeom prst="rect">
            <a:avLst/>
          </a:prstGeom>
          <a:noFill/>
          <a:ln>
            <a:noFill/>
          </a:ln>
        </p:spPr>
      </p:pic>
      <p:cxnSp>
        <p:nvCxnSpPr>
          <p:cNvPr id="184" name="Google Shape;184;g1568f412821_1_3"/>
          <p:cNvCxnSpPr>
            <a:endCxn id="185" idx="1"/>
          </p:cNvCxnSpPr>
          <p:nvPr/>
        </p:nvCxnSpPr>
        <p:spPr>
          <a:xfrm flipH="1" rot="10800000">
            <a:off x="5144300" y="5504200"/>
            <a:ext cx="2732700" cy="489000"/>
          </a:xfrm>
          <a:prstGeom prst="bentConnector3">
            <a:avLst>
              <a:gd fmla="val 40513" name="adj1"/>
            </a:avLst>
          </a:prstGeom>
          <a:noFill/>
          <a:ln cap="flat" cmpd="sng" w="9525">
            <a:solidFill>
              <a:schemeClr val="dk2"/>
            </a:solidFill>
            <a:prstDash val="solid"/>
            <a:round/>
            <a:headEnd len="med" w="med" type="none"/>
            <a:tailEnd len="med" w="med" type="triangle"/>
          </a:ln>
        </p:spPr>
      </p:cxnSp>
      <p:pic>
        <p:nvPicPr>
          <p:cNvPr id="185" name="Google Shape;185;g1568f412821_1_3"/>
          <p:cNvPicPr preferRelativeResize="0"/>
          <p:nvPr/>
        </p:nvPicPr>
        <p:blipFill rotWithShape="1">
          <a:blip r:embed="rId6">
            <a:alphaModFix/>
          </a:blip>
          <a:srcRect b="0" l="20628" r="22449" t="0"/>
          <a:stretch/>
        </p:blipFill>
        <p:spPr>
          <a:xfrm>
            <a:off x="7877000" y="4646950"/>
            <a:ext cx="2569875" cy="1714500"/>
          </a:xfrm>
          <a:prstGeom prst="rect">
            <a:avLst/>
          </a:prstGeom>
          <a:noFill/>
          <a:ln>
            <a:noFill/>
          </a:ln>
        </p:spPr>
      </p:pic>
      <p:pic>
        <p:nvPicPr>
          <p:cNvPr id="186" name="Google Shape;186;g1568f412821_1_3"/>
          <p:cNvPicPr preferRelativeResize="0"/>
          <p:nvPr/>
        </p:nvPicPr>
        <p:blipFill>
          <a:blip r:embed="rId7">
            <a:alphaModFix/>
          </a:blip>
          <a:stretch>
            <a:fillRect/>
          </a:stretch>
        </p:blipFill>
        <p:spPr>
          <a:xfrm>
            <a:off x="526150" y="5432975"/>
            <a:ext cx="1899072" cy="1422300"/>
          </a:xfrm>
          <a:prstGeom prst="rect">
            <a:avLst/>
          </a:prstGeom>
          <a:noFill/>
          <a:ln>
            <a:noFill/>
          </a:ln>
        </p:spPr>
      </p:pic>
      <p:cxnSp>
        <p:nvCxnSpPr>
          <p:cNvPr id="187" name="Google Shape;187;g1568f412821_1_3"/>
          <p:cNvCxnSpPr/>
          <p:nvPr/>
        </p:nvCxnSpPr>
        <p:spPr>
          <a:xfrm rot="5400000">
            <a:off x="1092525" y="4318163"/>
            <a:ext cx="1422300" cy="693300"/>
          </a:xfrm>
          <a:prstGeom prst="bentConnector3">
            <a:avLst>
              <a:gd fmla="val 50000" name="adj1"/>
            </a:avLst>
          </a:prstGeom>
          <a:noFill/>
          <a:ln cap="flat" cmpd="sng" w="9525">
            <a:solidFill>
              <a:schemeClr val="dk2"/>
            </a:solidFill>
            <a:prstDash val="solid"/>
            <a:round/>
            <a:headEnd len="med" w="med" type="none"/>
            <a:tailEnd len="med" w="med" type="triangle"/>
          </a:ln>
        </p:spPr>
      </p:cxnSp>
      <p:pic>
        <p:nvPicPr>
          <p:cNvPr id="188" name="Google Shape;188;g1568f412821_1_3"/>
          <p:cNvPicPr preferRelativeResize="0"/>
          <p:nvPr/>
        </p:nvPicPr>
        <p:blipFill>
          <a:blip r:embed="rId8">
            <a:alphaModFix/>
          </a:blip>
          <a:stretch>
            <a:fillRect/>
          </a:stretch>
        </p:blipFill>
        <p:spPr>
          <a:xfrm>
            <a:off x="218400" y="776450"/>
            <a:ext cx="7984302" cy="32590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g1568f412821_8_63"/>
          <p:cNvGrpSpPr/>
          <p:nvPr/>
        </p:nvGrpSpPr>
        <p:grpSpPr>
          <a:xfrm>
            <a:off x="0" y="0"/>
            <a:ext cx="12193200" cy="671850"/>
            <a:chOff x="0" y="0"/>
            <a:chExt cx="12193200" cy="671850"/>
          </a:xfrm>
        </p:grpSpPr>
        <p:sp>
          <p:nvSpPr>
            <p:cNvPr id="194" name="Google Shape;194;g1568f412821_8_63"/>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4</a:t>
              </a:r>
              <a:r>
                <a:rPr b="1" lang="ko-KR" sz="3000">
                  <a:solidFill>
                    <a:srgbClr val="434343"/>
                  </a:solidFill>
                </a:rPr>
                <a:t>. MLOps Pipeline 구성</a:t>
              </a:r>
              <a:endParaRPr b="1" i="0" sz="3000" u="none" cap="none" strike="noStrike">
                <a:solidFill>
                  <a:srgbClr val="434343"/>
                </a:solidFill>
                <a:latin typeface="Arial"/>
                <a:ea typeface="Arial"/>
                <a:cs typeface="Arial"/>
                <a:sym typeface="Arial"/>
              </a:endParaRPr>
            </a:p>
          </p:txBody>
        </p:sp>
        <p:pic>
          <p:nvPicPr>
            <p:cNvPr id="195" name="Google Shape;195;g1568f412821_8_63"/>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96" name="Google Shape;196;g1568f412821_8_63"/>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97" name="Google Shape;197;g1568f412821_8_63"/>
          <p:cNvPicPr preferRelativeResize="0"/>
          <p:nvPr/>
        </p:nvPicPr>
        <p:blipFill>
          <a:blip r:embed="rId5">
            <a:alphaModFix/>
          </a:blip>
          <a:stretch>
            <a:fillRect/>
          </a:stretch>
        </p:blipFill>
        <p:spPr>
          <a:xfrm>
            <a:off x="367550" y="1048375"/>
            <a:ext cx="11143124" cy="549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g15aaaa4c040_0_25"/>
          <p:cNvGrpSpPr/>
          <p:nvPr/>
        </p:nvGrpSpPr>
        <p:grpSpPr>
          <a:xfrm>
            <a:off x="0" y="0"/>
            <a:ext cx="12193200" cy="671850"/>
            <a:chOff x="0" y="0"/>
            <a:chExt cx="12193200" cy="671850"/>
          </a:xfrm>
        </p:grpSpPr>
        <p:sp>
          <p:nvSpPr>
            <p:cNvPr id="203" name="Google Shape;203;g15aaaa4c040_0_25"/>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ko-KR" sz="3000" u="none" cap="none" strike="noStrike">
                  <a:solidFill>
                    <a:srgbClr val="434343"/>
                  </a:solidFill>
                  <a:latin typeface="Arial"/>
                  <a:ea typeface="Arial"/>
                  <a:cs typeface="Arial"/>
                  <a:sym typeface="Arial"/>
                </a:rPr>
                <a:t>	</a:t>
              </a:r>
              <a:r>
                <a:rPr b="1" lang="ko-KR" sz="3000">
                  <a:solidFill>
                    <a:srgbClr val="434343"/>
                  </a:solidFill>
                </a:rPr>
                <a:t>4</a:t>
              </a:r>
              <a:r>
                <a:rPr b="1" i="0" lang="ko-KR" sz="3000" u="none" cap="none" strike="noStrike">
                  <a:solidFill>
                    <a:srgbClr val="434343"/>
                  </a:solidFill>
                  <a:latin typeface="Arial"/>
                  <a:ea typeface="Arial"/>
                  <a:cs typeface="Arial"/>
                  <a:sym typeface="Arial"/>
                </a:rPr>
                <a:t>. MLOps Pipeline_CI/C</a:t>
              </a:r>
              <a:r>
                <a:rPr b="1" lang="ko-KR" sz="3000">
                  <a:solidFill>
                    <a:srgbClr val="434343"/>
                  </a:solidFill>
                </a:rPr>
                <a:t>D</a:t>
              </a:r>
              <a:endParaRPr b="1" i="0" sz="3000" u="none" cap="none" strike="noStrike">
                <a:solidFill>
                  <a:srgbClr val="434343"/>
                </a:solidFill>
                <a:latin typeface="Arial"/>
                <a:ea typeface="Arial"/>
                <a:cs typeface="Arial"/>
                <a:sym typeface="Arial"/>
              </a:endParaRPr>
            </a:p>
          </p:txBody>
        </p:sp>
        <p:pic>
          <p:nvPicPr>
            <p:cNvPr id="204" name="Google Shape;204;g15aaaa4c040_0_25"/>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205" name="Google Shape;205;g15aaaa4c040_0_25"/>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
        <p:nvSpPr>
          <p:cNvPr id="206" name="Google Shape;206;g15aaaa4c040_0_25"/>
          <p:cNvSpPr txBox="1"/>
          <p:nvPr/>
        </p:nvSpPr>
        <p:spPr>
          <a:xfrm>
            <a:off x="456150" y="1240375"/>
            <a:ext cx="460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000000"/>
                </a:solidFill>
                <a:latin typeface="Arial"/>
                <a:ea typeface="Arial"/>
                <a:cs typeface="Arial"/>
                <a:sym typeface="Arial"/>
              </a:rPr>
              <a:t>CI/CD Pipeline</a:t>
            </a:r>
            <a:endParaRPr b="1" i="0" sz="1800" u="none" cap="none" strike="noStrike">
              <a:solidFill>
                <a:srgbClr val="000000"/>
              </a:solidFill>
              <a:latin typeface="Arial"/>
              <a:ea typeface="Arial"/>
              <a:cs typeface="Arial"/>
              <a:sym typeface="Arial"/>
            </a:endParaRPr>
          </a:p>
        </p:txBody>
      </p:sp>
      <p:pic>
        <p:nvPicPr>
          <p:cNvPr id="207" name="Google Shape;207;g15aaaa4c040_0_25"/>
          <p:cNvPicPr preferRelativeResize="0"/>
          <p:nvPr/>
        </p:nvPicPr>
        <p:blipFill rotWithShape="1">
          <a:blip r:embed="rId5">
            <a:alphaModFix/>
          </a:blip>
          <a:srcRect b="0" l="0" r="0" t="0"/>
          <a:stretch/>
        </p:blipFill>
        <p:spPr>
          <a:xfrm>
            <a:off x="2327400" y="1104000"/>
            <a:ext cx="8578049" cy="5442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
          <p:cNvGrpSpPr/>
          <p:nvPr/>
        </p:nvGrpSpPr>
        <p:grpSpPr>
          <a:xfrm>
            <a:off x="0" y="74637"/>
            <a:ext cx="12193200" cy="597213"/>
            <a:chOff x="0" y="74637"/>
            <a:chExt cx="12193200" cy="597213"/>
          </a:xfrm>
        </p:grpSpPr>
        <p:pic>
          <p:nvPicPr>
            <p:cNvPr id="213" name="Google Shape;213;p3"/>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214" name="Google Shape;214;p3"/>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
        <p:nvSpPr>
          <p:cNvPr id="215" name="Google Shape;215;p3"/>
          <p:cNvSpPr txBox="1"/>
          <p:nvPr/>
        </p:nvSpPr>
        <p:spPr>
          <a:xfrm>
            <a:off x="0" y="0"/>
            <a:ext cx="6053400" cy="646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5</a:t>
            </a:r>
            <a:r>
              <a:rPr b="1" i="0" lang="ko-KR" sz="3000" u="none" cap="none" strike="noStrike">
                <a:solidFill>
                  <a:srgbClr val="434343"/>
                </a:solidFill>
                <a:latin typeface="Arial"/>
                <a:ea typeface="Arial"/>
                <a:cs typeface="Arial"/>
                <a:sym typeface="Arial"/>
              </a:rPr>
              <a:t>. 프로젝트 계획</a:t>
            </a:r>
            <a:endParaRPr b="1" i="0" sz="3000" u="none" cap="none" strike="noStrike">
              <a:solidFill>
                <a:srgbClr val="434343"/>
              </a:solidFill>
              <a:latin typeface="Arial"/>
              <a:ea typeface="Arial"/>
              <a:cs typeface="Arial"/>
              <a:sym typeface="Arial"/>
            </a:endParaRPr>
          </a:p>
        </p:txBody>
      </p:sp>
      <p:pic>
        <p:nvPicPr>
          <p:cNvPr id="216" name="Google Shape;216;p3"/>
          <p:cNvPicPr preferRelativeResize="0"/>
          <p:nvPr/>
        </p:nvPicPr>
        <p:blipFill>
          <a:blip r:embed="rId5">
            <a:alphaModFix/>
          </a:blip>
          <a:stretch>
            <a:fillRect/>
          </a:stretch>
        </p:blipFill>
        <p:spPr>
          <a:xfrm>
            <a:off x="247450" y="847749"/>
            <a:ext cx="11697101" cy="3683900"/>
          </a:xfrm>
          <a:prstGeom prst="rect">
            <a:avLst/>
          </a:prstGeom>
          <a:noFill/>
          <a:ln>
            <a:noFill/>
          </a:ln>
        </p:spPr>
      </p:pic>
      <p:sp>
        <p:nvSpPr>
          <p:cNvPr id="217" name="Google Shape;217;p3"/>
          <p:cNvSpPr/>
          <p:nvPr/>
        </p:nvSpPr>
        <p:spPr>
          <a:xfrm>
            <a:off x="286875" y="4754275"/>
            <a:ext cx="2067900" cy="1769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김주호</a:t>
            </a:r>
            <a:endParaRPr sz="1500">
              <a:latin typeface="Comic Sans MS"/>
              <a:ea typeface="Comic Sans MS"/>
              <a:cs typeface="Comic Sans MS"/>
              <a:sym typeface="Comic Sans MS"/>
            </a:endParaRPr>
          </a:p>
          <a:p>
            <a:pPr indent="0" lvl="0" marL="0" rtl="0" algn="l">
              <a:spcBef>
                <a:spcPts val="0"/>
              </a:spcBef>
              <a:spcAft>
                <a:spcPts val="0"/>
              </a:spcAft>
              <a:buNone/>
            </a:pPr>
            <a:r>
              <a:rPr b="1" lang="ko-KR" sz="1500">
                <a:latin typeface="Comic Sans MS"/>
                <a:ea typeface="Comic Sans MS"/>
                <a:cs typeface="Comic Sans MS"/>
                <a:sym typeface="Comic Sans MS"/>
              </a:rPr>
              <a:t>aka.</a:t>
            </a:r>
            <a:r>
              <a:rPr lang="ko-KR" sz="1500">
                <a:latin typeface="Comic Sans MS"/>
                <a:ea typeface="Comic Sans MS"/>
                <a:cs typeface="Comic Sans MS"/>
                <a:sym typeface="Comic Sans MS"/>
              </a:rPr>
              <a:t> 면접 담당</a:t>
            </a:r>
            <a:endParaRPr sz="1500">
              <a:latin typeface="Comic Sans MS"/>
              <a:ea typeface="Comic Sans MS"/>
              <a:cs typeface="Comic Sans MS"/>
              <a:sym typeface="Comic Sans MS"/>
            </a:endParaRPr>
          </a:p>
          <a:p>
            <a:pPr indent="0" lvl="0" marL="0" rtl="0" algn="l">
              <a:spcBef>
                <a:spcPts val="0"/>
              </a:spcBef>
              <a:spcAft>
                <a:spcPts val="0"/>
              </a:spcAft>
              <a:buNone/>
            </a:pP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Engineering</a:t>
            </a: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Pipeline 담당</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Data ETL 위</a:t>
            </a:r>
            <a:r>
              <a:rPr lang="ko-KR" sz="1500">
                <a:latin typeface="Comic Sans MS"/>
                <a:ea typeface="Comic Sans MS"/>
                <a:cs typeface="Comic Sans MS"/>
                <a:sym typeface="Comic Sans MS"/>
              </a:rPr>
              <a:t>주 관심</a:t>
            </a:r>
            <a:endParaRPr sz="1500">
              <a:latin typeface="Comic Sans MS"/>
              <a:ea typeface="Comic Sans MS"/>
              <a:cs typeface="Comic Sans MS"/>
              <a:sym typeface="Comic Sans MS"/>
            </a:endParaRPr>
          </a:p>
        </p:txBody>
      </p:sp>
      <p:sp>
        <p:nvSpPr>
          <p:cNvPr id="218" name="Google Shape;218;p3"/>
          <p:cNvSpPr/>
          <p:nvPr/>
        </p:nvSpPr>
        <p:spPr>
          <a:xfrm>
            <a:off x="2649075" y="4754275"/>
            <a:ext cx="2067900" cy="1769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송지원 </a:t>
            </a:r>
            <a:endParaRPr sz="1500">
              <a:latin typeface="Comic Sans MS"/>
              <a:ea typeface="Comic Sans MS"/>
              <a:cs typeface="Comic Sans MS"/>
              <a:sym typeface="Comic Sans MS"/>
            </a:endParaRPr>
          </a:p>
          <a:p>
            <a:pPr indent="0" lvl="0" marL="0" rtl="0" algn="l">
              <a:spcBef>
                <a:spcPts val="0"/>
              </a:spcBef>
              <a:spcAft>
                <a:spcPts val="0"/>
              </a:spcAft>
              <a:buNone/>
            </a:pPr>
            <a:r>
              <a:rPr b="1" lang="ko-KR" sz="1500">
                <a:latin typeface="Comic Sans MS"/>
                <a:ea typeface="Comic Sans MS"/>
                <a:cs typeface="Comic Sans MS"/>
                <a:sym typeface="Comic Sans MS"/>
              </a:rPr>
              <a:t>aka.</a:t>
            </a:r>
            <a:r>
              <a:rPr lang="ko-KR" sz="1500">
                <a:latin typeface="Comic Sans MS"/>
                <a:ea typeface="Comic Sans MS"/>
                <a:cs typeface="Comic Sans MS"/>
                <a:sym typeface="Comic Sans MS"/>
              </a:rPr>
              <a:t> 응원 담당</a:t>
            </a:r>
            <a:endParaRPr sz="1500">
              <a:latin typeface="Comic Sans MS"/>
              <a:ea typeface="Comic Sans MS"/>
              <a:cs typeface="Comic Sans MS"/>
              <a:sym typeface="Comic Sans MS"/>
            </a:endParaRPr>
          </a:p>
          <a:p>
            <a:pPr indent="0" lvl="0" marL="0" rtl="0" algn="l">
              <a:spcBef>
                <a:spcPts val="0"/>
              </a:spcBef>
              <a:spcAft>
                <a:spcPts val="0"/>
              </a:spcAft>
              <a:buNone/>
            </a:pP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Engineering</a:t>
            </a: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Pipeline 담당</a:t>
            </a:r>
            <a:endParaRPr sz="1500">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ko-KR" sz="1500">
                <a:solidFill>
                  <a:schemeClr val="dk1"/>
                </a:solidFill>
                <a:latin typeface="Comic Sans MS"/>
                <a:ea typeface="Comic Sans MS"/>
                <a:cs typeface="Comic Sans MS"/>
                <a:sym typeface="Comic Sans MS"/>
              </a:rPr>
              <a:t>전반적 흐름 관심</a:t>
            </a:r>
            <a:endParaRPr sz="1500">
              <a:latin typeface="Comic Sans MS"/>
              <a:ea typeface="Comic Sans MS"/>
              <a:cs typeface="Comic Sans MS"/>
              <a:sym typeface="Comic Sans MS"/>
            </a:endParaRPr>
          </a:p>
        </p:txBody>
      </p:sp>
      <p:sp>
        <p:nvSpPr>
          <p:cNvPr id="219" name="Google Shape;219;p3"/>
          <p:cNvSpPr/>
          <p:nvPr/>
        </p:nvSpPr>
        <p:spPr>
          <a:xfrm>
            <a:off x="5011275" y="4754275"/>
            <a:ext cx="2067900" cy="1769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오세연</a:t>
            </a:r>
            <a:r>
              <a:rPr lang="ko-KR" sz="1500">
                <a:latin typeface="Comic Sans MS"/>
                <a:ea typeface="Comic Sans MS"/>
                <a:cs typeface="Comic Sans MS"/>
                <a:sym typeface="Comic Sans MS"/>
              </a:rPr>
              <a:t> </a:t>
            </a:r>
            <a:endParaRPr sz="1500">
              <a:latin typeface="Comic Sans MS"/>
              <a:ea typeface="Comic Sans MS"/>
              <a:cs typeface="Comic Sans MS"/>
              <a:sym typeface="Comic Sans MS"/>
            </a:endParaRPr>
          </a:p>
          <a:p>
            <a:pPr indent="0" lvl="0" marL="0" rtl="0" algn="l">
              <a:spcBef>
                <a:spcPts val="0"/>
              </a:spcBef>
              <a:spcAft>
                <a:spcPts val="0"/>
              </a:spcAft>
              <a:buNone/>
            </a:pPr>
            <a:r>
              <a:rPr b="1" lang="ko-KR" sz="1500">
                <a:latin typeface="Comic Sans MS"/>
                <a:ea typeface="Comic Sans MS"/>
                <a:cs typeface="Comic Sans MS"/>
                <a:sym typeface="Comic Sans MS"/>
              </a:rPr>
              <a:t>aka.</a:t>
            </a:r>
            <a:r>
              <a:rPr lang="ko-KR" sz="1500">
                <a:latin typeface="Comic Sans MS"/>
                <a:ea typeface="Comic Sans MS"/>
                <a:cs typeface="Comic Sans MS"/>
                <a:sym typeface="Comic Sans MS"/>
              </a:rPr>
              <a:t> 진짜내향성 담당</a:t>
            </a:r>
            <a:endParaRPr sz="1500">
              <a:latin typeface="Comic Sans MS"/>
              <a:ea typeface="Comic Sans MS"/>
              <a:cs typeface="Comic Sans MS"/>
              <a:sym typeface="Comic Sans MS"/>
            </a:endParaRPr>
          </a:p>
          <a:p>
            <a:pPr indent="0" lvl="0" marL="0" rtl="0" algn="l">
              <a:spcBef>
                <a:spcPts val="0"/>
              </a:spcBef>
              <a:spcAft>
                <a:spcPts val="0"/>
              </a:spcAft>
              <a:buNone/>
            </a:pP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Engineering</a:t>
            </a:r>
            <a:br>
              <a:rPr lang="ko-KR" sz="1500">
                <a:latin typeface="Comic Sans MS"/>
                <a:ea typeface="Comic Sans MS"/>
                <a:cs typeface="Comic Sans MS"/>
                <a:sym typeface="Comic Sans MS"/>
              </a:rPr>
            </a:br>
            <a:r>
              <a:rPr lang="ko-KR" sz="1500">
                <a:latin typeface="Comic Sans MS"/>
                <a:ea typeface="Comic Sans MS"/>
                <a:cs typeface="Comic Sans MS"/>
                <a:sym typeface="Comic Sans MS"/>
              </a:rPr>
              <a:t>Data Pipeline 담당</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전반</a:t>
            </a:r>
            <a:r>
              <a:rPr lang="ko-KR" sz="1500">
                <a:latin typeface="Comic Sans MS"/>
                <a:ea typeface="Comic Sans MS"/>
                <a:cs typeface="Comic Sans MS"/>
                <a:sym typeface="Comic Sans MS"/>
              </a:rPr>
              <a:t>적 흐름 관심</a:t>
            </a:r>
            <a:endParaRPr sz="1500">
              <a:latin typeface="Comic Sans MS"/>
              <a:ea typeface="Comic Sans MS"/>
              <a:cs typeface="Comic Sans MS"/>
              <a:sym typeface="Comic Sans MS"/>
            </a:endParaRPr>
          </a:p>
          <a:p>
            <a:pPr indent="0" lvl="0" marL="0" rtl="0" algn="l">
              <a:spcBef>
                <a:spcPts val="0"/>
              </a:spcBef>
              <a:spcAft>
                <a:spcPts val="0"/>
              </a:spcAft>
              <a:buNone/>
            </a:pPr>
            <a:r>
              <a:t/>
            </a:r>
            <a:endParaRPr sz="1500">
              <a:latin typeface="Comic Sans MS"/>
              <a:ea typeface="Comic Sans MS"/>
              <a:cs typeface="Comic Sans MS"/>
              <a:sym typeface="Comic Sans MS"/>
            </a:endParaRPr>
          </a:p>
        </p:txBody>
      </p:sp>
      <p:sp>
        <p:nvSpPr>
          <p:cNvPr id="220" name="Google Shape;220;p3"/>
          <p:cNvSpPr/>
          <p:nvPr/>
        </p:nvSpPr>
        <p:spPr>
          <a:xfrm>
            <a:off x="7449675" y="4754275"/>
            <a:ext cx="2067900" cy="1769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최용성</a:t>
            </a:r>
            <a:r>
              <a:rPr lang="ko-KR" sz="1500">
                <a:latin typeface="Comic Sans MS"/>
                <a:ea typeface="Comic Sans MS"/>
                <a:cs typeface="Comic Sans MS"/>
                <a:sym typeface="Comic Sans MS"/>
              </a:rPr>
              <a:t> </a:t>
            </a:r>
            <a:endParaRPr sz="1500">
              <a:latin typeface="Comic Sans MS"/>
              <a:ea typeface="Comic Sans MS"/>
              <a:cs typeface="Comic Sans MS"/>
              <a:sym typeface="Comic Sans MS"/>
            </a:endParaRPr>
          </a:p>
          <a:p>
            <a:pPr indent="0" lvl="0" marL="0" rtl="0" algn="l">
              <a:spcBef>
                <a:spcPts val="0"/>
              </a:spcBef>
              <a:spcAft>
                <a:spcPts val="0"/>
              </a:spcAft>
              <a:buNone/>
            </a:pPr>
            <a:r>
              <a:rPr b="1" lang="ko-KR" sz="1500">
                <a:latin typeface="Comic Sans MS"/>
                <a:ea typeface="Comic Sans MS"/>
                <a:cs typeface="Comic Sans MS"/>
                <a:sym typeface="Comic Sans MS"/>
              </a:rPr>
              <a:t>aka.</a:t>
            </a:r>
            <a:r>
              <a:rPr lang="ko-KR" sz="1500">
                <a:latin typeface="Comic Sans MS"/>
                <a:ea typeface="Comic Sans MS"/>
                <a:cs typeface="Comic Sans MS"/>
                <a:sym typeface="Comic Sans MS"/>
              </a:rPr>
              <a:t> 귀염둥이 담당</a:t>
            </a:r>
            <a:endParaRPr sz="1500">
              <a:latin typeface="Comic Sans MS"/>
              <a:ea typeface="Comic Sans MS"/>
              <a:cs typeface="Comic Sans MS"/>
              <a:sym typeface="Comic Sans MS"/>
            </a:endParaRPr>
          </a:p>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MLOps</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ML Pipeline 담당</a:t>
            </a:r>
            <a:endParaRPr sz="1500">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ko-KR" sz="1500">
                <a:solidFill>
                  <a:schemeClr val="dk1"/>
                </a:solidFill>
                <a:latin typeface="Comic Sans MS"/>
                <a:ea typeface="Comic Sans MS"/>
                <a:cs typeface="Comic Sans MS"/>
                <a:sym typeface="Comic Sans MS"/>
              </a:rPr>
              <a:t>전반적 흐름 관심</a:t>
            </a:r>
            <a:endParaRPr sz="1500">
              <a:latin typeface="Comic Sans MS"/>
              <a:ea typeface="Comic Sans MS"/>
              <a:cs typeface="Comic Sans MS"/>
              <a:sym typeface="Comic Sans MS"/>
            </a:endParaRPr>
          </a:p>
        </p:txBody>
      </p:sp>
      <p:sp>
        <p:nvSpPr>
          <p:cNvPr id="221" name="Google Shape;221;p3"/>
          <p:cNvSpPr/>
          <p:nvPr/>
        </p:nvSpPr>
        <p:spPr>
          <a:xfrm>
            <a:off x="9888075" y="4754275"/>
            <a:ext cx="2067900" cy="1769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omic Sans MS"/>
              <a:ea typeface="Comic Sans MS"/>
              <a:cs typeface="Comic Sans MS"/>
              <a:sym typeface="Comic Sans MS"/>
            </a:endParaRPr>
          </a:p>
          <a:p>
            <a:pPr indent="0" lvl="0" marL="0" rtl="0" algn="l">
              <a:spcBef>
                <a:spcPts val="0"/>
              </a:spcBef>
              <a:spcAft>
                <a:spcPts val="0"/>
              </a:spcAft>
              <a:buNone/>
            </a:pPr>
            <a:r>
              <a:rPr lang="ko-KR" sz="1500">
                <a:latin typeface="Comic Sans MS"/>
                <a:ea typeface="Comic Sans MS"/>
                <a:cs typeface="Comic Sans MS"/>
                <a:sym typeface="Comic Sans MS"/>
              </a:rPr>
              <a:t>하종수</a:t>
            </a:r>
            <a:r>
              <a:rPr lang="ko-KR" sz="1500">
                <a:latin typeface="Comic Sans MS"/>
                <a:ea typeface="Comic Sans MS"/>
                <a:cs typeface="Comic Sans MS"/>
                <a:sym typeface="Comic Sans MS"/>
              </a:rPr>
              <a:t> </a:t>
            </a:r>
            <a:endParaRPr sz="1500">
              <a:latin typeface="Comic Sans MS"/>
              <a:ea typeface="Comic Sans MS"/>
              <a:cs typeface="Comic Sans MS"/>
              <a:sym typeface="Comic Sans MS"/>
            </a:endParaRPr>
          </a:p>
          <a:p>
            <a:pPr indent="0" lvl="0" marL="0" rtl="0" algn="l">
              <a:spcBef>
                <a:spcPts val="0"/>
              </a:spcBef>
              <a:spcAft>
                <a:spcPts val="0"/>
              </a:spcAft>
              <a:buNone/>
            </a:pPr>
            <a:r>
              <a:rPr b="1" lang="ko-KR" sz="1500">
                <a:latin typeface="Comic Sans MS"/>
                <a:ea typeface="Comic Sans MS"/>
                <a:cs typeface="Comic Sans MS"/>
                <a:sym typeface="Comic Sans MS"/>
              </a:rPr>
              <a:t>aka.</a:t>
            </a:r>
            <a:r>
              <a:rPr lang="ko-KR" sz="1500">
                <a:latin typeface="Comic Sans MS"/>
                <a:ea typeface="Comic Sans MS"/>
                <a:cs typeface="Comic Sans MS"/>
                <a:sym typeface="Comic Sans MS"/>
              </a:rPr>
              <a:t> 클라이밍 담당</a:t>
            </a:r>
            <a:endParaRPr sz="1500">
              <a:latin typeface="Comic Sans MS"/>
              <a:ea typeface="Comic Sans MS"/>
              <a:cs typeface="Comic Sans MS"/>
              <a:sym typeface="Comic Sans MS"/>
            </a:endParaRPr>
          </a:p>
          <a:p>
            <a:pPr indent="0" lvl="0" marL="0" rtl="0" algn="l">
              <a:spcBef>
                <a:spcPts val="0"/>
              </a:spcBef>
              <a:spcAft>
                <a:spcPts val="0"/>
              </a:spcAft>
              <a:buNone/>
            </a:pPr>
            <a:br>
              <a:rPr lang="ko-KR" sz="1500">
                <a:latin typeface="Comic Sans MS"/>
                <a:ea typeface="Comic Sans MS"/>
                <a:cs typeface="Comic Sans MS"/>
                <a:sym typeface="Comic Sans MS"/>
              </a:rPr>
            </a:br>
            <a:r>
              <a:rPr lang="ko-KR" sz="1500">
                <a:solidFill>
                  <a:schemeClr val="dk1"/>
                </a:solidFill>
                <a:latin typeface="Comic Sans MS"/>
                <a:ea typeface="Comic Sans MS"/>
                <a:cs typeface="Comic Sans MS"/>
                <a:sym typeface="Comic Sans MS"/>
              </a:rPr>
              <a:t>MLOps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ko-KR" sz="1500">
                <a:solidFill>
                  <a:schemeClr val="dk1"/>
                </a:solidFill>
                <a:latin typeface="Comic Sans MS"/>
                <a:ea typeface="Comic Sans MS"/>
                <a:cs typeface="Comic Sans MS"/>
                <a:sym typeface="Comic Sans MS"/>
              </a:rPr>
              <a:t>ML Pipeline 담당</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ko-KR" sz="1500">
                <a:solidFill>
                  <a:schemeClr val="dk1"/>
                </a:solidFill>
                <a:latin typeface="Comic Sans MS"/>
                <a:ea typeface="Comic Sans MS"/>
                <a:cs typeface="Comic Sans MS"/>
                <a:sym typeface="Comic Sans MS"/>
              </a:rPr>
              <a:t>Kubeflow 위주 관심</a:t>
            </a:r>
            <a:endParaRPr sz="1500">
              <a:solidFill>
                <a:schemeClr val="dk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4"/>
          <p:cNvPicPr preferRelativeResize="0"/>
          <p:nvPr/>
        </p:nvPicPr>
        <p:blipFill rotWithShape="1">
          <a:blip r:embed="rId3">
            <a:alphaModFix amt="5000"/>
          </a:blip>
          <a:srcRect b="0" l="0" r="0" t="0"/>
          <a:stretch/>
        </p:blipFill>
        <p:spPr>
          <a:xfrm>
            <a:off x="152425" y="2290098"/>
            <a:ext cx="11887199" cy="2664499"/>
          </a:xfrm>
          <a:prstGeom prst="rect">
            <a:avLst/>
          </a:prstGeom>
          <a:noFill/>
          <a:ln>
            <a:noFill/>
          </a:ln>
        </p:spPr>
      </p:pic>
      <p:sp>
        <p:nvSpPr>
          <p:cNvPr id="227" name="Google Shape;227;p14"/>
          <p:cNvSpPr txBox="1"/>
          <p:nvPr/>
        </p:nvSpPr>
        <p:spPr>
          <a:xfrm>
            <a:off x="854734" y="2598023"/>
            <a:ext cx="104826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3A3838"/>
              </a:buClr>
              <a:buSzPts val="2000"/>
              <a:buFont typeface="Arial"/>
              <a:buNone/>
            </a:pPr>
            <a:r>
              <a:rPr b="1" i="0" lang="ko-KR" sz="5000" u="none" cap="none" strike="noStrike">
                <a:solidFill>
                  <a:srgbClr val="3A3838"/>
                </a:solidFill>
                <a:latin typeface="Do Hyeon"/>
                <a:ea typeface="Do Hyeon"/>
                <a:cs typeface="Do Hyeon"/>
                <a:sym typeface="Do Hyeon"/>
              </a:rPr>
              <a:t>감사합니다</a:t>
            </a:r>
            <a:endParaRPr b="0" i="0" sz="5000" u="none" cap="none" strike="noStrike">
              <a:solidFill>
                <a:srgbClr val="000000"/>
              </a:solidFill>
              <a:latin typeface="Do Hyeon"/>
              <a:ea typeface="Do Hyeon"/>
              <a:cs typeface="Do Hyeon"/>
              <a:sym typeface="Do Hye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1201650" y="1204550"/>
            <a:ext cx="9788700" cy="4109700"/>
          </a:xfrm>
          <a:prstGeom prst="rect">
            <a:avLst/>
          </a:prstGeom>
          <a:noFill/>
          <a:ln>
            <a:noFill/>
          </a:ln>
        </p:spPr>
        <p:txBody>
          <a:bodyPr anchorCtr="0" anchor="t" bIns="45700" lIns="91425" spcFirstLastPara="1" rIns="91425" wrap="square" tIns="45700">
            <a:spAutoFit/>
          </a:bodyPr>
          <a:lstStyle/>
          <a:p>
            <a:pPr indent="-412750" lvl="0" marL="457200" marR="0" rtl="0" algn="l">
              <a:lnSpc>
                <a:spcPct val="200000"/>
              </a:lnSpc>
              <a:spcBef>
                <a:spcPts val="0"/>
              </a:spcBef>
              <a:spcAft>
                <a:spcPts val="0"/>
              </a:spcAft>
              <a:buClr>
                <a:srgbClr val="3A3838"/>
              </a:buClr>
              <a:buSzPts val="2900"/>
              <a:buFont typeface="Arial"/>
              <a:buAutoNum type="arabicPeriod"/>
            </a:pPr>
            <a:r>
              <a:rPr b="1" i="0" lang="ko-KR" sz="2900" u="none" cap="none" strike="noStrike">
                <a:solidFill>
                  <a:srgbClr val="3A3838"/>
                </a:solidFill>
                <a:latin typeface="Arial"/>
                <a:ea typeface="Arial"/>
                <a:cs typeface="Arial"/>
                <a:sym typeface="Arial"/>
              </a:rPr>
              <a:t>MLOps란?</a:t>
            </a:r>
            <a:endParaRPr b="1" i="0" sz="2900" u="none" cap="none" strike="noStrike">
              <a:solidFill>
                <a:srgbClr val="3A3838"/>
              </a:solidFill>
              <a:latin typeface="Arial"/>
              <a:ea typeface="Arial"/>
              <a:cs typeface="Arial"/>
              <a:sym typeface="Arial"/>
            </a:endParaRPr>
          </a:p>
          <a:p>
            <a:pPr indent="-412750" lvl="0" marL="457200" rtl="0" algn="l">
              <a:lnSpc>
                <a:spcPct val="200000"/>
              </a:lnSpc>
              <a:spcBef>
                <a:spcPts val="0"/>
              </a:spcBef>
              <a:spcAft>
                <a:spcPts val="0"/>
              </a:spcAft>
              <a:buClr>
                <a:srgbClr val="3A3838"/>
              </a:buClr>
              <a:buSzPts val="2900"/>
              <a:buAutoNum type="arabicPeriod"/>
            </a:pPr>
            <a:r>
              <a:rPr b="1" lang="ko-KR" sz="2900">
                <a:solidFill>
                  <a:srgbClr val="3A3838"/>
                </a:solidFill>
              </a:rPr>
              <a:t>Tools &amp; Stack</a:t>
            </a:r>
            <a:endParaRPr b="1" sz="2900">
              <a:solidFill>
                <a:srgbClr val="3A3838"/>
              </a:solidFill>
            </a:endParaRPr>
          </a:p>
          <a:p>
            <a:pPr indent="-412750" lvl="0" marL="457200" marR="0" rtl="0" algn="l">
              <a:lnSpc>
                <a:spcPct val="200000"/>
              </a:lnSpc>
              <a:spcBef>
                <a:spcPts val="0"/>
              </a:spcBef>
              <a:spcAft>
                <a:spcPts val="0"/>
              </a:spcAft>
              <a:buClr>
                <a:srgbClr val="3A3838"/>
              </a:buClr>
              <a:buSzPts val="2900"/>
              <a:buFont typeface="Arial"/>
              <a:buAutoNum type="arabicPeriod"/>
            </a:pPr>
            <a:r>
              <a:rPr b="1" lang="ko-KR" sz="2900">
                <a:solidFill>
                  <a:srgbClr val="3A3838"/>
                </a:solidFill>
              </a:rPr>
              <a:t>환경과 각 구성 흐름</a:t>
            </a:r>
            <a:endParaRPr b="1" sz="2900">
              <a:solidFill>
                <a:srgbClr val="3A3838"/>
              </a:solidFill>
            </a:endParaRPr>
          </a:p>
          <a:p>
            <a:pPr indent="-412750" lvl="0" marL="457200" marR="0" rtl="0" algn="l">
              <a:lnSpc>
                <a:spcPct val="200000"/>
              </a:lnSpc>
              <a:spcBef>
                <a:spcPts val="0"/>
              </a:spcBef>
              <a:spcAft>
                <a:spcPts val="0"/>
              </a:spcAft>
              <a:buClr>
                <a:srgbClr val="3A3838"/>
              </a:buClr>
              <a:buSzPts val="2900"/>
              <a:buFont typeface="Arial"/>
              <a:buAutoNum type="arabicPeriod"/>
            </a:pPr>
            <a:r>
              <a:rPr b="1" i="0" lang="ko-KR" sz="2900" u="none" cap="none" strike="noStrike">
                <a:solidFill>
                  <a:srgbClr val="3A3838"/>
                </a:solidFill>
                <a:latin typeface="Arial"/>
                <a:ea typeface="Arial"/>
                <a:cs typeface="Arial"/>
                <a:sym typeface="Arial"/>
              </a:rPr>
              <a:t>Pipeline(</a:t>
            </a:r>
            <a:r>
              <a:rPr b="1" lang="ko-KR" sz="2900">
                <a:solidFill>
                  <a:srgbClr val="3A3838"/>
                </a:solidFill>
              </a:rPr>
              <a:t>Data Pipeline &amp; ML Pipeline</a:t>
            </a:r>
            <a:r>
              <a:rPr b="1" i="0" lang="ko-KR" sz="2900" u="none" cap="none" strike="noStrike">
                <a:solidFill>
                  <a:srgbClr val="3A3838"/>
                </a:solidFill>
                <a:latin typeface="Arial"/>
                <a:ea typeface="Arial"/>
                <a:cs typeface="Arial"/>
                <a:sym typeface="Arial"/>
              </a:rPr>
              <a:t>)</a:t>
            </a:r>
            <a:endParaRPr b="1" sz="2900">
              <a:solidFill>
                <a:srgbClr val="3A3838"/>
              </a:solidFill>
            </a:endParaRPr>
          </a:p>
          <a:p>
            <a:pPr indent="-412750" lvl="0" marL="457200" marR="0" rtl="0" algn="l">
              <a:lnSpc>
                <a:spcPct val="200000"/>
              </a:lnSpc>
              <a:spcBef>
                <a:spcPts val="0"/>
              </a:spcBef>
              <a:spcAft>
                <a:spcPts val="0"/>
              </a:spcAft>
              <a:buClr>
                <a:srgbClr val="3A3838"/>
              </a:buClr>
              <a:buSzPts val="2900"/>
              <a:buFont typeface="Arial"/>
              <a:buAutoNum type="arabicPeriod"/>
            </a:pPr>
            <a:r>
              <a:rPr b="1" i="0" lang="ko-KR" sz="2900" u="none" cap="none" strike="noStrike">
                <a:solidFill>
                  <a:srgbClr val="3A3838"/>
                </a:solidFill>
                <a:latin typeface="Arial"/>
                <a:ea typeface="Arial"/>
                <a:cs typeface="Arial"/>
                <a:sym typeface="Arial"/>
              </a:rPr>
              <a:t>프로젝트 진행 계획</a:t>
            </a:r>
            <a:endParaRPr b="1" i="0" sz="2900" u="none" cap="none" strike="noStrike">
              <a:solidFill>
                <a:srgbClr val="3A3838"/>
              </a:solidFill>
              <a:latin typeface="Arial"/>
              <a:ea typeface="Arial"/>
              <a:cs typeface="Arial"/>
              <a:sym typeface="Arial"/>
            </a:endParaRPr>
          </a:p>
        </p:txBody>
      </p:sp>
      <p:grpSp>
        <p:nvGrpSpPr>
          <p:cNvPr id="93" name="Google Shape;93;p2"/>
          <p:cNvGrpSpPr/>
          <p:nvPr/>
        </p:nvGrpSpPr>
        <p:grpSpPr>
          <a:xfrm>
            <a:off x="0" y="0"/>
            <a:ext cx="12193200" cy="671850"/>
            <a:chOff x="0" y="0"/>
            <a:chExt cx="12193200" cy="671850"/>
          </a:xfrm>
        </p:grpSpPr>
        <p:sp>
          <p:nvSpPr>
            <p:cNvPr id="94" name="Google Shape;94;p2"/>
            <p:cNvSpPr/>
            <p:nvPr/>
          </p:nvSpPr>
          <p:spPr>
            <a:xfrm>
              <a:off x="0" y="0"/>
              <a:ext cx="12192000" cy="631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ko-KR" sz="3000" u="none" cap="none" strike="noStrike">
                  <a:solidFill>
                    <a:srgbClr val="434343"/>
                  </a:solidFill>
                  <a:latin typeface="Arial"/>
                  <a:ea typeface="Arial"/>
                  <a:cs typeface="Arial"/>
                  <a:sym typeface="Arial"/>
                </a:rPr>
                <a:t>목차</a:t>
              </a:r>
              <a:endParaRPr b="1" i="0" sz="3000" u="none" cap="none" strike="noStrike">
                <a:solidFill>
                  <a:srgbClr val="434343"/>
                </a:solidFill>
                <a:latin typeface="Arial"/>
                <a:ea typeface="Arial"/>
                <a:cs typeface="Arial"/>
                <a:sym typeface="Arial"/>
              </a:endParaRPr>
            </a:p>
          </p:txBody>
        </p:sp>
        <p:pic>
          <p:nvPicPr>
            <p:cNvPr id="95" name="Google Shape;95;p2"/>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g15aaaa4c040_0_0"/>
          <p:cNvGrpSpPr/>
          <p:nvPr/>
        </p:nvGrpSpPr>
        <p:grpSpPr>
          <a:xfrm>
            <a:off x="0" y="0"/>
            <a:ext cx="12193200" cy="671850"/>
            <a:chOff x="0" y="0"/>
            <a:chExt cx="12193200" cy="671850"/>
          </a:xfrm>
        </p:grpSpPr>
        <p:sp>
          <p:nvSpPr>
            <p:cNvPr id="102" name="Google Shape;102;g15aaaa4c040_0_0"/>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i="0" lang="ko-KR" sz="3000" u="none" cap="none" strike="noStrike">
                  <a:solidFill>
                    <a:srgbClr val="434343"/>
                  </a:solidFill>
                  <a:latin typeface="Arial"/>
                  <a:ea typeface="Arial"/>
                  <a:cs typeface="Arial"/>
                  <a:sym typeface="Arial"/>
                </a:rPr>
                <a:t>1. MLOps란 ?</a:t>
              </a:r>
              <a:endParaRPr b="1" i="0" sz="3000" u="none" cap="none" strike="noStrike">
                <a:solidFill>
                  <a:srgbClr val="434343"/>
                </a:solidFill>
                <a:latin typeface="Arial"/>
                <a:ea typeface="Arial"/>
                <a:cs typeface="Arial"/>
                <a:sym typeface="Arial"/>
              </a:endParaRPr>
            </a:p>
          </p:txBody>
        </p:sp>
        <p:pic>
          <p:nvPicPr>
            <p:cNvPr id="103" name="Google Shape;103;g15aaaa4c040_0_0"/>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04" name="Google Shape;104;g15aaaa4c040_0_0"/>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05" name="Google Shape;105;g15aaaa4c040_0_0"/>
          <p:cNvPicPr preferRelativeResize="0"/>
          <p:nvPr/>
        </p:nvPicPr>
        <p:blipFill rotWithShape="1">
          <a:blip r:embed="rId5">
            <a:alphaModFix/>
          </a:blip>
          <a:srcRect b="0" l="0" r="0" t="0"/>
          <a:stretch/>
        </p:blipFill>
        <p:spPr>
          <a:xfrm>
            <a:off x="2814825" y="1322925"/>
            <a:ext cx="6562340" cy="4918551"/>
          </a:xfrm>
          <a:prstGeom prst="rect">
            <a:avLst/>
          </a:prstGeom>
          <a:noFill/>
          <a:ln>
            <a:noFill/>
          </a:ln>
        </p:spPr>
      </p:pic>
      <p:sp>
        <p:nvSpPr>
          <p:cNvPr id="106" name="Google Shape;106;g15aaaa4c040_0_0"/>
          <p:cNvSpPr txBox="1"/>
          <p:nvPr/>
        </p:nvSpPr>
        <p:spPr>
          <a:xfrm>
            <a:off x="456150" y="1240375"/>
            <a:ext cx="460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000000"/>
                </a:solidFill>
                <a:latin typeface="Arial"/>
                <a:ea typeface="Arial"/>
                <a:cs typeface="Arial"/>
                <a:sym typeface="Arial"/>
              </a:rPr>
              <a:t>Process</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15aaaa4c040_0_49"/>
          <p:cNvGrpSpPr/>
          <p:nvPr/>
        </p:nvGrpSpPr>
        <p:grpSpPr>
          <a:xfrm>
            <a:off x="0" y="0"/>
            <a:ext cx="12193200" cy="671850"/>
            <a:chOff x="0" y="0"/>
            <a:chExt cx="12193200" cy="671850"/>
          </a:xfrm>
        </p:grpSpPr>
        <p:sp>
          <p:nvSpPr>
            <p:cNvPr id="112" name="Google Shape;112;g15aaaa4c040_0_49"/>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3000"/>
                <a:buFont typeface="Arial"/>
                <a:buNone/>
              </a:pPr>
              <a:r>
                <a:rPr b="1" i="0" lang="ko-KR" sz="3000" u="none" cap="none" strike="noStrike">
                  <a:solidFill>
                    <a:srgbClr val="434343"/>
                  </a:solidFill>
                  <a:latin typeface="Arial"/>
                  <a:ea typeface="Arial"/>
                  <a:cs typeface="Arial"/>
                  <a:sym typeface="Arial"/>
                </a:rPr>
                <a:t>1. MLOps란 ?</a:t>
              </a:r>
              <a:endParaRPr b="1" i="0" sz="3000" u="none" cap="none" strike="noStrike">
                <a:solidFill>
                  <a:srgbClr val="434343"/>
                </a:solidFill>
                <a:latin typeface="Arial"/>
                <a:ea typeface="Arial"/>
                <a:cs typeface="Arial"/>
                <a:sym typeface="Arial"/>
              </a:endParaRPr>
            </a:p>
          </p:txBody>
        </p:sp>
        <p:pic>
          <p:nvPicPr>
            <p:cNvPr id="113" name="Google Shape;113;g15aaaa4c040_0_49"/>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14" name="Google Shape;114;g15aaaa4c040_0_49"/>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
        <p:nvSpPr>
          <p:cNvPr id="115" name="Google Shape;115;g15aaaa4c040_0_49"/>
          <p:cNvSpPr txBox="1"/>
          <p:nvPr/>
        </p:nvSpPr>
        <p:spPr>
          <a:xfrm>
            <a:off x="456150" y="1240375"/>
            <a:ext cx="460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000000"/>
                </a:solidFill>
                <a:latin typeface="Arial"/>
                <a:ea typeface="Arial"/>
                <a:cs typeface="Arial"/>
                <a:sym typeface="Arial"/>
              </a:rPr>
              <a:t>ML System Elements</a:t>
            </a:r>
            <a:endParaRPr b="1" i="0" sz="1800" u="none" cap="none" strike="noStrike">
              <a:solidFill>
                <a:srgbClr val="000000"/>
              </a:solidFill>
              <a:latin typeface="Arial"/>
              <a:ea typeface="Arial"/>
              <a:cs typeface="Arial"/>
              <a:sym typeface="Arial"/>
            </a:endParaRPr>
          </a:p>
        </p:txBody>
      </p:sp>
      <p:pic>
        <p:nvPicPr>
          <p:cNvPr id="116" name="Google Shape;116;g15aaaa4c040_0_49"/>
          <p:cNvPicPr preferRelativeResize="0"/>
          <p:nvPr/>
        </p:nvPicPr>
        <p:blipFill rotWithShape="1">
          <a:blip r:embed="rId5">
            <a:alphaModFix/>
          </a:blip>
          <a:srcRect b="0" l="0" r="0" t="0"/>
          <a:stretch/>
        </p:blipFill>
        <p:spPr>
          <a:xfrm>
            <a:off x="532975" y="1777900"/>
            <a:ext cx="11126049" cy="46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0" y="74637"/>
            <a:ext cx="12193200" cy="597213"/>
            <a:chOff x="0" y="74637"/>
            <a:chExt cx="12193200" cy="597213"/>
          </a:xfrm>
        </p:grpSpPr>
        <p:pic>
          <p:nvPicPr>
            <p:cNvPr id="122" name="Google Shape;122;p4"/>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23" name="Google Shape;123;p4"/>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24" name="Google Shape;124;p4"/>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sp>
        <p:nvSpPr>
          <p:cNvPr id="125" name="Google Shape;125;p4"/>
          <p:cNvSpPr txBox="1"/>
          <p:nvPr/>
        </p:nvSpPr>
        <p:spPr>
          <a:xfrm>
            <a:off x="0" y="0"/>
            <a:ext cx="6364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ko-KR" sz="3000" u="none" cap="none" strike="noStrike">
                <a:solidFill>
                  <a:srgbClr val="434343"/>
                </a:solidFill>
                <a:latin typeface="Arial"/>
                <a:ea typeface="Arial"/>
                <a:cs typeface="Arial"/>
                <a:sym typeface="Arial"/>
              </a:rPr>
              <a:t>	</a:t>
            </a:r>
            <a:r>
              <a:rPr b="1" lang="ko-KR" sz="3000">
                <a:solidFill>
                  <a:srgbClr val="434343"/>
                </a:solidFill>
              </a:rPr>
              <a:t>2</a:t>
            </a:r>
            <a:r>
              <a:rPr b="1" i="0" lang="ko-KR" sz="3000" u="none" cap="none" strike="noStrike">
                <a:solidFill>
                  <a:srgbClr val="434343"/>
                </a:solidFill>
                <a:latin typeface="Arial"/>
                <a:ea typeface="Arial"/>
                <a:cs typeface="Arial"/>
                <a:sym typeface="Arial"/>
              </a:rPr>
              <a:t>. MLOps Tools</a:t>
            </a:r>
            <a:endParaRPr b="1" i="0" sz="3000" u="none" cap="none" strike="noStrike">
              <a:solidFill>
                <a:srgbClr val="434343"/>
              </a:solidFill>
              <a:latin typeface="Arial"/>
              <a:ea typeface="Arial"/>
              <a:cs typeface="Arial"/>
              <a:sym typeface="Arial"/>
            </a:endParaRPr>
          </a:p>
        </p:txBody>
      </p:sp>
      <p:pic>
        <p:nvPicPr>
          <p:cNvPr id="126" name="Google Shape;126;p4"/>
          <p:cNvPicPr preferRelativeResize="0"/>
          <p:nvPr/>
        </p:nvPicPr>
        <p:blipFill rotWithShape="1">
          <a:blip r:embed="rId5">
            <a:alphaModFix/>
          </a:blip>
          <a:srcRect b="0" l="0" r="0" t="0"/>
          <a:stretch/>
        </p:blipFill>
        <p:spPr>
          <a:xfrm>
            <a:off x="366338" y="752225"/>
            <a:ext cx="11460516" cy="5881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g15aaaa4c040_0_64"/>
          <p:cNvGrpSpPr/>
          <p:nvPr/>
        </p:nvGrpSpPr>
        <p:grpSpPr>
          <a:xfrm>
            <a:off x="0" y="0"/>
            <a:ext cx="12193200" cy="671850"/>
            <a:chOff x="0" y="0"/>
            <a:chExt cx="12193200" cy="671850"/>
          </a:xfrm>
        </p:grpSpPr>
        <p:sp>
          <p:nvSpPr>
            <p:cNvPr id="132" name="Google Shape;132;g15aaaa4c040_0_64"/>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2</a:t>
              </a:r>
              <a:r>
                <a:rPr b="1" i="0" lang="ko-KR" sz="3000" u="none" cap="none" strike="noStrike">
                  <a:solidFill>
                    <a:srgbClr val="434343"/>
                  </a:solidFill>
                  <a:latin typeface="Arial"/>
                  <a:ea typeface="Arial"/>
                  <a:cs typeface="Arial"/>
                  <a:sym typeface="Arial"/>
                </a:rPr>
                <a:t>. MLOps Tools</a:t>
              </a:r>
              <a:endParaRPr b="1" i="0" sz="3000" u="none" cap="none" strike="noStrike">
                <a:solidFill>
                  <a:srgbClr val="434343"/>
                </a:solidFill>
                <a:latin typeface="Arial"/>
                <a:ea typeface="Arial"/>
                <a:cs typeface="Arial"/>
                <a:sym typeface="Arial"/>
              </a:endParaRPr>
            </a:p>
          </p:txBody>
        </p:sp>
        <p:pic>
          <p:nvPicPr>
            <p:cNvPr id="133" name="Google Shape;133;g15aaaa4c040_0_64"/>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34" name="Google Shape;134;g15aaaa4c040_0_64"/>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35" name="Google Shape;135;g15aaaa4c040_0_64"/>
          <p:cNvPicPr preferRelativeResize="0"/>
          <p:nvPr/>
        </p:nvPicPr>
        <p:blipFill rotWithShape="1">
          <a:blip r:embed="rId5">
            <a:alphaModFix/>
          </a:blip>
          <a:srcRect b="0" l="0" r="0" t="0"/>
          <a:stretch/>
        </p:blipFill>
        <p:spPr>
          <a:xfrm>
            <a:off x="428075" y="1836225"/>
            <a:ext cx="5199064" cy="3584774"/>
          </a:xfrm>
          <a:prstGeom prst="rect">
            <a:avLst/>
          </a:prstGeom>
          <a:noFill/>
          <a:ln>
            <a:noFill/>
          </a:ln>
        </p:spPr>
      </p:pic>
      <p:pic>
        <p:nvPicPr>
          <p:cNvPr id="136" name="Google Shape;136;g15aaaa4c040_0_64"/>
          <p:cNvPicPr preferRelativeResize="0"/>
          <p:nvPr/>
        </p:nvPicPr>
        <p:blipFill rotWithShape="1">
          <a:blip r:embed="rId6">
            <a:alphaModFix/>
          </a:blip>
          <a:srcRect b="0" l="0" r="0" t="0"/>
          <a:stretch/>
        </p:blipFill>
        <p:spPr>
          <a:xfrm>
            <a:off x="6136575" y="1836225"/>
            <a:ext cx="5602024" cy="3584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10"/>
          <p:cNvGrpSpPr/>
          <p:nvPr/>
        </p:nvGrpSpPr>
        <p:grpSpPr>
          <a:xfrm>
            <a:off x="0" y="0"/>
            <a:ext cx="12193200" cy="671850"/>
            <a:chOff x="0" y="0"/>
            <a:chExt cx="12193200" cy="671850"/>
          </a:xfrm>
        </p:grpSpPr>
        <p:sp>
          <p:nvSpPr>
            <p:cNvPr id="142" name="Google Shape;142;p10"/>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2</a:t>
              </a:r>
              <a:r>
                <a:rPr b="1" i="0" lang="ko-KR" sz="3000" u="none" cap="none" strike="noStrike">
                  <a:solidFill>
                    <a:srgbClr val="434343"/>
                  </a:solidFill>
                  <a:latin typeface="Arial"/>
                  <a:ea typeface="Arial"/>
                  <a:cs typeface="Arial"/>
                  <a:sym typeface="Arial"/>
                </a:rPr>
                <a:t>. MLOps Tool Stack</a:t>
              </a:r>
              <a:endParaRPr b="1" i="0" sz="3000" u="none" cap="none" strike="noStrike">
                <a:solidFill>
                  <a:srgbClr val="434343"/>
                </a:solidFill>
                <a:latin typeface="Arial"/>
                <a:ea typeface="Arial"/>
                <a:cs typeface="Arial"/>
                <a:sym typeface="Arial"/>
              </a:endParaRPr>
            </a:p>
          </p:txBody>
        </p:sp>
        <p:pic>
          <p:nvPicPr>
            <p:cNvPr id="143" name="Google Shape;143;p10"/>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44" name="Google Shape;144;p10"/>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45" name="Google Shape;145;p10"/>
          <p:cNvPicPr preferRelativeResize="0"/>
          <p:nvPr/>
        </p:nvPicPr>
        <p:blipFill rotWithShape="1">
          <a:blip r:embed="rId5">
            <a:alphaModFix/>
          </a:blip>
          <a:srcRect b="0" l="0" r="0" t="17729"/>
          <a:stretch/>
        </p:blipFill>
        <p:spPr>
          <a:xfrm>
            <a:off x="1231600" y="1107425"/>
            <a:ext cx="9728801" cy="496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g1568f412821_8_77"/>
          <p:cNvGrpSpPr/>
          <p:nvPr/>
        </p:nvGrpSpPr>
        <p:grpSpPr>
          <a:xfrm>
            <a:off x="0" y="74637"/>
            <a:ext cx="12193200" cy="597213"/>
            <a:chOff x="0" y="74637"/>
            <a:chExt cx="12193200" cy="597213"/>
          </a:xfrm>
        </p:grpSpPr>
        <p:pic>
          <p:nvPicPr>
            <p:cNvPr id="151" name="Google Shape;151;g1568f412821_8_77"/>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52" name="Google Shape;152;g1568f412821_8_77"/>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
        <p:nvSpPr>
          <p:cNvPr id="153" name="Google Shape;153;g1568f412821_8_77"/>
          <p:cNvSpPr txBox="1"/>
          <p:nvPr/>
        </p:nvSpPr>
        <p:spPr>
          <a:xfrm>
            <a:off x="6497925" y="1164175"/>
            <a:ext cx="5071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ko-KR" sz="3000">
                <a:solidFill>
                  <a:srgbClr val="434343"/>
                </a:solidFill>
              </a:rPr>
              <a:t>On-premise vs Cloud</a:t>
            </a:r>
            <a:endParaRPr b="1" sz="3800"/>
          </a:p>
        </p:txBody>
      </p:sp>
      <p:sp>
        <p:nvSpPr>
          <p:cNvPr id="154" name="Google Shape;154;g1568f412821_8_77"/>
          <p:cNvSpPr txBox="1"/>
          <p:nvPr/>
        </p:nvSpPr>
        <p:spPr>
          <a:xfrm>
            <a:off x="6119900" y="2355050"/>
            <a:ext cx="55116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AutoNum type="arabicPeriod"/>
            </a:pPr>
            <a:r>
              <a:rPr lang="ko-KR" sz="1800"/>
              <a:t>클라우드 환경 기반으로 제공받은 aws의 인스턴스 5대로 데이터파이프라인을 구축하여, 1대의 인스턴스로 ML flow를 위한 학습용 인스턴스 구축하여 MLOps 진행</a:t>
            </a:r>
            <a:endParaRPr sz="1800"/>
          </a:p>
          <a:p>
            <a:pPr indent="0" lvl="0" marL="0" marR="0" rtl="0" algn="l">
              <a:lnSpc>
                <a:spcPct val="100000"/>
              </a:lnSpc>
              <a:spcBef>
                <a:spcPts val="0"/>
              </a:spcBef>
              <a:spcAft>
                <a:spcPts val="0"/>
              </a:spcAft>
              <a:buNone/>
            </a:pPr>
            <a:r>
              <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eriod"/>
            </a:pPr>
            <a:r>
              <a:rPr lang="ko-KR" sz="1800"/>
              <a:t>구축한 데이터파이프라인에서 2대의 MasterNode 와 3대의 DataNode를 기반으로 Zookeeper에 2대의 Master, 1대의 Data에 구축 예정.</a:t>
            </a:r>
            <a:endParaRPr sz="1800"/>
          </a:p>
        </p:txBody>
      </p:sp>
      <p:grpSp>
        <p:nvGrpSpPr>
          <p:cNvPr id="155" name="Google Shape;155;g1568f412821_8_77"/>
          <p:cNvGrpSpPr/>
          <p:nvPr/>
        </p:nvGrpSpPr>
        <p:grpSpPr>
          <a:xfrm>
            <a:off x="0" y="0"/>
            <a:ext cx="12193200" cy="671850"/>
            <a:chOff x="0" y="0"/>
            <a:chExt cx="12193200" cy="671850"/>
          </a:xfrm>
        </p:grpSpPr>
        <p:sp>
          <p:nvSpPr>
            <p:cNvPr id="156" name="Google Shape;156;g1568f412821_8_77"/>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3</a:t>
              </a:r>
              <a:r>
                <a:rPr b="1" i="0" lang="ko-KR" sz="3000" u="none" cap="none" strike="noStrike">
                  <a:solidFill>
                    <a:srgbClr val="434343"/>
                  </a:solidFill>
                  <a:latin typeface="Arial"/>
                  <a:ea typeface="Arial"/>
                  <a:cs typeface="Arial"/>
                  <a:sym typeface="Arial"/>
                </a:rPr>
                <a:t>. </a:t>
              </a:r>
              <a:r>
                <a:rPr b="1" lang="ko-KR" sz="3000">
                  <a:solidFill>
                    <a:srgbClr val="434343"/>
                  </a:solidFill>
                </a:rPr>
                <a:t>환경과 각 구성 흐름</a:t>
              </a:r>
              <a:endParaRPr b="1" i="0" sz="3000" u="none" cap="none" strike="noStrike">
                <a:solidFill>
                  <a:srgbClr val="434343"/>
                </a:solidFill>
                <a:latin typeface="Arial"/>
                <a:ea typeface="Arial"/>
                <a:cs typeface="Arial"/>
                <a:sym typeface="Arial"/>
              </a:endParaRPr>
            </a:p>
          </p:txBody>
        </p:sp>
        <p:pic>
          <p:nvPicPr>
            <p:cNvPr id="157" name="Google Shape;157;g1568f412821_8_77"/>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58" name="Google Shape;158;g1568f412821_8_77"/>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sp>
        <p:nvSpPr>
          <p:cNvPr id="159" name="Google Shape;159;g1568f412821_8_77"/>
          <p:cNvSpPr txBox="1"/>
          <p:nvPr/>
        </p:nvSpPr>
        <p:spPr>
          <a:xfrm>
            <a:off x="321925" y="2065200"/>
            <a:ext cx="5351100" cy="35094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ko-KR" sz="1800">
                <a:solidFill>
                  <a:srgbClr val="161616"/>
                </a:solidFill>
                <a:highlight>
                  <a:srgbClr val="FFFFFF"/>
                </a:highlight>
              </a:rPr>
              <a:t>데이터 파이프라인은 다양한 데이터 소스에서 원시 데이터를 수집한 다음 분석을 위해 데이터 레이크 또는 데이터 웨어하우스와 같은 데이터 저장소로 이전하는 방법입니다. 일반적으로 데이터는 데이터 저장소로 이동하기 전에 데이터 처리 과정을 거칩니다. 여기에는 적절한 데이터 통합과 표준화를 보장하는 필터링, 마스킹, 집계와 같은 데이터 변환이 포함됩니다. 이 과정은 데이터 세트의 대상이 관계형 데이터베이스인 경우 특히 중요합니다. 이 유형의 데이터 저장소에는 기존 데이터를 새 데이터로 업데이트하기 위해 정렬(즉, 데이터 열 및 유형 매칭)이 필요한 정의된 스키마가 있습니다. </a:t>
            </a:r>
            <a:endParaRPr sz="1800"/>
          </a:p>
        </p:txBody>
      </p:sp>
      <p:sp>
        <p:nvSpPr>
          <p:cNvPr id="160" name="Google Shape;160;g1568f412821_8_77"/>
          <p:cNvSpPr txBox="1"/>
          <p:nvPr/>
        </p:nvSpPr>
        <p:spPr>
          <a:xfrm>
            <a:off x="288825" y="1190200"/>
            <a:ext cx="5197500" cy="646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3000"/>
              <a:buFont typeface="Arial"/>
              <a:buNone/>
            </a:pPr>
            <a:r>
              <a:rPr b="1" lang="ko-KR" sz="3000">
                <a:solidFill>
                  <a:srgbClr val="434343"/>
                </a:solidFill>
              </a:rPr>
              <a:t>Data Pipeline이란?</a:t>
            </a:r>
            <a:endParaRPr b="1"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g1568f412821_8_32"/>
          <p:cNvGrpSpPr/>
          <p:nvPr/>
        </p:nvGrpSpPr>
        <p:grpSpPr>
          <a:xfrm>
            <a:off x="0" y="0"/>
            <a:ext cx="12193200" cy="671850"/>
            <a:chOff x="0" y="0"/>
            <a:chExt cx="12193200" cy="671850"/>
          </a:xfrm>
        </p:grpSpPr>
        <p:sp>
          <p:nvSpPr>
            <p:cNvPr id="166" name="Google Shape;166;g1568f412821_8_32"/>
            <p:cNvSpPr/>
            <p:nvPr/>
          </p:nvSpPr>
          <p:spPr>
            <a:xfrm>
              <a:off x="0" y="0"/>
              <a:ext cx="12192000" cy="631800"/>
            </a:xfrm>
            <a:prstGeom prst="rect">
              <a:avLst/>
            </a:prstGeom>
            <a:solidFill>
              <a:schemeClr val="lt1"/>
            </a:soli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000"/>
                <a:buFont typeface="Arial"/>
                <a:buNone/>
              </a:pPr>
              <a:r>
                <a:rPr b="1" lang="ko-KR" sz="3000">
                  <a:solidFill>
                    <a:srgbClr val="434343"/>
                  </a:solidFill>
                </a:rPr>
                <a:t>4. Data Pipeline</a:t>
              </a:r>
              <a:r>
                <a:rPr b="1" lang="ko-KR" sz="3000">
                  <a:solidFill>
                    <a:srgbClr val="434343"/>
                  </a:solidFill>
                </a:rPr>
                <a:t> </a:t>
              </a:r>
              <a:endParaRPr b="1" i="0" sz="3000" u="none" cap="none" strike="noStrike">
                <a:solidFill>
                  <a:srgbClr val="434343"/>
                </a:solidFill>
                <a:latin typeface="Arial"/>
                <a:ea typeface="Arial"/>
                <a:cs typeface="Arial"/>
                <a:sym typeface="Arial"/>
              </a:endParaRPr>
            </a:p>
          </p:txBody>
        </p:sp>
        <p:pic>
          <p:nvPicPr>
            <p:cNvPr id="167" name="Google Shape;167;g1568f412821_8_32"/>
            <p:cNvPicPr preferRelativeResize="0"/>
            <p:nvPr/>
          </p:nvPicPr>
          <p:blipFill rotWithShape="1">
            <a:blip r:embed="rId3">
              <a:alphaModFix/>
            </a:blip>
            <a:srcRect b="0" l="0" r="0" t="0"/>
            <a:stretch/>
          </p:blipFill>
          <p:spPr>
            <a:xfrm>
              <a:off x="10333900" y="74637"/>
              <a:ext cx="1772250" cy="482525"/>
            </a:xfrm>
            <a:prstGeom prst="rect">
              <a:avLst/>
            </a:prstGeom>
            <a:noFill/>
            <a:ln>
              <a:noFill/>
            </a:ln>
          </p:spPr>
        </p:pic>
        <p:pic>
          <p:nvPicPr>
            <p:cNvPr id="168" name="Google Shape;168;g1568f412821_8_32"/>
            <p:cNvPicPr preferRelativeResize="0"/>
            <p:nvPr/>
          </p:nvPicPr>
          <p:blipFill rotWithShape="1">
            <a:blip r:embed="rId4">
              <a:alphaModFix/>
            </a:blip>
            <a:srcRect b="0" l="0" r="0" t="0"/>
            <a:stretch/>
          </p:blipFill>
          <p:spPr>
            <a:xfrm>
              <a:off x="0" y="586500"/>
              <a:ext cx="12193200" cy="85350"/>
            </a:xfrm>
            <a:prstGeom prst="rect">
              <a:avLst/>
            </a:prstGeom>
            <a:noFill/>
            <a:ln>
              <a:noFill/>
            </a:ln>
          </p:spPr>
        </p:pic>
      </p:grpSp>
      <p:pic>
        <p:nvPicPr>
          <p:cNvPr id="169" name="Google Shape;169;g1568f412821_8_32"/>
          <p:cNvPicPr preferRelativeResize="0"/>
          <p:nvPr/>
        </p:nvPicPr>
        <p:blipFill>
          <a:blip r:embed="rId5">
            <a:alphaModFix/>
          </a:blip>
          <a:stretch>
            <a:fillRect/>
          </a:stretch>
        </p:blipFill>
        <p:spPr>
          <a:xfrm>
            <a:off x="110013" y="1325025"/>
            <a:ext cx="11819575" cy="3598350"/>
          </a:xfrm>
          <a:prstGeom prst="rect">
            <a:avLst/>
          </a:prstGeom>
          <a:noFill/>
          <a:ln>
            <a:noFill/>
          </a:ln>
        </p:spPr>
      </p:pic>
      <p:pic>
        <p:nvPicPr>
          <p:cNvPr id="170" name="Google Shape;170;g1568f412821_8_32"/>
          <p:cNvPicPr preferRelativeResize="0"/>
          <p:nvPr/>
        </p:nvPicPr>
        <p:blipFill>
          <a:blip r:embed="rId6">
            <a:alphaModFix/>
          </a:blip>
          <a:stretch>
            <a:fillRect/>
          </a:stretch>
        </p:blipFill>
        <p:spPr>
          <a:xfrm>
            <a:off x="212175" y="5133525"/>
            <a:ext cx="3146600" cy="1321050"/>
          </a:xfrm>
          <a:prstGeom prst="rect">
            <a:avLst/>
          </a:prstGeom>
          <a:noFill/>
          <a:ln>
            <a:noFill/>
          </a:ln>
        </p:spPr>
      </p:pic>
      <p:pic>
        <p:nvPicPr>
          <p:cNvPr id="171" name="Google Shape;171;g1568f412821_8_32"/>
          <p:cNvPicPr preferRelativeResize="0"/>
          <p:nvPr/>
        </p:nvPicPr>
        <p:blipFill>
          <a:blip r:embed="rId7">
            <a:alphaModFix/>
          </a:blip>
          <a:stretch>
            <a:fillRect/>
          </a:stretch>
        </p:blipFill>
        <p:spPr>
          <a:xfrm>
            <a:off x="3511175" y="5075775"/>
            <a:ext cx="2176161" cy="1629825"/>
          </a:xfrm>
          <a:prstGeom prst="rect">
            <a:avLst/>
          </a:prstGeom>
          <a:noFill/>
          <a:ln>
            <a:noFill/>
          </a:ln>
        </p:spPr>
      </p:pic>
      <p:pic>
        <p:nvPicPr>
          <p:cNvPr id="172" name="Google Shape;172;g1568f412821_8_32"/>
          <p:cNvPicPr preferRelativeResize="0"/>
          <p:nvPr/>
        </p:nvPicPr>
        <p:blipFill rotWithShape="1">
          <a:blip r:embed="rId8">
            <a:alphaModFix/>
          </a:blip>
          <a:srcRect b="18943" l="12516" r="18788" t="0"/>
          <a:stretch/>
        </p:blipFill>
        <p:spPr>
          <a:xfrm>
            <a:off x="5928675" y="5230163"/>
            <a:ext cx="2390575" cy="1321050"/>
          </a:xfrm>
          <a:prstGeom prst="rect">
            <a:avLst/>
          </a:prstGeom>
          <a:noFill/>
          <a:ln>
            <a:noFill/>
          </a:ln>
        </p:spPr>
      </p:pic>
      <p:pic>
        <p:nvPicPr>
          <p:cNvPr id="173" name="Google Shape;173;g1568f412821_8_32"/>
          <p:cNvPicPr preferRelativeResize="0"/>
          <p:nvPr/>
        </p:nvPicPr>
        <p:blipFill>
          <a:blip r:embed="rId9">
            <a:alphaModFix/>
          </a:blip>
          <a:stretch>
            <a:fillRect/>
          </a:stretch>
        </p:blipFill>
        <p:spPr>
          <a:xfrm>
            <a:off x="8648211" y="5208978"/>
            <a:ext cx="2209762" cy="1170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2022-03-11T00:19:11Z</dcterms:created>
  <dc:creator>jung jaehun</dc:creator>
</cp:coreProperties>
</file>