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8">
          <p15:clr>
            <a:srgbClr val="9AA0A6"/>
          </p15:clr>
        </p15:guide>
        <p15:guide id="2" pos="1134">
          <p15:clr>
            <a:srgbClr val="9AA0A6"/>
          </p15:clr>
        </p15:guide>
        <p15:guide id="3" pos="6633">
          <p15:clr>
            <a:srgbClr val="9AA0A6"/>
          </p15:clr>
        </p15:guide>
        <p15:guide id="4" orient="horz" pos="1742">
          <p15:clr>
            <a:srgbClr val="9AA0A6"/>
          </p15:clr>
        </p15:guide>
        <p15:guide id="5" orient="horz" pos="3372">
          <p15:clr>
            <a:srgbClr val="9AA0A6"/>
          </p15:clr>
        </p15:guide>
        <p15:guide id="6" pos="3035">
          <p15:clr>
            <a:srgbClr val="9AA0A6"/>
          </p15:clr>
        </p15:guide>
        <p15:guide id="7" pos="5272">
          <p15:clr>
            <a:srgbClr val="9AA0A6"/>
          </p15:clr>
        </p15:guide>
        <p15:guide id="8" pos="4557">
          <p15:clr>
            <a:srgbClr val="9AA0A6"/>
          </p15:clr>
        </p15:guide>
        <p15:guide id="9" pos="4157">
          <p15:clr>
            <a:srgbClr val="9AA0A6"/>
          </p15:clr>
        </p15:guide>
        <p15:guide id="10" orient="horz" pos="425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4" roundtripDataSignature="AMtx7mjQqXf37RyHefrsbnPWJ18DuHU8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8" orient="horz"/>
        <p:guide pos="1134"/>
        <p:guide pos="6633"/>
        <p:guide pos="1742" orient="horz"/>
        <p:guide pos="3372" orient="horz"/>
        <p:guide pos="3035"/>
        <p:guide pos="5272"/>
        <p:guide pos="4557"/>
        <p:guide pos="4157"/>
        <p:guide pos="42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723ffca711_2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723ffca711_2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25998f64e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725998f64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725998f64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725998f6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725998f64e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1725998f6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725998f64e_1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725998f64e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25998f64e_1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1725998f64e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70be92866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170be9286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시연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70be92866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70be9286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MLOps 0, 1, 2 단</a:t>
            </a:r>
            <a:r>
              <a:rPr lang="ko-KR"/>
              <a:t>계 설명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70be928662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70be92866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아쉬</a:t>
            </a:r>
            <a:r>
              <a:rPr lang="ko-KR"/>
              <a:t>운 점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7d4a506_0_7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7167d4a50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MLOps 0, 1, 2 단계 설명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7d4a506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7167d4a506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MLOps 0, 1, 2 단계 설명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ed4f06c1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fed4f06c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중간발</a:t>
            </a:r>
            <a:r>
              <a:rPr lang="ko-KR"/>
              <a:t>표 아키텍쳐에서의 한계점 설명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/>
              <a:t>jenkins 사용 x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/>
              <a:t>argo cd는 모델 배포에만 사용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/>
              <a:t>파이프라인 배포에는 argo workflow와 events 사용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67d4a506_0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7167d4a50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23ffca711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723ffca711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23ffca711_2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723ffca711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23ffca711_2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723ffca711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25998f6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725998f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최종 아키텍쳐 부분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이후 두 슬라이드에서 파이프라인을 각각 설명하도록 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38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_1bV3GlCiA35kXP_L6OhkF1_uLJ1A4qT/view" TargetMode="External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5" Type="http://schemas.openxmlformats.org/officeDocument/2006/relationships/image" Target="../media/image26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16.png"/><Relationship Id="rId5" Type="http://schemas.openxmlformats.org/officeDocument/2006/relationships/image" Target="../media/image7.png"/><Relationship Id="rId19" Type="http://schemas.openxmlformats.org/officeDocument/2006/relationships/image" Target="../media/image20.png"/><Relationship Id="rId6" Type="http://schemas.openxmlformats.org/officeDocument/2006/relationships/image" Target="../media/image8.png"/><Relationship Id="rId18" Type="http://schemas.openxmlformats.org/officeDocument/2006/relationships/image" Target="../media/image17.png"/><Relationship Id="rId7" Type="http://schemas.openxmlformats.org/officeDocument/2006/relationships/image" Target="../media/image40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5" Type="http://schemas.openxmlformats.org/officeDocument/2006/relationships/image" Target="../media/image26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16.png"/><Relationship Id="rId5" Type="http://schemas.openxmlformats.org/officeDocument/2006/relationships/image" Target="../media/image7.png"/><Relationship Id="rId19" Type="http://schemas.openxmlformats.org/officeDocument/2006/relationships/image" Target="../media/image20.png"/><Relationship Id="rId6" Type="http://schemas.openxmlformats.org/officeDocument/2006/relationships/image" Target="../media/image8.png"/><Relationship Id="rId18" Type="http://schemas.openxmlformats.org/officeDocument/2006/relationships/image" Target="../media/image17.png"/><Relationship Id="rId7" Type="http://schemas.openxmlformats.org/officeDocument/2006/relationships/image" Target="../media/image40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5" Type="http://schemas.openxmlformats.org/officeDocument/2006/relationships/image" Target="../media/image26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16.png"/><Relationship Id="rId5" Type="http://schemas.openxmlformats.org/officeDocument/2006/relationships/image" Target="../media/image7.png"/><Relationship Id="rId19" Type="http://schemas.openxmlformats.org/officeDocument/2006/relationships/image" Target="../media/image20.png"/><Relationship Id="rId6" Type="http://schemas.openxmlformats.org/officeDocument/2006/relationships/image" Target="../media/image8.png"/><Relationship Id="rId18" Type="http://schemas.openxmlformats.org/officeDocument/2006/relationships/image" Target="../media/image17.png"/><Relationship Id="rId7" Type="http://schemas.openxmlformats.org/officeDocument/2006/relationships/image" Target="../media/image4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668775" y="2225945"/>
            <a:ext cx="68775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94"/>
              <a:buFont typeface="Arial"/>
              <a:buNone/>
            </a:pPr>
            <a:r>
              <a:rPr b="1" lang="ko-KR" sz="5900">
                <a:latin typeface="Arial"/>
                <a:ea typeface="Arial"/>
                <a:cs typeface="Arial"/>
                <a:sym typeface="Arial"/>
              </a:rPr>
              <a:t>팀 메타몽 6조(MLOps)</a:t>
            </a:r>
            <a:endParaRPr b="1" sz="5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217625" y="407243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TEAM 6조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 sz="2200">
                <a:latin typeface="Arial"/>
                <a:ea typeface="Arial"/>
                <a:cs typeface="Arial"/>
                <a:sym typeface="Arial"/>
              </a:rPr>
              <a:t>최용성, 하종수, 오세연, 김주호, 송지원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 rot="5400000">
            <a:off x="-1080163" y="1207887"/>
            <a:ext cx="6714175" cy="44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652000" y="3755425"/>
            <a:ext cx="2278799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723ffca711_2_417"/>
          <p:cNvSpPr/>
          <p:nvPr/>
        </p:nvSpPr>
        <p:spPr>
          <a:xfrm>
            <a:off x="2258075" y="752100"/>
            <a:ext cx="2703000" cy="1347900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g1723ffca711_2_417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472" name="Google Shape;472;g1723ffca711_2_417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3" name="Google Shape;473;g1723ffca711_2_4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g1723ffca711_2_417"/>
          <p:cNvSpPr/>
          <p:nvPr/>
        </p:nvSpPr>
        <p:spPr>
          <a:xfrm>
            <a:off x="1366459" y="30700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75" name="Google Shape;475;g1723ffca711_2_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635" y="3305161"/>
            <a:ext cx="701140" cy="25748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723ffca711_2_417"/>
          <p:cNvSpPr/>
          <p:nvPr/>
        </p:nvSpPr>
        <p:spPr>
          <a:xfrm>
            <a:off x="2603978" y="30592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77" name="Google Shape;477;g1723ffca711_2_417"/>
          <p:cNvPicPr preferRelativeResize="0"/>
          <p:nvPr/>
        </p:nvPicPr>
        <p:blipFill rotWithShape="1">
          <a:blip r:embed="rId5">
            <a:alphaModFix/>
          </a:blip>
          <a:srcRect b="17189" l="13337" r="13094" t="17425"/>
          <a:stretch/>
        </p:blipFill>
        <p:spPr>
          <a:xfrm>
            <a:off x="2774139" y="32471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723ffca711_2_417"/>
          <p:cNvSpPr/>
          <p:nvPr/>
        </p:nvSpPr>
        <p:spPr>
          <a:xfrm>
            <a:off x="2603978" y="10963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79" name="Google Shape;479;g1723ffca711_2_417"/>
          <p:cNvSpPr txBox="1"/>
          <p:nvPr/>
        </p:nvSpPr>
        <p:spPr>
          <a:xfrm>
            <a:off x="1366473" y="26818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480" name="Google Shape;480;g1723ffca711_2_417"/>
          <p:cNvSpPr txBox="1"/>
          <p:nvPr/>
        </p:nvSpPr>
        <p:spPr>
          <a:xfrm>
            <a:off x="2598526" y="26818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pic>
        <p:nvPicPr>
          <p:cNvPr id="481" name="Google Shape;481;g1723ffca711_2_4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878" y="12802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723ffca711_2_417"/>
          <p:cNvSpPr/>
          <p:nvPr/>
        </p:nvSpPr>
        <p:spPr>
          <a:xfrm>
            <a:off x="3841511" y="11032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83" name="Google Shape;483;g1723ffca711_2_417"/>
          <p:cNvPicPr preferRelativeResize="0"/>
          <p:nvPr/>
        </p:nvPicPr>
        <p:blipFill rotWithShape="1">
          <a:blip r:embed="rId7">
            <a:alphaModFix/>
          </a:blip>
          <a:srcRect b="12523" l="20558" r="20227" t="10742"/>
          <a:stretch/>
        </p:blipFill>
        <p:spPr>
          <a:xfrm>
            <a:off x="4017096" y="12871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723ffca711_2_417"/>
          <p:cNvSpPr txBox="1"/>
          <p:nvPr/>
        </p:nvSpPr>
        <p:spPr>
          <a:xfrm>
            <a:off x="3852399" y="7331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485" name="Google Shape;485;g1723ffca711_2_417"/>
          <p:cNvSpPr txBox="1"/>
          <p:nvPr/>
        </p:nvSpPr>
        <p:spPr>
          <a:xfrm>
            <a:off x="2598513" y="719025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Web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486" name="Google Shape;486;g1723ffca711_2_417"/>
          <p:cNvSpPr/>
          <p:nvPr/>
        </p:nvSpPr>
        <p:spPr>
          <a:xfrm>
            <a:off x="3841511" y="30606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7" name="Google Shape;487;g1723ffca711_2_417"/>
          <p:cNvSpPr/>
          <p:nvPr/>
        </p:nvSpPr>
        <p:spPr>
          <a:xfrm>
            <a:off x="3841511" y="43818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88" name="Google Shape;488;g1723ffca711_2_4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032712" y="45657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1723ffca711_2_4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6101" y="3249998"/>
            <a:ext cx="35882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723ffca711_2_417"/>
          <p:cNvSpPr/>
          <p:nvPr/>
        </p:nvSpPr>
        <p:spPr>
          <a:xfrm>
            <a:off x="1985226" y="43818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g1723ffca711_2_4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8577" y="45657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g1723ffca711_2_417"/>
          <p:cNvCxnSpPr/>
          <p:nvPr/>
        </p:nvCxnSpPr>
        <p:spPr>
          <a:xfrm>
            <a:off x="2139904" y="34250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g1723ffca711_2_417"/>
          <p:cNvCxnSpPr/>
          <p:nvPr/>
        </p:nvCxnSpPr>
        <p:spPr>
          <a:xfrm rot="10800000">
            <a:off x="2384684" y="34352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4" name="Google Shape;494;g1723ffca711_2_417"/>
          <p:cNvSpPr txBox="1"/>
          <p:nvPr/>
        </p:nvSpPr>
        <p:spPr>
          <a:xfrm>
            <a:off x="1984939" y="39923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495" name="Google Shape;495;g1723ffca711_2_417"/>
          <p:cNvSpPr txBox="1"/>
          <p:nvPr/>
        </p:nvSpPr>
        <p:spPr>
          <a:xfrm>
            <a:off x="3764200" y="26692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cxnSp>
        <p:nvCxnSpPr>
          <p:cNvPr id="496" name="Google Shape;496;g1723ffca711_2_417"/>
          <p:cNvCxnSpPr>
            <a:stCxn id="482" idx="1"/>
            <a:endCxn id="478" idx="3"/>
          </p:cNvCxnSpPr>
          <p:nvPr/>
        </p:nvCxnSpPr>
        <p:spPr>
          <a:xfrm rot="10800000">
            <a:off x="3377711" y="14641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g1723ffca711_2_417"/>
          <p:cNvCxnSpPr/>
          <p:nvPr/>
        </p:nvCxnSpPr>
        <p:spPr>
          <a:xfrm rot="10800000">
            <a:off x="2990721" y="18319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g1723ffca711_2_417"/>
          <p:cNvCxnSpPr/>
          <p:nvPr/>
        </p:nvCxnSpPr>
        <p:spPr>
          <a:xfrm rot="10800000">
            <a:off x="4228253" y="37965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g1723ffca711_2_417"/>
          <p:cNvCxnSpPr/>
          <p:nvPr/>
        </p:nvCxnSpPr>
        <p:spPr>
          <a:xfrm rot="10800000">
            <a:off x="4228253" y="24537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g1723ffca711_2_417"/>
          <p:cNvCxnSpPr/>
          <p:nvPr/>
        </p:nvCxnSpPr>
        <p:spPr>
          <a:xfrm rot="10800000">
            <a:off x="2995376" y="24558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g1723ffca711_2_417"/>
          <p:cNvSpPr txBox="1"/>
          <p:nvPr/>
        </p:nvSpPr>
        <p:spPr>
          <a:xfrm>
            <a:off x="3841524" y="39923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502" name="Google Shape;502;g1723ffca711_2_417"/>
          <p:cNvSpPr/>
          <p:nvPr/>
        </p:nvSpPr>
        <p:spPr>
          <a:xfrm>
            <a:off x="1997826" y="58086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03" name="Google Shape;503;g1723ffca711_2_4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50610" y="59634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723ffca711_2_417"/>
          <p:cNvSpPr txBox="1"/>
          <p:nvPr/>
        </p:nvSpPr>
        <p:spPr>
          <a:xfrm>
            <a:off x="1985025" y="55209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505" name="Google Shape;505;g1723ffca711_2_417"/>
          <p:cNvCxnSpPr/>
          <p:nvPr/>
        </p:nvCxnSpPr>
        <p:spPr>
          <a:xfrm>
            <a:off x="2372084" y="51175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g1723ffca711_2_417"/>
          <p:cNvSpPr/>
          <p:nvPr/>
        </p:nvSpPr>
        <p:spPr>
          <a:xfrm>
            <a:off x="1706850" y="1103188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</a:t>
            </a:r>
            <a:endParaRPr/>
          </a:p>
        </p:txBody>
      </p:sp>
      <p:sp>
        <p:nvSpPr>
          <p:cNvPr id="507" name="Google Shape;507;g1723ffca711_2_417"/>
          <p:cNvSpPr txBox="1"/>
          <p:nvPr/>
        </p:nvSpPr>
        <p:spPr>
          <a:xfrm>
            <a:off x="6502700" y="1464100"/>
            <a:ext cx="42381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/>
              <a:t>Web Deployment</a:t>
            </a:r>
            <a:endParaRPr b="1" sz="18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-KR" sz="1500"/>
              <a:t>AWS Rout53</a:t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-KR" sz="1500">
                <a:solidFill>
                  <a:schemeClr val="dk1"/>
                </a:solidFill>
              </a:rPr>
              <a:t>Nginx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-KR" sz="1500">
                <a:solidFill>
                  <a:schemeClr val="dk1"/>
                </a:solidFill>
              </a:rPr>
              <a:t>Certbot &amp; Let’s Encrypt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-KR" sz="1500">
                <a:solidFill>
                  <a:schemeClr val="dk1"/>
                </a:solidFill>
              </a:rPr>
              <a:t>React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ko-KR" sz="1500">
                <a:solidFill>
                  <a:schemeClr val="dk1"/>
                </a:solidFill>
              </a:rPr>
              <a:t>AWS Instance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25998f64e_1_108"/>
          <p:cNvSpPr/>
          <p:nvPr/>
        </p:nvSpPr>
        <p:spPr>
          <a:xfrm>
            <a:off x="2258075" y="752100"/>
            <a:ext cx="2703000" cy="1347900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g1725998f64e_1_108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514" name="Google Shape;514;g1725998f64e_1_108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5" name="Google Shape;515;g1725998f64e_1_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6" name="Google Shape;516;g1725998f64e_1_108"/>
          <p:cNvSpPr/>
          <p:nvPr/>
        </p:nvSpPr>
        <p:spPr>
          <a:xfrm>
            <a:off x="1366459" y="30700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17" name="Google Shape;517;g1725998f64e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635" y="3305161"/>
            <a:ext cx="701140" cy="25748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725998f64e_1_108"/>
          <p:cNvSpPr/>
          <p:nvPr/>
        </p:nvSpPr>
        <p:spPr>
          <a:xfrm>
            <a:off x="2603978" y="30592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19" name="Google Shape;519;g1725998f64e_1_108"/>
          <p:cNvPicPr preferRelativeResize="0"/>
          <p:nvPr/>
        </p:nvPicPr>
        <p:blipFill rotWithShape="1">
          <a:blip r:embed="rId5">
            <a:alphaModFix/>
          </a:blip>
          <a:srcRect b="17189" l="13337" r="13094" t="17425"/>
          <a:stretch/>
        </p:blipFill>
        <p:spPr>
          <a:xfrm>
            <a:off x="2774139" y="32471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725998f64e_1_108"/>
          <p:cNvSpPr/>
          <p:nvPr/>
        </p:nvSpPr>
        <p:spPr>
          <a:xfrm>
            <a:off x="2603978" y="10963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1" name="Google Shape;521;g1725998f64e_1_108"/>
          <p:cNvSpPr txBox="1"/>
          <p:nvPr/>
        </p:nvSpPr>
        <p:spPr>
          <a:xfrm>
            <a:off x="1366473" y="26818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522" name="Google Shape;522;g1725998f64e_1_108"/>
          <p:cNvSpPr txBox="1"/>
          <p:nvPr/>
        </p:nvSpPr>
        <p:spPr>
          <a:xfrm>
            <a:off x="2598526" y="26818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pic>
        <p:nvPicPr>
          <p:cNvPr id="523" name="Google Shape;523;g1725998f64e_1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878" y="12802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725998f64e_1_108"/>
          <p:cNvSpPr/>
          <p:nvPr/>
        </p:nvSpPr>
        <p:spPr>
          <a:xfrm>
            <a:off x="3841511" y="11032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g1725998f64e_1_108"/>
          <p:cNvPicPr preferRelativeResize="0"/>
          <p:nvPr/>
        </p:nvPicPr>
        <p:blipFill rotWithShape="1">
          <a:blip r:embed="rId7">
            <a:alphaModFix/>
          </a:blip>
          <a:srcRect b="12523" l="20558" r="20227" t="10742"/>
          <a:stretch/>
        </p:blipFill>
        <p:spPr>
          <a:xfrm>
            <a:off x="4017096" y="12871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1725998f64e_1_108"/>
          <p:cNvSpPr txBox="1"/>
          <p:nvPr/>
        </p:nvSpPr>
        <p:spPr>
          <a:xfrm>
            <a:off x="3852399" y="7331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527" name="Google Shape;527;g1725998f64e_1_108"/>
          <p:cNvSpPr txBox="1"/>
          <p:nvPr/>
        </p:nvSpPr>
        <p:spPr>
          <a:xfrm>
            <a:off x="2598513" y="719025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Web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528" name="Google Shape;528;g1725998f64e_1_108"/>
          <p:cNvSpPr/>
          <p:nvPr/>
        </p:nvSpPr>
        <p:spPr>
          <a:xfrm>
            <a:off x="3841511" y="30606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9" name="Google Shape;529;g1725998f64e_1_108"/>
          <p:cNvSpPr/>
          <p:nvPr/>
        </p:nvSpPr>
        <p:spPr>
          <a:xfrm>
            <a:off x="3841511" y="43818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g1725998f64e_1_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032712" y="45657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1725998f64e_1_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6101" y="3249998"/>
            <a:ext cx="35882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1725998f64e_1_108"/>
          <p:cNvSpPr/>
          <p:nvPr/>
        </p:nvSpPr>
        <p:spPr>
          <a:xfrm>
            <a:off x="1985226" y="43818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g1725998f64e_1_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8577" y="45657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g1725998f64e_1_108"/>
          <p:cNvCxnSpPr/>
          <p:nvPr/>
        </p:nvCxnSpPr>
        <p:spPr>
          <a:xfrm>
            <a:off x="2139904" y="34250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g1725998f64e_1_108"/>
          <p:cNvCxnSpPr/>
          <p:nvPr/>
        </p:nvCxnSpPr>
        <p:spPr>
          <a:xfrm rot="10800000">
            <a:off x="2384684" y="34352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36" name="Google Shape;536;g1725998f64e_1_108"/>
          <p:cNvSpPr txBox="1"/>
          <p:nvPr/>
        </p:nvSpPr>
        <p:spPr>
          <a:xfrm>
            <a:off x="1984939" y="39923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537" name="Google Shape;537;g1725998f64e_1_108"/>
          <p:cNvSpPr txBox="1"/>
          <p:nvPr/>
        </p:nvSpPr>
        <p:spPr>
          <a:xfrm>
            <a:off x="3764200" y="26692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cxnSp>
        <p:nvCxnSpPr>
          <p:cNvPr id="538" name="Google Shape;538;g1725998f64e_1_108"/>
          <p:cNvCxnSpPr>
            <a:stCxn id="524" idx="1"/>
            <a:endCxn id="520" idx="3"/>
          </p:cNvCxnSpPr>
          <p:nvPr/>
        </p:nvCxnSpPr>
        <p:spPr>
          <a:xfrm rot="10800000">
            <a:off x="3377711" y="14641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g1725998f64e_1_108"/>
          <p:cNvCxnSpPr/>
          <p:nvPr/>
        </p:nvCxnSpPr>
        <p:spPr>
          <a:xfrm rot="10800000">
            <a:off x="2990721" y="18319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g1725998f64e_1_108"/>
          <p:cNvCxnSpPr/>
          <p:nvPr/>
        </p:nvCxnSpPr>
        <p:spPr>
          <a:xfrm rot="10800000">
            <a:off x="4228253" y="37965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g1725998f64e_1_108"/>
          <p:cNvCxnSpPr/>
          <p:nvPr/>
        </p:nvCxnSpPr>
        <p:spPr>
          <a:xfrm rot="10800000">
            <a:off x="4228253" y="24537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g1725998f64e_1_108"/>
          <p:cNvCxnSpPr/>
          <p:nvPr/>
        </p:nvCxnSpPr>
        <p:spPr>
          <a:xfrm rot="10800000">
            <a:off x="2995376" y="24558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g1725998f64e_1_108"/>
          <p:cNvSpPr txBox="1"/>
          <p:nvPr/>
        </p:nvSpPr>
        <p:spPr>
          <a:xfrm>
            <a:off x="3841524" y="39923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544" name="Google Shape;544;g1725998f64e_1_108"/>
          <p:cNvSpPr/>
          <p:nvPr/>
        </p:nvSpPr>
        <p:spPr>
          <a:xfrm>
            <a:off x="1997826" y="58086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45" name="Google Shape;545;g1725998f64e_1_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50610" y="59634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725998f64e_1_108"/>
          <p:cNvSpPr txBox="1"/>
          <p:nvPr/>
        </p:nvSpPr>
        <p:spPr>
          <a:xfrm>
            <a:off x="1985025" y="55209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547" name="Google Shape;547;g1725998f64e_1_108"/>
          <p:cNvCxnSpPr/>
          <p:nvPr/>
        </p:nvCxnSpPr>
        <p:spPr>
          <a:xfrm>
            <a:off x="2372084" y="51175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g1725998f64e_1_108"/>
          <p:cNvSpPr txBox="1"/>
          <p:nvPr/>
        </p:nvSpPr>
        <p:spPr>
          <a:xfrm>
            <a:off x="5649975" y="1096375"/>
            <a:ext cx="61002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AWS Route 53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lphaLcPeriod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DNS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웹 서비스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lphaLcPeriod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도메인을 연결하고 연결한 도메인의 서브 도메인을 이용하여 모든 서버를 연결하기 위해 사용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1725998f64e_1_108"/>
          <p:cNvSpPr/>
          <p:nvPr/>
        </p:nvSpPr>
        <p:spPr>
          <a:xfrm>
            <a:off x="1706850" y="1103188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</a:t>
            </a:r>
            <a:endParaRPr/>
          </a:p>
        </p:txBody>
      </p:sp>
      <p:pic>
        <p:nvPicPr>
          <p:cNvPr id="550" name="Google Shape;550;g1725998f64e_1_10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45433" y="2830775"/>
            <a:ext cx="4584567" cy="36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725998f64e_1_7"/>
          <p:cNvSpPr/>
          <p:nvPr/>
        </p:nvSpPr>
        <p:spPr>
          <a:xfrm>
            <a:off x="2258075" y="752100"/>
            <a:ext cx="2703000" cy="1347900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g1725998f64e_1_7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557" name="Google Shape;557;g1725998f64e_1_7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8" name="Google Shape;558;g1725998f64e_1_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Google Shape;559;g1725998f64e_1_7"/>
          <p:cNvSpPr/>
          <p:nvPr/>
        </p:nvSpPr>
        <p:spPr>
          <a:xfrm>
            <a:off x="1366459" y="30700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60" name="Google Shape;560;g1725998f64e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635" y="3305161"/>
            <a:ext cx="701140" cy="25748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725998f64e_1_7"/>
          <p:cNvSpPr/>
          <p:nvPr/>
        </p:nvSpPr>
        <p:spPr>
          <a:xfrm>
            <a:off x="2603978" y="30592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62" name="Google Shape;562;g1725998f64e_1_7"/>
          <p:cNvPicPr preferRelativeResize="0"/>
          <p:nvPr/>
        </p:nvPicPr>
        <p:blipFill rotWithShape="1">
          <a:blip r:embed="rId5">
            <a:alphaModFix/>
          </a:blip>
          <a:srcRect b="17189" l="13337" r="13094" t="17425"/>
          <a:stretch/>
        </p:blipFill>
        <p:spPr>
          <a:xfrm>
            <a:off x="2774139" y="32471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725998f64e_1_7"/>
          <p:cNvSpPr/>
          <p:nvPr/>
        </p:nvSpPr>
        <p:spPr>
          <a:xfrm>
            <a:off x="2603978" y="10963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4" name="Google Shape;564;g1725998f64e_1_7"/>
          <p:cNvSpPr txBox="1"/>
          <p:nvPr/>
        </p:nvSpPr>
        <p:spPr>
          <a:xfrm>
            <a:off x="1366473" y="26818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565" name="Google Shape;565;g1725998f64e_1_7"/>
          <p:cNvSpPr txBox="1"/>
          <p:nvPr/>
        </p:nvSpPr>
        <p:spPr>
          <a:xfrm>
            <a:off x="2598526" y="26818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pic>
        <p:nvPicPr>
          <p:cNvPr id="566" name="Google Shape;566;g1725998f64e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878" y="12802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1725998f64e_1_7"/>
          <p:cNvSpPr/>
          <p:nvPr/>
        </p:nvSpPr>
        <p:spPr>
          <a:xfrm>
            <a:off x="3841511" y="11032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68" name="Google Shape;568;g1725998f64e_1_7"/>
          <p:cNvPicPr preferRelativeResize="0"/>
          <p:nvPr/>
        </p:nvPicPr>
        <p:blipFill rotWithShape="1">
          <a:blip r:embed="rId7">
            <a:alphaModFix/>
          </a:blip>
          <a:srcRect b="12523" l="20558" r="20227" t="10742"/>
          <a:stretch/>
        </p:blipFill>
        <p:spPr>
          <a:xfrm>
            <a:off x="4017096" y="12871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1725998f64e_1_7"/>
          <p:cNvSpPr txBox="1"/>
          <p:nvPr/>
        </p:nvSpPr>
        <p:spPr>
          <a:xfrm>
            <a:off x="3852399" y="7331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570" name="Google Shape;570;g1725998f64e_1_7"/>
          <p:cNvSpPr txBox="1"/>
          <p:nvPr/>
        </p:nvSpPr>
        <p:spPr>
          <a:xfrm>
            <a:off x="2598513" y="719025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Web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571" name="Google Shape;571;g1725998f64e_1_7"/>
          <p:cNvSpPr/>
          <p:nvPr/>
        </p:nvSpPr>
        <p:spPr>
          <a:xfrm>
            <a:off x="3841511" y="30606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2" name="Google Shape;572;g1725998f64e_1_7"/>
          <p:cNvSpPr/>
          <p:nvPr/>
        </p:nvSpPr>
        <p:spPr>
          <a:xfrm>
            <a:off x="3841511" y="43818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73" name="Google Shape;573;g1725998f64e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032712" y="45657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1725998f64e_1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6101" y="3249998"/>
            <a:ext cx="35882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1725998f64e_1_7"/>
          <p:cNvSpPr/>
          <p:nvPr/>
        </p:nvSpPr>
        <p:spPr>
          <a:xfrm>
            <a:off x="1985226" y="43818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g1725998f64e_1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8577" y="45657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g1725998f64e_1_7"/>
          <p:cNvCxnSpPr/>
          <p:nvPr/>
        </p:nvCxnSpPr>
        <p:spPr>
          <a:xfrm>
            <a:off x="2139904" y="34250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g1725998f64e_1_7"/>
          <p:cNvCxnSpPr/>
          <p:nvPr/>
        </p:nvCxnSpPr>
        <p:spPr>
          <a:xfrm rot="10800000">
            <a:off x="2384684" y="34352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9" name="Google Shape;579;g1725998f64e_1_7"/>
          <p:cNvSpPr txBox="1"/>
          <p:nvPr/>
        </p:nvSpPr>
        <p:spPr>
          <a:xfrm>
            <a:off x="1984939" y="39923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580" name="Google Shape;580;g1725998f64e_1_7"/>
          <p:cNvSpPr txBox="1"/>
          <p:nvPr/>
        </p:nvSpPr>
        <p:spPr>
          <a:xfrm>
            <a:off x="3764200" y="26692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cxnSp>
        <p:nvCxnSpPr>
          <p:cNvPr id="581" name="Google Shape;581;g1725998f64e_1_7"/>
          <p:cNvCxnSpPr>
            <a:stCxn id="567" idx="1"/>
            <a:endCxn id="563" idx="3"/>
          </p:cNvCxnSpPr>
          <p:nvPr/>
        </p:nvCxnSpPr>
        <p:spPr>
          <a:xfrm rot="10800000">
            <a:off x="3377711" y="14641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g1725998f64e_1_7"/>
          <p:cNvCxnSpPr/>
          <p:nvPr/>
        </p:nvCxnSpPr>
        <p:spPr>
          <a:xfrm rot="10800000">
            <a:off x="2990721" y="18319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g1725998f64e_1_7"/>
          <p:cNvCxnSpPr/>
          <p:nvPr/>
        </p:nvCxnSpPr>
        <p:spPr>
          <a:xfrm rot="10800000">
            <a:off x="4228253" y="37965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g1725998f64e_1_7"/>
          <p:cNvCxnSpPr/>
          <p:nvPr/>
        </p:nvCxnSpPr>
        <p:spPr>
          <a:xfrm rot="10800000">
            <a:off x="4228253" y="24537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g1725998f64e_1_7"/>
          <p:cNvCxnSpPr/>
          <p:nvPr/>
        </p:nvCxnSpPr>
        <p:spPr>
          <a:xfrm rot="10800000">
            <a:off x="2995376" y="24558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g1725998f64e_1_7"/>
          <p:cNvSpPr txBox="1"/>
          <p:nvPr/>
        </p:nvSpPr>
        <p:spPr>
          <a:xfrm>
            <a:off x="3841524" y="39923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587" name="Google Shape;587;g1725998f64e_1_7"/>
          <p:cNvSpPr/>
          <p:nvPr/>
        </p:nvSpPr>
        <p:spPr>
          <a:xfrm>
            <a:off x="1997826" y="58086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88" name="Google Shape;588;g1725998f64e_1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50610" y="59634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1725998f64e_1_7"/>
          <p:cNvSpPr txBox="1"/>
          <p:nvPr/>
        </p:nvSpPr>
        <p:spPr>
          <a:xfrm>
            <a:off x="1985025" y="55209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590" name="Google Shape;590;g1725998f64e_1_7"/>
          <p:cNvCxnSpPr/>
          <p:nvPr/>
        </p:nvCxnSpPr>
        <p:spPr>
          <a:xfrm>
            <a:off x="2372084" y="51175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g1725998f64e_1_7"/>
          <p:cNvSpPr txBox="1"/>
          <p:nvPr/>
        </p:nvSpPr>
        <p:spPr>
          <a:xfrm>
            <a:off x="5649975" y="1096375"/>
            <a:ext cx="6100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2.  </a:t>
            </a:r>
            <a:r>
              <a:rPr b="1" lang="ko-KR" sz="1500"/>
              <a:t>Nginx</a:t>
            </a:r>
            <a:r>
              <a:rPr lang="ko-KR"/>
              <a:t>: Web Server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-KR" sz="1300"/>
              <a:t>Nginx는 비동기 소켓을 사용하는 가볍고 빠른 웹 서버이다.</a:t>
            </a:r>
            <a:endParaRPr sz="1300"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-KR" sz="1300"/>
              <a:t>SSL Termination 기능을 사용한 Reverse Proxy 서버를 만들기 위해 사용</a:t>
            </a:r>
            <a:endParaRPr sz="1300"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-KR" sz="1300"/>
              <a:t>SSL 적용을 하여 CSRF 에러 및 CORS 에러를 해결</a:t>
            </a:r>
            <a:endParaRPr sz="1200"/>
          </a:p>
        </p:txBody>
      </p:sp>
      <p:sp>
        <p:nvSpPr>
          <p:cNvPr id="592" name="Google Shape;592;g1725998f64e_1_7"/>
          <p:cNvSpPr/>
          <p:nvPr/>
        </p:nvSpPr>
        <p:spPr>
          <a:xfrm>
            <a:off x="1706850" y="1103188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</a:t>
            </a:r>
            <a:endParaRPr/>
          </a:p>
        </p:txBody>
      </p:sp>
      <p:pic>
        <p:nvPicPr>
          <p:cNvPr id="593" name="Google Shape;593;g1725998f64e_1_7"/>
          <p:cNvPicPr preferRelativeResize="0"/>
          <p:nvPr/>
        </p:nvPicPr>
        <p:blipFill rotWithShape="1">
          <a:blip r:embed="rId12">
            <a:alphaModFix/>
          </a:blip>
          <a:srcRect b="15231" l="4884" r="5821" t="27484"/>
          <a:stretch/>
        </p:blipFill>
        <p:spPr>
          <a:xfrm>
            <a:off x="5412309" y="5695745"/>
            <a:ext cx="2674843" cy="33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1725998f64e_1_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49043" y="3649374"/>
            <a:ext cx="2401356" cy="168066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725998f64e_1_7"/>
          <p:cNvSpPr/>
          <p:nvPr/>
        </p:nvSpPr>
        <p:spPr>
          <a:xfrm>
            <a:off x="5290550" y="3479650"/>
            <a:ext cx="2948100" cy="278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725998f64e_1_7"/>
          <p:cNvSpPr txBox="1"/>
          <p:nvPr/>
        </p:nvSpPr>
        <p:spPr>
          <a:xfrm>
            <a:off x="5746050" y="3049863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</a:t>
            </a:r>
            <a:endParaRPr b="1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g1725998f64e_1_7"/>
          <p:cNvSpPr/>
          <p:nvPr/>
        </p:nvSpPr>
        <p:spPr>
          <a:xfrm>
            <a:off x="8913975" y="3479650"/>
            <a:ext cx="2948100" cy="278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g1725998f64e_1_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075675" y="3972250"/>
            <a:ext cx="25695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725998f64e_1_7"/>
          <p:cNvSpPr txBox="1"/>
          <p:nvPr/>
        </p:nvSpPr>
        <p:spPr>
          <a:xfrm>
            <a:off x="9382800" y="30498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Error</a:t>
            </a:r>
            <a:endParaRPr b="1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25998f64e_1_56"/>
          <p:cNvSpPr/>
          <p:nvPr/>
        </p:nvSpPr>
        <p:spPr>
          <a:xfrm>
            <a:off x="7184434" y="3106390"/>
            <a:ext cx="3426600" cy="317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g1725998f64e_1_56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606" name="Google Shape;606;g1725998f64e_1_56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Google Shape;607;g1725998f64e_1_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g1725998f64e_1_56"/>
          <p:cNvSpPr txBox="1"/>
          <p:nvPr/>
        </p:nvSpPr>
        <p:spPr>
          <a:xfrm>
            <a:off x="6242175" y="1101775"/>
            <a:ext cx="57054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3.  </a:t>
            </a:r>
            <a:r>
              <a:rPr b="1" lang="ko-KR" sz="1600">
                <a:solidFill>
                  <a:schemeClr val="dk1"/>
                </a:solidFill>
              </a:rPr>
              <a:t>Certbot &amp; Let’s Encrypt: </a:t>
            </a:r>
            <a:r>
              <a:rPr lang="ko-KR" sz="1600">
                <a:solidFill>
                  <a:schemeClr val="dk1"/>
                </a:solidFill>
              </a:rPr>
              <a:t>인증서 발행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lphaLcPeriod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Certbot과 Let’s Encrypt를 사용하여 SSL 적용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lphaLcPeriod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Kubeflow, Argo, Argo cd, Grafana, Airflow, Front End 등 모든 서버에 SSL 적용 완료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9" name="Google Shape;609;g1725998f64e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5" y="1421900"/>
            <a:ext cx="6041912" cy="536337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725998f64e_1_56"/>
          <p:cNvSpPr txBox="1"/>
          <p:nvPr/>
        </p:nvSpPr>
        <p:spPr>
          <a:xfrm>
            <a:off x="352075" y="1292300"/>
            <a:ext cx="1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Nginx conf file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1" name="Google Shape;611;g1725998f64e_1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1137" y="3500326"/>
            <a:ext cx="2229471" cy="30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g1725998f64e_1_56"/>
          <p:cNvPicPr preferRelativeResize="0"/>
          <p:nvPr/>
        </p:nvPicPr>
        <p:blipFill rotWithShape="1">
          <a:blip r:embed="rId6">
            <a:alphaModFix/>
          </a:blip>
          <a:srcRect b="0" l="0" r="40772" t="0"/>
          <a:stretch/>
        </p:blipFill>
        <p:spPr>
          <a:xfrm>
            <a:off x="7871127" y="4005730"/>
            <a:ext cx="2229478" cy="30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g1725998f64e_1_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1403" y="4564754"/>
            <a:ext cx="2208949" cy="30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1725998f64e_1_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81390" y="5661235"/>
            <a:ext cx="1555352" cy="34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1725998f64e_1_56"/>
          <p:cNvPicPr preferRelativeResize="0"/>
          <p:nvPr/>
        </p:nvPicPr>
        <p:blipFill rotWithShape="1">
          <a:blip r:embed="rId9">
            <a:alphaModFix/>
          </a:blip>
          <a:srcRect b="0" l="0" r="58275" t="0"/>
          <a:stretch/>
        </p:blipFill>
        <p:spPr>
          <a:xfrm>
            <a:off x="7881392" y="5112989"/>
            <a:ext cx="2208950" cy="30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725998f64e_1_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86150" y="2765875"/>
            <a:ext cx="905033" cy="90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g1725998f64e_1_24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622" name="Google Shape;622;g1725998f64e_1_24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3" name="Google Shape;623;g1725998f64e_1_2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4" name="Google Shape;624;g1725998f64e_1_240"/>
          <p:cNvSpPr txBox="1"/>
          <p:nvPr/>
        </p:nvSpPr>
        <p:spPr>
          <a:xfrm>
            <a:off x="888575" y="1104375"/>
            <a:ext cx="6100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4.  React: 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자바 스크립트 기반 웹 프레임워크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lphaLcPeriod"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Material UI를 이용하여 빠르게 컴포넌트들을 구현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lphaLcPeriod"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React Axios HTTP Request 라이브러리를 사용하여 Seldon Core API에 POST 요청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lphaLcPeriod"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Google Map API를 이용한 주소 검색, 출발지와 목적지의 거리, 위도 경도 요청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5" name="Google Shape;625;g1725998f64e_1_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0" y="2501217"/>
            <a:ext cx="7761597" cy="39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725998f64e_1_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972" y="984300"/>
            <a:ext cx="3615903" cy="277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725998f64e_1_287"/>
          <p:cNvSpPr/>
          <p:nvPr/>
        </p:nvSpPr>
        <p:spPr>
          <a:xfrm>
            <a:off x="505100" y="2140525"/>
            <a:ext cx="3600000" cy="36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725998f64e_1_287"/>
          <p:cNvSpPr/>
          <p:nvPr/>
        </p:nvSpPr>
        <p:spPr>
          <a:xfrm>
            <a:off x="2877284" y="47549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3" name="Google Shape;633;g1725998f64e_1_287"/>
          <p:cNvSpPr/>
          <p:nvPr/>
        </p:nvSpPr>
        <p:spPr>
          <a:xfrm>
            <a:off x="8063150" y="2146025"/>
            <a:ext cx="3600000" cy="36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725998f64e_1_287"/>
          <p:cNvSpPr/>
          <p:nvPr/>
        </p:nvSpPr>
        <p:spPr>
          <a:xfrm>
            <a:off x="5697284" y="242275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5" name="Google Shape;635;g1725998f64e_1_287"/>
          <p:cNvSpPr/>
          <p:nvPr/>
        </p:nvSpPr>
        <p:spPr>
          <a:xfrm>
            <a:off x="4508100" y="3257300"/>
            <a:ext cx="3177000" cy="23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725998f64e_1_287"/>
          <p:cNvSpPr/>
          <p:nvPr/>
        </p:nvSpPr>
        <p:spPr>
          <a:xfrm>
            <a:off x="6656309" y="34235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7" name="Google Shape;637;g1725998f64e_1_287"/>
          <p:cNvSpPr/>
          <p:nvPr/>
        </p:nvSpPr>
        <p:spPr>
          <a:xfrm>
            <a:off x="4284125" y="2146025"/>
            <a:ext cx="3600000" cy="36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725998f64e_1_287"/>
          <p:cNvSpPr/>
          <p:nvPr/>
        </p:nvSpPr>
        <p:spPr>
          <a:xfrm>
            <a:off x="4755234" y="34235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639" name="Google Shape;639;g1725998f64e_1_287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640" name="Google Shape;640;g1725998f64e_1_287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1" name="Google Shape;641;g1725998f64e_1_2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2" name="Google Shape;642;g1725998f64e_1_287"/>
          <p:cNvPicPr preferRelativeResize="0"/>
          <p:nvPr/>
        </p:nvPicPr>
        <p:blipFill rotWithShape="1">
          <a:blip r:embed="rId4">
            <a:alphaModFix/>
          </a:blip>
          <a:srcRect b="17189" l="13337" r="13094" t="17425"/>
          <a:stretch/>
        </p:blipFill>
        <p:spPr>
          <a:xfrm>
            <a:off x="4930964" y="4944311"/>
            <a:ext cx="422209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1725998f64e_1_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813" y="4944310"/>
            <a:ext cx="358820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1725998f64e_1_2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777" y="3607380"/>
            <a:ext cx="386730" cy="36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1725998f64e_1_287"/>
          <p:cNvPicPr preferRelativeResize="0"/>
          <p:nvPr/>
        </p:nvPicPr>
        <p:blipFill rotWithShape="1">
          <a:blip r:embed="rId7">
            <a:alphaModFix/>
          </a:blip>
          <a:srcRect b="9665" l="16980" r="12765" t="0"/>
          <a:stretch/>
        </p:blipFill>
        <p:spPr>
          <a:xfrm>
            <a:off x="4948712" y="3607382"/>
            <a:ext cx="38672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1725998f64e_1_287"/>
          <p:cNvSpPr/>
          <p:nvPr/>
        </p:nvSpPr>
        <p:spPr>
          <a:xfrm>
            <a:off x="4755234" y="47604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47" name="Google Shape;647;g1725998f64e_1_287"/>
          <p:cNvSpPr/>
          <p:nvPr/>
        </p:nvSpPr>
        <p:spPr>
          <a:xfrm>
            <a:off x="6656309" y="47604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48" name="Google Shape;648;g1725998f64e_1_287"/>
          <p:cNvCxnSpPr>
            <a:stCxn id="634" idx="1"/>
            <a:endCxn id="638" idx="0"/>
          </p:cNvCxnSpPr>
          <p:nvPr/>
        </p:nvCxnSpPr>
        <p:spPr>
          <a:xfrm flipH="1">
            <a:off x="5141984" y="2790551"/>
            <a:ext cx="555300" cy="633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g1725998f64e_1_287"/>
          <p:cNvCxnSpPr>
            <a:stCxn id="634" idx="1"/>
            <a:endCxn id="646" idx="0"/>
          </p:cNvCxnSpPr>
          <p:nvPr/>
        </p:nvCxnSpPr>
        <p:spPr>
          <a:xfrm flipH="1">
            <a:off x="5141984" y="2790551"/>
            <a:ext cx="555300" cy="1969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g1725998f64e_1_287"/>
          <p:cNvCxnSpPr>
            <a:stCxn id="634" idx="3"/>
          </p:cNvCxnSpPr>
          <p:nvPr/>
        </p:nvCxnSpPr>
        <p:spPr>
          <a:xfrm>
            <a:off x="6470984" y="2790551"/>
            <a:ext cx="581700" cy="634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g1725998f64e_1_287"/>
          <p:cNvCxnSpPr>
            <a:stCxn id="634" idx="3"/>
            <a:endCxn id="647" idx="0"/>
          </p:cNvCxnSpPr>
          <p:nvPr/>
        </p:nvCxnSpPr>
        <p:spPr>
          <a:xfrm>
            <a:off x="6470984" y="2790551"/>
            <a:ext cx="572100" cy="1969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2" name="Google Shape;652;g1725998f64e_1_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4830" y="4073602"/>
            <a:ext cx="783528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1725998f64e_1_287"/>
          <p:cNvSpPr/>
          <p:nvPr/>
        </p:nvSpPr>
        <p:spPr>
          <a:xfrm>
            <a:off x="8400320" y="3350131"/>
            <a:ext cx="1135200" cy="11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54" name="Google Shape;654;g1725998f64e_1_2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75990" y="3645369"/>
            <a:ext cx="567374" cy="5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1725998f64e_1_287"/>
          <p:cNvSpPr/>
          <p:nvPr/>
        </p:nvSpPr>
        <p:spPr>
          <a:xfrm>
            <a:off x="10215917" y="3361100"/>
            <a:ext cx="1135200" cy="11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56" name="Google Shape;656;g1725998f64e_1_287"/>
          <p:cNvPicPr preferRelativeResize="0"/>
          <p:nvPr/>
        </p:nvPicPr>
        <p:blipFill rotWithShape="1">
          <a:blip r:embed="rId10">
            <a:alphaModFix/>
          </a:blip>
          <a:srcRect b="12523" l="20558" r="20227" t="10742"/>
          <a:stretch/>
        </p:blipFill>
        <p:spPr>
          <a:xfrm>
            <a:off x="10473520" y="3656337"/>
            <a:ext cx="619558" cy="5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725998f64e_1_287"/>
          <p:cNvSpPr/>
          <p:nvPr/>
        </p:nvSpPr>
        <p:spPr>
          <a:xfrm>
            <a:off x="9605725" y="3681575"/>
            <a:ext cx="540000" cy="540000"/>
          </a:xfrm>
          <a:prstGeom prst="mathPlus">
            <a:avLst>
              <a:gd fmla="val 2352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g1725998f64e_1_2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0765" y="2597958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1725998f64e_1_287"/>
          <p:cNvSpPr/>
          <p:nvPr/>
        </p:nvSpPr>
        <p:spPr>
          <a:xfrm>
            <a:off x="1918259" y="241725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0" name="Google Shape;660;g1725998f64e_1_287"/>
          <p:cNvSpPr/>
          <p:nvPr/>
        </p:nvSpPr>
        <p:spPr>
          <a:xfrm>
            <a:off x="2877284" y="34180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1" name="Google Shape;661;g1725998f64e_1_287"/>
          <p:cNvSpPr/>
          <p:nvPr/>
        </p:nvSpPr>
        <p:spPr>
          <a:xfrm>
            <a:off x="976209" y="34180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2" name="Google Shape;662;g1725998f64e_1_287"/>
          <p:cNvSpPr/>
          <p:nvPr/>
        </p:nvSpPr>
        <p:spPr>
          <a:xfrm>
            <a:off x="976209" y="47549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3" name="Google Shape;663;g1725998f64e_1_287"/>
          <p:cNvSpPr txBox="1"/>
          <p:nvPr/>
        </p:nvSpPr>
        <p:spPr>
          <a:xfrm>
            <a:off x="1053300" y="3578050"/>
            <a:ext cx="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MN2</a:t>
            </a:r>
            <a:endParaRPr sz="1500"/>
          </a:p>
        </p:txBody>
      </p:sp>
      <p:sp>
        <p:nvSpPr>
          <p:cNvPr id="664" name="Google Shape;664;g1725998f64e_1_287"/>
          <p:cNvSpPr txBox="1"/>
          <p:nvPr/>
        </p:nvSpPr>
        <p:spPr>
          <a:xfrm>
            <a:off x="1995350" y="2582800"/>
            <a:ext cx="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MN1</a:t>
            </a:r>
            <a:endParaRPr sz="1500"/>
          </a:p>
        </p:txBody>
      </p:sp>
      <p:sp>
        <p:nvSpPr>
          <p:cNvPr id="665" name="Google Shape;665;g1725998f64e_1_287"/>
          <p:cNvSpPr txBox="1"/>
          <p:nvPr/>
        </p:nvSpPr>
        <p:spPr>
          <a:xfrm>
            <a:off x="2942800" y="3578050"/>
            <a:ext cx="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MN3</a:t>
            </a:r>
            <a:endParaRPr sz="1500"/>
          </a:p>
        </p:txBody>
      </p:sp>
      <p:sp>
        <p:nvSpPr>
          <p:cNvPr id="666" name="Google Shape;666;g1725998f64e_1_287"/>
          <p:cNvSpPr txBox="1"/>
          <p:nvPr/>
        </p:nvSpPr>
        <p:spPr>
          <a:xfrm>
            <a:off x="2954375" y="4914975"/>
            <a:ext cx="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DN2</a:t>
            </a:r>
            <a:endParaRPr sz="1500"/>
          </a:p>
        </p:txBody>
      </p:sp>
      <p:sp>
        <p:nvSpPr>
          <p:cNvPr id="667" name="Google Shape;667;g1725998f64e_1_287"/>
          <p:cNvSpPr txBox="1"/>
          <p:nvPr/>
        </p:nvSpPr>
        <p:spPr>
          <a:xfrm>
            <a:off x="1053300" y="4914975"/>
            <a:ext cx="6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DN1</a:t>
            </a:r>
            <a:endParaRPr sz="1500"/>
          </a:p>
        </p:txBody>
      </p:sp>
      <p:pic>
        <p:nvPicPr>
          <p:cNvPr id="668" name="Google Shape;668;g1725998f64e_1_2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9190" y="3245083"/>
            <a:ext cx="386729" cy="36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9" name="Google Shape;669;g1725998f64e_1_287"/>
          <p:cNvCxnSpPr>
            <a:stCxn id="658" idx="0"/>
            <a:endCxn id="668" idx="0"/>
          </p:cNvCxnSpPr>
          <p:nvPr/>
        </p:nvCxnSpPr>
        <p:spPr>
          <a:xfrm rot="5400000">
            <a:off x="4344730" y="1505658"/>
            <a:ext cx="647100" cy="2831700"/>
          </a:xfrm>
          <a:prstGeom prst="curvedConnector3">
            <a:avLst>
              <a:gd fmla="val -367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g1725998f64e_1_287"/>
          <p:cNvCxnSpPr>
            <a:stCxn id="658" idx="0"/>
            <a:endCxn id="654" idx="0"/>
          </p:cNvCxnSpPr>
          <p:nvPr/>
        </p:nvCxnSpPr>
        <p:spPr>
          <a:xfrm flipH="1" rot="-5400000">
            <a:off x="6998230" y="1683858"/>
            <a:ext cx="1047300" cy="2875500"/>
          </a:xfrm>
          <a:prstGeom prst="curvedConnector3">
            <a:avLst>
              <a:gd fmla="val -2273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g1725998f64e_1_287"/>
          <p:cNvSpPr txBox="1"/>
          <p:nvPr/>
        </p:nvSpPr>
        <p:spPr>
          <a:xfrm>
            <a:off x="505100" y="1706450"/>
            <a:ext cx="36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Data Pipeline</a:t>
            </a:r>
            <a:endParaRPr sz="1800"/>
          </a:p>
        </p:txBody>
      </p:sp>
      <p:sp>
        <p:nvSpPr>
          <p:cNvPr id="672" name="Google Shape;672;g1725998f64e_1_287"/>
          <p:cNvSpPr txBox="1"/>
          <p:nvPr/>
        </p:nvSpPr>
        <p:spPr>
          <a:xfrm>
            <a:off x="4296000" y="1678825"/>
            <a:ext cx="36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ML</a:t>
            </a:r>
            <a:r>
              <a:rPr lang="ko-KR" sz="1800"/>
              <a:t> Pipeline</a:t>
            </a:r>
            <a:endParaRPr sz="1800"/>
          </a:p>
        </p:txBody>
      </p:sp>
      <p:sp>
        <p:nvSpPr>
          <p:cNvPr id="673" name="Google Shape;673;g1725998f64e_1_287"/>
          <p:cNvSpPr txBox="1"/>
          <p:nvPr/>
        </p:nvSpPr>
        <p:spPr>
          <a:xfrm>
            <a:off x="8063150" y="1678825"/>
            <a:ext cx="36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Front - End</a:t>
            </a:r>
            <a:endParaRPr sz="1800"/>
          </a:p>
        </p:txBody>
      </p:sp>
      <p:pic>
        <p:nvPicPr>
          <p:cNvPr id="674" name="Google Shape;674;g1725998f64e_1_2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78538" y="2146025"/>
            <a:ext cx="112656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1725998f64e_1_2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34138" y="2146025"/>
            <a:ext cx="1126562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1725998f64e_1_2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29988" y="2146025"/>
            <a:ext cx="1126562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1725998f64e_1_287"/>
          <p:cNvSpPr txBox="1"/>
          <p:nvPr/>
        </p:nvSpPr>
        <p:spPr>
          <a:xfrm>
            <a:off x="491725" y="840775"/>
            <a:ext cx="61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5.  </a:t>
            </a:r>
            <a:r>
              <a:rPr b="1" lang="ko-KR" sz="1500">
                <a:solidFill>
                  <a:schemeClr val="dk1"/>
                </a:solidFill>
              </a:rPr>
              <a:t>AWS Instance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g170be928662_0_72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683" name="Google Shape;683;g170be928662_0_72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4" name="Google Shape;684;g170be928662_0_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5" name="Google Shape;685;g170be928662_0_72" title="part.1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462" y="924975"/>
            <a:ext cx="7429126" cy="55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g170be928662_0_78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691" name="Google Shape;691;g170be928662_0_78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2" name="Google Shape;692;g170be928662_0_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3" name="Google Shape;693;g170be928662_0_78"/>
          <p:cNvSpPr txBox="1"/>
          <p:nvPr/>
        </p:nvSpPr>
        <p:spPr>
          <a:xfrm>
            <a:off x="3200763" y="1409550"/>
            <a:ext cx="2150100" cy="4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ML pipeline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minikube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docker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kubeflow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Katib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Version tracking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DVC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MLflow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Model deployment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Seldon Core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</p:txBody>
      </p:sp>
      <p:sp>
        <p:nvSpPr>
          <p:cNvPr id="694" name="Google Shape;694;g170be928662_0_78"/>
          <p:cNvSpPr txBox="1"/>
          <p:nvPr/>
        </p:nvSpPr>
        <p:spPr>
          <a:xfrm>
            <a:off x="6974488" y="1378650"/>
            <a:ext cx="30000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Monitoring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Prometheus &amp; grafana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slack API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CI/CD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Github Actions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argo workflow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argo events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argo CD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700">
                <a:solidFill>
                  <a:schemeClr val="dk1"/>
                </a:solidFill>
              </a:rPr>
              <a:t>Web Deployment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react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nginx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g170be928662_0_111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700" name="Google Shape;700;g170be928662_0_111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1" name="Google Shape;701;g170be928662_0_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2" name="Google Shape;702;g170be928662_0_111"/>
          <p:cNvSpPr txBox="1"/>
          <p:nvPr/>
        </p:nvSpPr>
        <p:spPr>
          <a:xfrm>
            <a:off x="1599450" y="1682425"/>
            <a:ext cx="946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 파이프라인 부분도 k8s 클러스터에서 작업하지 못한 부분에 아쉬움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백앤드 프레임 워크인 DJango와 RDBMS인 mysql을 이용하여 사용자 데이터와 로그인 기능을 구현하려고 했지만 시간이 부족하여 전부 구현하지 못한게 아쉬웠다.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 파이프라인부터 모델 배포까지 완전 자동화를 생각하고 프로젝트를 진행하였지만 처음부터 프로젝트 규모를 크게잡고  진행하다보니 규모가 큰 프로젝트에서는 완전한 자동화는 힘들다는 부분을 알게 되었고 프로젝트 규모를 작게하여 완전 자동화되는 파이프라인을 만들어 보지 못한게 아쉬웠다.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167d4a506_0_788"/>
          <p:cNvSpPr txBox="1"/>
          <p:nvPr/>
        </p:nvSpPr>
        <p:spPr>
          <a:xfrm>
            <a:off x="5554600" y="6154250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MLOps level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g17167d4a506_0_788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94" name="Google Shape;94;g17167d4a506_0_788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g17167d4a506_0_7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g17167d4a506_0_788"/>
          <p:cNvSpPr txBox="1"/>
          <p:nvPr/>
        </p:nvSpPr>
        <p:spPr>
          <a:xfrm>
            <a:off x="5554588" y="6154250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MLOps level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17167d4a506_0_7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950" y="1963253"/>
            <a:ext cx="9024100" cy="33468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7167d4a506_0_788"/>
          <p:cNvSpPr txBox="1"/>
          <p:nvPr/>
        </p:nvSpPr>
        <p:spPr>
          <a:xfrm>
            <a:off x="5554588" y="6154250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MLOps level 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17167d4a506_0_788"/>
          <p:cNvSpPr txBox="1"/>
          <p:nvPr/>
        </p:nvSpPr>
        <p:spPr>
          <a:xfrm>
            <a:off x="911650" y="1002025"/>
            <a:ext cx="20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MLOps 수준 정의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g17167d4a506_0_7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625" y="1402250"/>
            <a:ext cx="6432800" cy="44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7167d4a506_0_7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9625" y="1402225"/>
            <a:ext cx="6432796" cy="44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7167d4a506_0_7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4800" y="1512863"/>
            <a:ext cx="6432800" cy="424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7167d4a506_0_788"/>
          <p:cNvSpPr txBox="1"/>
          <p:nvPr/>
        </p:nvSpPr>
        <p:spPr>
          <a:xfrm>
            <a:off x="5057700" y="790738"/>
            <a:ext cx="20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프로젝트 목표 수준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17167d4a506_0_788"/>
          <p:cNvSpPr/>
          <p:nvPr/>
        </p:nvSpPr>
        <p:spPr>
          <a:xfrm>
            <a:off x="2592150" y="1455450"/>
            <a:ext cx="7008900" cy="4526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7167d4a506_0_788"/>
          <p:cNvSpPr txBox="1"/>
          <p:nvPr/>
        </p:nvSpPr>
        <p:spPr>
          <a:xfrm>
            <a:off x="1474375" y="2274775"/>
            <a:ext cx="4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17167d4a506_0_788"/>
          <p:cNvSpPr txBox="1"/>
          <p:nvPr/>
        </p:nvSpPr>
        <p:spPr>
          <a:xfrm>
            <a:off x="2989450" y="1966550"/>
            <a:ext cx="657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MLOps에서 중요한 것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ML 파이프라인 CI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ML 파이프라인 CD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ML 모델 CD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이를 위해선 Data, Model 그리고 Code가 추적관리 가능해야한다.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17167d4a506_0_762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12" name="Google Shape;112;g17167d4a506_0_762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g17167d4a506_0_7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g17167d4a506_0_7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775" y="1705225"/>
            <a:ext cx="7387649" cy="39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7167d4a506_0_762"/>
          <p:cNvSpPr/>
          <p:nvPr/>
        </p:nvSpPr>
        <p:spPr>
          <a:xfrm>
            <a:off x="3417675" y="3696825"/>
            <a:ext cx="1184400" cy="101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7167d4a506_0_762"/>
          <p:cNvSpPr/>
          <p:nvPr/>
        </p:nvSpPr>
        <p:spPr>
          <a:xfrm>
            <a:off x="6026450" y="3696825"/>
            <a:ext cx="2415300" cy="101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5fed4f06c1_1_9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22" name="Google Shape;122;g15fed4f06c1_1_9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g15fed4f06c1_1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g15fed4f06c1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0413" y="1837525"/>
            <a:ext cx="6217425" cy="40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5fed4f06c1_1_9"/>
          <p:cNvSpPr txBox="1"/>
          <p:nvPr/>
        </p:nvSpPr>
        <p:spPr>
          <a:xfrm>
            <a:off x="753200" y="923463"/>
            <a:ext cx="22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중간 발표 아키텍처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g15fed4f06c1_1_9"/>
          <p:cNvCxnSpPr/>
          <p:nvPr/>
        </p:nvCxnSpPr>
        <p:spPr>
          <a:xfrm flipH="1" rot="10800000">
            <a:off x="4971675" y="2371025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g15fed4f06c1_1_9"/>
          <p:cNvCxnSpPr/>
          <p:nvPr/>
        </p:nvCxnSpPr>
        <p:spPr>
          <a:xfrm flipH="1" rot="10800000">
            <a:off x="5039100" y="4600900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15fed4f06c1_1_9"/>
          <p:cNvSpPr txBox="1"/>
          <p:nvPr/>
        </p:nvSpPr>
        <p:spPr>
          <a:xfrm>
            <a:off x="9478200" y="3175113"/>
            <a:ext cx="19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Jenkins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추가적인 리소스 소모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15fed4f06c1_1_9"/>
          <p:cNvSpPr txBox="1"/>
          <p:nvPr/>
        </p:nvSpPr>
        <p:spPr>
          <a:xfrm>
            <a:off x="9478200" y="4031975"/>
            <a:ext cx="223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Argo CD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파이프라인 배포에서는 사용하기 부적합함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15fed4f06c1_1_9"/>
          <p:cNvCxnSpPr/>
          <p:nvPr/>
        </p:nvCxnSpPr>
        <p:spPr>
          <a:xfrm flipH="1" rot="10800000">
            <a:off x="6159475" y="2933850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g15fed4f06c1_1_9"/>
          <p:cNvSpPr txBox="1"/>
          <p:nvPr/>
        </p:nvSpPr>
        <p:spPr>
          <a:xfrm>
            <a:off x="9478200" y="2533650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변경해야할 요소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g15fed4f06c1_1_9"/>
          <p:cNvCxnSpPr/>
          <p:nvPr/>
        </p:nvCxnSpPr>
        <p:spPr>
          <a:xfrm rot="10800000">
            <a:off x="4971675" y="2371025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15fed4f06c1_1_9"/>
          <p:cNvCxnSpPr/>
          <p:nvPr/>
        </p:nvCxnSpPr>
        <p:spPr>
          <a:xfrm rot="10800000">
            <a:off x="5039100" y="4600900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15fed4f06c1_1_9"/>
          <p:cNvCxnSpPr/>
          <p:nvPr/>
        </p:nvCxnSpPr>
        <p:spPr>
          <a:xfrm rot="10800000">
            <a:off x="6159475" y="2933850"/>
            <a:ext cx="336900" cy="530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167d4a506_0_380"/>
          <p:cNvSpPr/>
          <p:nvPr/>
        </p:nvSpPr>
        <p:spPr>
          <a:xfrm>
            <a:off x="5400571" y="2164945"/>
            <a:ext cx="4859400" cy="3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7167d4a506_0_380"/>
          <p:cNvSpPr/>
          <p:nvPr/>
        </p:nvSpPr>
        <p:spPr>
          <a:xfrm>
            <a:off x="1808525" y="888250"/>
            <a:ext cx="4705375" cy="4465300"/>
          </a:xfrm>
          <a:custGeom>
            <a:rect b="b" l="l" r="r" t="t"/>
            <a:pathLst>
              <a:path extrusionOk="0" h="178612" w="188215">
                <a:moveTo>
                  <a:pt x="0" y="0"/>
                </a:moveTo>
                <a:lnTo>
                  <a:pt x="120675" y="0"/>
                </a:lnTo>
                <a:lnTo>
                  <a:pt x="120675" y="75542"/>
                </a:lnTo>
                <a:lnTo>
                  <a:pt x="187895" y="75542"/>
                </a:lnTo>
                <a:lnTo>
                  <a:pt x="188215" y="178292"/>
                </a:lnTo>
                <a:lnTo>
                  <a:pt x="0" y="178612"/>
                </a:lnTo>
                <a:close/>
              </a:path>
            </a:pathLst>
          </a:custGeom>
          <a:noFill/>
          <a:ln cap="flat" cmpd="sng" w="762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1" name="Google Shape;141;g17167d4a506_0_38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42" name="Google Shape;142;g17167d4a506_0_38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g17167d4a506_0_3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g17167d4a506_0_380"/>
          <p:cNvSpPr/>
          <p:nvPr/>
        </p:nvSpPr>
        <p:spPr>
          <a:xfrm>
            <a:off x="1919251" y="313925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5" name="Google Shape;145;g17167d4a506_0_380"/>
          <p:cNvSpPr/>
          <p:nvPr/>
        </p:nvSpPr>
        <p:spPr>
          <a:xfrm>
            <a:off x="3156770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6" name="Google Shape;146;g17167d4a506_0_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598" y="3323185"/>
            <a:ext cx="587827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7167d4a506_0_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634" y="3323172"/>
            <a:ext cx="515416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7167d4a506_0_380"/>
          <p:cNvSpPr txBox="1"/>
          <p:nvPr/>
        </p:nvSpPr>
        <p:spPr>
          <a:xfrm>
            <a:off x="1919251" y="272434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Data Pipeline</a:t>
            </a:r>
            <a:endParaRPr b="1" sz="800"/>
          </a:p>
        </p:txBody>
      </p:sp>
      <p:sp>
        <p:nvSpPr>
          <p:cNvPr id="149" name="Google Shape;149;g17167d4a506_0_380"/>
          <p:cNvSpPr txBox="1"/>
          <p:nvPr/>
        </p:nvSpPr>
        <p:spPr>
          <a:xfrm>
            <a:off x="3156770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00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Version Control</a:t>
            </a:r>
            <a:endParaRPr b="1" sz="800"/>
          </a:p>
        </p:txBody>
      </p:sp>
      <p:sp>
        <p:nvSpPr>
          <p:cNvPr id="150" name="Google Shape;150;g17167d4a506_0_380"/>
          <p:cNvSpPr/>
          <p:nvPr/>
        </p:nvSpPr>
        <p:spPr>
          <a:xfrm>
            <a:off x="4394302" y="313926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g17167d4a506_0_380"/>
          <p:cNvSpPr/>
          <p:nvPr/>
        </p:nvSpPr>
        <p:spPr>
          <a:xfrm>
            <a:off x="3774918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2" name="Google Shape;152;g17167d4a506_0_380"/>
          <p:cNvPicPr preferRelativeResize="0"/>
          <p:nvPr/>
        </p:nvPicPr>
        <p:blipFill rotWithShape="1">
          <a:blip r:embed="rId6">
            <a:alphaModFix/>
          </a:blip>
          <a:srcRect b="0" l="0" r="57891" t="0"/>
          <a:stretch/>
        </p:blipFill>
        <p:spPr>
          <a:xfrm>
            <a:off x="3966376" y="1353496"/>
            <a:ext cx="390595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7167d4a506_0_3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551" y="3323185"/>
            <a:ext cx="324980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7167d4a506_0_380"/>
          <p:cNvSpPr/>
          <p:nvPr/>
        </p:nvSpPr>
        <p:spPr>
          <a:xfrm>
            <a:off x="56318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5" name="Google Shape;155;g17167d4a506_0_380"/>
          <p:cNvPicPr preferRelativeResize="0"/>
          <p:nvPr/>
        </p:nvPicPr>
        <p:blipFill rotWithShape="1">
          <a:blip r:embed="rId8">
            <a:alphaModFix/>
          </a:blip>
          <a:srcRect b="9665" l="16980" r="12765" t="0"/>
          <a:stretch/>
        </p:blipFill>
        <p:spPr>
          <a:xfrm>
            <a:off x="5825212" y="3327144"/>
            <a:ext cx="386729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7167d4a506_0_380"/>
          <p:cNvPicPr preferRelativeResize="0"/>
          <p:nvPr/>
        </p:nvPicPr>
        <p:blipFill rotWithShape="1">
          <a:blip r:embed="rId9">
            <a:alphaModFix/>
          </a:blip>
          <a:srcRect b="33119" l="0" r="0" t="0"/>
          <a:stretch/>
        </p:blipFill>
        <p:spPr>
          <a:xfrm>
            <a:off x="5794274" y="4638930"/>
            <a:ext cx="41766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7167d4a506_0_380"/>
          <p:cNvSpPr/>
          <p:nvPr/>
        </p:nvSpPr>
        <p:spPr>
          <a:xfrm>
            <a:off x="5631834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8" name="Google Shape;158;g17167d4a506_0_380"/>
          <p:cNvSpPr txBox="1"/>
          <p:nvPr/>
        </p:nvSpPr>
        <p:spPr>
          <a:xfrm>
            <a:off x="3774932" y="7922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Source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Repository</a:t>
            </a:r>
            <a:endParaRPr b="1" sz="700"/>
          </a:p>
        </p:txBody>
      </p:sp>
      <p:sp>
        <p:nvSpPr>
          <p:cNvPr id="159" name="Google Shape;159;g17167d4a506_0_380"/>
          <p:cNvSpPr txBox="1"/>
          <p:nvPr/>
        </p:nvSpPr>
        <p:spPr>
          <a:xfrm>
            <a:off x="4394316" y="276587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Metadata Store</a:t>
            </a:r>
            <a:endParaRPr b="1" sz="800"/>
          </a:p>
        </p:txBody>
      </p:sp>
      <p:sp>
        <p:nvSpPr>
          <p:cNvPr id="160" name="Google Shape;160;g17167d4a506_0_380"/>
          <p:cNvSpPr/>
          <p:nvPr/>
        </p:nvSpPr>
        <p:spPr>
          <a:xfrm>
            <a:off x="67920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1" name="Google Shape;161;g17167d4a506_0_380"/>
          <p:cNvSpPr txBox="1"/>
          <p:nvPr/>
        </p:nvSpPr>
        <p:spPr>
          <a:xfrm>
            <a:off x="5631873" y="272435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ML Platform</a:t>
            </a:r>
            <a:endParaRPr b="1" sz="800"/>
          </a:p>
        </p:txBody>
      </p:sp>
      <p:sp>
        <p:nvSpPr>
          <p:cNvPr id="162" name="Google Shape;162;g17167d4a506_0_380"/>
          <p:cNvSpPr/>
          <p:nvPr/>
        </p:nvSpPr>
        <p:spPr>
          <a:xfrm>
            <a:off x="4394302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3" name="Google Shape;163;g17167d4a506_0_3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8210" y="3378361"/>
            <a:ext cx="701140" cy="2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7167d4a506_0_3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7681" y="4638930"/>
            <a:ext cx="386728" cy="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7167d4a506_0_380"/>
          <p:cNvSpPr/>
          <p:nvPr/>
        </p:nvSpPr>
        <p:spPr>
          <a:xfrm>
            <a:off x="8029553" y="31324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6" name="Google Shape;166;g17167d4a506_0_380"/>
          <p:cNvPicPr preferRelativeResize="0"/>
          <p:nvPr/>
        </p:nvPicPr>
        <p:blipFill rotWithShape="1">
          <a:blip r:embed="rId12">
            <a:alphaModFix/>
          </a:blip>
          <a:srcRect b="17189" l="13337" r="13094" t="17425"/>
          <a:stretch/>
        </p:blipFill>
        <p:spPr>
          <a:xfrm>
            <a:off x="8199714" y="33203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7167d4a506_0_380"/>
          <p:cNvSpPr/>
          <p:nvPr/>
        </p:nvSpPr>
        <p:spPr>
          <a:xfrm>
            <a:off x="8029553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8" name="Google Shape;168;g17167d4a506_0_380"/>
          <p:cNvSpPr txBox="1"/>
          <p:nvPr/>
        </p:nvSpPr>
        <p:spPr>
          <a:xfrm>
            <a:off x="6792048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169" name="Google Shape;169;g17167d4a506_0_380"/>
          <p:cNvSpPr txBox="1"/>
          <p:nvPr/>
        </p:nvSpPr>
        <p:spPr>
          <a:xfrm>
            <a:off x="8024101" y="27550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cxnSp>
        <p:nvCxnSpPr>
          <p:cNvPr id="170" name="Google Shape;170;g17167d4a506_0_380"/>
          <p:cNvCxnSpPr>
            <a:stCxn id="144" idx="3"/>
            <a:endCxn id="145" idx="1"/>
          </p:cNvCxnSpPr>
          <p:nvPr/>
        </p:nvCxnSpPr>
        <p:spPr>
          <a:xfrm>
            <a:off x="2692951" y="3507054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17167d4a506_0_380"/>
          <p:cNvCxnSpPr>
            <a:stCxn id="145" idx="3"/>
            <a:endCxn id="150" idx="1"/>
          </p:cNvCxnSpPr>
          <p:nvPr/>
        </p:nvCxnSpPr>
        <p:spPr>
          <a:xfrm flipH="1" rot="10800000">
            <a:off x="3930470" y="3507126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17167d4a506_0_380"/>
          <p:cNvSpPr txBox="1"/>
          <p:nvPr/>
        </p:nvSpPr>
        <p:spPr>
          <a:xfrm>
            <a:off x="4394316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Alarm</a:t>
            </a:r>
            <a:endParaRPr b="1" sz="800"/>
          </a:p>
        </p:txBody>
      </p:sp>
      <p:cxnSp>
        <p:nvCxnSpPr>
          <p:cNvPr id="173" name="Google Shape;173;g17167d4a506_0_380"/>
          <p:cNvCxnSpPr>
            <a:stCxn id="150" idx="3"/>
            <a:endCxn id="154" idx="1"/>
          </p:cNvCxnSpPr>
          <p:nvPr/>
        </p:nvCxnSpPr>
        <p:spPr>
          <a:xfrm>
            <a:off x="5168002" y="3507067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17167d4a506_0_380"/>
          <p:cNvCxnSpPr/>
          <p:nvPr/>
        </p:nvCxnSpPr>
        <p:spPr>
          <a:xfrm>
            <a:off x="6039189" y="387890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g17167d4a506_0_38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17453" y="13534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7167d4a506_0_380"/>
          <p:cNvSpPr/>
          <p:nvPr/>
        </p:nvSpPr>
        <p:spPr>
          <a:xfrm>
            <a:off x="9267086" y="11764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7" name="Google Shape;177;g17167d4a506_0_380"/>
          <p:cNvPicPr preferRelativeResize="0"/>
          <p:nvPr/>
        </p:nvPicPr>
        <p:blipFill rotWithShape="1">
          <a:blip r:embed="rId14">
            <a:alphaModFix/>
          </a:blip>
          <a:srcRect b="12523" l="20558" r="20227" t="10742"/>
          <a:stretch/>
        </p:blipFill>
        <p:spPr>
          <a:xfrm>
            <a:off x="9442671" y="13603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7167d4a506_0_380"/>
          <p:cNvSpPr txBox="1"/>
          <p:nvPr/>
        </p:nvSpPr>
        <p:spPr>
          <a:xfrm>
            <a:off x="9267099" y="7697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Front-End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179" name="Google Shape;179;g17167d4a506_0_380"/>
          <p:cNvSpPr txBox="1"/>
          <p:nvPr/>
        </p:nvSpPr>
        <p:spPr>
          <a:xfrm>
            <a:off x="8024088" y="792225"/>
            <a:ext cx="7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Web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Server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180" name="Google Shape;180;g17167d4a506_0_380"/>
          <p:cNvCxnSpPr>
            <a:stCxn id="154" idx="3"/>
            <a:endCxn id="160" idx="1"/>
          </p:cNvCxnSpPr>
          <p:nvPr/>
        </p:nvCxnSpPr>
        <p:spPr>
          <a:xfrm>
            <a:off x="6405534" y="3511026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17167d4a506_0_380"/>
          <p:cNvSpPr/>
          <p:nvPr/>
        </p:nvSpPr>
        <p:spPr>
          <a:xfrm>
            <a:off x="9267086" y="31338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2" name="Google Shape;182;g17167d4a506_0_380"/>
          <p:cNvSpPr/>
          <p:nvPr/>
        </p:nvSpPr>
        <p:spPr>
          <a:xfrm>
            <a:off x="9267086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83" name="Google Shape;183;g17167d4a506_0_38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458287" y="46389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7167d4a506_0_3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471676" y="3323198"/>
            <a:ext cx="358820" cy="36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17167d4a506_0_380"/>
          <p:cNvCxnSpPr>
            <a:endCxn id="151" idx="2"/>
          </p:cNvCxnSpPr>
          <p:nvPr/>
        </p:nvCxnSpPr>
        <p:spPr>
          <a:xfrm rot="10800000">
            <a:off x="4161768" y="1905177"/>
            <a:ext cx="0" cy="16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17167d4a506_0_380"/>
          <p:cNvSpPr/>
          <p:nvPr/>
        </p:nvSpPr>
        <p:spPr>
          <a:xfrm>
            <a:off x="2538017" y="1827086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7167d4a506_0_38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31382" y="2011004"/>
            <a:ext cx="38673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7167d4a506_0_380"/>
          <p:cNvSpPr txBox="1"/>
          <p:nvPr/>
        </p:nvSpPr>
        <p:spPr>
          <a:xfrm>
            <a:off x="2538017" y="1539905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CI</a:t>
            </a:r>
            <a:endParaRPr b="1" sz="800"/>
          </a:p>
        </p:txBody>
      </p:sp>
      <p:cxnSp>
        <p:nvCxnSpPr>
          <p:cNvPr id="189" name="Google Shape;189;g17167d4a506_0_380"/>
          <p:cNvCxnSpPr>
            <a:stCxn id="186" idx="6"/>
          </p:cNvCxnSpPr>
          <p:nvPr/>
        </p:nvCxnSpPr>
        <p:spPr>
          <a:xfrm>
            <a:off x="3311717" y="2194886"/>
            <a:ext cx="8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0" name="Google Shape;190;g17167d4a506_0_380"/>
          <p:cNvSpPr/>
          <p:nvPr/>
        </p:nvSpPr>
        <p:spPr>
          <a:xfrm>
            <a:off x="7410801" y="44550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17167d4a506_0_38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04152" y="46389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17167d4a506_0_380"/>
          <p:cNvCxnSpPr/>
          <p:nvPr/>
        </p:nvCxnSpPr>
        <p:spPr>
          <a:xfrm>
            <a:off x="7565479" y="34982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17167d4a506_0_380"/>
          <p:cNvCxnSpPr/>
          <p:nvPr/>
        </p:nvCxnSpPr>
        <p:spPr>
          <a:xfrm rot="10800000">
            <a:off x="7810259" y="35084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4" name="Google Shape;194;g17167d4a506_0_380"/>
          <p:cNvSpPr txBox="1"/>
          <p:nvPr/>
        </p:nvSpPr>
        <p:spPr>
          <a:xfrm>
            <a:off x="7410514" y="40655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195" name="Google Shape;195;g17167d4a506_0_380"/>
          <p:cNvSpPr txBox="1"/>
          <p:nvPr/>
        </p:nvSpPr>
        <p:spPr>
          <a:xfrm>
            <a:off x="9189775" y="27424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sp>
        <p:nvSpPr>
          <p:cNvPr id="196" name="Google Shape;196;g17167d4a506_0_380"/>
          <p:cNvSpPr/>
          <p:nvPr/>
        </p:nvSpPr>
        <p:spPr>
          <a:xfrm>
            <a:off x="5631848" y="1831683"/>
            <a:ext cx="773700" cy="73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7167d4a506_0_38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19318" y="2015602"/>
            <a:ext cx="398512" cy="367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7167d4a506_0_380"/>
          <p:cNvSpPr txBox="1"/>
          <p:nvPr/>
        </p:nvSpPr>
        <p:spPr>
          <a:xfrm>
            <a:off x="6423726" y="1831675"/>
            <a:ext cx="15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Kubernetes service</a:t>
            </a:r>
            <a:endParaRPr sz="1100"/>
          </a:p>
        </p:txBody>
      </p:sp>
      <p:cxnSp>
        <p:nvCxnSpPr>
          <p:cNvPr id="199" name="Google Shape;199;g17167d4a506_0_380"/>
          <p:cNvCxnSpPr/>
          <p:nvPr/>
        </p:nvCxnSpPr>
        <p:spPr>
          <a:xfrm rot="10800000">
            <a:off x="8416296" y="19051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g17167d4a506_0_380"/>
          <p:cNvCxnSpPr>
            <a:stCxn id="157" idx="1"/>
            <a:endCxn id="162" idx="3"/>
          </p:cNvCxnSpPr>
          <p:nvPr/>
        </p:nvCxnSpPr>
        <p:spPr>
          <a:xfrm rot="10800000">
            <a:off x="5168034" y="4822824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g17167d4a506_0_380"/>
          <p:cNvCxnSpPr/>
          <p:nvPr/>
        </p:nvCxnSpPr>
        <p:spPr>
          <a:xfrm rot="10800000">
            <a:off x="9653828" y="38697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17167d4a506_0_380"/>
          <p:cNvCxnSpPr/>
          <p:nvPr/>
        </p:nvCxnSpPr>
        <p:spPr>
          <a:xfrm rot="10800000">
            <a:off x="9653828" y="25269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g17167d4a506_0_380"/>
          <p:cNvCxnSpPr/>
          <p:nvPr/>
        </p:nvCxnSpPr>
        <p:spPr>
          <a:xfrm rot="10800000">
            <a:off x="8420951" y="25290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17167d4a506_0_380"/>
          <p:cNvCxnSpPr/>
          <p:nvPr/>
        </p:nvCxnSpPr>
        <p:spPr>
          <a:xfrm rot="10800000">
            <a:off x="6039363" y="4083790"/>
            <a:ext cx="17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g17167d4a506_0_380"/>
          <p:cNvSpPr txBox="1"/>
          <p:nvPr/>
        </p:nvSpPr>
        <p:spPr>
          <a:xfrm>
            <a:off x="5631848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AutoML</a:t>
            </a:r>
            <a:endParaRPr b="1" sz="800"/>
          </a:p>
        </p:txBody>
      </p:sp>
      <p:sp>
        <p:nvSpPr>
          <p:cNvPr id="206" name="Google Shape;206;g17167d4a506_0_380"/>
          <p:cNvSpPr txBox="1"/>
          <p:nvPr/>
        </p:nvSpPr>
        <p:spPr>
          <a:xfrm>
            <a:off x="9267099" y="40655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7" name="Google Shape;207;g17167d4a506_0_380"/>
          <p:cNvSpPr/>
          <p:nvPr/>
        </p:nvSpPr>
        <p:spPr>
          <a:xfrm>
            <a:off x="7423401" y="58818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8" name="Google Shape;208;g17167d4a506_0_38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76185" y="60366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7167d4a506_0_380"/>
          <p:cNvSpPr txBox="1"/>
          <p:nvPr/>
        </p:nvSpPr>
        <p:spPr>
          <a:xfrm>
            <a:off x="7410600" y="55941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210" name="Google Shape;210;g17167d4a506_0_380"/>
          <p:cNvCxnSpPr/>
          <p:nvPr/>
        </p:nvCxnSpPr>
        <p:spPr>
          <a:xfrm>
            <a:off x="7797659" y="51907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17167d4a506_0_380"/>
          <p:cNvSpPr/>
          <p:nvPr/>
        </p:nvSpPr>
        <p:spPr>
          <a:xfrm>
            <a:off x="1284700" y="944825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</a:t>
            </a:r>
            <a:endParaRPr/>
          </a:p>
        </p:txBody>
      </p:sp>
      <p:cxnSp>
        <p:nvCxnSpPr>
          <p:cNvPr id="212" name="Google Shape;212;g17167d4a506_0_380"/>
          <p:cNvCxnSpPr/>
          <p:nvPr/>
        </p:nvCxnSpPr>
        <p:spPr>
          <a:xfrm rot="10800000">
            <a:off x="8791536" y="15282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23ffca711_2_165"/>
          <p:cNvSpPr/>
          <p:nvPr/>
        </p:nvSpPr>
        <p:spPr>
          <a:xfrm>
            <a:off x="1252475" y="1565825"/>
            <a:ext cx="4705375" cy="4465300"/>
          </a:xfrm>
          <a:custGeom>
            <a:rect b="b" l="l" r="r" t="t"/>
            <a:pathLst>
              <a:path extrusionOk="0" h="178612" w="188215">
                <a:moveTo>
                  <a:pt x="0" y="0"/>
                </a:moveTo>
                <a:lnTo>
                  <a:pt x="120675" y="0"/>
                </a:lnTo>
                <a:lnTo>
                  <a:pt x="120675" y="75542"/>
                </a:lnTo>
                <a:lnTo>
                  <a:pt x="187895" y="75542"/>
                </a:lnTo>
                <a:lnTo>
                  <a:pt x="188215" y="178292"/>
                </a:lnTo>
                <a:lnTo>
                  <a:pt x="0" y="178612"/>
                </a:lnTo>
                <a:close/>
              </a:path>
            </a:pathLst>
          </a:custGeom>
          <a:noFill/>
          <a:ln cap="flat" cmpd="sng" w="762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8" name="Google Shape;218;g1723ffca711_2_165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219" name="Google Shape;219;g1723ffca711_2_165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g1723ffca711_2_1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g1723ffca711_2_165"/>
          <p:cNvSpPr/>
          <p:nvPr/>
        </p:nvSpPr>
        <p:spPr>
          <a:xfrm>
            <a:off x="1363201" y="3816829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2" name="Google Shape;222;g1723ffca711_2_165"/>
          <p:cNvSpPr/>
          <p:nvPr/>
        </p:nvSpPr>
        <p:spPr>
          <a:xfrm>
            <a:off x="2600720" y="38208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23" name="Google Shape;223;g1723ffca711_2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48" y="4000760"/>
            <a:ext cx="587827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723ffca711_2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584" y="4000747"/>
            <a:ext cx="515416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723ffca711_2_165"/>
          <p:cNvSpPr txBox="1"/>
          <p:nvPr/>
        </p:nvSpPr>
        <p:spPr>
          <a:xfrm>
            <a:off x="1363201" y="340191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Data Pipeline</a:t>
            </a:r>
            <a:endParaRPr b="1" sz="800"/>
          </a:p>
        </p:txBody>
      </p:sp>
      <p:sp>
        <p:nvSpPr>
          <p:cNvPr id="226" name="Google Shape;226;g1723ffca711_2_165"/>
          <p:cNvSpPr txBox="1"/>
          <p:nvPr/>
        </p:nvSpPr>
        <p:spPr>
          <a:xfrm>
            <a:off x="2600720" y="343266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00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Version Control</a:t>
            </a:r>
            <a:endParaRPr b="1" sz="800"/>
          </a:p>
        </p:txBody>
      </p:sp>
      <p:sp>
        <p:nvSpPr>
          <p:cNvPr id="227" name="Google Shape;227;g1723ffca711_2_165"/>
          <p:cNvSpPr/>
          <p:nvPr/>
        </p:nvSpPr>
        <p:spPr>
          <a:xfrm>
            <a:off x="3838252" y="3816842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8" name="Google Shape;228;g1723ffca711_2_165"/>
          <p:cNvSpPr/>
          <p:nvPr/>
        </p:nvSpPr>
        <p:spPr>
          <a:xfrm>
            <a:off x="3218868" y="1847152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29" name="Google Shape;229;g1723ffca711_2_165"/>
          <p:cNvPicPr preferRelativeResize="0"/>
          <p:nvPr/>
        </p:nvPicPr>
        <p:blipFill rotWithShape="1">
          <a:blip r:embed="rId6">
            <a:alphaModFix/>
          </a:blip>
          <a:srcRect b="0" l="0" r="57891" t="0"/>
          <a:stretch/>
        </p:blipFill>
        <p:spPr>
          <a:xfrm>
            <a:off x="3410326" y="2031071"/>
            <a:ext cx="390595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723ffca711_2_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501" y="4000760"/>
            <a:ext cx="324980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723ffca711_2_165"/>
          <p:cNvSpPr/>
          <p:nvPr/>
        </p:nvSpPr>
        <p:spPr>
          <a:xfrm>
            <a:off x="5075784" y="3820801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32" name="Google Shape;232;g1723ffca711_2_165"/>
          <p:cNvPicPr preferRelativeResize="0"/>
          <p:nvPr/>
        </p:nvPicPr>
        <p:blipFill rotWithShape="1">
          <a:blip r:embed="rId8">
            <a:alphaModFix/>
          </a:blip>
          <a:srcRect b="9665" l="16980" r="12765" t="0"/>
          <a:stretch/>
        </p:blipFill>
        <p:spPr>
          <a:xfrm>
            <a:off x="5269162" y="4004719"/>
            <a:ext cx="386729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723ffca711_2_165"/>
          <p:cNvPicPr preferRelativeResize="0"/>
          <p:nvPr/>
        </p:nvPicPr>
        <p:blipFill rotWithShape="1">
          <a:blip r:embed="rId9">
            <a:alphaModFix/>
          </a:blip>
          <a:srcRect b="33119" l="0" r="0" t="0"/>
          <a:stretch/>
        </p:blipFill>
        <p:spPr>
          <a:xfrm>
            <a:off x="5238224" y="5316505"/>
            <a:ext cx="41766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723ffca711_2_165"/>
          <p:cNvSpPr/>
          <p:nvPr/>
        </p:nvSpPr>
        <p:spPr>
          <a:xfrm>
            <a:off x="5075784" y="5132599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5" name="Google Shape;235;g1723ffca711_2_165"/>
          <p:cNvSpPr txBox="1"/>
          <p:nvPr/>
        </p:nvSpPr>
        <p:spPr>
          <a:xfrm>
            <a:off x="3218882" y="1469800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Source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Repository</a:t>
            </a:r>
            <a:endParaRPr b="1" sz="700"/>
          </a:p>
        </p:txBody>
      </p:sp>
      <p:sp>
        <p:nvSpPr>
          <p:cNvPr id="236" name="Google Shape;236;g1723ffca711_2_165"/>
          <p:cNvSpPr txBox="1"/>
          <p:nvPr/>
        </p:nvSpPr>
        <p:spPr>
          <a:xfrm>
            <a:off x="3838266" y="344344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Metadata Store</a:t>
            </a:r>
            <a:endParaRPr b="1" sz="800"/>
          </a:p>
        </p:txBody>
      </p:sp>
      <p:sp>
        <p:nvSpPr>
          <p:cNvPr id="237" name="Google Shape;237;g1723ffca711_2_165"/>
          <p:cNvSpPr txBox="1"/>
          <p:nvPr/>
        </p:nvSpPr>
        <p:spPr>
          <a:xfrm>
            <a:off x="5075823" y="3401925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ML Platform</a:t>
            </a:r>
            <a:endParaRPr b="1" sz="800"/>
          </a:p>
        </p:txBody>
      </p:sp>
      <p:sp>
        <p:nvSpPr>
          <p:cNvPr id="238" name="Google Shape;238;g1723ffca711_2_165"/>
          <p:cNvSpPr/>
          <p:nvPr/>
        </p:nvSpPr>
        <p:spPr>
          <a:xfrm>
            <a:off x="3838252" y="5132599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39" name="Google Shape;239;g1723ffca711_2_1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1631" y="5316505"/>
            <a:ext cx="386728" cy="367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1723ffca711_2_165"/>
          <p:cNvCxnSpPr>
            <a:stCxn id="221" idx="3"/>
            <a:endCxn id="222" idx="1"/>
          </p:cNvCxnSpPr>
          <p:nvPr/>
        </p:nvCxnSpPr>
        <p:spPr>
          <a:xfrm>
            <a:off x="2136901" y="4184629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g1723ffca711_2_165"/>
          <p:cNvCxnSpPr>
            <a:stCxn id="222" idx="3"/>
            <a:endCxn id="227" idx="1"/>
          </p:cNvCxnSpPr>
          <p:nvPr/>
        </p:nvCxnSpPr>
        <p:spPr>
          <a:xfrm flipH="1" rot="10800000">
            <a:off x="3374420" y="418470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g1723ffca711_2_165"/>
          <p:cNvSpPr txBox="1"/>
          <p:nvPr/>
        </p:nvSpPr>
        <p:spPr>
          <a:xfrm>
            <a:off x="3838266" y="4843988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Alarm</a:t>
            </a:r>
            <a:endParaRPr b="1" sz="800"/>
          </a:p>
        </p:txBody>
      </p:sp>
      <p:cxnSp>
        <p:nvCxnSpPr>
          <p:cNvPr id="243" name="Google Shape;243;g1723ffca711_2_165"/>
          <p:cNvCxnSpPr>
            <a:stCxn id="227" idx="3"/>
            <a:endCxn id="231" idx="1"/>
          </p:cNvCxnSpPr>
          <p:nvPr/>
        </p:nvCxnSpPr>
        <p:spPr>
          <a:xfrm>
            <a:off x="4611952" y="4184642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1723ffca711_2_165"/>
          <p:cNvCxnSpPr/>
          <p:nvPr/>
        </p:nvCxnSpPr>
        <p:spPr>
          <a:xfrm>
            <a:off x="5483139" y="4556475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1723ffca711_2_165"/>
          <p:cNvCxnSpPr>
            <a:endCxn id="228" idx="2"/>
          </p:cNvCxnSpPr>
          <p:nvPr/>
        </p:nvCxnSpPr>
        <p:spPr>
          <a:xfrm rot="10800000">
            <a:off x="3605718" y="2582752"/>
            <a:ext cx="0" cy="16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723ffca711_2_165"/>
          <p:cNvSpPr/>
          <p:nvPr/>
        </p:nvSpPr>
        <p:spPr>
          <a:xfrm>
            <a:off x="1981967" y="2504661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1723ffca711_2_1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75332" y="2688579"/>
            <a:ext cx="38673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723ffca711_2_165"/>
          <p:cNvSpPr txBox="1"/>
          <p:nvPr/>
        </p:nvSpPr>
        <p:spPr>
          <a:xfrm>
            <a:off x="1981967" y="221748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CI</a:t>
            </a:r>
            <a:endParaRPr b="1" sz="800"/>
          </a:p>
        </p:txBody>
      </p:sp>
      <p:cxnSp>
        <p:nvCxnSpPr>
          <p:cNvPr id="249" name="Google Shape;249;g1723ffca711_2_165"/>
          <p:cNvCxnSpPr>
            <a:stCxn id="246" idx="6"/>
          </p:cNvCxnSpPr>
          <p:nvPr/>
        </p:nvCxnSpPr>
        <p:spPr>
          <a:xfrm>
            <a:off x="2755667" y="2872461"/>
            <a:ext cx="8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0" name="Google Shape;250;g1723ffca711_2_165"/>
          <p:cNvSpPr/>
          <p:nvPr/>
        </p:nvSpPr>
        <p:spPr>
          <a:xfrm>
            <a:off x="5075798" y="2509258"/>
            <a:ext cx="773700" cy="73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g1723ffca711_2_165"/>
          <p:cNvCxnSpPr>
            <a:stCxn id="234" idx="1"/>
            <a:endCxn id="238" idx="3"/>
          </p:cNvCxnSpPr>
          <p:nvPr/>
        </p:nvCxnSpPr>
        <p:spPr>
          <a:xfrm rot="10800000">
            <a:off x="4611984" y="5500399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1723ffca711_2_165"/>
          <p:cNvSpPr txBox="1"/>
          <p:nvPr/>
        </p:nvSpPr>
        <p:spPr>
          <a:xfrm>
            <a:off x="5075798" y="4843988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AutoML</a:t>
            </a:r>
            <a:endParaRPr b="1" sz="800"/>
          </a:p>
        </p:txBody>
      </p:sp>
      <p:sp>
        <p:nvSpPr>
          <p:cNvPr id="253" name="Google Shape;253;g1723ffca711_2_165"/>
          <p:cNvSpPr/>
          <p:nvPr/>
        </p:nvSpPr>
        <p:spPr>
          <a:xfrm>
            <a:off x="728650" y="1622400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</a:t>
            </a:r>
            <a:endParaRPr/>
          </a:p>
        </p:txBody>
      </p:sp>
      <p:sp>
        <p:nvSpPr>
          <p:cNvPr id="254" name="Google Shape;254;g1723ffca711_2_165"/>
          <p:cNvSpPr txBox="1"/>
          <p:nvPr/>
        </p:nvSpPr>
        <p:spPr>
          <a:xfrm>
            <a:off x="7466925" y="868925"/>
            <a:ext cx="423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DVC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data version control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git 등의 scm와 같이 사용한다.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S3, google drive 등의 remote storage를 사용할 수 있다.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1723ffca711_2_165"/>
          <p:cNvSpPr txBox="1"/>
          <p:nvPr/>
        </p:nvSpPr>
        <p:spPr>
          <a:xfrm>
            <a:off x="7466925" y="1845075"/>
            <a:ext cx="423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Kubeflow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ML Platform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notebook server, tensorflow, HPO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등 다양한 기능 제공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무엇보다 e2e 파이프라인 작성이 가능하다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723ffca711_2_165"/>
          <p:cNvSpPr txBox="1"/>
          <p:nvPr/>
        </p:nvSpPr>
        <p:spPr>
          <a:xfrm>
            <a:off x="7466925" y="4012775"/>
            <a:ext cx="423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Github Actions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CI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Github에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서 발생하는 이벤트를 트리거로 다양한 Job을 수행할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본 프로젝트에서는 Katib 실험을 위한 docker image를 build하는 job을 수행한다.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1723ffca711_2_165"/>
          <p:cNvSpPr txBox="1"/>
          <p:nvPr/>
        </p:nvSpPr>
        <p:spPr>
          <a:xfrm>
            <a:off x="7466925" y="2836525"/>
            <a:ext cx="423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Katib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Auto 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HPO, NAS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를 제공(NAS는 알파 버전)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grid, random, bayesian 이외에도 다양한 알고리즘 제공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알고리즘은 hyperopt, optna등 외부 툴을 끌어와 사용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1723ffca711_2_165"/>
          <p:cNvSpPr/>
          <p:nvPr/>
        </p:nvSpPr>
        <p:spPr>
          <a:xfrm>
            <a:off x="6219313" y="514477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1723ffca711_2_16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12665" y="532869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1723ffca711_2_165"/>
          <p:cNvCxnSpPr>
            <a:endCxn id="261" idx="0"/>
          </p:cNvCxnSpPr>
          <p:nvPr/>
        </p:nvCxnSpPr>
        <p:spPr>
          <a:xfrm rot="10800000">
            <a:off x="6605877" y="4755308"/>
            <a:ext cx="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1" name="Google Shape;261;g1723ffca711_2_165"/>
          <p:cNvSpPr txBox="1"/>
          <p:nvPr/>
        </p:nvSpPr>
        <p:spPr>
          <a:xfrm>
            <a:off x="6219027" y="475530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Workflow</a:t>
            </a:r>
            <a:endParaRPr b="1" sz="800"/>
          </a:p>
        </p:txBody>
      </p:sp>
      <p:cxnSp>
        <p:nvCxnSpPr>
          <p:cNvPr id="262" name="Google Shape;262;g1723ffca711_2_165"/>
          <p:cNvCxnSpPr>
            <a:stCxn id="261" idx="0"/>
          </p:cNvCxnSpPr>
          <p:nvPr/>
        </p:nvCxnSpPr>
        <p:spPr>
          <a:xfrm flipH="1">
            <a:off x="5483277" y="4755308"/>
            <a:ext cx="1122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3" name="Google Shape;263;g1723ffca711_2_165"/>
          <p:cNvSpPr txBox="1"/>
          <p:nvPr/>
        </p:nvSpPr>
        <p:spPr>
          <a:xfrm>
            <a:off x="7466925" y="5373525"/>
            <a:ext cx="4238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Argo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Workflow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k8s 리소스들로 workflow를 만들어 실행할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katib 실험이 끝나면 slack 메세지를 보내는 workflow 작성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argo events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는 github webhook에서 메세지를 받아 특정 조건에만 해당 workflow를 실행하도록 함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3ffca711_2_338"/>
          <p:cNvSpPr/>
          <p:nvPr/>
        </p:nvSpPr>
        <p:spPr>
          <a:xfrm>
            <a:off x="5400571" y="2164945"/>
            <a:ext cx="4859400" cy="3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723ffca711_2_338"/>
          <p:cNvSpPr/>
          <p:nvPr/>
        </p:nvSpPr>
        <p:spPr>
          <a:xfrm>
            <a:off x="6609925" y="2768800"/>
            <a:ext cx="3633050" cy="3977175"/>
          </a:xfrm>
          <a:custGeom>
            <a:rect b="b" l="l" r="r" t="t"/>
            <a:pathLst>
              <a:path extrusionOk="0" h="159087" w="145322">
                <a:moveTo>
                  <a:pt x="0" y="0"/>
                </a:moveTo>
                <a:lnTo>
                  <a:pt x="145002" y="0"/>
                </a:lnTo>
                <a:lnTo>
                  <a:pt x="145322" y="103711"/>
                </a:lnTo>
                <a:lnTo>
                  <a:pt x="70421" y="103711"/>
                </a:lnTo>
                <a:lnTo>
                  <a:pt x="70421" y="159087"/>
                </a:lnTo>
                <a:lnTo>
                  <a:pt x="25287" y="159087"/>
                </a:lnTo>
                <a:lnTo>
                  <a:pt x="25287" y="103390"/>
                </a:lnTo>
                <a:lnTo>
                  <a:pt x="320" y="103390"/>
                </a:lnTo>
                <a:close/>
              </a:path>
            </a:pathLst>
          </a:custGeom>
          <a:noFill/>
          <a:ln cap="flat" cmpd="sng" w="762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0" name="Google Shape;270;g1723ffca711_2_338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271" name="Google Shape;271;g1723ffca711_2_338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g1723ffca711_2_3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g1723ffca711_2_338"/>
          <p:cNvSpPr/>
          <p:nvPr/>
        </p:nvSpPr>
        <p:spPr>
          <a:xfrm>
            <a:off x="1919251" y="313925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4" name="Google Shape;274;g1723ffca711_2_338"/>
          <p:cNvSpPr/>
          <p:nvPr/>
        </p:nvSpPr>
        <p:spPr>
          <a:xfrm>
            <a:off x="3156770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75" name="Google Shape;275;g1723ffca711_2_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598" y="3323185"/>
            <a:ext cx="587827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723ffca711_2_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634" y="3323172"/>
            <a:ext cx="515416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723ffca711_2_338"/>
          <p:cNvSpPr txBox="1"/>
          <p:nvPr/>
        </p:nvSpPr>
        <p:spPr>
          <a:xfrm>
            <a:off x="1919251" y="272434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Data Pipeline</a:t>
            </a:r>
            <a:endParaRPr b="1" sz="800"/>
          </a:p>
        </p:txBody>
      </p:sp>
      <p:sp>
        <p:nvSpPr>
          <p:cNvPr id="278" name="Google Shape;278;g1723ffca711_2_338"/>
          <p:cNvSpPr txBox="1"/>
          <p:nvPr/>
        </p:nvSpPr>
        <p:spPr>
          <a:xfrm>
            <a:off x="3156770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00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Version Control</a:t>
            </a:r>
            <a:endParaRPr b="1" sz="800"/>
          </a:p>
        </p:txBody>
      </p:sp>
      <p:sp>
        <p:nvSpPr>
          <p:cNvPr id="279" name="Google Shape;279;g1723ffca711_2_338"/>
          <p:cNvSpPr/>
          <p:nvPr/>
        </p:nvSpPr>
        <p:spPr>
          <a:xfrm>
            <a:off x="4394302" y="313926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0" name="Google Shape;280;g1723ffca711_2_338"/>
          <p:cNvSpPr/>
          <p:nvPr/>
        </p:nvSpPr>
        <p:spPr>
          <a:xfrm>
            <a:off x="3774918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81" name="Google Shape;281;g1723ffca711_2_338"/>
          <p:cNvPicPr preferRelativeResize="0"/>
          <p:nvPr/>
        </p:nvPicPr>
        <p:blipFill rotWithShape="1">
          <a:blip r:embed="rId6">
            <a:alphaModFix/>
          </a:blip>
          <a:srcRect b="0" l="0" r="57891" t="0"/>
          <a:stretch/>
        </p:blipFill>
        <p:spPr>
          <a:xfrm>
            <a:off x="3966376" y="1353496"/>
            <a:ext cx="390595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723ffca711_2_3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551" y="3323185"/>
            <a:ext cx="324980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723ffca711_2_338"/>
          <p:cNvSpPr/>
          <p:nvPr/>
        </p:nvSpPr>
        <p:spPr>
          <a:xfrm>
            <a:off x="56318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84" name="Google Shape;284;g1723ffca711_2_338"/>
          <p:cNvPicPr preferRelativeResize="0"/>
          <p:nvPr/>
        </p:nvPicPr>
        <p:blipFill rotWithShape="1">
          <a:blip r:embed="rId8">
            <a:alphaModFix/>
          </a:blip>
          <a:srcRect b="9665" l="16980" r="12765" t="0"/>
          <a:stretch/>
        </p:blipFill>
        <p:spPr>
          <a:xfrm>
            <a:off x="5825212" y="3327144"/>
            <a:ext cx="386729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723ffca711_2_338"/>
          <p:cNvPicPr preferRelativeResize="0"/>
          <p:nvPr/>
        </p:nvPicPr>
        <p:blipFill rotWithShape="1">
          <a:blip r:embed="rId9">
            <a:alphaModFix/>
          </a:blip>
          <a:srcRect b="33119" l="0" r="0" t="0"/>
          <a:stretch/>
        </p:blipFill>
        <p:spPr>
          <a:xfrm>
            <a:off x="5794274" y="4638930"/>
            <a:ext cx="41766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723ffca711_2_338"/>
          <p:cNvSpPr/>
          <p:nvPr/>
        </p:nvSpPr>
        <p:spPr>
          <a:xfrm>
            <a:off x="5631834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7" name="Google Shape;287;g1723ffca711_2_338"/>
          <p:cNvSpPr txBox="1"/>
          <p:nvPr/>
        </p:nvSpPr>
        <p:spPr>
          <a:xfrm>
            <a:off x="3774932" y="7922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Source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Repository</a:t>
            </a:r>
            <a:endParaRPr b="1" sz="700"/>
          </a:p>
        </p:txBody>
      </p:sp>
      <p:sp>
        <p:nvSpPr>
          <p:cNvPr id="288" name="Google Shape;288;g1723ffca711_2_338"/>
          <p:cNvSpPr txBox="1"/>
          <p:nvPr/>
        </p:nvSpPr>
        <p:spPr>
          <a:xfrm>
            <a:off x="4394316" y="276587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Metadata Store</a:t>
            </a:r>
            <a:endParaRPr b="1" sz="800"/>
          </a:p>
        </p:txBody>
      </p:sp>
      <p:sp>
        <p:nvSpPr>
          <p:cNvPr id="289" name="Google Shape;289;g1723ffca711_2_338"/>
          <p:cNvSpPr/>
          <p:nvPr/>
        </p:nvSpPr>
        <p:spPr>
          <a:xfrm>
            <a:off x="67920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0" name="Google Shape;290;g1723ffca711_2_338"/>
          <p:cNvSpPr txBox="1"/>
          <p:nvPr/>
        </p:nvSpPr>
        <p:spPr>
          <a:xfrm>
            <a:off x="5631873" y="272435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ML Platform</a:t>
            </a:r>
            <a:endParaRPr b="1" sz="800"/>
          </a:p>
        </p:txBody>
      </p:sp>
      <p:sp>
        <p:nvSpPr>
          <p:cNvPr id="291" name="Google Shape;291;g1723ffca711_2_338"/>
          <p:cNvSpPr/>
          <p:nvPr/>
        </p:nvSpPr>
        <p:spPr>
          <a:xfrm>
            <a:off x="4394302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92" name="Google Shape;292;g1723ffca711_2_3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8210" y="3378361"/>
            <a:ext cx="701140" cy="2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723ffca711_2_3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7681" y="4638930"/>
            <a:ext cx="386728" cy="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723ffca711_2_338"/>
          <p:cNvSpPr/>
          <p:nvPr/>
        </p:nvSpPr>
        <p:spPr>
          <a:xfrm>
            <a:off x="8029553" y="31324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95" name="Google Shape;295;g1723ffca711_2_338"/>
          <p:cNvPicPr preferRelativeResize="0"/>
          <p:nvPr/>
        </p:nvPicPr>
        <p:blipFill rotWithShape="1">
          <a:blip r:embed="rId12">
            <a:alphaModFix/>
          </a:blip>
          <a:srcRect b="17189" l="13337" r="13094" t="17425"/>
          <a:stretch/>
        </p:blipFill>
        <p:spPr>
          <a:xfrm>
            <a:off x="8199714" y="33203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723ffca711_2_338"/>
          <p:cNvSpPr/>
          <p:nvPr/>
        </p:nvSpPr>
        <p:spPr>
          <a:xfrm>
            <a:off x="8029553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7" name="Google Shape;297;g1723ffca711_2_338"/>
          <p:cNvSpPr txBox="1"/>
          <p:nvPr/>
        </p:nvSpPr>
        <p:spPr>
          <a:xfrm>
            <a:off x="6792048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298" name="Google Shape;298;g1723ffca711_2_338"/>
          <p:cNvSpPr txBox="1"/>
          <p:nvPr/>
        </p:nvSpPr>
        <p:spPr>
          <a:xfrm>
            <a:off x="8024101" y="27550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cxnSp>
        <p:nvCxnSpPr>
          <p:cNvPr id="299" name="Google Shape;299;g1723ffca711_2_338"/>
          <p:cNvCxnSpPr>
            <a:stCxn id="273" idx="3"/>
            <a:endCxn id="274" idx="1"/>
          </p:cNvCxnSpPr>
          <p:nvPr/>
        </p:nvCxnSpPr>
        <p:spPr>
          <a:xfrm>
            <a:off x="2692951" y="3507054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1723ffca711_2_338"/>
          <p:cNvCxnSpPr>
            <a:stCxn id="274" idx="3"/>
            <a:endCxn id="279" idx="1"/>
          </p:cNvCxnSpPr>
          <p:nvPr/>
        </p:nvCxnSpPr>
        <p:spPr>
          <a:xfrm flipH="1" rot="10800000">
            <a:off x="3930470" y="3507126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1723ffca711_2_338"/>
          <p:cNvSpPr txBox="1"/>
          <p:nvPr/>
        </p:nvSpPr>
        <p:spPr>
          <a:xfrm>
            <a:off x="4394316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Alarm</a:t>
            </a:r>
            <a:endParaRPr b="1" sz="800"/>
          </a:p>
        </p:txBody>
      </p:sp>
      <p:cxnSp>
        <p:nvCxnSpPr>
          <p:cNvPr id="302" name="Google Shape;302;g1723ffca711_2_338"/>
          <p:cNvCxnSpPr>
            <a:stCxn id="279" idx="3"/>
            <a:endCxn id="283" idx="1"/>
          </p:cNvCxnSpPr>
          <p:nvPr/>
        </p:nvCxnSpPr>
        <p:spPr>
          <a:xfrm>
            <a:off x="5168002" y="3507067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1723ffca711_2_338"/>
          <p:cNvCxnSpPr/>
          <p:nvPr/>
        </p:nvCxnSpPr>
        <p:spPr>
          <a:xfrm>
            <a:off x="6039189" y="387890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4" name="Google Shape;304;g1723ffca711_2_3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17453" y="13534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723ffca711_2_338"/>
          <p:cNvSpPr/>
          <p:nvPr/>
        </p:nvSpPr>
        <p:spPr>
          <a:xfrm>
            <a:off x="9267086" y="11764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06" name="Google Shape;306;g1723ffca711_2_338"/>
          <p:cNvPicPr preferRelativeResize="0"/>
          <p:nvPr/>
        </p:nvPicPr>
        <p:blipFill rotWithShape="1">
          <a:blip r:embed="rId14">
            <a:alphaModFix/>
          </a:blip>
          <a:srcRect b="12523" l="20558" r="20227" t="10742"/>
          <a:stretch/>
        </p:blipFill>
        <p:spPr>
          <a:xfrm>
            <a:off x="9442671" y="13603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723ffca711_2_338"/>
          <p:cNvSpPr txBox="1"/>
          <p:nvPr/>
        </p:nvSpPr>
        <p:spPr>
          <a:xfrm>
            <a:off x="9267099" y="7697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Front-End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308" name="Google Shape;308;g1723ffca711_2_338"/>
          <p:cNvSpPr txBox="1"/>
          <p:nvPr/>
        </p:nvSpPr>
        <p:spPr>
          <a:xfrm>
            <a:off x="8024088" y="792225"/>
            <a:ext cx="7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Web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Server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309" name="Google Shape;309;g1723ffca711_2_338"/>
          <p:cNvCxnSpPr>
            <a:stCxn id="283" idx="3"/>
            <a:endCxn id="289" idx="1"/>
          </p:cNvCxnSpPr>
          <p:nvPr/>
        </p:nvCxnSpPr>
        <p:spPr>
          <a:xfrm>
            <a:off x="6405534" y="3511026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g1723ffca711_2_338"/>
          <p:cNvSpPr/>
          <p:nvPr/>
        </p:nvSpPr>
        <p:spPr>
          <a:xfrm>
            <a:off x="9267086" y="31338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1" name="Google Shape;311;g1723ffca711_2_338"/>
          <p:cNvSpPr/>
          <p:nvPr/>
        </p:nvSpPr>
        <p:spPr>
          <a:xfrm>
            <a:off x="9267086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12" name="Google Shape;312;g1723ffca711_2_3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458287" y="46389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723ffca711_2_3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471676" y="3323198"/>
            <a:ext cx="358820" cy="36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g1723ffca711_2_338"/>
          <p:cNvCxnSpPr>
            <a:endCxn id="280" idx="2"/>
          </p:cNvCxnSpPr>
          <p:nvPr/>
        </p:nvCxnSpPr>
        <p:spPr>
          <a:xfrm rot="10800000">
            <a:off x="4161768" y="1905177"/>
            <a:ext cx="0" cy="16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g1723ffca711_2_338"/>
          <p:cNvSpPr/>
          <p:nvPr/>
        </p:nvSpPr>
        <p:spPr>
          <a:xfrm>
            <a:off x="2538017" y="1827086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g1723ffca711_2_3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31382" y="2011004"/>
            <a:ext cx="38673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723ffca711_2_338"/>
          <p:cNvSpPr txBox="1"/>
          <p:nvPr/>
        </p:nvSpPr>
        <p:spPr>
          <a:xfrm>
            <a:off x="2538017" y="1539905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CI</a:t>
            </a:r>
            <a:endParaRPr b="1" sz="800"/>
          </a:p>
        </p:txBody>
      </p:sp>
      <p:cxnSp>
        <p:nvCxnSpPr>
          <p:cNvPr id="318" name="Google Shape;318;g1723ffca711_2_338"/>
          <p:cNvCxnSpPr>
            <a:stCxn id="315" idx="6"/>
          </p:cNvCxnSpPr>
          <p:nvPr/>
        </p:nvCxnSpPr>
        <p:spPr>
          <a:xfrm>
            <a:off x="3311717" y="2194886"/>
            <a:ext cx="8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9" name="Google Shape;319;g1723ffca711_2_338"/>
          <p:cNvSpPr/>
          <p:nvPr/>
        </p:nvSpPr>
        <p:spPr>
          <a:xfrm>
            <a:off x="7410801" y="44550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1723ffca711_2_3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04152" y="46389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g1723ffca711_2_338"/>
          <p:cNvCxnSpPr/>
          <p:nvPr/>
        </p:nvCxnSpPr>
        <p:spPr>
          <a:xfrm>
            <a:off x="7565479" y="34982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g1723ffca711_2_338"/>
          <p:cNvCxnSpPr/>
          <p:nvPr/>
        </p:nvCxnSpPr>
        <p:spPr>
          <a:xfrm rot="10800000">
            <a:off x="7810259" y="35084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3" name="Google Shape;323;g1723ffca711_2_338"/>
          <p:cNvSpPr txBox="1"/>
          <p:nvPr/>
        </p:nvSpPr>
        <p:spPr>
          <a:xfrm>
            <a:off x="7410514" y="40655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324" name="Google Shape;324;g1723ffca711_2_338"/>
          <p:cNvSpPr txBox="1"/>
          <p:nvPr/>
        </p:nvSpPr>
        <p:spPr>
          <a:xfrm>
            <a:off x="9189775" y="27424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sp>
        <p:nvSpPr>
          <p:cNvPr id="325" name="Google Shape;325;g1723ffca711_2_338"/>
          <p:cNvSpPr/>
          <p:nvPr/>
        </p:nvSpPr>
        <p:spPr>
          <a:xfrm>
            <a:off x="5631848" y="1831683"/>
            <a:ext cx="773700" cy="73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g1723ffca711_2_33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19318" y="2015602"/>
            <a:ext cx="398512" cy="36784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723ffca711_2_338"/>
          <p:cNvSpPr txBox="1"/>
          <p:nvPr/>
        </p:nvSpPr>
        <p:spPr>
          <a:xfrm>
            <a:off x="6423726" y="1831675"/>
            <a:ext cx="15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Kubernetes service</a:t>
            </a:r>
            <a:endParaRPr sz="1100"/>
          </a:p>
        </p:txBody>
      </p:sp>
      <p:cxnSp>
        <p:nvCxnSpPr>
          <p:cNvPr id="328" name="Google Shape;328;g1723ffca711_2_338"/>
          <p:cNvCxnSpPr/>
          <p:nvPr/>
        </p:nvCxnSpPr>
        <p:spPr>
          <a:xfrm rot="10800000">
            <a:off x="8416296" y="19051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g1723ffca711_2_338"/>
          <p:cNvCxnSpPr>
            <a:stCxn id="286" idx="1"/>
            <a:endCxn id="291" idx="3"/>
          </p:cNvCxnSpPr>
          <p:nvPr/>
        </p:nvCxnSpPr>
        <p:spPr>
          <a:xfrm rot="10800000">
            <a:off x="5168034" y="4822824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g1723ffca711_2_338"/>
          <p:cNvCxnSpPr/>
          <p:nvPr/>
        </p:nvCxnSpPr>
        <p:spPr>
          <a:xfrm rot="10800000">
            <a:off x="9653828" y="38697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g1723ffca711_2_338"/>
          <p:cNvCxnSpPr/>
          <p:nvPr/>
        </p:nvCxnSpPr>
        <p:spPr>
          <a:xfrm rot="10800000">
            <a:off x="9653828" y="25269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1723ffca711_2_338"/>
          <p:cNvCxnSpPr/>
          <p:nvPr/>
        </p:nvCxnSpPr>
        <p:spPr>
          <a:xfrm rot="10800000">
            <a:off x="8420951" y="25290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g1723ffca711_2_338"/>
          <p:cNvCxnSpPr/>
          <p:nvPr/>
        </p:nvCxnSpPr>
        <p:spPr>
          <a:xfrm rot="10800000">
            <a:off x="6039363" y="4083790"/>
            <a:ext cx="17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4" name="Google Shape;334;g1723ffca711_2_338"/>
          <p:cNvSpPr txBox="1"/>
          <p:nvPr/>
        </p:nvSpPr>
        <p:spPr>
          <a:xfrm>
            <a:off x="5631848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AutoML</a:t>
            </a:r>
            <a:endParaRPr b="1" sz="800"/>
          </a:p>
        </p:txBody>
      </p:sp>
      <p:sp>
        <p:nvSpPr>
          <p:cNvPr id="335" name="Google Shape;335;g1723ffca711_2_338"/>
          <p:cNvSpPr txBox="1"/>
          <p:nvPr/>
        </p:nvSpPr>
        <p:spPr>
          <a:xfrm>
            <a:off x="9267099" y="40655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36" name="Google Shape;336;g1723ffca711_2_338"/>
          <p:cNvSpPr/>
          <p:nvPr/>
        </p:nvSpPr>
        <p:spPr>
          <a:xfrm>
            <a:off x="7423401" y="58818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37" name="Google Shape;337;g1723ffca711_2_33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76185" y="60366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723ffca711_2_338"/>
          <p:cNvSpPr txBox="1"/>
          <p:nvPr/>
        </p:nvSpPr>
        <p:spPr>
          <a:xfrm>
            <a:off x="7410600" y="55941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339" name="Google Shape;339;g1723ffca711_2_338"/>
          <p:cNvCxnSpPr/>
          <p:nvPr/>
        </p:nvCxnSpPr>
        <p:spPr>
          <a:xfrm>
            <a:off x="7797659" y="51907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1723ffca711_2_338"/>
          <p:cNvSpPr/>
          <p:nvPr/>
        </p:nvSpPr>
        <p:spPr>
          <a:xfrm>
            <a:off x="10339000" y="2858638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</a:t>
            </a:r>
            <a:endParaRPr/>
          </a:p>
        </p:txBody>
      </p:sp>
      <p:cxnSp>
        <p:nvCxnSpPr>
          <p:cNvPr id="341" name="Google Shape;341;g1723ffca711_2_338"/>
          <p:cNvCxnSpPr/>
          <p:nvPr/>
        </p:nvCxnSpPr>
        <p:spPr>
          <a:xfrm rot="10800000">
            <a:off x="8791536" y="15282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23ffca711_2_254"/>
          <p:cNvSpPr/>
          <p:nvPr/>
        </p:nvSpPr>
        <p:spPr>
          <a:xfrm>
            <a:off x="1184350" y="2695600"/>
            <a:ext cx="3633050" cy="3977175"/>
          </a:xfrm>
          <a:custGeom>
            <a:rect b="b" l="l" r="r" t="t"/>
            <a:pathLst>
              <a:path extrusionOk="0" h="159087" w="145322">
                <a:moveTo>
                  <a:pt x="0" y="0"/>
                </a:moveTo>
                <a:lnTo>
                  <a:pt x="145002" y="0"/>
                </a:lnTo>
                <a:lnTo>
                  <a:pt x="145322" y="103711"/>
                </a:lnTo>
                <a:lnTo>
                  <a:pt x="70421" y="103711"/>
                </a:lnTo>
                <a:lnTo>
                  <a:pt x="70421" y="159087"/>
                </a:lnTo>
                <a:lnTo>
                  <a:pt x="25287" y="159087"/>
                </a:lnTo>
                <a:lnTo>
                  <a:pt x="25287" y="103390"/>
                </a:lnTo>
                <a:lnTo>
                  <a:pt x="320" y="103390"/>
                </a:lnTo>
                <a:close/>
              </a:path>
            </a:pathLst>
          </a:custGeom>
          <a:noFill/>
          <a:ln cap="flat" cmpd="sng" w="762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47" name="Google Shape;347;g1723ffca711_2_254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348" name="Google Shape;348;g1723ffca711_2_254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g1723ffca711_2_2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g1723ffca711_2_254"/>
          <p:cNvSpPr/>
          <p:nvPr/>
        </p:nvSpPr>
        <p:spPr>
          <a:xfrm>
            <a:off x="1366459" y="30700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51" name="Google Shape;351;g1723ffca711_2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635" y="3305161"/>
            <a:ext cx="701140" cy="25748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723ffca711_2_254"/>
          <p:cNvSpPr/>
          <p:nvPr/>
        </p:nvSpPr>
        <p:spPr>
          <a:xfrm>
            <a:off x="2603978" y="30592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53" name="Google Shape;353;g1723ffca711_2_254"/>
          <p:cNvPicPr preferRelativeResize="0"/>
          <p:nvPr/>
        </p:nvPicPr>
        <p:blipFill rotWithShape="1">
          <a:blip r:embed="rId5">
            <a:alphaModFix/>
          </a:blip>
          <a:srcRect b="17189" l="13337" r="13094" t="17425"/>
          <a:stretch/>
        </p:blipFill>
        <p:spPr>
          <a:xfrm>
            <a:off x="2774139" y="32471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723ffca711_2_254"/>
          <p:cNvSpPr/>
          <p:nvPr/>
        </p:nvSpPr>
        <p:spPr>
          <a:xfrm>
            <a:off x="2603978" y="10963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5" name="Google Shape;355;g1723ffca711_2_254"/>
          <p:cNvSpPr txBox="1"/>
          <p:nvPr/>
        </p:nvSpPr>
        <p:spPr>
          <a:xfrm>
            <a:off x="1366473" y="26818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356" name="Google Shape;356;g1723ffca711_2_254"/>
          <p:cNvSpPr txBox="1"/>
          <p:nvPr/>
        </p:nvSpPr>
        <p:spPr>
          <a:xfrm>
            <a:off x="2598526" y="26818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pic>
        <p:nvPicPr>
          <p:cNvPr id="357" name="Google Shape;357;g1723ffca711_2_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878" y="12802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723ffca711_2_254"/>
          <p:cNvSpPr/>
          <p:nvPr/>
        </p:nvSpPr>
        <p:spPr>
          <a:xfrm>
            <a:off x="3841511" y="11032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59" name="Google Shape;359;g1723ffca711_2_254"/>
          <p:cNvPicPr preferRelativeResize="0"/>
          <p:nvPr/>
        </p:nvPicPr>
        <p:blipFill rotWithShape="1">
          <a:blip r:embed="rId7">
            <a:alphaModFix/>
          </a:blip>
          <a:srcRect b="12523" l="20558" r="20227" t="10742"/>
          <a:stretch/>
        </p:blipFill>
        <p:spPr>
          <a:xfrm>
            <a:off x="4017096" y="12871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723ffca711_2_254"/>
          <p:cNvSpPr txBox="1"/>
          <p:nvPr/>
        </p:nvSpPr>
        <p:spPr>
          <a:xfrm>
            <a:off x="3841524" y="7331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Front-End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361" name="Google Shape;361;g1723ffca711_2_254"/>
          <p:cNvSpPr txBox="1"/>
          <p:nvPr/>
        </p:nvSpPr>
        <p:spPr>
          <a:xfrm>
            <a:off x="2598513" y="719025"/>
            <a:ext cx="7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Web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Server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362" name="Google Shape;362;g1723ffca711_2_254"/>
          <p:cNvSpPr/>
          <p:nvPr/>
        </p:nvSpPr>
        <p:spPr>
          <a:xfrm>
            <a:off x="3841511" y="30606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3" name="Google Shape;363;g1723ffca711_2_254"/>
          <p:cNvSpPr/>
          <p:nvPr/>
        </p:nvSpPr>
        <p:spPr>
          <a:xfrm>
            <a:off x="3841511" y="43818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64" name="Google Shape;364;g1723ffca711_2_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032712" y="45657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723ffca711_2_2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6101" y="3249998"/>
            <a:ext cx="35882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723ffca711_2_254"/>
          <p:cNvSpPr/>
          <p:nvPr/>
        </p:nvSpPr>
        <p:spPr>
          <a:xfrm>
            <a:off x="1985226" y="43818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1723ffca711_2_2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8577" y="45657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g1723ffca711_2_254"/>
          <p:cNvCxnSpPr/>
          <p:nvPr/>
        </p:nvCxnSpPr>
        <p:spPr>
          <a:xfrm>
            <a:off x="2139904" y="34250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g1723ffca711_2_254"/>
          <p:cNvCxnSpPr/>
          <p:nvPr/>
        </p:nvCxnSpPr>
        <p:spPr>
          <a:xfrm rot="10800000">
            <a:off x="2384684" y="34352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0" name="Google Shape;370;g1723ffca711_2_254"/>
          <p:cNvSpPr txBox="1"/>
          <p:nvPr/>
        </p:nvSpPr>
        <p:spPr>
          <a:xfrm>
            <a:off x="1984939" y="39923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371" name="Google Shape;371;g1723ffca711_2_254"/>
          <p:cNvSpPr txBox="1"/>
          <p:nvPr/>
        </p:nvSpPr>
        <p:spPr>
          <a:xfrm>
            <a:off x="3764200" y="26692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cxnSp>
        <p:nvCxnSpPr>
          <p:cNvPr id="372" name="Google Shape;372;g1723ffca711_2_254"/>
          <p:cNvCxnSpPr/>
          <p:nvPr/>
        </p:nvCxnSpPr>
        <p:spPr>
          <a:xfrm rot="10800000">
            <a:off x="2990721" y="18319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1723ffca711_2_254"/>
          <p:cNvCxnSpPr/>
          <p:nvPr/>
        </p:nvCxnSpPr>
        <p:spPr>
          <a:xfrm rot="10800000">
            <a:off x="4228253" y="37965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g1723ffca711_2_254"/>
          <p:cNvCxnSpPr/>
          <p:nvPr/>
        </p:nvCxnSpPr>
        <p:spPr>
          <a:xfrm rot="10800000">
            <a:off x="4228253" y="24537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1723ffca711_2_254"/>
          <p:cNvCxnSpPr/>
          <p:nvPr/>
        </p:nvCxnSpPr>
        <p:spPr>
          <a:xfrm rot="10800000">
            <a:off x="2995376" y="24558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g1723ffca711_2_254"/>
          <p:cNvSpPr txBox="1"/>
          <p:nvPr/>
        </p:nvSpPr>
        <p:spPr>
          <a:xfrm>
            <a:off x="3841524" y="39923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7" name="Google Shape;377;g1723ffca711_2_254"/>
          <p:cNvSpPr/>
          <p:nvPr/>
        </p:nvSpPr>
        <p:spPr>
          <a:xfrm>
            <a:off x="1997826" y="58086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78" name="Google Shape;378;g1723ffca711_2_2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50610" y="59634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723ffca711_2_254"/>
          <p:cNvSpPr txBox="1"/>
          <p:nvPr/>
        </p:nvSpPr>
        <p:spPr>
          <a:xfrm>
            <a:off x="1985025" y="55209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380" name="Google Shape;380;g1723ffca711_2_254"/>
          <p:cNvCxnSpPr/>
          <p:nvPr/>
        </p:nvCxnSpPr>
        <p:spPr>
          <a:xfrm>
            <a:off x="2372084" y="51175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g1723ffca711_2_254"/>
          <p:cNvSpPr/>
          <p:nvPr/>
        </p:nvSpPr>
        <p:spPr>
          <a:xfrm>
            <a:off x="627175" y="2765713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</a:t>
            </a:r>
            <a:endParaRPr/>
          </a:p>
        </p:txBody>
      </p:sp>
      <p:sp>
        <p:nvSpPr>
          <p:cNvPr id="382" name="Google Shape;382;g1723ffca711_2_254"/>
          <p:cNvSpPr txBox="1"/>
          <p:nvPr/>
        </p:nvSpPr>
        <p:spPr>
          <a:xfrm>
            <a:off x="6447475" y="1096375"/>
            <a:ext cx="423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MLflow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Model Registry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실험 추적 관리와 모델 저장소로 활용하기 위해 MLflow를 사용한다.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1723ffca711_2_254"/>
          <p:cNvSpPr txBox="1"/>
          <p:nvPr/>
        </p:nvSpPr>
        <p:spPr>
          <a:xfrm>
            <a:off x="6447475" y="2100000"/>
            <a:ext cx="4238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Seldon Core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Model Serving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모델을 API로 감싸 배포해주는 프레임워크이다.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input data에 대해서 전처리를 수행할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요청에 따라 auto scaling을 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ensemble을 수행할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1723ffca711_2_254"/>
          <p:cNvSpPr txBox="1"/>
          <p:nvPr/>
        </p:nvSpPr>
        <p:spPr>
          <a:xfrm>
            <a:off x="6447475" y="3472925"/>
            <a:ext cx="423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Argo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CD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argo cd는 Github 레포지토리에 있는 manifest 파일을 감시하면서 현재 배포된 상태와 Github에 정의된 manifest 상태를 동일하게 유지하는 역할을 수행한다.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1723ffca711_2_254"/>
          <p:cNvSpPr txBox="1"/>
          <p:nvPr/>
        </p:nvSpPr>
        <p:spPr>
          <a:xfrm>
            <a:off x="6447475" y="4661050"/>
            <a:ext cx="423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Prometheus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Monitoring System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prometheus QL을 이용해 서버로부터 정보를 가져오는 형태를 가진다.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1723ffca711_2_254"/>
          <p:cNvSpPr txBox="1"/>
          <p:nvPr/>
        </p:nvSpPr>
        <p:spPr>
          <a:xfrm>
            <a:off x="6447475" y="5664675"/>
            <a:ext cx="423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Grafana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Monitoring Dashboard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prometheus 처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럼 정보를 제공하는 다양한 data source와 함께 사용하며 data source로 부터 얻는 다양한 server metric을 시각화한다.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7" name="Google Shape;387;g1723ffca711_2_254"/>
          <p:cNvCxnSpPr/>
          <p:nvPr/>
        </p:nvCxnSpPr>
        <p:spPr>
          <a:xfrm rot="10800000">
            <a:off x="3377711" y="1464110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25998f64e_0_0"/>
          <p:cNvSpPr/>
          <p:nvPr/>
        </p:nvSpPr>
        <p:spPr>
          <a:xfrm>
            <a:off x="7727975" y="744450"/>
            <a:ext cx="2703000" cy="1347900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725998f64e_0_0"/>
          <p:cNvSpPr/>
          <p:nvPr/>
        </p:nvSpPr>
        <p:spPr>
          <a:xfrm>
            <a:off x="5400571" y="2164945"/>
            <a:ext cx="4859400" cy="3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g1725998f64e_0_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395" name="Google Shape;395;g1725998f64e_0_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ko-KR" sz="2900" u="none" cap="none" strike="noStrik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6" name="Google Shape;396;g1725998f64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g1725998f64e_0_0"/>
          <p:cNvSpPr/>
          <p:nvPr/>
        </p:nvSpPr>
        <p:spPr>
          <a:xfrm>
            <a:off x="1919251" y="313925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98" name="Google Shape;398;g1725998f64e_0_0"/>
          <p:cNvSpPr/>
          <p:nvPr/>
        </p:nvSpPr>
        <p:spPr>
          <a:xfrm>
            <a:off x="3156770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99" name="Google Shape;399;g1725998f64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598" y="3323185"/>
            <a:ext cx="587827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725998f64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634" y="3323172"/>
            <a:ext cx="515416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725998f64e_0_0"/>
          <p:cNvSpPr txBox="1"/>
          <p:nvPr/>
        </p:nvSpPr>
        <p:spPr>
          <a:xfrm>
            <a:off x="1919251" y="272434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Data Pipeline</a:t>
            </a:r>
            <a:endParaRPr b="1" sz="800"/>
          </a:p>
        </p:txBody>
      </p:sp>
      <p:sp>
        <p:nvSpPr>
          <p:cNvPr id="402" name="Google Shape;402;g1725998f64e_0_0"/>
          <p:cNvSpPr txBox="1"/>
          <p:nvPr/>
        </p:nvSpPr>
        <p:spPr>
          <a:xfrm>
            <a:off x="3156770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00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Version Control</a:t>
            </a:r>
            <a:endParaRPr b="1" sz="800"/>
          </a:p>
        </p:txBody>
      </p:sp>
      <p:sp>
        <p:nvSpPr>
          <p:cNvPr id="403" name="Google Shape;403;g1725998f64e_0_0"/>
          <p:cNvSpPr/>
          <p:nvPr/>
        </p:nvSpPr>
        <p:spPr>
          <a:xfrm>
            <a:off x="4394302" y="313926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4" name="Google Shape;404;g1725998f64e_0_0"/>
          <p:cNvSpPr/>
          <p:nvPr/>
        </p:nvSpPr>
        <p:spPr>
          <a:xfrm>
            <a:off x="3774918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05" name="Google Shape;405;g1725998f64e_0_0"/>
          <p:cNvPicPr preferRelativeResize="0"/>
          <p:nvPr/>
        </p:nvPicPr>
        <p:blipFill rotWithShape="1">
          <a:blip r:embed="rId6">
            <a:alphaModFix/>
          </a:blip>
          <a:srcRect b="0" l="0" r="57891" t="0"/>
          <a:stretch/>
        </p:blipFill>
        <p:spPr>
          <a:xfrm>
            <a:off x="3966376" y="1353496"/>
            <a:ext cx="390595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725998f64e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551" y="3323185"/>
            <a:ext cx="324980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725998f64e_0_0"/>
          <p:cNvSpPr/>
          <p:nvPr/>
        </p:nvSpPr>
        <p:spPr>
          <a:xfrm>
            <a:off x="56318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08" name="Google Shape;408;g1725998f64e_0_0"/>
          <p:cNvPicPr preferRelativeResize="0"/>
          <p:nvPr/>
        </p:nvPicPr>
        <p:blipFill rotWithShape="1">
          <a:blip r:embed="rId8">
            <a:alphaModFix/>
          </a:blip>
          <a:srcRect b="9665" l="16980" r="12765" t="0"/>
          <a:stretch/>
        </p:blipFill>
        <p:spPr>
          <a:xfrm>
            <a:off x="5825212" y="3327144"/>
            <a:ext cx="386729" cy="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725998f64e_0_0"/>
          <p:cNvPicPr preferRelativeResize="0"/>
          <p:nvPr/>
        </p:nvPicPr>
        <p:blipFill rotWithShape="1">
          <a:blip r:embed="rId9">
            <a:alphaModFix/>
          </a:blip>
          <a:srcRect b="33119" l="0" r="0" t="0"/>
          <a:stretch/>
        </p:blipFill>
        <p:spPr>
          <a:xfrm>
            <a:off x="5794274" y="4638930"/>
            <a:ext cx="41766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725998f64e_0_0"/>
          <p:cNvSpPr/>
          <p:nvPr/>
        </p:nvSpPr>
        <p:spPr>
          <a:xfrm>
            <a:off x="5631834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1" name="Google Shape;411;g1725998f64e_0_0"/>
          <p:cNvSpPr txBox="1"/>
          <p:nvPr/>
        </p:nvSpPr>
        <p:spPr>
          <a:xfrm>
            <a:off x="3774932" y="792225"/>
            <a:ext cx="7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Source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Repository</a:t>
            </a:r>
            <a:endParaRPr b="1" sz="700"/>
          </a:p>
        </p:txBody>
      </p:sp>
      <p:sp>
        <p:nvSpPr>
          <p:cNvPr id="412" name="Google Shape;412;g1725998f64e_0_0"/>
          <p:cNvSpPr txBox="1"/>
          <p:nvPr/>
        </p:nvSpPr>
        <p:spPr>
          <a:xfrm>
            <a:off x="4394316" y="276587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Metadata Store</a:t>
            </a:r>
            <a:endParaRPr b="1" sz="800"/>
          </a:p>
        </p:txBody>
      </p:sp>
      <p:sp>
        <p:nvSpPr>
          <p:cNvPr id="413" name="Google Shape;413;g1725998f64e_0_0"/>
          <p:cNvSpPr/>
          <p:nvPr/>
        </p:nvSpPr>
        <p:spPr>
          <a:xfrm>
            <a:off x="6792034" y="31432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4" name="Google Shape;414;g1725998f64e_0_0"/>
          <p:cNvSpPr txBox="1"/>
          <p:nvPr/>
        </p:nvSpPr>
        <p:spPr>
          <a:xfrm>
            <a:off x="5631873" y="272435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ML Platform</a:t>
            </a:r>
            <a:endParaRPr b="1" sz="800"/>
          </a:p>
        </p:txBody>
      </p:sp>
      <p:sp>
        <p:nvSpPr>
          <p:cNvPr id="415" name="Google Shape;415;g1725998f64e_0_0"/>
          <p:cNvSpPr/>
          <p:nvPr/>
        </p:nvSpPr>
        <p:spPr>
          <a:xfrm>
            <a:off x="4394302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16" name="Google Shape;416;g1725998f64e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8210" y="3378361"/>
            <a:ext cx="701140" cy="2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725998f64e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7681" y="4638930"/>
            <a:ext cx="386728" cy="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1725998f64e_0_0"/>
          <p:cNvSpPr/>
          <p:nvPr/>
        </p:nvSpPr>
        <p:spPr>
          <a:xfrm>
            <a:off x="8029553" y="313244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19" name="Google Shape;419;g1725998f64e_0_0"/>
          <p:cNvPicPr preferRelativeResize="0"/>
          <p:nvPr/>
        </p:nvPicPr>
        <p:blipFill rotWithShape="1">
          <a:blip r:embed="rId12">
            <a:alphaModFix/>
          </a:blip>
          <a:srcRect b="17189" l="13337" r="13094" t="17425"/>
          <a:stretch/>
        </p:blipFill>
        <p:spPr>
          <a:xfrm>
            <a:off x="8199714" y="3320311"/>
            <a:ext cx="422209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725998f64e_0_0"/>
          <p:cNvSpPr/>
          <p:nvPr/>
        </p:nvSpPr>
        <p:spPr>
          <a:xfrm>
            <a:off x="8029553" y="1169577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1" name="Google Shape;421;g1725998f64e_0_0"/>
          <p:cNvSpPr txBox="1"/>
          <p:nvPr/>
        </p:nvSpPr>
        <p:spPr>
          <a:xfrm>
            <a:off x="6792048" y="2755094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Registry</a:t>
            </a:r>
            <a:endParaRPr b="1" sz="800"/>
          </a:p>
        </p:txBody>
      </p:sp>
      <p:sp>
        <p:nvSpPr>
          <p:cNvPr id="422" name="Google Shape;422;g1725998f64e_0_0"/>
          <p:cNvSpPr txBox="1"/>
          <p:nvPr/>
        </p:nvSpPr>
        <p:spPr>
          <a:xfrm>
            <a:off x="8024101" y="2755031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Model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Serving</a:t>
            </a:r>
            <a:endParaRPr b="1" sz="800"/>
          </a:p>
        </p:txBody>
      </p:sp>
      <p:cxnSp>
        <p:nvCxnSpPr>
          <p:cNvPr id="423" name="Google Shape;423;g1725998f64e_0_0"/>
          <p:cNvCxnSpPr>
            <a:stCxn id="397" idx="3"/>
            <a:endCxn id="398" idx="1"/>
          </p:cNvCxnSpPr>
          <p:nvPr/>
        </p:nvCxnSpPr>
        <p:spPr>
          <a:xfrm>
            <a:off x="2692951" y="3507054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1725998f64e_0_0"/>
          <p:cNvCxnSpPr>
            <a:stCxn id="398" idx="3"/>
            <a:endCxn id="403" idx="1"/>
          </p:cNvCxnSpPr>
          <p:nvPr/>
        </p:nvCxnSpPr>
        <p:spPr>
          <a:xfrm flipH="1" rot="10800000">
            <a:off x="3930470" y="3507126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g1725998f64e_0_0"/>
          <p:cNvSpPr txBox="1"/>
          <p:nvPr/>
        </p:nvSpPr>
        <p:spPr>
          <a:xfrm>
            <a:off x="4394316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Alarm</a:t>
            </a:r>
            <a:endParaRPr b="1" sz="800"/>
          </a:p>
        </p:txBody>
      </p:sp>
      <p:cxnSp>
        <p:nvCxnSpPr>
          <p:cNvPr id="426" name="Google Shape;426;g1725998f64e_0_0"/>
          <p:cNvCxnSpPr>
            <a:stCxn id="403" idx="3"/>
            <a:endCxn id="407" idx="1"/>
          </p:cNvCxnSpPr>
          <p:nvPr/>
        </p:nvCxnSpPr>
        <p:spPr>
          <a:xfrm>
            <a:off x="5168002" y="3507067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g1725998f64e_0_0"/>
          <p:cNvCxnSpPr/>
          <p:nvPr/>
        </p:nvCxnSpPr>
        <p:spPr>
          <a:xfrm>
            <a:off x="6039189" y="3878900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8" name="Google Shape;428;g1725998f64e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17453" y="1353496"/>
            <a:ext cx="386729" cy="3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725998f64e_0_0"/>
          <p:cNvSpPr/>
          <p:nvPr/>
        </p:nvSpPr>
        <p:spPr>
          <a:xfrm>
            <a:off x="9267086" y="117641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30" name="Google Shape;430;g1725998f64e_0_0"/>
          <p:cNvPicPr preferRelativeResize="0"/>
          <p:nvPr/>
        </p:nvPicPr>
        <p:blipFill rotWithShape="1">
          <a:blip r:embed="rId14">
            <a:alphaModFix/>
          </a:blip>
          <a:srcRect b="12523" l="20558" r="20227" t="10742"/>
          <a:stretch/>
        </p:blipFill>
        <p:spPr>
          <a:xfrm>
            <a:off x="9442671" y="1360329"/>
            <a:ext cx="422298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725998f64e_0_0"/>
          <p:cNvSpPr txBox="1"/>
          <p:nvPr/>
        </p:nvSpPr>
        <p:spPr>
          <a:xfrm>
            <a:off x="9267099" y="769780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Front-End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Server</a:t>
            </a:r>
            <a:endParaRPr b="1" sz="800"/>
          </a:p>
        </p:txBody>
      </p:sp>
      <p:sp>
        <p:nvSpPr>
          <p:cNvPr id="432" name="Google Shape;432;g1725998f64e_0_0"/>
          <p:cNvSpPr txBox="1"/>
          <p:nvPr/>
        </p:nvSpPr>
        <p:spPr>
          <a:xfrm>
            <a:off x="8024088" y="792225"/>
            <a:ext cx="7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Web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</a:rPr>
              <a:t>Server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433" name="Google Shape;433;g1725998f64e_0_0"/>
          <p:cNvCxnSpPr>
            <a:stCxn id="407" idx="3"/>
            <a:endCxn id="413" idx="1"/>
          </p:cNvCxnSpPr>
          <p:nvPr/>
        </p:nvCxnSpPr>
        <p:spPr>
          <a:xfrm>
            <a:off x="6405534" y="3511026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g1725998f64e_0_0"/>
          <p:cNvSpPr/>
          <p:nvPr/>
        </p:nvSpPr>
        <p:spPr>
          <a:xfrm>
            <a:off x="9267086" y="3133826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5" name="Google Shape;435;g1725998f64e_0_0"/>
          <p:cNvSpPr/>
          <p:nvPr/>
        </p:nvSpPr>
        <p:spPr>
          <a:xfrm>
            <a:off x="9267086" y="4455024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36" name="Google Shape;436;g1725998f64e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458287" y="4638955"/>
            <a:ext cx="391068" cy="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1725998f64e_0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471676" y="3323198"/>
            <a:ext cx="358820" cy="36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g1725998f64e_0_0"/>
          <p:cNvCxnSpPr>
            <a:endCxn id="404" idx="2"/>
          </p:cNvCxnSpPr>
          <p:nvPr/>
        </p:nvCxnSpPr>
        <p:spPr>
          <a:xfrm rot="10800000">
            <a:off x="4161768" y="1905177"/>
            <a:ext cx="0" cy="16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g1725998f64e_0_0"/>
          <p:cNvSpPr/>
          <p:nvPr/>
        </p:nvSpPr>
        <p:spPr>
          <a:xfrm>
            <a:off x="2538017" y="1827086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g1725998f64e_0_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31382" y="2011004"/>
            <a:ext cx="386730" cy="3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725998f64e_0_0"/>
          <p:cNvSpPr txBox="1"/>
          <p:nvPr/>
        </p:nvSpPr>
        <p:spPr>
          <a:xfrm>
            <a:off x="2538017" y="1539905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CI</a:t>
            </a:r>
            <a:endParaRPr b="1" sz="800"/>
          </a:p>
        </p:txBody>
      </p:sp>
      <p:cxnSp>
        <p:nvCxnSpPr>
          <p:cNvPr id="442" name="Google Shape;442;g1725998f64e_0_0"/>
          <p:cNvCxnSpPr>
            <a:stCxn id="439" idx="6"/>
          </p:cNvCxnSpPr>
          <p:nvPr/>
        </p:nvCxnSpPr>
        <p:spPr>
          <a:xfrm>
            <a:off x="3311717" y="2194886"/>
            <a:ext cx="8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3" name="Google Shape;443;g1725998f64e_0_0"/>
          <p:cNvSpPr/>
          <p:nvPr/>
        </p:nvSpPr>
        <p:spPr>
          <a:xfrm>
            <a:off x="7410801" y="4455024"/>
            <a:ext cx="773700" cy="7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g1725998f64e_0_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04152" y="4638942"/>
            <a:ext cx="386730" cy="3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g1725998f64e_0_0"/>
          <p:cNvCxnSpPr/>
          <p:nvPr/>
        </p:nvCxnSpPr>
        <p:spPr>
          <a:xfrm>
            <a:off x="7565479" y="3498291"/>
            <a:ext cx="4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g1725998f64e_0_0"/>
          <p:cNvCxnSpPr/>
          <p:nvPr/>
        </p:nvCxnSpPr>
        <p:spPr>
          <a:xfrm rot="10800000">
            <a:off x="7810259" y="3508458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7" name="Google Shape;447;g1725998f64e_0_0"/>
          <p:cNvSpPr txBox="1"/>
          <p:nvPr/>
        </p:nvSpPr>
        <p:spPr>
          <a:xfrm>
            <a:off x="7410514" y="4065558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Trigger: CD</a:t>
            </a:r>
            <a:endParaRPr b="1" sz="800"/>
          </a:p>
        </p:txBody>
      </p:sp>
      <p:sp>
        <p:nvSpPr>
          <p:cNvPr id="448" name="Google Shape;448;g1725998f64e_0_0"/>
          <p:cNvSpPr txBox="1"/>
          <p:nvPr/>
        </p:nvSpPr>
        <p:spPr>
          <a:xfrm>
            <a:off x="9189775" y="2742475"/>
            <a:ext cx="8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Monitoring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Dashboard</a:t>
            </a:r>
            <a:endParaRPr b="1" sz="800"/>
          </a:p>
        </p:txBody>
      </p:sp>
      <p:sp>
        <p:nvSpPr>
          <p:cNvPr id="449" name="Google Shape;449;g1725998f64e_0_0"/>
          <p:cNvSpPr/>
          <p:nvPr/>
        </p:nvSpPr>
        <p:spPr>
          <a:xfrm>
            <a:off x="5631848" y="1831683"/>
            <a:ext cx="773700" cy="73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g1725998f64e_0_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19318" y="2015602"/>
            <a:ext cx="398512" cy="36784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725998f64e_0_0"/>
          <p:cNvSpPr txBox="1"/>
          <p:nvPr/>
        </p:nvSpPr>
        <p:spPr>
          <a:xfrm>
            <a:off x="6423726" y="1831675"/>
            <a:ext cx="15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Kubernetes service</a:t>
            </a:r>
            <a:endParaRPr sz="1100"/>
          </a:p>
        </p:txBody>
      </p:sp>
      <p:cxnSp>
        <p:nvCxnSpPr>
          <p:cNvPr id="452" name="Google Shape;452;g1725998f64e_0_0"/>
          <p:cNvCxnSpPr/>
          <p:nvPr/>
        </p:nvCxnSpPr>
        <p:spPr>
          <a:xfrm rot="10800000">
            <a:off x="8416296" y="1905187"/>
            <a:ext cx="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g1725998f64e_0_0"/>
          <p:cNvCxnSpPr>
            <a:stCxn id="410" idx="1"/>
            <a:endCxn id="415" idx="3"/>
          </p:cNvCxnSpPr>
          <p:nvPr/>
        </p:nvCxnSpPr>
        <p:spPr>
          <a:xfrm rot="10800000">
            <a:off x="5168034" y="4822824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g1725998f64e_0_0"/>
          <p:cNvCxnSpPr/>
          <p:nvPr/>
        </p:nvCxnSpPr>
        <p:spPr>
          <a:xfrm rot="10800000">
            <a:off x="9653828" y="38697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g1725998f64e_0_0"/>
          <p:cNvCxnSpPr/>
          <p:nvPr/>
        </p:nvCxnSpPr>
        <p:spPr>
          <a:xfrm rot="10800000">
            <a:off x="9653828" y="2526918"/>
            <a:ext cx="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g1725998f64e_0_0"/>
          <p:cNvCxnSpPr/>
          <p:nvPr/>
        </p:nvCxnSpPr>
        <p:spPr>
          <a:xfrm rot="10800000">
            <a:off x="8420951" y="252901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g1725998f64e_0_0"/>
          <p:cNvCxnSpPr/>
          <p:nvPr/>
        </p:nvCxnSpPr>
        <p:spPr>
          <a:xfrm rot="10800000">
            <a:off x="6039363" y="4083790"/>
            <a:ext cx="17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58" name="Google Shape;458;g1725998f64e_0_0"/>
          <p:cNvSpPr txBox="1"/>
          <p:nvPr/>
        </p:nvSpPr>
        <p:spPr>
          <a:xfrm>
            <a:off x="5631848" y="4166413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AutoML</a:t>
            </a:r>
            <a:endParaRPr b="1" sz="800"/>
          </a:p>
        </p:txBody>
      </p:sp>
      <p:sp>
        <p:nvSpPr>
          <p:cNvPr id="459" name="Google Shape;459;g1725998f64e_0_0"/>
          <p:cNvSpPr txBox="1"/>
          <p:nvPr/>
        </p:nvSpPr>
        <p:spPr>
          <a:xfrm>
            <a:off x="9267099" y="4065539"/>
            <a:ext cx="7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Monitoring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System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60" name="Google Shape;460;g1725998f64e_0_0"/>
          <p:cNvSpPr/>
          <p:nvPr/>
        </p:nvSpPr>
        <p:spPr>
          <a:xfrm>
            <a:off x="7423401" y="5881890"/>
            <a:ext cx="773700" cy="7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61" name="Google Shape;461;g1725998f64e_0_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76185" y="6036615"/>
            <a:ext cx="442546" cy="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725998f64e_0_0"/>
          <p:cNvSpPr txBox="1"/>
          <p:nvPr/>
        </p:nvSpPr>
        <p:spPr>
          <a:xfrm>
            <a:off x="7410600" y="5594130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/>
              <a:t>github</a:t>
            </a:r>
            <a:endParaRPr b="1" sz="800"/>
          </a:p>
        </p:txBody>
      </p:sp>
      <p:cxnSp>
        <p:nvCxnSpPr>
          <p:cNvPr id="463" name="Google Shape;463;g1725998f64e_0_0"/>
          <p:cNvCxnSpPr/>
          <p:nvPr/>
        </p:nvCxnSpPr>
        <p:spPr>
          <a:xfrm>
            <a:off x="7797659" y="5190748"/>
            <a:ext cx="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g1725998f64e_0_0"/>
          <p:cNvSpPr/>
          <p:nvPr/>
        </p:nvSpPr>
        <p:spPr>
          <a:xfrm>
            <a:off x="7176750" y="1110963"/>
            <a:ext cx="422400" cy="41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</a:t>
            </a:r>
            <a:endParaRPr/>
          </a:p>
        </p:txBody>
      </p:sp>
      <p:cxnSp>
        <p:nvCxnSpPr>
          <p:cNvPr id="465" name="Google Shape;465;g1725998f64e_0_0"/>
          <p:cNvCxnSpPr/>
          <p:nvPr/>
        </p:nvCxnSpPr>
        <p:spPr>
          <a:xfrm rot="10800000">
            <a:off x="8808561" y="1515635"/>
            <a:ext cx="46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2022-03-11T00:19:11Z</dcterms:created>
  <dc:creator>jung jaehun</dc:creator>
</cp:coreProperties>
</file>