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7.xml.rels" ContentType="application/vnd.openxmlformats-package.relationships+xml"/>
  <Override PartName="/ppt/theme/_rels/theme6.xml.rels" ContentType="application/vnd.openxmlformats-package.relationships+xml"/>
  <Override PartName="/ppt/theme/_rels/theme5.xml.rels" ContentType="application/vnd.openxmlformats-package.relationships+xml"/>
  <Override PartName="/ppt/theme/_rels/theme4.xml.rels" ContentType="application/vnd.openxmlformats-package.relationships+xml"/>
  <Override PartName="/ppt/theme/_rels/theme3.xml.rels" ContentType="application/vnd.openxmlformats-package.relationships+xml"/>
  <Override PartName="/ppt/theme/_rels/theme2.xml.rels" ContentType="application/vnd.openxmlformats-package.relationships+xml"/>
  <Override PartName="/ppt/theme/_rels/theme11.xml.rels" ContentType="application/vnd.openxmlformats-package.relationship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97C1DC-5C1A-4504-8576-33ABAA2B59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044E745-31F2-4507-A1ED-0D97EBF7ED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C570CD6-53FF-4B2F-840C-B537BA21BF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CBDAE9-957A-4C20-844A-55691B085A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4DC5E6-6F0F-4EC6-95D6-9C3096020B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CB476B-B724-4197-A547-1A15302A5A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EC3D747-45D9-461D-BBBF-047C8CA248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6C6EFF8-E210-42CF-8CEE-2E48DB1530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4E17053-0ED7-4525-9FE0-26A9BF28B1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1105704-9C06-4379-863E-F48F56FAE6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29A1DB7-D61C-4FC2-9A83-D15C439F31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aa2d6"/>
            </a:gs>
            <a:gs pos="25000">
              <a:srgbClr val="4c96c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4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18360" tIns="0" bIns="0" anchor="b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1" lang="en-US" sz="5600" spc="-1" strike="noStrike">
                <a:solidFill>
                  <a:schemeClr val="accent3">
                    <a:tint val="90000"/>
                  </a:schemeClr>
                </a:solidFill>
                <a:latin typeface="Calibri"/>
              </a:rPr>
              <a:t>Click to edit Master title style</a:t>
            </a:r>
            <a:endParaRPr b="0" lang="en-US" sz="5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9BC130D-4BBA-4F83-997C-564B5C009430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00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101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102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103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514440"/>
            <a:ext cx="27428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1676520"/>
            <a:ext cx="2742840" cy="4571640"/>
          </a:xfrm>
          <a:prstGeom prst="rect">
            <a:avLst/>
          </a:prstGeom>
          <a:noFill/>
          <a:ln w="0">
            <a:noFill/>
          </a:ln>
        </p:spPr>
        <p:txBody>
          <a:bodyPr lIns="18360" rIns="1836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575160" y="1676520"/>
            <a:ext cx="511128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46960">
              <a:lnSpc>
                <a:spcPct val="100000"/>
              </a:lnSpc>
              <a:spcBef>
                <a:spcPts val="51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960">
              <a:lnSpc>
                <a:spcPct val="100000"/>
              </a:lnSpc>
              <a:spcBef>
                <a:spcPts val="479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3" marL="1188720" indent="-21024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4" marL="1463040" indent="-210240">
              <a:lnSpc>
                <a:spcPct val="100000"/>
              </a:lnSpc>
              <a:spcBef>
                <a:spcPts val="36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ftr" idx="29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sldNum" idx="30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F75AA6-C232-4505-8518-0C534A51888C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6" hidden="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11" name="Freeform 7" hidden="1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112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113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114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115" name="Snip and Round Single Corner Rectangle 8"/>
          <p:cNvSpPr/>
          <p:nvPr/>
        </p:nvSpPr>
        <p:spPr>
          <a:xfrm flipV="1" rot="420000">
            <a:off x="3165480" y="1108080"/>
            <a:ext cx="5257440" cy="41144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cap="rnd" w="3175">
            <a:solidFill>
              <a:srgbClr val="c0c0c0"/>
            </a:solidFill>
            <a:round/>
          </a:ln>
          <a:effectLst>
            <a:outerShdw algn="tl" blurRad="63360" dir="7502171" dist="38251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nstantia"/>
            </a:endParaRPr>
          </a:p>
        </p:txBody>
      </p:sp>
      <p:sp>
        <p:nvSpPr>
          <p:cNvPr id="116" name="Right Triangle 11"/>
          <p:cNvSpPr/>
          <p:nvPr/>
        </p:nvSpPr>
        <p:spPr>
          <a:xfrm flipV="1" rot="420000">
            <a:off x="8003880" y="5358600"/>
            <a:ext cx="155160" cy="155160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</a:ln>
          <a:effectLst>
            <a:outerShdw algn="tl" blurRad="19800" dir="12932261" dist="6193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6840" bIns="684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nstantia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1176840"/>
            <a:ext cx="2212560" cy="15822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2828880"/>
            <a:ext cx="2209320" cy="2179080"/>
          </a:xfrm>
          <a:prstGeom prst="rect">
            <a:avLst/>
          </a:prstGeom>
          <a:noFill/>
          <a:ln w="0">
            <a:noFill/>
          </a:ln>
        </p:spPr>
        <p:txBody>
          <a:bodyPr lIns="64080" rIns="45720" tIns="45000" bIns="45720" anchor="t">
            <a:noAutofit/>
          </a:bodyPr>
          <a:p>
            <a:pPr indent="0">
              <a:lnSpc>
                <a:spcPct val="10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13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 idx="32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 idx="33"/>
          </p:nvPr>
        </p:nvSpPr>
        <p:spPr>
          <a:xfrm>
            <a:off x="8077320" y="6356520"/>
            <a:ext cx="6091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8352496-6A33-4F26-8B80-C2348CAEED13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 rot="420000">
            <a:off x="3485520" y="1199160"/>
            <a:ext cx="4617360" cy="3931560"/>
          </a:xfrm>
          <a:prstGeom prst="rect">
            <a:avLst/>
          </a:prstGeom>
          <a:solidFill>
            <a:schemeClr val="lt2"/>
          </a:solidFill>
          <a:ln cap="rnd" w="2880">
            <a:solidFill>
              <a:srgbClr val="c0c0c0"/>
            </a:solidFill>
            <a:round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nstantia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3" name="Freeform 9"/>
          <p:cNvSpPr/>
          <p:nvPr/>
        </p:nvSpPr>
        <p:spPr>
          <a:xfrm flipV="1">
            <a:off x="-9000" y="581616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4" name="Freeform 10"/>
          <p:cNvSpPr/>
          <p:nvPr/>
        </p:nvSpPr>
        <p:spPr>
          <a:xfrm flipV="1">
            <a:off x="4381560" y="621972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14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15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16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96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188720" indent="-21024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4" marL="1463040" indent="-21024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5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6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0DFF840-739D-4C28-A9F7-AF26E35E495C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3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24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25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26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629400" y="914400"/>
            <a:ext cx="20570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90000" bIns="0" anchor="b" vert="eaVer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6019560" cy="521136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96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188720" indent="-21024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4" marL="1463040" indent="-21024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8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9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874DA8D-0D5C-473B-BA01-884504C0B2AC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3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34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5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36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96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188720" indent="-21024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4" marL="1463040" indent="-21024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1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2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2D21185-612E-4C94-A7D2-F32AE0BBE3FE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aa2d6"/>
            </a:gs>
            <a:gs pos="25000">
              <a:srgbClr val="4c96c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5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46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7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48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5600" spc="-1" strike="noStrike">
                <a:solidFill>
                  <a:schemeClr val="accent4">
                    <a:tint val="90000"/>
                  </a:schemeClr>
                </a:solidFill>
                <a:latin typeface="Calibri"/>
              </a:rPr>
              <a:t>Click to edit Master title style</a:t>
            </a:r>
            <a:endParaRPr b="0" lang="en-US" sz="5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14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15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9A9E5BC-109C-4D6E-82F5-A22CAF388460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5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56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57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58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20240"/>
            <a:ext cx="4038120" cy="443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960">
              <a:lnSpc>
                <a:spcPct val="100000"/>
              </a:lnSpc>
              <a:spcBef>
                <a:spcPts val="40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3" marL="1188720" indent="-210240">
              <a:lnSpc>
                <a:spcPct val="100000"/>
              </a:lnSpc>
              <a:spcBef>
                <a:spcPts val="36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  <a:p>
            <a:pPr lvl="4" marL="1463040" indent="-210240">
              <a:lnSpc>
                <a:spcPct val="100000"/>
              </a:lnSpc>
              <a:spcBef>
                <a:spcPts val="36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8320" y="1920240"/>
            <a:ext cx="4038120" cy="443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960">
              <a:lnSpc>
                <a:spcPct val="100000"/>
              </a:lnSpc>
              <a:spcBef>
                <a:spcPts val="40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3" marL="1188720" indent="-210240">
              <a:lnSpc>
                <a:spcPct val="100000"/>
              </a:lnSpc>
              <a:spcBef>
                <a:spcPts val="36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  <a:p>
            <a:pPr lvl="4" marL="1463040" indent="-210240">
              <a:lnSpc>
                <a:spcPct val="100000"/>
              </a:lnSpc>
              <a:spcBef>
                <a:spcPts val="36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17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18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9980256-A25E-4B4E-88D6-CBDA0C307F94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9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70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71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72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855080"/>
            <a:ext cx="4039920" cy="6591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ctr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2"/>
                </a:solidFill>
                <a:latin typeface="Constant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45080" y="1859760"/>
            <a:ext cx="4041360" cy="6544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ctr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2"/>
                </a:solidFill>
                <a:latin typeface="Constant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514600"/>
            <a:ext cx="4039920" cy="384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43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2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2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46960">
              <a:lnSpc>
                <a:spcPct val="100000"/>
              </a:lnSpc>
              <a:spcBef>
                <a:spcPts val="400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960">
              <a:lnSpc>
                <a:spcPct val="100000"/>
              </a:lnSpc>
              <a:spcBef>
                <a:spcPts val="36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  <a:p>
            <a:pPr lvl="3" marL="1188720" indent="-210240">
              <a:lnSpc>
                <a:spcPct val="100000"/>
              </a:lnSpc>
              <a:spcBef>
                <a:spcPts val="32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  <a:p>
            <a:pPr lvl="4" marL="1463040" indent="-210240">
              <a:lnSpc>
                <a:spcPct val="100000"/>
              </a:lnSpc>
              <a:spcBef>
                <a:spcPts val="32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45080" y="2514600"/>
            <a:ext cx="4041360" cy="384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43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2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200" spc="-1" strike="noStrike">
              <a:solidFill>
                <a:schemeClr val="dk1"/>
              </a:solidFill>
              <a:latin typeface="Constantia"/>
            </a:endParaRPr>
          </a:p>
          <a:p>
            <a:pPr lvl="1" marL="640080" indent="-246960">
              <a:lnSpc>
                <a:spcPct val="100000"/>
              </a:lnSpc>
              <a:spcBef>
                <a:spcPts val="400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960">
              <a:lnSpc>
                <a:spcPct val="100000"/>
              </a:lnSpc>
              <a:spcBef>
                <a:spcPts val="36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  <a:p>
            <a:pPr lvl="3" marL="1188720" indent="-210240">
              <a:lnSpc>
                <a:spcPct val="100000"/>
              </a:lnSpc>
              <a:spcBef>
                <a:spcPts val="32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  <a:p>
            <a:pPr lvl="4" marL="1463040" indent="-210240">
              <a:lnSpc>
                <a:spcPct val="100000"/>
              </a:lnSpc>
              <a:spcBef>
                <a:spcPts val="32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16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ftr" idx="20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8"/>
          <p:cNvSpPr>
            <a:spLocks noGrp="1"/>
          </p:cNvSpPr>
          <p:nvPr>
            <p:ph type="sldNum" idx="21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4408C23-67F1-4CA7-9F3F-EC72948402A6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82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83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84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85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5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0" anchor="b">
            <a:normAutofit fontScale="96793"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23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24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161303-4F65-4155-AA3F-160FDC66D86B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92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93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94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  <p:sp>
          <p:nvSpPr>
            <p:cNvPr id="95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onstantia"/>
              </a:endParaRPr>
            </a:p>
          </p:txBody>
        </p:sp>
      </p:grpSp>
      <p:sp>
        <p:nvSpPr>
          <p:cNvPr id="96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26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27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33DA5BE-9207-4CA9-BF03-750B672056D5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Constant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cloud.ibm.com/catalog#highlights" TargetMode="External"/><Relationship Id="rId2" Type="http://schemas.openxmlformats.org/officeDocument/2006/relationships/hyperlink" Target="https://cloud.ibm.com/catalog#highlights" TargetMode="External"/><Relationship Id="rId3" Type="http://schemas.openxmlformats.org/officeDocument/2006/relationships/hyperlink" Target="https://cloud.ibm.com/catalog#highlights" TargetMode="External"/><Relationship Id="rId4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18360" tIns="0" bIns="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1" lang="en-US" sz="5600" spc="-1" strike="noStrike">
                <a:solidFill>
                  <a:schemeClr val="accent3">
                    <a:tint val="90000"/>
                  </a:schemeClr>
                </a:solidFill>
                <a:latin typeface="Calibri"/>
              </a:rPr>
              <a:t>Chapter 1</a:t>
            </a:r>
            <a:r>
              <a:rPr b="1" lang="en-US" sz="5600" spc="-1" strike="noStrike">
                <a:solidFill>
                  <a:schemeClr val="accent3">
                    <a:tint val="90000"/>
                  </a:schemeClr>
                </a:solidFill>
                <a:latin typeface="Calibri"/>
              </a:rPr>
              <a:t>4: </a:t>
            </a:r>
            <a:r>
              <a:rPr b="1" lang="en-IN" sz="5600" spc="-1" strike="noStrike">
                <a:solidFill>
                  <a:schemeClr val="accent3">
                    <a:tint val="90000"/>
                  </a:schemeClr>
                </a:solidFill>
                <a:latin typeface="Calibri"/>
              </a:rPr>
              <a:t>IBM Cognitive Computing</a:t>
            </a:r>
            <a:endParaRPr b="0" lang="en-US" sz="5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33520" y="3228480"/>
            <a:ext cx="7854480" cy="1752120"/>
          </a:xfrm>
          <a:prstGeom prst="rect">
            <a:avLst/>
          </a:prstGeom>
          <a:noFill/>
          <a:ln w="0">
            <a:noFill/>
          </a:ln>
        </p:spPr>
        <p:txBody>
          <a:bodyPr lIns="0" rIns="18360" tIns="45000" bIns="45000" anchor="t">
            <a:noAutofit/>
          </a:bodyPr>
          <a:p>
            <a:pPr indent="0" algn="r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Exploring IBM's AI-Driven Cognitive Solutions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Prerequisites for Creating an Account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497960"/>
            <a:ext cx="8229240" cy="42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 valid email address.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 web browser (Chrome, Firefox, Edge, or Safari).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Internet access.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(Optional) Payment details if signing up for a paid plan.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Step 1: Visit the IBM Cloud Website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81960"/>
            <a:ext cx="8229240" cy="42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Open a web browser and go to: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https://cloud.ibm.com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on **'Create an IBM Cloud Account'**.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You will be redirected to the sign-up page.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 rot="21598800">
            <a:off x="685800" y="3201480"/>
            <a:ext cx="7256520" cy="31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Step 2: Enter Your Details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81960"/>
            <a:ext cx="8229240" cy="42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Provide your **email address**.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Enter a **strong password**.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Fill in your **first and last name**.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Select your **country/region**.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Step 3: Verify Your Email Address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81960"/>
            <a:ext cx="8229240" cy="42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IBM will send a verification email.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Open your email inbox and find the email from IBM.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on the verification link to confirm your account.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Step 4: Complete Your Profile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81960"/>
            <a:ext cx="8229240" cy="42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Sign in to IBM Cloud with your verified email.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Enter additional details such as phone number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(optional).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Choose a **free** or **paid** plan based on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your needs.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Step 5: Start Using IBM Watson Services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81960"/>
            <a:ext cx="8229240" cy="42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Once signed in, go to the IBM Cloud dashboard.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Navigate to the **IBM Watson** section.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Explore AI tools like Watson Assistant, NLP, and Watson Studio.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chemeClr val="dk1"/>
                </a:solidFill>
                <a:latin typeface="Constantia"/>
              </a:rPr>
              <a:t>List of services </a:t>
            </a:r>
            <a:r>
              <a:rPr b="0" lang="en-IN" sz="2600" spc="-1" strike="noStrike" u="sng">
                <a:solidFill>
                  <a:schemeClr val="dk1"/>
                </a:solidFill>
                <a:uFillTx/>
                <a:latin typeface="Constantia"/>
                <a:hlinkClick r:id="rId1"/>
              </a:rPr>
              <a:t>https</a:t>
            </a:r>
            <a:r>
              <a:rPr b="0" lang="en-IN" sz="2600" spc="-1" strike="noStrike" u="sng">
                <a:solidFill>
                  <a:schemeClr val="dk1"/>
                </a:solidFill>
                <a:uFillTx/>
                <a:latin typeface="Constantia"/>
                <a:hlinkClick r:id="rId2"/>
              </a:rPr>
              <a:t>://</a:t>
            </a:r>
            <a:r>
              <a:rPr b="0" lang="en-IN" sz="2600" spc="-1" strike="noStrike" u="sng">
                <a:solidFill>
                  <a:schemeClr val="dk1"/>
                </a:solidFill>
                <a:uFillTx/>
                <a:latin typeface="Constantia"/>
                <a:hlinkClick r:id="rId3"/>
              </a:rPr>
              <a:t>cloud.ibm.com/catalog#highlights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en-IN" sz="3200" spc="-1" strike="noStrike">
                <a:solidFill>
                  <a:schemeClr val="dk2"/>
                </a:solidFill>
                <a:latin typeface="Arial Black"/>
              </a:rPr>
              <a:t>Troubleshooting &amp; Support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81960"/>
            <a:ext cx="8229240" cy="42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If you don’t receive the verification email, check your spam folder.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If you face issues signing up, visit IBM Support: https://www.ibm.com/cloud/support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Contact IBM Cloud customer service for further assistance.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en-IN" sz="3200" spc="-1" strike="noStrike">
                <a:solidFill>
                  <a:schemeClr val="dk2"/>
                </a:solidFill>
                <a:latin typeface="Arial Black"/>
              </a:rPr>
              <a:t>Conclusion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81960"/>
            <a:ext cx="8229240" cy="42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IBM Watson Cloud offers powerful AI-driven solutions.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Creating an account is easy and provides access to free AI tools.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Start exploring Watson AI services today!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chemeClr val="dk2"/>
                </a:solidFill>
                <a:latin typeface="Arial Black"/>
              </a:rPr>
              <a:t>What is Cognitive Computing?</a:t>
            </a:r>
            <a:endParaRPr b="0" lang="en-US" sz="3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560" y="2057400"/>
            <a:ext cx="8229240" cy="374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Simulates human thought processes using AI and machine learning.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Uses data analytics, NLP, and neural networks.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Aims to improve decision-making and automate complex tasks.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What is IBM Cognitive Computing?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48200" y="1804680"/>
            <a:ext cx="8229240" cy="551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IBM Cognitive Computing refers to AI-driven solutions that simulate human thought processes.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Uses IBM Watson and AI technologies to analyze and process large amounts of data.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Aims to enhance decision-making, problem-solving, and automation.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IBM Watson: The Power Behind Cognitive Computing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967760"/>
            <a:ext cx="8229240" cy="329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99"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 powerful AI system that processes and understands natural language.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Uses machine learning, NLP, and deep learning for data analysis.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Provides insights and recommendations for various industries.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chemeClr val="dk2"/>
                </a:solidFill>
                <a:latin typeface="Arial Black"/>
              </a:rPr>
              <a:t>Technologies Behind Cognitive Computing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713960"/>
            <a:ext cx="8229240" cy="29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5015"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Artificial Intelligence (AI)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Machine Learning (ML)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Neural Networks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Big Data &amp; Analytics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Internet of Things (IoT)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Key Features of IBM Cognitive Computing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81960"/>
            <a:ext cx="8229240" cy="551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Natural Language Processing (NLP):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Understands and responds to human language.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Machine Learning: Learns from data and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improves over time.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Big Data Analysis: Processes vast amounts of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structured and unstructured data.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Cloud Integration: Offers AI services through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IBM Cloud.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Human-AI Collaboration: Works alongside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humans for better decision-making.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Applications of IBM Cognitive Computing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81960"/>
            <a:ext cx="8229240" cy="551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Healthcare: Diagnosing diseases, personalized treatment, drug discovery.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Finance: Fraud detection, risk analysis, automated customer support.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Retail: AI-driven recommendations, personalized shopping experiences.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Manufacturing: Predictive maintenance, process optimization.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•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Cyber security: AI-powered threat detection and prevention.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716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How to Create an Account on IBM Watson Cloud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4028040"/>
            <a:ext cx="8229240" cy="27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1371240" y="2070000"/>
            <a:ext cx="640116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971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en-US" sz="3200" spc="-1" strike="noStrike">
                <a:solidFill>
                  <a:schemeClr val="dk2"/>
                </a:solidFill>
                <a:latin typeface="Arial Black"/>
              </a:rPr>
              <a:t>What is IBM Watson Cloud?</a:t>
            </a:r>
            <a:endParaRPr b="0" lang="en-US" sz="32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41960"/>
            <a:ext cx="8229240" cy="42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IBM Watson Cloud provides AI-powered cloud services.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Includes machine learning, NLP, and data analytics tools.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Offers various AI services for businesses and developers.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243</TotalTime>
  <Application>LibreOffice/24.2.7.2$Linux_X86_64 LibreOffice_project/420$Build-2</Application>
  <AppVersion>15.0000</AppVersion>
  <Words>662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2025-03-27T10:58:13Z</dcterms:modified>
  <cp:revision>25</cp:revision>
  <dc:subject/>
  <dc:title>Chapter 13: Tweepy Functions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17</vt:i4>
  </property>
</Properties>
</file>