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8" autoAdjust="0"/>
    <p:restoredTop sz="94660"/>
  </p:normalViewPr>
  <p:slideViewPr>
    <p:cSldViewPr>
      <p:cViewPr varScale="1">
        <p:scale>
          <a:sx n="103" d="100"/>
          <a:sy n="103" d="100"/>
        </p:scale>
        <p:origin x="2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47E3D-D881-44A9-AE43-CE180E58DCB3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6466-F09F-4A33-AC33-E17AF53E9A6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2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66-F09F-4A33-AC33-E17AF53E9A6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08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452B-6B7F-4207-8403-DBAA511B3EAF}" type="datetimeFigureOut">
              <a:rPr lang="fr-FR" smtClean="0"/>
              <a:pPr/>
              <a:t>02/03/2017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975C-22E6-4ECD-AFF9-CEDBC7B36C9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470025"/>
          </a:xfrm>
        </p:spPr>
        <p:txBody>
          <a:bodyPr/>
          <a:lstStyle/>
          <a:p>
            <a:r>
              <a:rPr lang="fr-FR" dirty="0" smtClean="0"/>
              <a:t>Graphe 1M2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à courant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Avantages :</a:t>
            </a:r>
          </a:p>
          <a:p>
            <a:pPr>
              <a:buNone/>
            </a:pPr>
            <a:r>
              <a:rPr lang="fr-FR" sz="1800" dirty="0" smtClean="0"/>
              <a:t>Vitesse de rotation élevée </a:t>
            </a:r>
          </a:p>
          <a:p>
            <a:pPr>
              <a:buNone/>
            </a:pPr>
            <a:r>
              <a:rPr lang="fr-FR" sz="1800" dirty="0" smtClean="0"/>
              <a:t>Simple à mettre en œuvre 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Inconvénients :</a:t>
            </a:r>
          </a:p>
          <a:p>
            <a:pPr>
              <a:buNone/>
            </a:pPr>
            <a:r>
              <a:rPr lang="fr-FR" sz="1800" dirty="0" smtClean="0"/>
              <a:t>Nécessite un groupe réducteur</a:t>
            </a:r>
          </a:p>
          <a:p>
            <a:pPr>
              <a:buNone/>
            </a:pPr>
            <a:r>
              <a:rPr lang="fr-FR" sz="1800" dirty="0" smtClean="0"/>
              <a:t>Usure rapide 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S’applique principalement :</a:t>
            </a:r>
          </a:p>
          <a:p>
            <a:pPr>
              <a:buNone/>
            </a:pPr>
            <a:r>
              <a:rPr lang="fr-FR" sz="1800" dirty="0" smtClean="0"/>
              <a:t>À l’électroménager et à l’outillage électroportatif </a:t>
            </a:r>
          </a:p>
        </p:txBody>
      </p:sp>
      <p:pic>
        <p:nvPicPr>
          <p:cNvPr id="4" name="Image 3" descr="moteur_courant_contin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1384300"/>
            <a:ext cx="5143536" cy="3247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r>
              <a:rPr lang="fr-FR" dirty="0" err="1" smtClean="0"/>
              <a:t>brushless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smtClean="0"/>
              <a:t>Avantages :</a:t>
            </a:r>
          </a:p>
          <a:p>
            <a:pPr fontAlgn="base">
              <a:buNone/>
            </a:pPr>
            <a:r>
              <a:rPr lang="fr-FR" sz="1800" dirty="0" smtClean="0"/>
              <a:t>Gamme de vitesse importante</a:t>
            </a:r>
          </a:p>
          <a:p>
            <a:pPr fontAlgn="base">
              <a:buNone/>
            </a:pPr>
            <a:r>
              <a:rPr lang="fr-FR" sz="1800" dirty="0" smtClean="0"/>
              <a:t>Excellent rapport poids / puissance</a:t>
            </a:r>
          </a:p>
          <a:p>
            <a:pPr fontAlgn="base">
              <a:buNone/>
            </a:pPr>
            <a:r>
              <a:rPr lang="fr-FR" sz="1800" dirty="0" smtClean="0"/>
              <a:t>Temps de démarrage court</a:t>
            </a:r>
          </a:p>
          <a:p>
            <a:pPr fontAlgn="base">
              <a:buNone/>
            </a:pPr>
            <a:r>
              <a:rPr lang="fr-FR" sz="1800" dirty="0" smtClean="0"/>
              <a:t>Possibilité d’accélération élevée sans limitation</a:t>
            </a:r>
          </a:p>
          <a:p>
            <a:pPr fontAlgn="base">
              <a:buNone/>
            </a:pPr>
            <a:endParaRPr lang="fr-FR" sz="1800" dirty="0" smtClean="0"/>
          </a:p>
          <a:p>
            <a:pPr fontAlgn="base">
              <a:buNone/>
            </a:pPr>
            <a:r>
              <a:rPr lang="fr-FR" sz="1800" dirty="0" smtClean="0"/>
              <a:t>Inconvénients :</a:t>
            </a:r>
          </a:p>
          <a:p>
            <a:pPr fontAlgn="base">
              <a:buNone/>
            </a:pPr>
            <a:r>
              <a:rPr lang="fr-FR" sz="1800" dirty="0" smtClean="0"/>
              <a:t>Coût d’achat plus important qu’un moteur DC classique</a:t>
            </a:r>
          </a:p>
          <a:p>
            <a:pPr fontAlgn="base">
              <a:buNone/>
            </a:pPr>
            <a:r>
              <a:rPr lang="fr-FR" sz="1800" dirty="0" smtClean="0"/>
              <a:t>Nécessite un groupe réducteur</a:t>
            </a:r>
          </a:p>
          <a:p>
            <a:pPr fontAlgn="base">
              <a:buNone/>
            </a:pPr>
            <a:r>
              <a:rPr lang="fr-FR" sz="1800" dirty="0" smtClean="0"/>
              <a:t>Usure rapide à vitesse élevée</a:t>
            </a:r>
          </a:p>
          <a:p>
            <a:pPr fontAlgn="base">
              <a:buNone/>
            </a:pPr>
            <a:endParaRPr lang="fr-FR" sz="1800" dirty="0" smtClean="0"/>
          </a:p>
          <a:p>
            <a:pPr fontAlgn="base">
              <a:buNone/>
            </a:pPr>
            <a:r>
              <a:rPr lang="fr-FR" sz="1800" dirty="0" smtClean="0"/>
              <a:t>S’applique principalement :</a:t>
            </a:r>
          </a:p>
          <a:p>
            <a:pPr fontAlgn="base">
              <a:buNone/>
            </a:pPr>
            <a:r>
              <a:rPr lang="fr-FR" sz="1800" dirty="0" smtClean="0"/>
              <a:t>Aux drones</a:t>
            </a:r>
          </a:p>
          <a:p>
            <a:pPr fontAlgn="base">
              <a:buNone/>
            </a:pPr>
            <a:r>
              <a:rPr lang="fr-FR" sz="1800" dirty="0" smtClean="0"/>
              <a:t>En robotique</a:t>
            </a:r>
          </a:p>
          <a:p>
            <a:pPr fontAlgn="base"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/>
          </a:p>
        </p:txBody>
      </p:sp>
      <p:pic>
        <p:nvPicPr>
          <p:cNvPr id="4" name="Image 3" descr="moteur-brushless-768x5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30" y="1285860"/>
            <a:ext cx="4118570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pas à pas</a:t>
            </a:r>
            <a:endParaRPr lang="fr-FR" dirty="0"/>
          </a:p>
        </p:txBody>
      </p:sp>
      <p:pic>
        <p:nvPicPr>
          <p:cNvPr id="4" name="Espace réservé du contenu 3" descr="moteur_pas_a_pas_bipolaire_210n_c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18481"/>
            <a:ext cx="7620000" cy="18962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 du Graphe 1M2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Contraintes :</a:t>
            </a:r>
          </a:p>
          <a:p>
            <a:pPr marL="0" indent="0">
              <a:buNone/>
            </a:pPr>
            <a:r>
              <a:rPr lang="fr-FR" dirty="0" smtClean="0"/>
              <a:t>Pliable</a:t>
            </a:r>
          </a:p>
          <a:p>
            <a:pPr marL="0" indent="0">
              <a:buNone/>
            </a:pPr>
            <a:r>
              <a:rPr lang="fr-FR" dirty="0" smtClean="0"/>
              <a:t>Précis</a:t>
            </a:r>
          </a:p>
          <a:p>
            <a:pPr marL="0" indent="0">
              <a:buNone/>
            </a:pPr>
            <a:r>
              <a:rPr lang="fr-FR" dirty="0" smtClean="0"/>
              <a:t>Schéma d’1m²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fonctions :</a:t>
            </a:r>
          </a:p>
          <a:p>
            <a:pPr marL="0" indent="0">
              <a:buNone/>
            </a:pPr>
            <a:r>
              <a:rPr lang="fr-FR" dirty="0" smtClean="0"/>
              <a:t>Exécuter le schéma donné</a:t>
            </a:r>
            <a:endParaRPr lang="fr-FR" dirty="0"/>
          </a:p>
        </p:txBody>
      </p:sp>
      <p:pic>
        <p:nvPicPr>
          <p:cNvPr id="4" name="Image 3" descr="9a6ba38001caa74e874680f8c34a5798_preview_featur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2143116"/>
            <a:ext cx="3966316" cy="2981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Schéma fonctionnel du </a:t>
            </a:r>
            <a:r>
              <a:rPr lang="fr-FR" smtClean="0"/>
              <a:t>Graphe 1M2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03848" y="1417638"/>
            <a:ext cx="2376264" cy="7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Réception sans fil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627784" y="2348880"/>
            <a:ext cx="3672408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092280" y="2492896"/>
            <a:ext cx="18002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Monitoring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79912" y="4725144"/>
            <a:ext cx="13681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Support stylet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115616" y="4653136"/>
            <a:ext cx="19442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Axe X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012160" y="4725144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Axe Y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4" idx="2"/>
            <a:endCxn id="5" idx="0"/>
          </p:cNvCxnSpPr>
          <p:nvPr/>
        </p:nvCxnSpPr>
        <p:spPr>
          <a:xfrm>
            <a:off x="4391980" y="2204864"/>
            <a:ext cx="7200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6" idx="1"/>
          </p:cNvCxnSpPr>
          <p:nvPr/>
        </p:nvCxnSpPr>
        <p:spPr>
          <a:xfrm>
            <a:off x="6300192" y="3284984"/>
            <a:ext cx="79208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2"/>
            <a:endCxn id="7" idx="0"/>
          </p:cNvCxnSpPr>
          <p:nvPr/>
        </p:nvCxnSpPr>
        <p:spPr>
          <a:xfrm>
            <a:off x="4463988" y="422108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8" idx="0"/>
          </p:cNvCxnSpPr>
          <p:nvPr/>
        </p:nvCxnSpPr>
        <p:spPr>
          <a:xfrm flipH="1">
            <a:off x="2087724" y="4221088"/>
            <a:ext cx="23762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2"/>
            <a:endCxn id="9" idx="0"/>
          </p:cNvCxnSpPr>
          <p:nvPr/>
        </p:nvCxnSpPr>
        <p:spPr>
          <a:xfrm>
            <a:off x="4463988" y="4221088"/>
            <a:ext cx="255628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030778" y="4051018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positionnement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958288" y="4379862"/>
            <a:ext cx="16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du stylet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856301" y="4159258"/>
            <a:ext cx="320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positionnement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300192" y="26102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 durée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-71140" y="2204864"/>
            <a:ext cx="1910824" cy="111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10" name="Accolade ouvrante 9"/>
          <p:cNvSpPr/>
          <p:nvPr/>
        </p:nvSpPr>
        <p:spPr>
          <a:xfrm>
            <a:off x="1882044" y="672406"/>
            <a:ext cx="426784" cy="4628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Positionnement du support du stylet sur l’axe x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Représentation graphique</a:t>
            </a:r>
            <a:endParaRPr lang="fr-FR" dirty="0"/>
          </a:p>
        </p:txBody>
      </p:sp>
      <p:pic>
        <p:nvPicPr>
          <p:cNvPr id="4" name="Espace réservé du contenu 3" descr="ddc0da71c9db810569585a552433433c_preview_c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857232"/>
            <a:ext cx="8143932" cy="6006345"/>
          </a:xfrm>
          <a:prstGeom prst="rect">
            <a:avLst/>
          </a:prstGeom>
        </p:spPr>
      </p:pic>
      <p:sp>
        <p:nvSpPr>
          <p:cNvPr id="9" name="Flèche vers le bas 8"/>
          <p:cNvSpPr/>
          <p:nvPr/>
        </p:nvSpPr>
        <p:spPr>
          <a:xfrm rot="18507932">
            <a:off x="3424464" y="2477204"/>
            <a:ext cx="484632" cy="4211344"/>
          </a:xfrm>
          <a:prstGeom prst="downArrow">
            <a:avLst>
              <a:gd name="adj1" fmla="val 9082"/>
              <a:gd name="adj2" fmla="val 5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643042" y="285749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Axe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Fonctions:</a:t>
            </a:r>
          </a:p>
          <a:p>
            <a:pPr>
              <a:buNone/>
            </a:pPr>
            <a:r>
              <a:rPr lang="fr-FR" dirty="0" smtClean="0"/>
              <a:t>Capable de se positionner avec précision sur l’axe X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 Contraintes:</a:t>
            </a:r>
          </a:p>
          <a:p>
            <a:pPr>
              <a:buNone/>
            </a:pPr>
            <a:r>
              <a:rPr lang="fr-FR" dirty="0" smtClean="0"/>
              <a:t>Correspondre au budget</a:t>
            </a:r>
          </a:p>
          <a:p>
            <a:pPr>
              <a:buNone/>
            </a:pPr>
            <a:r>
              <a:rPr lang="fr-FR" dirty="0" smtClean="0"/>
              <a:t>Translation sur 1m²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fonctionnel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00100" y="2143116"/>
            <a:ext cx="207170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Réception sans fil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000496" y="2143116"/>
            <a:ext cx="371477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Réception des données du capteur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29058" y="3857628"/>
            <a:ext cx="385765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Initialisation de la translation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143504" y="5357826"/>
            <a:ext cx="242889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Positionnement du support de stylet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3"/>
            <a:endCxn id="5" idx="1"/>
          </p:cNvCxnSpPr>
          <p:nvPr/>
        </p:nvCxnSpPr>
        <p:spPr>
          <a:xfrm>
            <a:off x="3071802" y="282177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2"/>
            <a:endCxn id="6" idx="0"/>
          </p:cNvCxnSpPr>
          <p:nvPr/>
        </p:nvCxnSpPr>
        <p:spPr>
          <a:xfrm rot="5400000">
            <a:off x="5679289" y="367903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2"/>
            <a:endCxn id="7" idx="0"/>
          </p:cNvCxnSpPr>
          <p:nvPr/>
        </p:nvCxnSpPr>
        <p:spPr>
          <a:xfrm rot="16200000" flipH="1">
            <a:off x="5857884" y="4857760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1868" y="1643050"/>
            <a:ext cx="5072098" cy="36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357686" y="1928802"/>
            <a:ext cx="378621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Réception des données du capteur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4214810" y="3357562"/>
            <a:ext cx="4000528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Initialisation de la translation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pas à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Avantages : </a:t>
            </a:r>
          </a:p>
          <a:p>
            <a:pPr>
              <a:buNone/>
            </a:pPr>
            <a:r>
              <a:rPr lang="fr-FR" sz="1800" dirty="0" smtClean="0"/>
              <a:t>Grande précision de positionnement</a:t>
            </a:r>
          </a:p>
          <a:p>
            <a:pPr>
              <a:buNone/>
            </a:pPr>
            <a:r>
              <a:rPr lang="fr-FR" sz="1800" dirty="0" smtClean="0"/>
              <a:t>Robustesse et longévité</a:t>
            </a:r>
          </a:p>
          <a:p>
            <a:pPr>
              <a:buNone/>
            </a:pPr>
            <a:r>
              <a:rPr lang="fr-FR" sz="1800" dirty="0" smtClean="0"/>
              <a:t>Ne nécessite pas de codeur 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Inconvénients :</a:t>
            </a:r>
          </a:p>
          <a:p>
            <a:pPr>
              <a:buNone/>
            </a:pPr>
            <a:r>
              <a:rPr lang="fr-FR" sz="1800" dirty="0" smtClean="0"/>
              <a:t>Vitesse de rotation faible </a:t>
            </a:r>
          </a:p>
          <a:p>
            <a:pPr>
              <a:buNone/>
            </a:pPr>
            <a:r>
              <a:rPr lang="fr-FR" sz="1800" dirty="0" smtClean="0"/>
              <a:t>Consommation élevée </a:t>
            </a:r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S’applique principalement :</a:t>
            </a:r>
          </a:p>
          <a:p>
            <a:pPr>
              <a:buNone/>
            </a:pPr>
            <a:r>
              <a:rPr lang="fr-FR" sz="1800" dirty="0" smtClean="0"/>
              <a:t>Aux bras robotisés</a:t>
            </a:r>
          </a:p>
          <a:p>
            <a:pPr>
              <a:buNone/>
            </a:pPr>
            <a:r>
              <a:rPr lang="fr-FR" sz="1800" dirty="0" smtClean="0"/>
              <a:t>Imprimantes 3D</a:t>
            </a:r>
          </a:p>
          <a:p>
            <a:pPr>
              <a:buNone/>
            </a:pPr>
            <a:r>
              <a:rPr lang="fr-FR" sz="1800" dirty="0" smtClean="0"/>
              <a:t>Imprimantes, photocopieurs, scanners etc..</a:t>
            </a:r>
            <a:endParaRPr lang="fr-FR" sz="1800" dirty="0"/>
          </a:p>
        </p:txBody>
      </p:sp>
      <p:pic>
        <p:nvPicPr>
          <p:cNvPr id="4" name="Image 3" descr="moteur_pas_a_pas_bipolaire_210n_c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2500306"/>
            <a:ext cx="5008029" cy="268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246</Words>
  <Application>Microsoft Office PowerPoint</Application>
  <PresentationFormat>Affichage à l'écran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Thème Office</vt:lpstr>
      <vt:lpstr>Graphe 1M2</vt:lpstr>
      <vt:lpstr>Cahier des charges du Graphe 1M2</vt:lpstr>
      <vt:lpstr>Schéma fonctionnel du Graphe 1M2</vt:lpstr>
      <vt:lpstr>Projet</vt:lpstr>
      <vt:lpstr>Représentation graphique</vt:lpstr>
      <vt:lpstr>Cahier des charges du projet</vt:lpstr>
      <vt:lpstr>Schéma fonctionnel du projet</vt:lpstr>
      <vt:lpstr>Solutions</vt:lpstr>
      <vt:lpstr>Moteur pas à pas</vt:lpstr>
      <vt:lpstr>Moteur à courant continue</vt:lpstr>
      <vt:lpstr>Moteur brushless</vt:lpstr>
      <vt:lpstr>Moteur pas à pas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Yacine</dc:creator>
  <cp:lastModifiedBy>Yacine ADDA MESSAOUD</cp:lastModifiedBy>
  <cp:revision>15</cp:revision>
  <dcterms:created xsi:type="dcterms:W3CDTF">2017-02-26T14:38:51Z</dcterms:created>
  <dcterms:modified xsi:type="dcterms:W3CDTF">2017-03-02T09:22:42Z</dcterms:modified>
</cp:coreProperties>
</file>