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82" r:id="rId6"/>
    <p:sldId id="283" r:id="rId7"/>
    <p:sldId id="284" r:id="rId8"/>
    <p:sldId id="285" r:id="rId9"/>
    <p:sldId id="286" r:id="rId10"/>
    <p:sldId id="307" r:id="rId11"/>
    <p:sldId id="308" r:id="rId12"/>
    <p:sldId id="311" r:id="rId13"/>
    <p:sldId id="309" r:id="rId14"/>
    <p:sldId id="310" r:id="rId15"/>
    <p:sldId id="312" r:id="rId16"/>
    <p:sldId id="313" r:id="rId17"/>
    <p:sldId id="314" r:id="rId18"/>
    <p:sldId id="276" r:id="rId19"/>
    <p:sldId id="281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C1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3200">
                <a:solidFill>
                  <a:schemeClr val="tx1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大家好，我来介绍一下METAPO。一个Web3社交网络，通过公平的曝光量算法，建立SocialFI。</a:t>
            </a:r>
            <a:endParaRPr lang="zh-CN" altLang="en-US" sz="3200">
              <a:solidFill>
                <a:schemeClr val="tx1"/>
              </a:solidFill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r>
              <a:rPr lang="zh-CN" altLang="en-US" sz="3200">
                <a:solidFill>
                  <a:schemeClr val="tx1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Hello everyone, let me introduce METAPO. A Web3 social network, </a:t>
            </a:r>
            <a:r>
              <a:rPr lang="en-US" altLang="zh-CN" sz="3200">
                <a:solidFill>
                  <a:schemeClr val="tx1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with </a:t>
            </a:r>
            <a:r>
              <a:rPr lang="zh-CN" altLang="en-US" sz="3200">
                <a:solidFill>
                  <a:schemeClr val="tx1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a fair exposure algorithm, to build SocialFI.</a:t>
            </a:r>
            <a:endParaRPr lang="zh-CN" altLang="en-US" sz="3200">
              <a:solidFill>
                <a:schemeClr val="tx1"/>
              </a:solidFill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我们看一下发表</a:t>
            </a:r>
            <a:r>
              <a:rPr lang="en-US" altLang="zh-CN"/>
              <a:t>Entry</a:t>
            </a:r>
            <a:r>
              <a:rPr lang="zh-CN" altLang="en-US"/>
              <a:t>的页面，上面的部分是自定义缩略图，就像</a:t>
            </a:r>
            <a:r>
              <a:rPr lang="en-US" altLang="zh-CN"/>
              <a:t>youtube</a:t>
            </a:r>
            <a:r>
              <a:rPr lang="zh-CN" altLang="en-US"/>
              <a:t>的视频缩略图一样，作为</a:t>
            </a:r>
            <a:r>
              <a:rPr lang="en-US" altLang="zh-CN"/>
              <a:t>NFT</a:t>
            </a:r>
            <a:r>
              <a:rPr lang="zh-CN" altLang="en-US"/>
              <a:t>的图像，支持</a:t>
            </a:r>
            <a:r>
              <a:rPr lang="en-US" altLang="zh-CN"/>
              <a:t>PNG</a:t>
            </a:r>
            <a:r>
              <a:rPr lang="zh-CN" altLang="en-US"/>
              <a:t>、</a:t>
            </a:r>
            <a:r>
              <a:rPr lang="en-US" altLang="zh-CN"/>
              <a:t>JPG</a:t>
            </a:r>
            <a:r>
              <a:rPr lang="zh-CN" altLang="en-US"/>
              <a:t>和</a:t>
            </a:r>
            <a:r>
              <a:rPr lang="en-US" altLang="zh-CN"/>
              <a:t>SVG</a:t>
            </a:r>
            <a:r>
              <a:rPr lang="zh-CN" altLang="en-US"/>
              <a:t>，如果你只填了文字，系统将自动生成图像。下面的部分是内容。当你点</a:t>
            </a:r>
            <a:r>
              <a:rPr lang="en-US" altLang="zh-CN"/>
              <a:t>submit</a:t>
            </a:r>
            <a:r>
              <a:rPr lang="zh-CN" altLang="en-US"/>
              <a:t>按钮的时候，内容将上传至</a:t>
            </a:r>
            <a:r>
              <a:rPr lang="en-US" altLang="zh-CN"/>
              <a:t>AR</a:t>
            </a:r>
            <a:r>
              <a:rPr lang="zh-CN" altLang="en-US"/>
              <a:t>，然后在合约里生成</a:t>
            </a:r>
            <a:r>
              <a:rPr lang="en-US" altLang="zh-CN"/>
              <a:t>NFT</a:t>
            </a:r>
            <a:r>
              <a:rPr lang="zh-CN" altLang="en-US"/>
              <a:t>，并绑定对应的</a:t>
            </a:r>
            <a:r>
              <a:rPr lang="en-US" altLang="zh-CN"/>
              <a:t>AR</a:t>
            </a:r>
            <a:r>
              <a:rPr lang="zh-CN" altLang="en-US"/>
              <a:t>地址。</a:t>
            </a:r>
            <a:endParaRPr lang="zh-CN" altLang="en-US"/>
          </a:p>
          <a:p>
            <a:r>
              <a:rPr lang="en-US" altLang="zh-CN"/>
              <a:t>This is</a:t>
            </a:r>
            <a:r>
              <a:rPr lang="zh-CN" altLang="en-US"/>
              <a:t> </a:t>
            </a:r>
            <a:r>
              <a:rPr lang="en-US" altLang="zh-CN"/>
              <a:t>mint </a:t>
            </a:r>
            <a:r>
              <a:rPr lang="zh-CN" altLang="en-US"/>
              <a:t>page. </a:t>
            </a:r>
            <a:endParaRPr lang="zh-CN" altLang="en-US"/>
          </a:p>
          <a:p>
            <a:r>
              <a:rPr lang="zh-CN" altLang="en-US"/>
              <a:t>The upper part is a custom thumbnail, </a:t>
            </a:r>
            <a:endParaRPr lang="zh-CN" altLang="en-US"/>
          </a:p>
          <a:p>
            <a:r>
              <a:rPr lang="zh-CN" altLang="en-US"/>
              <a:t>just like the YouTube video thumbnail</a:t>
            </a:r>
            <a:r>
              <a:rPr lang="en-US" altLang="zh-CN"/>
              <a:t>, just like</a:t>
            </a:r>
            <a:r>
              <a:rPr lang="zh-CN" altLang="en-US"/>
              <a:t> an NFT image, </a:t>
            </a:r>
            <a:endParaRPr lang="zh-CN" altLang="en-US"/>
          </a:p>
          <a:p>
            <a:r>
              <a:rPr lang="zh-CN" altLang="en-US"/>
              <a:t>The downed </a:t>
            </a:r>
            <a:r>
              <a:rPr lang="en-US" altLang="zh-CN"/>
              <a:t>part</a:t>
            </a:r>
            <a:r>
              <a:rPr lang="zh-CN" altLang="en-US"/>
              <a:t> is the content. </a:t>
            </a:r>
            <a:endParaRPr lang="zh-CN" altLang="en-US"/>
          </a:p>
          <a:p>
            <a:r>
              <a:rPr lang="zh-CN" altLang="en-US"/>
              <a:t>When you </a:t>
            </a:r>
            <a:r>
              <a:rPr lang="en-US" altLang="zh-CN"/>
              <a:t>press </a:t>
            </a:r>
            <a:r>
              <a:rPr lang="zh-CN" altLang="en-US"/>
              <a:t>the submit button, the content will be uploaded to AR, </a:t>
            </a:r>
            <a:r>
              <a:rPr lang="en-US"/>
              <a:t>so it cannot be deleted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在资产页面，我们可以看到我们在其他链上有哪些稳定币，数值的总额通过预言机同步到</a:t>
            </a:r>
            <a:r>
              <a:rPr lang="en-US" altLang="zh-CN"/>
              <a:t>Metapo</a:t>
            </a:r>
            <a:r>
              <a:rPr lang="zh-CN" altLang="en-US"/>
              <a:t>。不需要授权或者抵押，很安全，你只需要登入，就拥有了</a:t>
            </a:r>
            <a:r>
              <a:rPr lang="en-US" altLang="zh-CN"/>
              <a:t>Metapo balance</a:t>
            </a:r>
            <a:r>
              <a:rPr lang="zh-CN" altLang="en-US"/>
              <a:t>，用来给喜欢的</a:t>
            </a:r>
            <a:r>
              <a:rPr lang="en-US" altLang="zh-CN"/>
              <a:t>Entry</a:t>
            </a:r>
            <a:r>
              <a:rPr lang="zh-CN" altLang="en-US"/>
              <a:t>投票。你可能会问，如果我把</a:t>
            </a:r>
            <a:r>
              <a:rPr lang="en-US" altLang="zh-CN"/>
              <a:t>USDT</a:t>
            </a:r>
            <a:r>
              <a:rPr lang="zh-CN" altLang="en-US"/>
              <a:t>转给我的小号，那我是不是有双份的</a:t>
            </a:r>
            <a:r>
              <a:rPr lang="en-US" altLang="zh-CN">
                <a:sym typeface="+mn-ea"/>
              </a:rPr>
              <a:t>Metapo balance</a:t>
            </a:r>
            <a:r>
              <a:rPr lang="zh-CN" altLang="en-US">
                <a:sym typeface="+mn-ea"/>
              </a:rPr>
              <a:t>？不会，因为</a:t>
            </a:r>
            <a:r>
              <a:rPr lang="en-US" altLang="zh-CN">
                <a:sym typeface="+mn-ea"/>
              </a:rPr>
              <a:t>Metapo balance</a:t>
            </a:r>
            <a:r>
              <a:rPr lang="zh-CN" altLang="en-US">
                <a:sym typeface="+mn-ea"/>
              </a:rPr>
              <a:t>是动态的，会随着你稳定币资产而变化，当你转移</a:t>
            </a:r>
            <a:r>
              <a:rPr lang="en-US" altLang="zh-CN">
                <a:sym typeface="+mn-ea"/>
              </a:rPr>
              <a:t>USDT</a:t>
            </a:r>
            <a:r>
              <a:rPr lang="zh-CN" altLang="en-US">
                <a:sym typeface="+mn-ea"/>
              </a:rPr>
              <a:t>时，你的</a:t>
            </a:r>
            <a:r>
              <a:rPr lang="en-US" altLang="zh-CN">
                <a:sym typeface="+mn-ea"/>
              </a:rPr>
              <a:t>Metapo balance</a:t>
            </a:r>
            <a:r>
              <a:rPr lang="zh-CN" altLang="en-US">
                <a:sym typeface="+mn-ea"/>
              </a:rPr>
              <a:t>也会变少。对于加密货币用户来说，这很棒！我们知道在</a:t>
            </a:r>
            <a:r>
              <a:rPr lang="en-US" altLang="zh-CN">
                <a:sym typeface="+mn-ea"/>
              </a:rPr>
              <a:t>DEFI</a:t>
            </a:r>
            <a:r>
              <a:rPr lang="zh-CN" altLang="en-US">
                <a:sym typeface="+mn-ea"/>
              </a:rPr>
              <a:t>，由于各种安全漏洞和危险操作，你的钱还是你的钱吗？这不止是个提问而且是个问题，但是在</a:t>
            </a:r>
            <a:r>
              <a:rPr lang="en-US" altLang="zh-CN">
                <a:sym typeface="+mn-ea"/>
              </a:rPr>
              <a:t>SocialFI</a:t>
            </a:r>
            <a:r>
              <a:rPr lang="zh-CN" altLang="en-US">
                <a:sym typeface="+mn-ea"/>
              </a:rPr>
              <a:t>，你依然拥有金钱的力量，并且，你的钱还是你的钱。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On the </a:t>
            </a:r>
            <a:r>
              <a:rPr lang="en-US" altLang="zh-CN">
                <a:sym typeface="+mn-ea"/>
              </a:rPr>
              <a:t>Funds </a:t>
            </a:r>
            <a:r>
              <a:rPr lang="zh-CN" altLang="en-US">
                <a:sym typeface="+mn-ea"/>
              </a:rPr>
              <a:t>page,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we can see </a:t>
            </a:r>
            <a:r>
              <a:rPr lang="en-US" altLang="zh-CN">
                <a:sym typeface="+mn-ea"/>
              </a:rPr>
              <a:t>how many </a:t>
            </a:r>
            <a:r>
              <a:rPr lang="zh-CN" altLang="en-US">
                <a:sym typeface="+mn-ea"/>
              </a:rPr>
              <a:t>stablecoins we have on other chains,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and the total value is synchronized to Metapo </a:t>
            </a:r>
            <a:r>
              <a:rPr lang="en-US" altLang="zh-CN">
                <a:sym typeface="+mn-ea"/>
              </a:rPr>
              <a:t>by </a:t>
            </a:r>
            <a:r>
              <a:rPr lang="zh-CN" altLang="en-US">
                <a:sym typeface="+mn-ea"/>
              </a:rPr>
              <a:t>oracle.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Without approving</a:t>
            </a:r>
            <a:r>
              <a:rPr lang="zh-CN" altLang="en-US">
                <a:sym typeface="+mn-ea"/>
              </a:rPr>
              <a:t> or </a:t>
            </a:r>
            <a:r>
              <a:rPr lang="en-US" altLang="zh-CN">
                <a:sym typeface="+mn-ea"/>
              </a:rPr>
              <a:t>staking</a:t>
            </a:r>
            <a:r>
              <a:rPr lang="zh-CN" altLang="en-US">
                <a:sym typeface="+mn-ea"/>
              </a:rPr>
              <a:t>, it is safe,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you only need to login and you will </a:t>
            </a:r>
            <a:r>
              <a:rPr lang="en-US" altLang="zh-CN">
                <a:sym typeface="+mn-ea"/>
              </a:rPr>
              <a:t>own</a:t>
            </a:r>
            <a:r>
              <a:rPr lang="zh-CN" altLang="en-US">
                <a:sym typeface="+mn-ea"/>
              </a:rPr>
              <a:t> a Metapo balance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to vote </a:t>
            </a:r>
            <a:r>
              <a:rPr lang="en-US" altLang="zh-CN">
                <a:sym typeface="+mn-ea"/>
              </a:rPr>
              <a:t>to the </a:t>
            </a:r>
            <a:r>
              <a:rPr lang="zh-CN" altLang="en-US">
                <a:sym typeface="+mn-ea"/>
              </a:rPr>
              <a:t>Entry.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or </a:t>
            </a:r>
            <a:r>
              <a:rPr lang="en-US" altLang="zh-CN">
                <a:sym typeface="+mn-ea"/>
              </a:rPr>
              <a:t>crypto </a:t>
            </a:r>
            <a:r>
              <a:rPr lang="zh-CN" altLang="en-US">
                <a:sym typeface="+mn-ea"/>
              </a:rPr>
              <a:t>users</a:t>
            </a:r>
            <a:r>
              <a:rPr lang="en-US" altLang="zh-CN">
                <a:sym typeface="+mn-ea"/>
              </a:rPr>
              <a:t>, that is great</a:t>
            </a:r>
            <a:r>
              <a:rPr lang="zh-CN" altLang="en-US">
                <a:sym typeface="+mn-ea"/>
              </a:rPr>
              <a:t>! </a:t>
            </a:r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We know in DEFI, 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due to </a:t>
            </a:r>
            <a:r>
              <a:rPr lang="en-US">
                <a:sym typeface="+mn-ea"/>
              </a:rPr>
              <a:t>the </a:t>
            </a:r>
            <a:r>
              <a:rPr>
                <a:sym typeface="+mn-ea"/>
              </a:rPr>
              <a:t>security </a:t>
            </a:r>
            <a:r>
              <a:rPr lang="en-US">
                <a:sym typeface="+mn-ea"/>
              </a:rPr>
              <a:t>bugs </a:t>
            </a:r>
            <a:r>
              <a:rPr>
                <a:sym typeface="+mn-ea"/>
              </a:rPr>
              <a:t>and dangerous operations</a:t>
            </a:r>
            <a:r>
              <a:rPr lang="en-US" altLang="zh-CN">
                <a:sym typeface="+mn-ea"/>
              </a:rPr>
              <a:t>, is your money still your money?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That is not only a question but also come to be a problem.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But</a:t>
            </a:r>
            <a:r>
              <a:rPr lang="zh-CN" altLang="en-US">
                <a:sym typeface="+mn-ea"/>
              </a:rPr>
              <a:t> in SocialFI, you still </a:t>
            </a:r>
            <a:r>
              <a:rPr lang="en-US" altLang="zh-CN">
                <a:sym typeface="+mn-ea"/>
              </a:rPr>
              <a:t>own the power of money</a:t>
            </a:r>
            <a:r>
              <a:rPr lang="zh-CN" altLang="en-US">
                <a:sym typeface="+mn-ea"/>
              </a:rPr>
              <a:t>, and your money is still your money.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Entry NFT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，可以实现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Web3 BBS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。图中蓝色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Entry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作为帖子和回复，灰色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Entry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作为板块分类，我们得到一个叫作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Web3Talk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的论坛，把这些论坛组合在一起，那就是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Web3Raddit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，给用户推送作者的其他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Entry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，那就是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Web3Twitter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Based on Entry NFT,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a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Web3 BBS can be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builded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.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In the figure, the blue Entr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ies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are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 used as post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 and repl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ies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,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the gray Entr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ies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are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 used as section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.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then w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e get a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BBS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called Web3Talk,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c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ombine these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BBS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, that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will be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Web3Raddit,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follow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the author, that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will be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Web3Twitter.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Web3</a:t>
            </a:r>
            <a:r>
              <a:rPr lang="zh-CN" altLang="en-US">
                <a:sym typeface="+mn-ea"/>
              </a:rPr>
              <a:t>新闻</a:t>
            </a:r>
            <a:r>
              <a:rPr lang="en-US" altLang="zh-CN">
                <a:sym typeface="+mn-ea"/>
              </a:rPr>
              <a:t>,  Web3</a:t>
            </a:r>
            <a:r>
              <a:rPr lang="zh-CN" altLang="en-US">
                <a:sym typeface="+mn-ea"/>
              </a:rPr>
              <a:t>社区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等等。形成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Dapps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乐高，实现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Po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一次，哪都展示。对用户来说，一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NFT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多挖，对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Dapp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来说，基于海量的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Entry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，项目的启动将会容易很多。尤其是公平的曝光量，让小项目也能被大家看到。如果你是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KOL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，也欢迎你在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Metapo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介绍你的项目，让大家评论评论，我相信会有一些有深刻的评论涌现出来，然后大家又可以针对这些深刻的评论展开评论。</a:t>
            </a:r>
            <a:endParaRPr lang="en-US" altLang="zh-CN"/>
          </a:p>
          <a:p>
            <a:r>
              <a:rPr lang="en-US" altLang="zh-CN"/>
              <a:t>The Web3News, The Web3Community, and so on. </a:t>
            </a:r>
            <a:endParaRPr lang="en-US" altLang="zh-CN"/>
          </a:p>
          <a:p>
            <a:r>
              <a:rPr lang="en-US" altLang="zh-CN"/>
              <a:t>To be the Dapps Lego, Po once, showing anywhere. </a:t>
            </a:r>
            <a:endParaRPr lang="en-US" altLang="zh-CN"/>
          </a:p>
          <a:p>
            <a:r>
              <a:rPr lang="en-US" altLang="zh-CN"/>
              <a:t>For user, the weakly voice can be exposured.</a:t>
            </a:r>
            <a:endParaRPr lang="en-US" altLang="zh-CN"/>
          </a:p>
          <a:p>
            <a:r>
              <a:rPr lang="en-US" altLang="zh-CN"/>
              <a:t>For dapp, the small project can be exposured. </a:t>
            </a:r>
            <a:endParaRPr lang="en-US" altLang="zh-CN"/>
          </a:p>
          <a:p>
            <a:r>
              <a:rPr lang="en-US" altLang="zh-CN"/>
              <a:t>If you are a KOL, you are also welcome to introduce your project on Metapo. </a:t>
            </a:r>
            <a:endParaRPr lang="en-US" altLang="zh-CN"/>
          </a:p>
          <a:p>
            <a:r>
              <a:rPr lang="en-US" altLang="zh-CN"/>
              <a:t>I believe that some interesting comments will come out, </a:t>
            </a:r>
            <a:endParaRPr lang="en-US" altLang="zh-CN"/>
          </a:p>
          <a:p>
            <a:r>
              <a:rPr lang="en-US" altLang="zh-CN"/>
              <a:t>and then lots of comments will reply to these </a:t>
            </a:r>
            <a:r>
              <a:rPr lang="en-US" altLang="zh-CN">
                <a:sym typeface="+mn-ea"/>
              </a:rPr>
              <a:t>interesting </a:t>
            </a:r>
            <a:r>
              <a:rPr lang="en-US" altLang="zh-CN"/>
              <a:t>comments.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Metapo</a:t>
            </a:r>
            <a:r>
              <a:rPr lang="zh-CN" altLang="en-US"/>
              <a:t>的技术架构由</a:t>
            </a:r>
            <a:r>
              <a:rPr lang="en-US" altLang="zh-CN"/>
              <a:t>4</a:t>
            </a:r>
            <a:r>
              <a:rPr lang="zh-CN" altLang="en-US"/>
              <a:t>部分组成。</a:t>
            </a:r>
            <a:r>
              <a:rPr lang="en-US" altLang="zh-CN"/>
              <a:t>1.</a:t>
            </a:r>
            <a:r>
              <a:rPr lang="zh-CN" altLang="en-US"/>
              <a:t>区块链，我们会搭建一个无</a:t>
            </a:r>
            <a:r>
              <a:rPr lang="en-US" altLang="zh-CN"/>
              <a:t>gas</a:t>
            </a:r>
            <a:r>
              <a:rPr lang="zh-CN" altLang="en-US"/>
              <a:t>费的链，可能会用</a:t>
            </a:r>
            <a:r>
              <a:rPr lang="en-US" altLang="zh-CN"/>
              <a:t>BSC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，或者是</a:t>
            </a:r>
            <a:r>
              <a:rPr lang="en-US" altLang="zh-CN"/>
              <a:t>Avalanche</a:t>
            </a:r>
            <a:r>
              <a:rPr lang="zh-CN" altLang="en-US"/>
              <a:t>的子链，并且用</a:t>
            </a:r>
            <a:r>
              <a:rPr lang="en-US" altLang="zh-CN"/>
              <a:t>AR</a:t>
            </a:r>
            <a:r>
              <a:rPr lang="zh-CN" altLang="en-US"/>
              <a:t>来存储内容；</a:t>
            </a:r>
            <a:r>
              <a:rPr lang="en-US" altLang="zh-CN"/>
              <a:t>2.Solidity</a:t>
            </a:r>
            <a:r>
              <a:rPr lang="zh-CN" altLang="en-US"/>
              <a:t>，用于</a:t>
            </a:r>
            <a:r>
              <a:rPr lang="en-US" altLang="zh-CN"/>
              <a:t>Entry NFT</a:t>
            </a:r>
            <a:r>
              <a:rPr lang="zh-CN" altLang="en-US"/>
              <a:t>，支持</a:t>
            </a:r>
            <a:r>
              <a:rPr lang="en-US" altLang="zh-CN"/>
              <a:t>EVM</a:t>
            </a:r>
            <a:r>
              <a:rPr lang="zh-CN" altLang="en-US"/>
              <a:t>钱包登入；</a:t>
            </a:r>
            <a:r>
              <a:rPr lang="en-US" altLang="zh-CN"/>
              <a:t>3.Oracle</a:t>
            </a:r>
            <a:r>
              <a:rPr lang="zh-CN" altLang="en-US"/>
              <a:t>，从</a:t>
            </a:r>
            <a:r>
              <a:rPr lang="en-US" altLang="zh-CN"/>
              <a:t>ETH</a:t>
            </a:r>
            <a:r>
              <a:rPr lang="zh-CN" altLang="en-US"/>
              <a:t>、</a:t>
            </a:r>
            <a:r>
              <a:rPr lang="en-US" altLang="zh-CN"/>
              <a:t>BSC</a:t>
            </a:r>
            <a:r>
              <a:rPr lang="zh-CN" altLang="en-US"/>
              <a:t>、</a:t>
            </a:r>
            <a:r>
              <a:rPr lang="en-US" altLang="zh-CN"/>
              <a:t>Polygon</a:t>
            </a:r>
            <a:r>
              <a:rPr lang="zh-CN" altLang="en-US"/>
              <a:t>上获取稳定币数据，然后写入到我们的链上；</a:t>
            </a:r>
            <a:r>
              <a:rPr lang="en-US" altLang="zh-CN"/>
              <a:t>4.RPC</a:t>
            </a:r>
            <a:r>
              <a:rPr lang="zh-CN" altLang="en-US"/>
              <a:t>节点和后端，收集和处理合约的数据。</a:t>
            </a:r>
            <a:endParaRPr lang="zh-CN" altLang="en-US"/>
          </a:p>
          <a:p>
            <a:r>
              <a:rPr lang="zh-CN" altLang="en-US"/>
              <a:t>The technical </a:t>
            </a:r>
            <a:r>
              <a:rPr lang="en-US" altLang="zh-CN"/>
              <a:t>o</a:t>
            </a:r>
            <a:r>
              <a:rPr lang="zh-CN" altLang="en-US"/>
              <a:t>f Metapo consists of 4 parts. </a:t>
            </a:r>
            <a:endParaRPr lang="zh-CN" altLang="en-US"/>
          </a:p>
          <a:p>
            <a:r>
              <a:rPr lang="zh-CN" altLang="en-US"/>
              <a:t>1. Blockchain, we will build a chain with no gas fee</a:t>
            </a:r>
            <a:r>
              <a:rPr lang="en-US" altLang="zh-CN"/>
              <a:t>, maybe a Layer2 of BSC, or</a:t>
            </a:r>
            <a:r>
              <a:rPr lang="zh-CN" altLang="en-US"/>
              <a:t> </a:t>
            </a:r>
            <a:r>
              <a:rPr lang="en-US" altLang="zh-CN"/>
              <a:t>subchain of Avalanche</a:t>
            </a:r>
            <a:r>
              <a:rPr lang="zh-CN" altLang="en-US"/>
              <a:t>; </a:t>
            </a:r>
            <a:endParaRPr lang="zh-CN" altLang="en-US"/>
          </a:p>
          <a:p>
            <a:r>
              <a:rPr lang="zh-CN" altLang="en-US"/>
              <a:t>2. Solidity, used for Entry NFT, </a:t>
            </a:r>
            <a:r>
              <a:rPr lang="en-US" altLang="zh-CN"/>
              <a:t>and </a:t>
            </a:r>
            <a:r>
              <a:rPr lang="zh-CN" altLang="en-US"/>
              <a:t>EVM wallet login; </a:t>
            </a:r>
            <a:endParaRPr lang="zh-CN" altLang="en-US"/>
          </a:p>
          <a:p>
            <a:r>
              <a:rPr lang="zh-CN" altLang="en-US"/>
              <a:t>3. Oracle, Get stabelcoin data from ETH\BSC\Polygon, and set to our chain; </a:t>
            </a:r>
            <a:endParaRPr lang="zh-CN" altLang="en-US"/>
          </a:p>
          <a:p>
            <a:r>
              <a:rPr lang="zh-CN" altLang="en-US"/>
              <a:t>4. RPC and backend, collect and process contract data.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我们计划在今年上线，第一季也就是现在，是</a:t>
            </a:r>
            <a:r>
              <a:rPr lang="en-US" altLang="zh-CN"/>
              <a:t>POC</a:t>
            </a:r>
            <a:r>
              <a:rPr lang="zh-CN" altLang="en-US"/>
              <a:t>阶段，概念证明；第二季是开发测试阶段，需要更多的开发者；第三季度上线，希望一切顺利！</a:t>
            </a:r>
            <a:endParaRPr lang="zh-CN" altLang="en-US"/>
          </a:p>
          <a:p>
            <a:r>
              <a:rPr lang="zh-CN" altLang="en-US"/>
              <a:t>We plan to launch this year, </a:t>
            </a:r>
            <a:endParaRPr lang="zh-CN" altLang="en-US"/>
          </a:p>
          <a:p>
            <a:r>
              <a:rPr lang="en-US" altLang="zh-CN"/>
              <a:t>season 1</a:t>
            </a:r>
            <a:r>
              <a:rPr lang="zh-CN" altLang="en-US"/>
              <a:t>, </a:t>
            </a:r>
            <a:r>
              <a:rPr lang="en-US" altLang="zh-CN"/>
              <a:t>now </a:t>
            </a:r>
            <a:r>
              <a:rPr lang="zh-CN" altLang="en-US"/>
              <a:t>it is</a:t>
            </a:r>
            <a:r>
              <a:rPr lang="en-US" altLang="zh-CN"/>
              <a:t>,</a:t>
            </a:r>
            <a:r>
              <a:rPr lang="zh-CN" altLang="en-US"/>
              <a:t> the POC stage, proof of concept; </a:t>
            </a:r>
            <a:endParaRPr lang="zh-CN" altLang="en-US"/>
          </a:p>
          <a:p>
            <a:r>
              <a:rPr lang="zh-CN" altLang="en-US"/>
              <a:t>season </a:t>
            </a:r>
            <a:r>
              <a:rPr lang="en-US" altLang="zh-CN"/>
              <a:t>2,</a:t>
            </a:r>
            <a:r>
              <a:rPr lang="zh-CN" altLang="en-US"/>
              <a:t> the development stage, and more developers are needed; </a:t>
            </a:r>
            <a:endParaRPr lang="zh-CN" altLang="en-US"/>
          </a:p>
          <a:p>
            <a:r>
              <a:rPr lang="en-US" altLang="zh-CN"/>
              <a:t>season 3,</a:t>
            </a:r>
            <a:r>
              <a:rPr lang="zh-CN" altLang="en-US"/>
              <a:t> launch</a:t>
            </a:r>
            <a:r>
              <a:rPr lang="en-US" altLang="zh-CN"/>
              <a:t>!</a:t>
            </a:r>
            <a:r>
              <a:rPr lang="zh-CN" altLang="en-US"/>
              <a:t> </a:t>
            </a:r>
            <a:r>
              <a:rPr lang="en-US" altLang="zh-CN"/>
              <a:t>H</a:t>
            </a:r>
            <a:r>
              <a:rPr lang="zh-CN" altLang="en-US"/>
              <a:t>ope</a:t>
            </a:r>
            <a:r>
              <a:rPr lang="en-US" altLang="zh-CN"/>
              <a:t>s</a:t>
            </a:r>
            <a:r>
              <a:rPr lang="zh-CN" altLang="en-US"/>
              <a:t> everything goes well!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就这样，谢谢大家！</a:t>
            </a:r>
            <a:endParaRPr lang="zh-CN" altLang="en-US"/>
          </a:p>
          <a:p>
            <a:r>
              <a:rPr lang="zh-CN" altLang="en-US"/>
              <a:t>That's it, thank you!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众所周知，今天，互联网被寡头垄断。</a:t>
            </a:r>
            <a:endParaRPr lang="zh-CN" altLang="en-US"/>
          </a:p>
          <a:p>
            <a:r>
              <a:rPr lang="zh-CN" altLang="en-US"/>
              <a:t>As we all know, </a:t>
            </a:r>
            <a:r>
              <a:rPr lang="en-US" altLang="zh-CN"/>
              <a:t>today,</a:t>
            </a:r>
            <a:r>
              <a:rPr lang="zh-CN" altLang="en-US"/>
              <a:t> </a:t>
            </a:r>
            <a:r>
              <a:rPr lang="en-US" altLang="zh-CN"/>
              <a:t>the internet is o</a:t>
            </a:r>
            <a:r>
              <a:rPr lang="en-US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ligopoly.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那么问题来了，2021年，twwiter暂时限制了伊朗最高领导人的账户。Facebook和Instagram也删除了很多支持伊朗的言论，在这种情况下，我们听不到伊朗的声音。当前，俄罗斯也遭到了同样的待遇。今天是俄罗斯，明天可能就是你和我。这是问题的第一部分，没人听你。</a:t>
            </a:r>
            <a:endParaRPr lang="zh-CN" altLang="en-US"/>
          </a:p>
          <a:p>
            <a:r>
              <a:rPr lang="zh-CN" altLang="en-US"/>
              <a:t>So here comes the problem. </a:t>
            </a:r>
            <a:endParaRPr lang="zh-CN" altLang="en-US"/>
          </a:p>
          <a:p>
            <a:r>
              <a:rPr lang="zh-CN" altLang="en-US"/>
              <a:t>In 2021, twitter </a:t>
            </a:r>
            <a:r>
              <a:rPr lang="en-US" altLang="zh-CN"/>
              <a:t>deleted</a:t>
            </a:r>
            <a:r>
              <a:rPr lang="zh-CN" altLang="en-US"/>
              <a:t> Iran's highest leader account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Facebook and Instagram have also removed many speech that supported Iran, </a:t>
            </a:r>
            <a:endParaRPr lang="zh-CN" altLang="en-US"/>
          </a:p>
          <a:p>
            <a:r>
              <a:rPr lang="zh-CN" altLang="en-US"/>
              <a:t>and in that case, we don't hear Iran's voice. </a:t>
            </a:r>
            <a:endParaRPr lang="zh-CN" altLang="en-US"/>
          </a:p>
          <a:p>
            <a:r>
              <a:rPr lang="zh-CN" altLang="en-US"/>
              <a:t>Russia is currently being treated the same way. </a:t>
            </a:r>
            <a:endParaRPr lang="zh-CN" altLang="en-US"/>
          </a:p>
          <a:p>
            <a:r>
              <a:rPr lang="zh-CN" altLang="en-US"/>
              <a:t>This is part I of the problem, no one hears you.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问题的第二部分，他们只听KOL的。这是马斯克发的一条推特，被转发了91000次。他说在他们几个KOL的宣传下，狗狗币终于飞向月球。这就是twwiter的热门言论，有什么深刻见解吗？我不这么认为。事实上，无论马斯克说什么，他的每句话都有10000人以上读过，而无论你说什么，哪怕深刻的见解，都不会有超过100人读。是的，我说的就是我自己，以及大部分跟我一样的人。</a:t>
            </a:r>
            <a:endParaRPr lang="zh-CN" altLang="en-US"/>
          </a:p>
          <a:p>
            <a:r>
              <a:rPr lang="en-US" altLang="zh-CN"/>
              <a:t>The Part II of the problem</a:t>
            </a:r>
            <a:r>
              <a:rPr lang="zh-CN" altLang="en-US"/>
              <a:t>, they only </a:t>
            </a:r>
            <a:r>
              <a:rPr lang="en-US" altLang="zh-CN"/>
              <a:t>hear the</a:t>
            </a:r>
            <a:r>
              <a:rPr lang="zh-CN" altLang="en-US"/>
              <a:t> KOLs. </a:t>
            </a:r>
            <a:endParaRPr lang="zh-CN" altLang="en-US"/>
          </a:p>
          <a:p>
            <a:r>
              <a:rPr lang="zh-CN" altLang="en-US"/>
              <a:t>This is a tweet from </a:t>
            </a:r>
            <a:r>
              <a:rPr lang="en-US" altLang="zh-CN"/>
              <a:t>Elon</a:t>
            </a:r>
            <a:r>
              <a:rPr lang="zh-CN" altLang="en-US"/>
              <a:t> Musk that has been retweeted </a:t>
            </a:r>
            <a:r>
              <a:rPr lang="en-US" altLang="zh-CN"/>
              <a:t>for </a:t>
            </a:r>
            <a:r>
              <a:rPr lang="zh-CN" altLang="en-US"/>
              <a:t>91,000 times. </a:t>
            </a:r>
            <a:endParaRPr lang="zh-CN" altLang="en-US"/>
          </a:p>
          <a:p>
            <a:r>
              <a:rPr lang="zh-CN" altLang="en-US"/>
              <a:t>He said that </a:t>
            </a:r>
            <a:r>
              <a:rPr lang="en-US" altLang="zh-CN"/>
              <a:t>with </a:t>
            </a:r>
            <a:r>
              <a:rPr lang="zh-CN" altLang="en-US"/>
              <a:t>the </a:t>
            </a:r>
            <a:r>
              <a:rPr lang="en-US" altLang="zh-CN"/>
              <a:t>tweets </a:t>
            </a:r>
            <a:r>
              <a:rPr lang="zh-CN" altLang="en-US"/>
              <a:t>of KOL, Dogecoin finally to the moon. </a:t>
            </a:r>
            <a:endParaRPr lang="zh-CN" altLang="en-US"/>
          </a:p>
          <a:p>
            <a:r>
              <a:rPr lang="en-US" altLang="zh-CN"/>
              <a:t>many peolpe have read it, </a:t>
            </a:r>
            <a:r>
              <a:rPr lang="zh-CN" altLang="en-US"/>
              <a:t>any</a:t>
            </a:r>
            <a:r>
              <a:rPr lang="en-US" altLang="zh-CN"/>
              <a:t>thing</a:t>
            </a:r>
            <a:r>
              <a:rPr lang="zh-CN" altLang="en-US"/>
              <a:t> insights? I don</a:t>
            </a:r>
            <a:r>
              <a:rPr lang="en-US" altLang="zh-CN"/>
              <a:t>'</a:t>
            </a:r>
            <a:r>
              <a:rPr lang="zh-CN" altLang="en-US"/>
              <a:t>t think so. </a:t>
            </a:r>
            <a:endParaRPr lang="zh-CN" altLang="en-US"/>
          </a:p>
          <a:p>
            <a:r>
              <a:rPr lang="zh-CN" altLang="en-US"/>
              <a:t>In fact,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what ever Elon said, each speech of Elon's would be read </a:t>
            </a:r>
            <a:r>
              <a:rPr lang="en-US" altLang="zh-CN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more than 100K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what ever u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said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, each speech of yours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would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be read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less than 100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Yes, I'm talking about myself, and most people like me.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所以我们需要一个</a:t>
            </a:r>
            <a:r>
              <a:rPr lang="en-US" altLang="zh-CN"/>
              <a:t>Web3</a:t>
            </a:r>
            <a:r>
              <a:rPr lang="zh-CN" altLang="en-US"/>
              <a:t>社交网络，这个世界需要一个</a:t>
            </a:r>
            <a:r>
              <a:rPr lang="en-US" altLang="zh-CN"/>
              <a:t>Web3</a:t>
            </a:r>
            <a:r>
              <a:rPr lang="zh-CN" altLang="en-US"/>
              <a:t>社交网络。它应该满足以下几点：</a:t>
            </a:r>
            <a:r>
              <a:rPr lang="en-US" altLang="zh-CN"/>
              <a:t>1.</a:t>
            </a:r>
            <a:r>
              <a:rPr lang="zh-CN" altLang="en-US"/>
              <a:t>账户和内容都不能被删除，应该记录在区块链上；</a:t>
            </a:r>
            <a:r>
              <a:rPr lang="en-US" altLang="zh-CN"/>
              <a:t>2.</a:t>
            </a:r>
            <a:r>
              <a:rPr lang="zh-CN" altLang="en-US"/>
              <a:t>每个内容都能得到公平的曝光，我们用智能合约来实现这一点；</a:t>
            </a:r>
            <a:r>
              <a:rPr lang="en-US" altLang="zh-CN"/>
              <a:t>3.Dapp</a:t>
            </a:r>
            <a:r>
              <a:rPr lang="zh-CN" altLang="en-US"/>
              <a:t>乐高，像</a:t>
            </a:r>
            <a:r>
              <a:rPr lang="en-US" altLang="zh-CN"/>
              <a:t>DEFI</a:t>
            </a:r>
            <a:r>
              <a:rPr lang="zh-CN" altLang="en-US"/>
              <a:t>一样的</a:t>
            </a:r>
            <a:r>
              <a:rPr lang="en-US" altLang="zh-CN"/>
              <a:t>SocialFI</a:t>
            </a:r>
            <a:r>
              <a:rPr lang="zh-CN" altLang="en-US"/>
              <a:t>；</a:t>
            </a:r>
            <a:r>
              <a:rPr lang="en-US" altLang="zh-CN"/>
              <a:t>4.</a:t>
            </a:r>
            <a:r>
              <a:rPr lang="zh-CN" altLang="en-US"/>
              <a:t>通证经济，其实，我们认为没有通证经济</a:t>
            </a:r>
            <a:r>
              <a:rPr lang="en-US" altLang="zh-CN"/>
              <a:t>Metapo</a:t>
            </a:r>
            <a:r>
              <a:rPr lang="zh-CN" altLang="en-US"/>
              <a:t>也应该能跑下去。所以我们早期并没有发币计划。</a:t>
            </a:r>
            <a:endParaRPr lang="zh-CN" altLang="en-US"/>
          </a:p>
          <a:p>
            <a:r>
              <a:rPr lang="zh-CN" altLang="en-US"/>
              <a:t>So we need a Web3 social network, the world needs a Web3 social network. </a:t>
            </a:r>
            <a:endParaRPr lang="zh-CN" altLang="en-US"/>
          </a:p>
          <a:p>
            <a:r>
              <a:rPr lang="zh-CN" altLang="en-US"/>
              <a:t>It should </a:t>
            </a:r>
            <a:r>
              <a:rPr lang="en-US" altLang="zh-CN"/>
              <a:t>have </a:t>
            </a:r>
            <a:r>
              <a:rPr lang="zh-CN" altLang="en-US"/>
              <a:t>the following points: </a:t>
            </a:r>
            <a:endParaRPr lang="zh-CN" altLang="en-US"/>
          </a:p>
          <a:p>
            <a:r>
              <a:rPr lang="zh-CN" altLang="en-US"/>
              <a:t>1. Neither account nor content can be deleted</a:t>
            </a:r>
            <a:r>
              <a:rPr lang="en-US" altLang="zh-CN"/>
              <a:t>, they </a:t>
            </a:r>
            <a:r>
              <a:rPr lang="zh-CN" altLang="en-US"/>
              <a:t>should be recorded on the blockchain; </a:t>
            </a:r>
            <a:endParaRPr lang="zh-CN" altLang="en-US"/>
          </a:p>
          <a:p>
            <a:r>
              <a:rPr lang="zh-CN" altLang="en-US"/>
              <a:t>2. Every content </a:t>
            </a:r>
            <a:r>
              <a:rPr lang="en-US" altLang="zh-CN"/>
              <a:t>has fair exposure,</a:t>
            </a:r>
            <a:r>
              <a:rPr lang="zh-CN" altLang="en-US"/>
              <a:t> we use smart contracts to achieve this; </a:t>
            </a:r>
            <a:endParaRPr lang="zh-CN" altLang="en-US"/>
          </a:p>
          <a:p>
            <a:r>
              <a:rPr lang="zh-CN" altLang="en-US"/>
              <a:t>3. Dapp Lego, SocialFI </a:t>
            </a:r>
            <a:r>
              <a:rPr lang="en-US" altLang="zh-CN"/>
              <a:t>as </a:t>
            </a:r>
            <a:r>
              <a:rPr lang="zh-CN" altLang="en-US"/>
              <a:t>DEFI; </a:t>
            </a:r>
            <a:endParaRPr lang="zh-CN" altLang="en-US"/>
          </a:p>
          <a:p>
            <a:r>
              <a:rPr lang="zh-CN" altLang="en-US"/>
              <a:t>4. Token economy, in fact, we think that Metapo </a:t>
            </a:r>
            <a:r>
              <a:rPr lang="en-US" altLang="zh-CN"/>
              <a:t>should work well without token </a:t>
            </a:r>
            <a:r>
              <a:rPr lang="zh-CN" altLang="en-US">
                <a:sym typeface="+mn-ea"/>
              </a:rPr>
              <a:t>economy</a:t>
            </a:r>
            <a:r>
              <a:rPr lang="zh-CN" altLang="en-US"/>
              <a:t>. </a:t>
            </a:r>
            <a:endParaRPr lang="zh-CN" altLang="en-US"/>
          </a:p>
          <a:p>
            <a:r>
              <a:rPr lang="en-US" altLang="zh-CN"/>
              <a:t>So</a:t>
            </a:r>
            <a:r>
              <a:rPr lang="zh-CN" altLang="en-US"/>
              <a:t>, we did not plan </a:t>
            </a:r>
            <a:r>
              <a:rPr lang="en-US" altLang="zh-CN"/>
              <a:t>for token offering</a:t>
            </a:r>
            <a:r>
              <a:rPr lang="zh-CN" altLang="en-US"/>
              <a:t> </a:t>
            </a:r>
            <a:r>
              <a:rPr lang="en-US"/>
              <a:t>at present</a:t>
            </a:r>
            <a:r>
              <a:rPr lang="zh-CN" altLang="en-US"/>
              <a:t>. </a:t>
            </a:r>
            <a:r>
              <a:rPr lang="en-US" altLang="zh-CN"/>
              <a:t>but we hopes other dapps build token economy on Metapo, </a:t>
            </a:r>
            <a:r>
              <a:rPr lang="en-US" altLang="zh-CN">
                <a:sym typeface="+mn-ea"/>
              </a:rPr>
              <a:t>a little bit like uniswap and sushiswap.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Metapo</a:t>
            </a:r>
            <a:r>
              <a:rPr lang="zh-CN" altLang="en-US"/>
              <a:t>的预览，首页有点像</a:t>
            </a:r>
            <a:r>
              <a:rPr lang="en-US" altLang="zh-CN"/>
              <a:t>google</a:t>
            </a:r>
            <a:r>
              <a:rPr lang="zh-CN" altLang="en-US"/>
              <a:t>，用来搜索帖子。每个帖子是一个</a:t>
            </a:r>
            <a:r>
              <a:rPr lang="en-US" altLang="zh-CN"/>
              <a:t>NFT</a:t>
            </a:r>
            <a:r>
              <a:rPr lang="zh-CN" altLang="en-US"/>
              <a:t>，由用户铸造，</a:t>
            </a:r>
            <a:r>
              <a:rPr lang="en-US" altLang="zh-CN"/>
              <a:t>Mirror</a:t>
            </a:r>
            <a:r>
              <a:rPr lang="zh-CN" altLang="en-US"/>
              <a:t>把这样的帖子叫做</a:t>
            </a:r>
            <a:r>
              <a:rPr lang="en-US" altLang="zh-CN"/>
              <a:t>Entry</a:t>
            </a:r>
            <a:r>
              <a:rPr lang="zh-CN" altLang="en-US"/>
              <a:t>，好吧，那我们也这么叫。排名是按照热度值排的，热度即曝光量。由于热度值是在智能合约里计算出来的，所以唯一能改变热度值的办法就是用户点击喜欢按钮，下面我将详细介绍这种算法。</a:t>
            </a:r>
            <a:endParaRPr lang="zh-CN" altLang="en-US"/>
          </a:p>
          <a:p>
            <a:r>
              <a:rPr lang="zh-CN" altLang="en-US"/>
              <a:t>This is a preview of Metapo, </a:t>
            </a:r>
            <a:endParaRPr lang="zh-CN" altLang="en-US"/>
          </a:p>
          <a:p>
            <a:r>
              <a:rPr lang="zh-CN" altLang="en-US"/>
              <a:t>the homepage </a:t>
            </a:r>
            <a:r>
              <a:rPr lang="en-US" altLang="zh-CN"/>
              <a:t>looks</a:t>
            </a:r>
            <a:r>
              <a:rPr lang="zh-CN" altLang="en-US"/>
              <a:t> like google for searching posts. </a:t>
            </a:r>
            <a:endParaRPr lang="zh-CN" altLang="en-US"/>
          </a:p>
          <a:p>
            <a:r>
              <a:rPr lang="zh-CN" altLang="en-US"/>
              <a:t>Each post is an NFT, minted by user, Mirror calls such a post an Entry, well, then we call it that too. </a:t>
            </a:r>
            <a:endParaRPr lang="zh-CN" altLang="en-US"/>
          </a:p>
          <a:p>
            <a:r>
              <a:rPr lang="zh-CN" altLang="en-US"/>
              <a:t>The ranking </a:t>
            </a:r>
            <a:r>
              <a:rPr lang="en-US" altLang="zh-CN"/>
              <a:t>sorts by</a:t>
            </a:r>
            <a:r>
              <a:rPr lang="zh-CN" altLang="en-US"/>
              <a:t> the </a:t>
            </a:r>
            <a:r>
              <a:rPr lang="en-US" altLang="zh-CN"/>
              <a:t>Hot</a:t>
            </a:r>
            <a:r>
              <a:rPr lang="zh-CN" altLang="en-US"/>
              <a:t> value, </a:t>
            </a:r>
            <a:endParaRPr lang="zh-CN" altLang="en-US"/>
          </a:p>
          <a:p>
            <a:r>
              <a:rPr lang="en-US" altLang="zh-CN"/>
              <a:t>Hot</a:t>
            </a:r>
            <a:r>
              <a:rPr lang="zh-CN" altLang="en-US"/>
              <a:t> is </a:t>
            </a:r>
            <a:r>
              <a:rPr lang="en-US" altLang="zh-CN"/>
              <a:t>e</a:t>
            </a:r>
            <a:r>
              <a:rPr lang="zh-CN" altLang="en-US"/>
              <a:t>xposure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/>
              <a:t>which</a:t>
            </a:r>
            <a:r>
              <a:rPr lang="zh-CN" altLang="en-US"/>
              <a:t> is calculated in the smart contract, </a:t>
            </a:r>
            <a:endParaRPr lang="zh-CN" altLang="en-US"/>
          </a:p>
          <a:p>
            <a:r>
              <a:rPr lang="en-US" altLang="zh-CN"/>
              <a:t>so </a:t>
            </a:r>
            <a:r>
              <a:rPr lang="zh-CN" altLang="en-US"/>
              <a:t>the only way to change the </a:t>
            </a:r>
            <a:r>
              <a:rPr lang="en-US" altLang="zh-CN"/>
              <a:t>Hot </a:t>
            </a:r>
            <a:r>
              <a:rPr lang="zh-CN" altLang="en-US"/>
              <a:t>is </a:t>
            </a:r>
            <a:r>
              <a:rPr lang="en-US" altLang="zh-CN"/>
              <a:t>pressing</a:t>
            </a:r>
            <a:r>
              <a:rPr lang="zh-CN" altLang="en-US"/>
              <a:t> the </a:t>
            </a:r>
            <a:r>
              <a:rPr lang="en-US" altLang="zh-CN"/>
              <a:t>L</a:t>
            </a:r>
            <a:r>
              <a:rPr lang="zh-CN" altLang="en-US"/>
              <a:t>ike button. </a:t>
            </a:r>
            <a:endParaRPr lang="zh-CN" altLang="en-US"/>
          </a:p>
          <a:p>
            <a:r>
              <a:rPr lang="zh-CN" altLang="en-US"/>
              <a:t>I will introduce this algorithm in detail below.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Entry</a:t>
            </a:r>
            <a:r>
              <a:rPr lang="zh-CN" altLang="en-US"/>
              <a:t>页面，</a:t>
            </a:r>
            <a:r>
              <a:rPr lang="en-US" altLang="zh-CN"/>
              <a:t>Entry</a:t>
            </a:r>
            <a:r>
              <a:rPr lang="zh-CN" altLang="en-US"/>
              <a:t>可以评论其他</a:t>
            </a:r>
            <a:r>
              <a:rPr lang="en-US" altLang="zh-CN"/>
              <a:t>Entry</a:t>
            </a:r>
            <a:r>
              <a:rPr lang="zh-CN" altLang="en-US"/>
              <a:t>，这样，每个</a:t>
            </a:r>
            <a:r>
              <a:rPr lang="en-US" altLang="zh-CN"/>
              <a:t>Entry</a:t>
            </a:r>
            <a:r>
              <a:rPr lang="zh-CN" altLang="en-US"/>
              <a:t>都是对其他</a:t>
            </a:r>
            <a:r>
              <a:rPr lang="en-US" altLang="zh-CN"/>
              <a:t>Entry</a:t>
            </a:r>
            <a:r>
              <a:rPr lang="zh-CN" altLang="en-US"/>
              <a:t>的评论，如页面上方所示，你可以同时</a:t>
            </a:r>
            <a:r>
              <a:rPr lang="en-US" altLang="zh-CN"/>
              <a:t>@</a:t>
            </a:r>
            <a:r>
              <a:rPr lang="zh-CN" altLang="en-US"/>
              <a:t>多个</a:t>
            </a:r>
            <a:r>
              <a:rPr lang="en-US" altLang="zh-CN"/>
              <a:t>Entry</a:t>
            </a:r>
            <a:r>
              <a:rPr lang="zh-CN" altLang="en-US"/>
              <a:t>，即评论别人的评论。下方就是</a:t>
            </a:r>
            <a:r>
              <a:rPr lang="en-US" altLang="zh-CN"/>
              <a:t>@</a:t>
            </a:r>
            <a:r>
              <a:rPr lang="zh-CN" altLang="en-US"/>
              <a:t>了你这条</a:t>
            </a:r>
            <a:r>
              <a:rPr lang="en-US" altLang="zh-CN"/>
              <a:t>Entry</a:t>
            </a:r>
            <a:r>
              <a:rPr lang="zh-CN" altLang="en-US"/>
              <a:t>的其他</a:t>
            </a:r>
            <a:r>
              <a:rPr lang="en-US" altLang="zh-CN"/>
              <a:t>Entry</a:t>
            </a:r>
            <a:r>
              <a:rPr lang="zh-CN" altLang="en-US"/>
              <a:t>，作为评论。如右图所示，我们得到了一个</a:t>
            </a:r>
            <a:r>
              <a:rPr lang="en-US" altLang="zh-CN"/>
              <a:t>Entry</a:t>
            </a:r>
            <a:r>
              <a:rPr lang="zh-CN" altLang="en-US"/>
              <a:t>图，它很像圆桌会议或是高峰论坛，我们用内容之间的关联取代人之间关联，突出内容本身，那么问题来了，如何突出那些精彩的内容？</a:t>
            </a:r>
            <a:endParaRPr lang="zh-CN" altLang="en-US"/>
          </a:p>
          <a:p>
            <a:r>
              <a:rPr lang="zh-CN" altLang="en-US"/>
              <a:t>This is the Entry page, </a:t>
            </a:r>
            <a:endParaRPr lang="zh-CN" altLang="en-US"/>
          </a:p>
          <a:p>
            <a:r>
              <a:rPr lang="zh-CN" altLang="en-US"/>
              <a:t>Entry can </a:t>
            </a:r>
            <a:r>
              <a:rPr lang="en-US" altLang="zh-CN"/>
              <a:t>comment</a:t>
            </a:r>
            <a:r>
              <a:rPr lang="zh-CN" altLang="en-US"/>
              <a:t> </a:t>
            </a:r>
            <a:r>
              <a:rPr lang="en-US" altLang="zh-CN"/>
              <a:t>on </a:t>
            </a:r>
            <a:r>
              <a:rPr lang="zh-CN" altLang="en-US"/>
              <a:t>other Entr</a:t>
            </a:r>
            <a:r>
              <a:rPr lang="en-US" altLang="zh-CN"/>
              <a:t>ies.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Below is the other Entr</a:t>
            </a:r>
            <a:r>
              <a:rPr lang="en-US" altLang="zh-CN"/>
              <a:t>ies</a:t>
            </a:r>
            <a:r>
              <a:rPr lang="zh-CN" altLang="en-US"/>
              <a:t> that </a:t>
            </a:r>
            <a:r>
              <a:rPr lang="en-US" altLang="zh-CN"/>
              <a:t>comment on </a:t>
            </a:r>
            <a:r>
              <a:rPr lang="zh-CN" altLang="en-US"/>
              <a:t>your </a:t>
            </a:r>
            <a:r>
              <a:rPr lang="en-US" altLang="zh-CN"/>
              <a:t>E</a:t>
            </a:r>
            <a:r>
              <a:rPr lang="zh-CN" altLang="en-US"/>
              <a:t>ntry. </a:t>
            </a:r>
            <a:endParaRPr lang="zh-CN" altLang="en-US"/>
          </a:p>
          <a:p>
            <a:r>
              <a:rPr lang="en-US" altLang="zh-CN"/>
              <a:t>So</a:t>
            </a:r>
            <a:r>
              <a:rPr lang="zh-CN" altLang="en-US"/>
              <a:t> we get a </a:t>
            </a:r>
            <a:r>
              <a:rPr lang="en-US" altLang="zh-CN"/>
              <a:t>comment map</a:t>
            </a:r>
            <a:r>
              <a:rPr lang="zh-CN" altLang="en-US"/>
              <a:t>, which is very similar to a roundtable discussion </a:t>
            </a:r>
            <a:r>
              <a:rPr lang="en-US" altLang="zh-CN"/>
              <a:t>and</a:t>
            </a:r>
            <a:r>
              <a:rPr lang="zh-CN" altLang="en-US"/>
              <a:t> a summit forum. </a:t>
            </a:r>
            <a:endParaRPr lang="zh-CN" altLang="en-US"/>
          </a:p>
          <a:p>
            <a:r>
              <a:rPr lang="zh-CN" altLang="en-US"/>
              <a:t>We </a:t>
            </a:r>
            <a:r>
              <a:rPr lang="en-US" altLang="zh-CN"/>
              <a:t>make </a:t>
            </a:r>
            <a:r>
              <a:rPr lang="zh-CN" altLang="en-US">
                <a:sym typeface="+mn-ea"/>
              </a:rPr>
              <a:t>the relationship between content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instead of </a:t>
            </a:r>
            <a:r>
              <a:rPr lang="zh-CN" altLang="en-US"/>
              <a:t>the relationship between people</a:t>
            </a:r>
            <a:r>
              <a:rPr lang="en-US" altLang="zh-CN"/>
              <a:t>,</a:t>
            </a:r>
            <a:r>
              <a:rPr lang="zh-CN" altLang="en-US"/>
              <a:t> and highlight the content, </a:t>
            </a:r>
            <a:endParaRPr lang="zh-CN" altLang="en-US"/>
          </a:p>
          <a:p>
            <a:r>
              <a:rPr lang="en-US" altLang="zh-CN"/>
              <a:t>so </a:t>
            </a:r>
            <a:r>
              <a:rPr lang="zh-CN" altLang="en-US"/>
              <a:t>the question is, how to highlight those wonderful content</a:t>
            </a:r>
            <a:r>
              <a:rPr lang="en-US" altLang="zh-CN"/>
              <a:t>s</a:t>
            </a:r>
            <a:r>
              <a:rPr lang="zh-CN" altLang="en-US"/>
              <a:t>?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比方说，我创建</a:t>
            </a:r>
            <a:r>
              <a:rPr lang="en-US" altLang="zh-CN"/>
              <a:t>10000</a:t>
            </a:r>
            <a:r>
              <a:rPr lang="zh-CN" altLang="en-US"/>
              <a:t>个账号，然后全都评论了我自己的一个</a:t>
            </a:r>
            <a:r>
              <a:rPr lang="en-US" altLang="zh-CN"/>
              <a:t>Entry</a:t>
            </a:r>
            <a:r>
              <a:rPr lang="zh-CN" altLang="en-US"/>
              <a:t>，那么我的这条</a:t>
            </a:r>
            <a:r>
              <a:rPr lang="en-US" altLang="zh-CN"/>
              <a:t>Entry</a:t>
            </a:r>
            <a:r>
              <a:rPr lang="zh-CN" altLang="en-US"/>
              <a:t>是不是很热门？当然不是，我们借鉴了</a:t>
            </a:r>
            <a:r>
              <a:rPr lang="en-US" altLang="zh-CN"/>
              <a:t>DEFI</a:t>
            </a:r>
            <a:r>
              <a:rPr lang="zh-CN" altLang="en-US"/>
              <a:t>里的抵押规则，大家用钱投票！开个玩笑，不过很类似，我们通过预言机把用户的稳定币数量映射到</a:t>
            </a:r>
            <a:r>
              <a:rPr lang="en-US" altLang="zh-CN"/>
              <a:t>Metapo</a:t>
            </a:r>
            <a:r>
              <a:rPr lang="zh-CN" altLang="en-US"/>
              <a:t>，比方说你有</a:t>
            </a:r>
            <a:r>
              <a:rPr lang="en-US" altLang="zh-CN"/>
              <a:t>5000USDT</a:t>
            </a:r>
            <a:r>
              <a:rPr lang="zh-CN" altLang="en-US"/>
              <a:t>在</a:t>
            </a:r>
            <a:r>
              <a:rPr lang="en-US" altLang="zh-CN"/>
              <a:t>ETH</a:t>
            </a:r>
            <a:r>
              <a:rPr lang="zh-CN" altLang="en-US"/>
              <a:t>，</a:t>
            </a:r>
            <a:r>
              <a:rPr lang="en-US" altLang="zh-CN"/>
              <a:t>5000BUSD</a:t>
            </a:r>
            <a:r>
              <a:rPr lang="zh-CN" altLang="en-US"/>
              <a:t>在</a:t>
            </a:r>
            <a:r>
              <a:rPr lang="en-US" altLang="zh-CN"/>
              <a:t>BSC</a:t>
            </a:r>
            <a:r>
              <a:rPr lang="zh-CN" altLang="en-US"/>
              <a:t>，那么在</a:t>
            </a:r>
            <a:r>
              <a:rPr lang="en-US" altLang="zh-CN"/>
              <a:t>Metapo</a:t>
            </a:r>
            <a:r>
              <a:rPr lang="zh-CN" altLang="en-US"/>
              <a:t>，你就有</a:t>
            </a:r>
            <a:r>
              <a:rPr lang="en-US" altLang="zh-CN"/>
              <a:t>10000</a:t>
            </a:r>
            <a:r>
              <a:rPr lang="zh-CN" altLang="en-US"/>
              <a:t>票可以投，完全不会动到你的资产。假设你投了</a:t>
            </a:r>
            <a:r>
              <a:rPr lang="en-US" altLang="zh-CN"/>
              <a:t>10000</a:t>
            </a:r>
            <a:r>
              <a:rPr lang="zh-CN" altLang="en-US"/>
              <a:t>票给</a:t>
            </a:r>
            <a:r>
              <a:rPr lang="en-US" altLang="zh-CN"/>
              <a:t>correct</a:t>
            </a:r>
            <a:r>
              <a:rPr lang="zh-CN" altLang="en-US"/>
              <a:t>这个</a:t>
            </a:r>
            <a:r>
              <a:rPr lang="en-US" altLang="zh-CN"/>
              <a:t>Entry</a:t>
            </a:r>
            <a:r>
              <a:rPr lang="zh-CN" altLang="en-US"/>
              <a:t>，黄色那个，那么它</a:t>
            </a:r>
            <a:r>
              <a:rPr lang="en-US" altLang="zh-CN"/>
              <a:t>@</a:t>
            </a:r>
            <a:r>
              <a:rPr lang="zh-CN" altLang="en-US"/>
              <a:t>的</a:t>
            </a:r>
            <a:r>
              <a:rPr lang="en-US" altLang="zh-CN"/>
              <a:t>Entry</a:t>
            </a:r>
            <a:r>
              <a:rPr lang="zh-CN" altLang="en-US"/>
              <a:t>也会增加</a:t>
            </a:r>
            <a:r>
              <a:rPr lang="en-US" altLang="zh-CN"/>
              <a:t>Hot</a:t>
            </a:r>
            <a:r>
              <a:rPr lang="zh-CN" altLang="en-US"/>
              <a:t>，上线的上线也会增加</a:t>
            </a:r>
            <a:r>
              <a:rPr lang="en-US" altLang="zh-CN"/>
              <a:t>Hot</a:t>
            </a:r>
            <a:r>
              <a:rPr lang="zh-CN" altLang="en-US"/>
              <a:t>，不过</a:t>
            </a:r>
            <a:r>
              <a:rPr lang="en-US" altLang="zh-CN"/>
              <a:t>Hot</a:t>
            </a:r>
            <a:r>
              <a:rPr lang="zh-CN" altLang="en-US"/>
              <a:t>的增加值是递减的。我们认为，如果某个</a:t>
            </a:r>
            <a:r>
              <a:rPr lang="en-US" altLang="zh-CN"/>
              <a:t>Entry</a:t>
            </a:r>
            <a:r>
              <a:rPr lang="zh-CN" altLang="en-US"/>
              <a:t>本身没多少票，但是它带来了很多投票，那么它也是有价值的。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e borrowed the </a:t>
            </a:r>
            <a:r>
              <a:rPr lang="en-US" altLang="zh-CN"/>
              <a:t>staking </a:t>
            </a:r>
            <a:r>
              <a:rPr lang="zh-CN" altLang="en-US"/>
              <a:t>rules </a:t>
            </a:r>
            <a:r>
              <a:rPr lang="en-US" altLang="zh-CN"/>
              <a:t>as </a:t>
            </a:r>
            <a:r>
              <a:rPr lang="zh-CN" altLang="en-US"/>
              <a:t>in DEFI, </a:t>
            </a:r>
            <a:endParaRPr lang="zh-CN" altLang="en-US"/>
          </a:p>
          <a:p>
            <a:r>
              <a:rPr lang="zh-CN" altLang="en-US"/>
              <a:t>and everyone voted with money! </a:t>
            </a:r>
            <a:endParaRPr lang="zh-CN" altLang="en-US"/>
          </a:p>
          <a:p>
            <a:r>
              <a:rPr lang="zh-CN" altLang="en-US"/>
              <a:t>Just kidding, but very similar, we use the oracle to </a:t>
            </a:r>
            <a:r>
              <a:rPr lang="en-US" altLang="zh-CN"/>
              <a:t>point </a:t>
            </a:r>
            <a:r>
              <a:rPr lang="zh-CN" altLang="en-US"/>
              <a:t>users' </a:t>
            </a:r>
            <a:r>
              <a:rPr lang="en-US" altLang="zh-CN"/>
              <a:t>money</a:t>
            </a:r>
            <a:r>
              <a:rPr lang="zh-CN" altLang="en-US"/>
              <a:t> to Metapo. </a:t>
            </a:r>
            <a:endParaRPr lang="zh-CN" altLang="en-US"/>
          </a:p>
          <a:p>
            <a:r>
              <a:rPr lang="zh-CN" altLang="en-US"/>
              <a:t>For example, if you have 5</a:t>
            </a:r>
            <a:r>
              <a:rPr lang="en-US" altLang="zh-CN"/>
              <a:t>,</a:t>
            </a:r>
            <a:r>
              <a:rPr lang="zh-CN" altLang="en-US"/>
              <a:t>000 USDT and 5</a:t>
            </a:r>
            <a:r>
              <a:rPr lang="en-US" altLang="zh-CN"/>
              <a:t>,</a:t>
            </a:r>
            <a:r>
              <a:rPr lang="zh-CN" altLang="en-US"/>
              <a:t>000 </a:t>
            </a:r>
            <a:r>
              <a:rPr lang="en-US"/>
              <a:t>DAI</a:t>
            </a:r>
            <a:r>
              <a:rPr lang="zh-CN" altLang="en-US"/>
              <a:t>, then in Metapo, you </a:t>
            </a:r>
            <a:r>
              <a:rPr lang="en-US" altLang="zh-CN"/>
              <a:t>got </a:t>
            </a:r>
            <a:r>
              <a:rPr lang="zh-CN" altLang="en-US"/>
              <a:t>10</a:t>
            </a:r>
            <a:r>
              <a:rPr lang="en-US" altLang="zh-CN"/>
              <a:t>,</a:t>
            </a:r>
            <a:r>
              <a:rPr lang="zh-CN" altLang="en-US"/>
              <a:t>000 votes </a:t>
            </a:r>
            <a:r>
              <a:rPr lang="en-US" altLang="zh-CN"/>
              <a:t>to vote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you </a:t>
            </a:r>
            <a:r>
              <a:rPr lang="en-US" altLang="zh-CN"/>
              <a:t>vote </a:t>
            </a:r>
            <a:r>
              <a:rPr lang="zh-CN" altLang="en-US"/>
              <a:t>10,000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 </a:t>
            </a:r>
            <a:r>
              <a:rPr lang="zh-CN" altLang="en-US"/>
              <a:t>Entry, </a:t>
            </a:r>
            <a:r>
              <a:rPr lang="en-US" altLang="zh-CN"/>
              <a:t>the yellow one, </a:t>
            </a:r>
            <a:endParaRPr lang="en-US" altLang="zh-CN"/>
          </a:p>
          <a:p>
            <a:r>
              <a:rPr lang="zh-CN" altLang="en-US"/>
              <a:t>then its </a:t>
            </a:r>
            <a:r>
              <a:rPr lang="en-US" altLang="zh-CN"/>
              <a:t>upper </a:t>
            </a:r>
            <a:r>
              <a:rPr lang="zh-CN" altLang="en-US"/>
              <a:t>Entry will also increase the Hot, </a:t>
            </a:r>
            <a:endParaRPr lang="zh-CN" altLang="en-US"/>
          </a:p>
          <a:p>
            <a:r>
              <a:rPr lang="zh-CN" altLang="en-US"/>
              <a:t>and increase </a:t>
            </a:r>
            <a:r>
              <a:rPr lang="en-US" altLang="zh-CN"/>
              <a:t>up and up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We believe that if an Entry itself doesn't have </a:t>
            </a:r>
            <a:r>
              <a:rPr lang="en-US" altLang="zh-CN"/>
              <a:t>any </a:t>
            </a:r>
            <a:r>
              <a:rPr lang="zh-CN" altLang="en-US"/>
              <a:t>votes, </a:t>
            </a:r>
            <a:endParaRPr lang="zh-CN" altLang="en-US"/>
          </a:p>
          <a:p>
            <a:r>
              <a:rPr lang="zh-CN" altLang="en-US"/>
              <a:t>but it brings in a lot of votes, then it's also valuable.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根据</a:t>
            </a:r>
            <a:r>
              <a:rPr lang="en-US" altLang="zh-CN"/>
              <a:t>Vitalik</a:t>
            </a:r>
            <a:r>
              <a:rPr lang="zh-CN" altLang="en-US"/>
              <a:t>介绍的二次方投票算法，</a:t>
            </a:r>
            <a:r>
              <a:rPr lang="en-US" altLang="zh-CN"/>
              <a:t>10000</a:t>
            </a:r>
            <a:r>
              <a:rPr lang="zh-CN" altLang="en-US"/>
              <a:t>的投票，取二次方根得到</a:t>
            </a:r>
            <a:r>
              <a:rPr lang="en-US" altLang="zh-CN"/>
              <a:t>100</a:t>
            </a:r>
            <a:r>
              <a:rPr lang="zh-CN" altLang="en-US"/>
              <a:t>，所以</a:t>
            </a:r>
            <a:r>
              <a:rPr lang="en-US" altLang="zh-CN"/>
              <a:t>Entry</a:t>
            </a:r>
            <a:r>
              <a:rPr lang="zh-CN" altLang="en-US"/>
              <a:t>的</a:t>
            </a:r>
            <a:r>
              <a:rPr lang="en-US" altLang="zh-CN"/>
              <a:t>Hot</a:t>
            </a:r>
            <a:r>
              <a:rPr lang="zh-CN" altLang="en-US"/>
              <a:t>增加</a:t>
            </a:r>
            <a:r>
              <a:rPr lang="en-US" altLang="zh-CN"/>
              <a:t>100</a:t>
            </a:r>
            <a:r>
              <a:rPr lang="zh-CN" altLang="en-US"/>
              <a:t>，</a:t>
            </a:r>
            <a:r>
              <a:rPr lang="en-US" altLang="zh-CN"/>
              <a:t>correct</a:t>
            </a:r>
            <a:r>
              <a:rPr lang="zh-CN" altLang="en-US"/>
              <a:t>之上的，</a:t>
            </a:r>
            <a:r>
              <a:rPr lang="en-US" altLang="zh-CN"/>
              <a:t>Hot</a:t>
            </a:r>
            <a:r>
              <a:rPr lang="zh-CN" altLang="en-US"/>
              <a:t>增加</a:t>
            </a:r>
            <a:r>
              <a:rPr lang="en-US" altLang="zh-CN"/>
              <a:t>10</a:t>
            </a:r>
            <a:r>
              <a:rPr lang="zh-CN" altLang="en-US"/>
              <a:t>，即</a:t>
            </a:r>
            <a:r>
              <a:rPr lang="en-US" altLang="zh-CN"/>
              <a:t>100</a:t>
            </a:r>
            <a:r>
              <a:rPr lang="zh-CN" altLang="en-US"/>
              <a:t>的二次方根，再往上，</a:t>
            </a:r>
            <a:r>
              <a:rPr lang="en-US" altLang="zh-CN"/>
              <a:t>Hot</a:t>
            </a:r>
            <a:r>
              <a:rPr lang="zh-CN" altLang="en-US"/>
              <a:t>增加</a:t>
            </a:r>
            <a:r>
              <a:rPr lang="en-US" altLang="zh-CN"/>
              <a:t>3.1</a:t>
            </a:r>
            <a:r>
              <a:rPr lang="zh-CN" altLang="en-US"/>
              <a:t>，即</a:t>
            </a:r>
            <a:r>
              <a:rPr lang="en-US" altLang="zh-CN"/>
              <a:t>10</a:t>
            </a:r>
            <a:r>
              <a:rPr lang="zh-CN" altLang="en-US"/>
              <a:t>的二次方根，最上面的增加了</a:t>
            </a:r>
            <a:r>
              <a:rPr lang="en-US" altLang="zh-CN"/>
              <a:t>6.2</a:t>
            </a:r>
            <a:r>
              <a:rPr lang="zh-CN" altLang="en-US"/>
              <a:t>，是因为有两个</a:t>
            </a:r>
            <a:r>
              <a:rPr lang="en-US" altLang="zh-CN"/>
              <a:t>Entry</a:t>
            </a:r>
            <a:r>
              <a:rPr lang="zh-CN" altLang="en-US"/>
              <a:t>指向了它。这就是二次方投票，它大幅削弱了票数的影响力，平衡了人数和票数的关系，让</a:t>
            </a:r>
            <a:r>
              <a:rPr lang="en-US" altLang="zh-CN"/>
              <a:t>Hot</a:t>
            </a:r>
            <a:r>
              <a:rPr lang="zh-CN" altLang="en-US"/>
              <a:t>不容易被巨鲸控制，也不会被一堆的小号控制。在这基础上，可能发展出很有意思的东西，比如写作即挖矿之类的通证经济，不过正如我开头所说的，</a:t>
            </a:r>
            <a:r>
              <a:rPr lang="en-US" altLang="zh-CN"/>
              <a:t>Metapo</a:t>
            </a:r>
            <a:r>
              <a:rPr lang="zh-CN" altLang="en-US"/>
              <a:t>还没有这个计划，其他</a:t>
            </a:r>
            <a:r>
              <a:rPr lang="zh-CN" altLang="en-US">
                <a:sym typeface="+mn-ea"/>
              </a:rPr>
              <a:t>建立在</a:t>
            </a:r>
            <a:r>
              <a:rPr lang="en-US" altLang="zh-CN">
                <a:sym typeface="+mn-ea"/>
              </a:rPr>
              <a:t>Metapo</a:t>
            </a:r>
            <a:r>
              <a:rPr lang="zh-CN" altLang="en-US">
                <a:sym typeface="+mn-ea"/>
              </a:rPr>
              <a:t>之上的项目可以这么做。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According to the quadratic voting algorithm introduced by Vitalik,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for 10,000 votes, take the square root to get 100,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so the </a:t>
            </a:r>
            <a:r>
              <a:rPr lang="en-US" altLang="zh-CN">
                <a:sym typeface="+mn-ea"/>
              </a:rPr>
              <a:t>Entry's </a:t>
            </a:r>
            <a:r>
              <a:rPr lang="zh-CN" altLang="en-US">
                <a:sym typeface="+mn-ea"/>
              </a:rPr>
              <a:t>Hot increases by 100,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above the </a:t>
            </a:r>
            <a:r>
              <a:rPr lang="en-US" altLang="zh-CN">
                <a:sym typeface="+mn-ea"/>
              </a:rPr>
              <a:t>Entry</a:t>
            </a:r>
            <a:r>
              <a:rPr lang="zh-CN" altLang="en-US">
                <a:sym typeface="+mn-ea"/>
              </a:rPr>
              <a:t>, the Hot increases by the root of 100</a:t>
            </a:r>
            <a:r>
              <a:rPr lang="en-US" altLang="zh-CN">
                <a:sym typeface="+mn-ea"/>
              </a:rPr>
              <a:t>, that is 10</a:t>
            </a:r>
            <a:r>
              <a:rPr lang="zh-CN" altLang="en-US">
                <a:sym typeface="+mn-ea"/>
              </a:rPr>
              <a:t>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and then goes up, Hot increased by</a:t>
            </a:r>
            <a:r>
              <a:rPr lang="zh-CN" altLang="en-US">
                <a:sym typeface="+mn-ea"/>
              </a:rPr>
              <a:t> the root of 10</a:t>
            </a:r>
            <a:r>
              <a:rPr lang="en-US" altLang="zh-CN">
                <a:sym typeface="+mn-ea"/>
              </a:rPr>
              <a:t>, that is</a:t>
            </a:r>
            <a:r>
              <a:rPr lang="zh-CN" altLang="en-US">
                <a:sym typeface="+mn-ea"/>
              </a:rPr>
              <a:t> 3.1,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the top increased by 6.2 because there were two Entr</a:t>
            </a:r>
            <a:r>
              <a:rPr lang="en-US" altLang="zh-CN">
                <a:sym typeface="+mn-ea"/>
              </a:rPr>
              <a:t>ies</a:t>
            </a:r>
            <a:r>
              <a:rPr lang="zh-CN" altLang="en-US">
                <a:sym typeface="+mn-ea"/>
              </a:rPr>
              <a:t> points to it.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That </a:t>
            </a:r>
            <a:r>
              <a:rPr lang="zh-CN" altLang="en-US">
                <a:sym typeface="+mn-ea"/>
              </a:rPr>
              <a:t>is quadratic voting,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which weakens the influence of votes, balances the relationship between the number of people and the number of votes.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2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16.xml"/><Relationship Id="rId1" Type="http://schemas.openxmlformats.org/officeDocument/2006/relationships/tags" Target="../tags/tag1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79351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4316730" y="2765425"/>
            <a:ext cx="4648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MeTaPo</a:t>
            </a:r>
            <a:endParaRPr lang="en-US" altLang="zh-CN" sz="6000">
              <a:solidFill>
                <a:schemeClr val="tx1">
                  <a:lumMod val="75000"/>
                  <a:lumOff val="2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4332605" y="3946525"/>
            <a:ext cx="4647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own the power</a:t>
            </a:r>
            <a:endParaRPr lang="en-US" altLang="zh-CN" sz="3600">
              <a:solidFill>
                <a:schemeClr val="bg1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  <a:p>
            <a:pPr algn="l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of money</a:t>
            </a:r>
            <a:endParaRPr lang="en-US" altLang="zh-CN" sz="3600">
              <a:solidFill>
                <a:schemeClr val="bg1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PingFang SC Regular" panose="020B0400000000000000" charset="-122"/>
                <a:ea typeface="PingFang SC Regular" panose="020B0400000000000000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PingFang SC Regular" panose="020B0400000000000000" charset="-122"/>
              <a:ea typeface="PingFang SC Regular" panose="020B0400000000000000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10-124201.pngWX20220310-1242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794828"/>
            <a:ext cx="5604510" cy="398399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85915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Supply PNG/JPG/SVG.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or Text.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Mint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10-124511.pngWX20220310-1245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796733"/>
            <a:ext cx="5604510" cy="39801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096260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Holding stablecoin to point to the entry NFT.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Money is power.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Safe, without approving or staking.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Funds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SocialFI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8" name="深度视觉·原创设计 https://www.docer.com/works?userid=22383862"/>
          <p:cNvSpPr/>
          <p:nvPr/>
        </p:nvSpPr>
        <p:spPr>
          <a:xfrm>
            <a:off x="11144105" y="2307651"/>
            <a:ext cx="60163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10991306" y="1569307"/>
            <a:ext cx="365760" cy="365760"/>
          </a:xfrm>
          <a:prstGeom prst="plus">
            <a:avLst>
              <a:gd name="adj" fmla="val 4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深度视觉·原创设计 https://www.docer.com/works?userid=22383862"/>
          <p:cNvSpPr/>
          <p:nvPr/>
        </p:nvSpPr>
        <p:spPr>
          <a:xfrm>
            <a:off x="8464702" y="1714553"/>
            <a:ext cx="60350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深度视觉·原创设计 https://www.docer.com/works?userid=22383862"/>
          <p:cNvSpPr txBox="1"/>
          <p:nvPr/>
        </p:nvSpPr>
        <p:spPr>
          <a:xfrm>
            <a:off x="6283571" y="2339068"/>
            <a:ext cx="27857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 Web3 BBS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深度视觉·原创设计 https://www.docer.com/works?userid=22383862"/>
          <p:cNvSpPr txBox="1"/>
          <p:nvPr/>
        </p:nvSpPr>
        <p:spPr>
          <a:xfrm>
            <a:off x="6283571" y="190479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base on Entry NFT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44" name="深度视觉·原创设计 https://www.docer.com/works?userid=22383862"/>
          <p:cNvSpPr txBox="1"/>
          <p:nvPr/>
        </p:nvSpPr>
        <p:spPr>
          <a:xfrm>
            <a:off x="6283571" y="3208866"/>
            <a:ext cx="3692474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Entry NFTs can be used as sections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posts and replies.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Follow the author, it'll be Web3 Twitter.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pic>
        <p:nvPicPr>
          <p:cNvPr id="59" name="图片 58" descr="/Users/george/Pictures/web3bbs/WX20220310-173522.pngWX20220310-1735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4745" y="1905000"/>
            <a:ext cx="4220845" cy="295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深度视觉·原创设计 https://www.docer.com/works?userid=22383862"/>
          <p:cNvGrpSpPr/>
          <p:nvPr/>
        </p:nvGrpSpPr>
        <p:grpSpPr>
          <a:xfrm>
            <a:off x="1999212" y="1756127"/>
            <a:ext cx="3243348" cy="3917538"/>
            <a:chOff x="1205948" y="1493302"/>
            <a:chExt cx="4272289" cy="5160364"/>
          </a:xfrm>
        </p:grpSpPr>
        <p:grpSp>
          <p:nvGrpSpPr>
            <p:cNvPr id="4" name="Group 3"/>
            <p:cNvGrpSpPr/>
            <p:nvPr/>
          </p:nvGrpSpPr>
          <p:grpSpPr>
            <a:xfrm>
              <a:off x="1205948" y="1938740"/>
              <a:ext cx="3943854" cy="3798836"/>
              <a:chOff x="8317151" y="3971264"/>
              <a:chExt cx="7887707" cy="7597671"/>
            </a:xfrm>
          </p:grpSpPr>
          <p:sp>
            <p:nvSpPr>
              <p:cNvPr id="35" name="深度视觉·原创设计 https://www.docer.com/works?userid=22383862"/>
              <p:cNvSpPr/>
              <p:nvPr/>
            </p:nvSpPr>
            <p:spPr bwMode="auto">
              <a:xfrm>
                <a:off x="8317151" y="9142835"/>
                <a:ext cx="3408026" cy="2426100"/>
              </a:xfrm>
              <a:custGeom>
                <a:avLst/>
                <a:gdLst>
                  <a:gd name="T0" fmla="*/ 3472 w 3472"/>
                  <a:gd name="T1" fmla="*/ 2473 h 2473"/>
                  <a:gd name="T2" fmla="*/ 3472 w 3472"/>
                  <a:gd name="T3" fmla="*/ 488 h 2473"/>
                  <a:gd name="T4" fmla="*/ 2984 w 3472"/>
                  <a:gd name="T5" fmla="*/ 0 h 2473"/>
                  <a:gd name="T6" fmla="*/ 0 w 3472"/>
                  <a:gd name="T7" fmla="*/ 0 h 2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72" h="2473">
                    <a:moveTo>
                      <a:pt x="3472" y="2473"/>
                    </a:moveTo>
                    <a:cubicBezTo>
                      <a:pt x="3472" y="488"/>
                      <a:pt x="3472" y="488"/>
                      <a:pt x="3472" y="488"/>
                    </a:cubicBezTo>
                    <a:cubicBezTo>
                      <a:pt x="3472" y="220"/>
                      <a:pt x="3253" y="0"/>
                      <a:pt x="298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1" name="深度视觉·原创设计 https://www.docer.com/works?userid=22383862"/>
              <p:cNvSpPr>
                <a:spLocks noChangeShapeType="1"/>
              </p:cNvSpPr>
              <p:nvPr/>
            </p:nvSpPr>
            <p:spPr bwMode="auto">
              <a:xfrm flipV="1">
                <a:off x="12305089" y="3971264"/>
                <a:ext cx="0" cy="6943520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2" name="深度视觉·原创设计 https://www.docer.com/works?userid=22383862"/>
              <p:cNvSpPr/>
              <p:nvPr/>
            </p:nvSpPr>
            <p:spPr bwMode="auto">
              <a:xfrm>
                <a:off x="12899007" y="9796986"/>
                <a:ext cx="1369934" cy="1287290"/>
              </a:xfrm>
              <a:custGeom>
                <a:avLst/>
                <a:gdLst>
                  <a:gd name="T0" fmla="*/ 0 w 1395"/>
                  <a:gd name="T1" fmla="*/ 1311 h 1311"/>
                  <a:gd name="T2" fmla="*/ 0 w 1395"/>
                  <a:gd name="T3" fmla="*/ 487 h 1311"/>
                  <a:gd name="T4" fmla="*/ 488 w 1395"/>
                  <a:gd name="T5" fmla="*/ 0 h 1311"/>
                  <a:gd name="T6" fmla="*/ 1395 w 1395"/>
                  <a:gd name="T7" fmla="*/ 0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5" h="1311">
                    <a:moveTo>
                      <a:pt x="0" y="1311"/>
                    </a:moveTo>
                    <a:cubicBezTo>
                      <a:pt x="0" y="487"/>
                      <a:pt x="0" y="487"/>
                      <a:pt x="0" y="487"/>
                    </a:cubicBezTo>
                    <a:cubicBezTo>
                      <a:pt x="0" y="219"/>
                      <a:pt x="220" y="0"/>
                      <a:pt x="488" y="0"/>
                    </a:cubicBezTo>
                    <a:cubicBezTo>
                      <a:pt x="1395" y="0"/>
                      <a:pt x="1395" y="0"/>
                      <a:pt x="1395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/>
              <p:nvPr/>
            </p:nvSpPr>
            <p:spPr bwMode="auto">
              <a:xfrm>
                <a:off x="12586719" y="8235148"/>
                <a:ext cx="3618139" cy="2532557"/>
              </a:xfrm>
              <a:custGeom>
                <a:avLst/>
                <a:gdLst>
                  <a:gd name="T0" fmla="*/ 0 w 3686"/>
                  <a:gd name="T1" fmla="*/ 2580 h 2580"/>
                  <a:gd name="T2" fmla="*/ 0 w 3686"/>
                  <a:gd name="T3" fmla="*/ 487 h 2580"/>
                  <a:gd name="T4" fmla="*/ 488 w 3686"/>
                  <a:gd name="T5" fmla="*/ 0 h 2580"/>
                  <a:gd name="T6" fmla="*/ 3686 w 3686"/>
                  <a:gd name="T7" fmla="*/ 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86" h="2580">
                    <a:moveTo>
                      <a:pt x="0" y="2580"/>
                    </a:moveTo>
                    <a:cubicBezTo>
                      <a:pt x="0" y="487"/>
                      <a:pt x="0" y="487"/>
                      <a:pt x="0" y="487"/>
                    </a:cubicBezTo>
                    <a:cubicBezTo>
                      <a:pt x="0" y="219"/>
                      <a:pt x="220" y="0"/>
                      <a:pt x="488" y="0"/>
                    </a:cubicBezTo>
                    <a:cubicBezTo>
                      <a:pt x="3686" y="0"/>
                      <a:pt x="3686" y="0"/>
                      <a:pt x="3686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4" name="深度视觉·原创设计 https://www.docer.com/works?userid=22383862"/>
              <p:cNvSpPr/>
              <p:nvPr/>
            </p:nvSpPr>
            <p:spPr bwMode="auto">
              <a:xfrm>
                <a:off x="9378920" y="7749089"/>
                <a:ext cx="2346258" cy="3165696"/>
              </a:xfrm>
              <a:custGeom>
                <a:avLst/>
                <a:gdLst>
                  <a:gd name="T0" fmla="*/ 2390 w 2390"/>
                  <a:gd name="T1" fmla="*/ 3225 h 3225"/>
                  <a:gd name="T2" fmla="*/ 2390 w 2390"/>
                  <a:gd name="T3" fmla="*/ 488 h 3225"/>
                  <a:gd name="T4" fmla="*/ 1902 w 2390"/>
                  <a:gd name="T5" fmla="*/ 0 h 3225"/>
                  <a:gd name="T6" fmla="*/ 0 w 2390"/>
                  <a:gd name="T7" fmla="*/ 0 h 3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0" h="3225">
                    <a:moveTo>
                      <a:pt x="2390" y="3225"/>
                    </a:moveTo>
                    <a:cubicBezTo>
                      <a:pt x="2390" y="488"/>
                      <a:pt x="2390" y="488"/>
                      <a:pt x="2390" y="488"/>
                    </a:cubicBezTo>
                    <a:cubicBezTo>
                      <a:pt x="2390" y="219"/>
                      <a:pt x="2171" y="0"/>
                      <a:pt x="190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6" name="深度视觉·原创设计 https://www.docer.com/works?userid=22383862"/>
              <p:cNvSpPr/>
              <p:nvPr/>
            </p:nvSpPr>
            <p:spPr bwMode="auto">
              <a:xfrm>
                <a:off x="12578234" y="6230676"/>
                <a:ext cx="2229995" cy="2531156"/>
              </a:xfrm>
              <a:custGeom>
                <a:avLst/>
                <a:gdLst>
                  <a:gd name="T0" fmla="*/ 0 w 2271"/>
                  <a:gd name="T1" fmla="*/ 2580 h 2580"/>
                  <a:gd name="T2" fmla="*/ 0 w 2271"/>
                  <a:gd name="T3" fmla="*/ 487 h 2580"/>
                  <a:gd name="T4" fmla="*/ 488 w 2271"/>
                  <a:gd name="T5" fmla="*/ 0 h 2580"/>
                  <a:gd name="T6" fmla="*/ 2271 w 2271"/>
                  <a:gd name="T7" fmla="*/ 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1" h="2580">
                    <a:moveTo>
                      <a:pt x="0" y="2580"/>
                    </a:moveTo>
                    <a:cubicBezTo>
                      <a:pt x="0" y="487"/>
                      <a:pt x="0" y="487"/>
                      <a:pt x="0" y="487"/>
                    </a:cubicBezTo>
                    <a:cubicBezTo>
                      <a:pt x="0" y="219"/>
                      <a:pt x="220" y="0"/>
                      <a:pt x="488" y="0"/>
                    </a:cubicBezTo>
                    <a:cubicBezTo>
                      <a:pt x="2271" y="0"/>
                      <a:pt x="2271" y="0"/>
                      <a:pt x="2271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7" name="深度视觉·原创设计 https://www.docer.com/works?userid=22383862"/>
              <p:cNvSpPr/>
              <p:nvPr/>
            </p:nvSpPr>
            <p:spPr bwMode="auto">
              <a:xfrm>
                <a:off x="9385924" y="5442052"/>
                <a:ext cx="2633411" cy="5283631"/>
              </a:xfrm>
              <a:custGeom>
                <a:avLst/>
                <a:gdLst>
                  <a:gd name="T0" fmla="*/ 2683 w 2683"/>
                  <a:gd name="T1" fmla="*/ 5383 h 5383"/>
                  <a:gd name="T2" fmla="*/ 2683 w 2683"/>
                  <a:gd name="T3" fmla="*/ 488 h 5383"/>
                  <a:gd name="T4" fmla="*/ 2196 w 2683"/>
                  <a:gd name="T5" fmla="*/ 0 h 5383"/>
                  <a:gd name="T6" fmla="*/ 0 w 2683"/>
                  <a:gd name="T7" fmla="*/ 0 h 5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83" h="5383">
                    <a:moveTo>
                      <a:pt x="2683" y="5383"/>
                    </a:moveTo>
                    <a:cubicBezTo>
                      <a:pt x="2683" y="488"/>
                      <a:pt x="2683" y="488"/>
                      <a:pt x="2683" y="488"/>
                    </a:cubicBezTo>
                    <a:cubicBezTo>
                      <a:pt x="2683" y="219"/>
                      <a:pt x="2464" y="0"/>
                      <a:pt x="219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sp>
          <p:nvSpPr>
            <p:cNvPr id="5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447013" y="5177275"/>
              <a:ext cx="1476391" cy="1476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6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893989" y="4540634"/>
              <a:ext cx="640143" cy="6394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4838094" y="3761117"/>
              <a:ext cx="640143" cy="6401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8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4090794" y="2716157"/>
              <a:ext cx="640143" cy="640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9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895954" y="1493302"/>
              <a:ext cx="640143" cy="6401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0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390848" y="2357565"/>
              <a:ext cx="640143" cy="640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1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551934" y="3476064"/>
              <a:ext cx="640143" cy="6401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2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703487" y="3014517"/>
              <a:ext cx="113461" cy="112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4181843" y="4011851"/>
              <a:ext cx="113461" cy="1134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4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290265" y="4496511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5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143887" y="3499177"/>
              <a:ext cx="113461" cy="1134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6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011516" y="4088192"/>
              <a:ext cx="113461" cy="1127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7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577419" y="4817983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8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143887" y="2496239"/>
              <a:ext cx="113461" cy="1127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9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383280" y="2620906"/>
              <a:ext cx="113461" cy="112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0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503744" y="3770922"/>
              <a:ext cx="113461" cy="1134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1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867103" y="4467095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2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861636" y="4914635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3" name="深度视觉·原创设计 https://www.docer.com/works?userid=22383862"/>
            <p:cNvSpPr txBox="1"/>
            <p:nvPr/>
          </p:nvSpPr>
          <p:spPr>
            <a:xfrm>
              <a:off x="2727175" y="5546839"/>
              <a:ext cx="927624" cy="68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" charset="0"/>
                </a:rPr>
                <a:t>Entry</a:t>
              </a:r>
              <a:endParaRPr lang="en-US" sz="14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" charset="0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" charset="0"/>
                </a:rPr>
                <a:t>NFT</a:t>
              </a:r>
              <a:endParaRPr lang="en-US" sz="14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" charset="0"/>
              </a:endParaRPr>
            </a:p>
          </p:txBody>
        </p:sp>
        <p:sp>
          <p:nvSpPr>
            <p:cNvPr id="24" name="深度视觉·原创设计 https://www.docer.com/works?userid=22383862"/>
            <p:cNvSpPr/>
            <p:nvPr/>
          </p:nvSpPr>
          <p:spPr>
            <a:xfrm>
              <a:off x="1612533" y="2522958"/>
              <a:ext cx="20314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7" y="16691"/>
                  </a:moveTo>
                  <a:lnTo>
                    <a:pt x="5303" y="12525"/>
                  </a:lnTo>
                  <a:lnTo>
                    <a:pt x="5294" y="12521"/>
                  </a:lnTo>
                  <a:cubicBezTo>
                    <a:pt x="5355" y="12447"/>
                    <a:pt x="5400" y="12365"/>
                    <a:pt x="5400" y="12273"/>
                  </a:cubicBezTo>
                  <a:cubicBezTo>
                    <a:pt x="5400" y="12001"/>
                    <a:pt x="5098" y="11782"/>
                    <a:pt x="4725" y="11782"/>
                  </a:cubicBezTo>
                  <a:lnTo>
                    <a:pt x="3375" y="11782"/>
                  </a:lnTo>
                  <a:lnTo>
                    <a:pt x="6615" y="8640"/>
                  </a:lnTo>
                  <a:lnTo>
                    <a:pt x="6606" y="8635"/>
                  </a:lnTo>
                  <a:cubicBezTo>
                    <a:pt x="6691" y="8553"/>
                    <a:pt x="6750" y="8456"/>
                    <a:pt x="6750" y="8345"/>
                  </a:cubicBezTo>
                  <a:cubicBezTo>
                    <a:pt x="6750" y="8075"/>
                    <a:pt x="6448" y="7855"/>
                    <a:pt x="6075" y="7855"/>
                  </a:cubicBezTo>
                  <a:lnTo>
                    <a:pt x="4855" y="7855"/>
                  </a:lnTo>
                  <a:lnTo>
                    <a:pt x="8548" y="4785"/>
                  </a:lnTo>
                  <a:lnTo>
                    <a:pt x="8544" y="4782"/>
                  </a:lnTo>
                  <a:cubicBezTo>
                    <a:pt x="8683" y="4691"/>
                    <a:pt x="8775" y="4564"/>
                    <a:pt x="8775" y="4418"/>
                  </a:cubicBezTo>
                  <a:cubicBezTo>
                    <a:pt x="8775" y="4147"/>
                    <a:pt x="8473" y="3927"/>
                    <a:pt x="8100" y="3927"/>
                  </a:cubicBezTo>
                  <a:lnTo>
                    <a:pt x="7029" y="3927"/>
                  </a:lnTo>
                  <a:lnTo>
                    <a:pt x="10800" y="1185"/>
                  </a:lnTo>
                  <a:lnTo>
                    <a:pt x="14571" y="3927"/>
                  </a:lnTo>
                  <a:lnTo>
                    <a:pt x="13500" y="3927"/>
                  </a:lnTo>
                  <a:cubicBezTo>
                    <a:pt x="13128" y="3927"/>
                    <a:pt x="12825" y="4147"/>
                    <a:pt x="12825" y="4418"/>
                  </a:cubicBezTo>
                  <a:cubicBezTo>
                    <a:pt x="12825" y="4564"/>
                    <a:pt x="12917" y="4691"/>
                    <a:pt x="13056" y="4782"/>
                  </a:cubicBezTo>
                  <a:lnTo>
                    <a:pt x="13052" y="4785"/>
                  </a:lnTo>
                  <a:lnTo>
                    <a:pt x="16744" y="7855"/>
                  </a:lnTo>
                  <a:lnTo>
                    <a:pt x="15525" y="7855"/>
                  </a:lnTo>
                  <a:cubicBezTo>
                    <a:pt x="15153" y="7855"/>
                    <a:pt x="14850" y="8075"/>
                    <a:pt x="14850" y="8345"/>
                  </a:cubicBezTo>
                  <a:cubicBezTo>
                    <a:pt x="14850" y="8456"/>
                    <a:pt x="14909" y="8553"/>
                    <a:pt x="14994" y="8635"/>
                  </a:cubicBezTo>
                  <a:lnTo>
                    <a:pt x="14985" y="8640"/>
                  </a:lnTo>
                  <a:lnTo>
                    <a:pt x="18225" y="11782"/>
                  </a:lnTo>
                  <a:lnTo>
                    <a:pt x="16875" y="11782"/>
                  </a:lnTo>
                  <a:cubicBezTo>
                    <a:pt x="16503" y="11782"/>
                    <a:pt x="16200" y="12001"/>
                    <a:pt x="16200" y="12273"/>
                  </a:cubicBezTo>
                  <a:cubicBezTo>
                    <a:pt x="16200" y="12365"/>
                    <a:pt x="16244" y="12447"/>
                    <a:pt x="16306" y="12521"/>
                  </a:cubicBezTo>
                  <a:lnTo>
                    <a:pt x="16296" y="12525"/>
                  </a:lnTo>
                  <a:lnTo>
                    <a:pt x="19733" y="16691"/>
                  </a:lnTo>
                  <a:cubicBezTo>
                    <a:pt x="19733" y="16691"/>
                    <a:pt x="1867" y="16691"/>
                    <a:pt x="1867" y="16691"/>
                  </a:cubicBezTo>
                  <a:close/>
                  <a:moveTo>
                    <a:pt x="12150" y="20618"/>
                  </a:moveTo>
                  <a:lnTo>
                    <a:pt x="9450" y="20618"/>
                  </a:lnTo>
                  <a:lnTo>
                    <a:pt x="9450" y="17673"/>
                  </a:lnTo>
                  <a:lnTo>
                    <a:pt x="12150" y="17673"/>
                  </a:lnTo>
                  <a:cubicBezTo>
                    <a:pt x="12150" y="17673"/>
                    <a:pt x="12150" y="20618"/>
                    <a:pt x="12150" y="20618"/>
                  </a:cubicBezTo>
                  <a:close/>
                  <a:moveTo>
                    <a:pt x="21494" y="16933"/>
                  </a:moveTo>
                  <a:lnTo>
                    <a:pt x="21503" y="16929"/>
                  </a:lnTo>
                  <a:lnTo>
                    <a:pt x="18067" y="12764"/>
                  </a:lnTo>
                  <a:lnTo>
                    <a:pt x="19575" y="12764"/>
                  </a:lnTo>
                  <a:cubicBezTo>
                    <a:pt x="19948" y="12764"/>
                    <a:pt x="20250" y="12544"/>
                    <a:pt x="20250" y="12273"/>
                  </a:cubicBezTo>
                  <a:cubicBezTo>
                    <a:pt x="20250" y="12162"/>
                    <a:pt x="20191" y="12066"/>
                    <a:pt x="20106" y="11983"/>
                  </a:cubicBezTo>
                  <a:lnTo>
                    <a:pt x="20115" y="11978"/>
                  </a:lnTo>
                  <a:lnTo>
                    <a:pt x="16875" y="8836"/>
                  </a:lnTo>
                  <a:lnTo>
                    <a:pt x="18225" y="8836"/>
                  </a:lnTo>
                  <a:cubicBezTo>
                    <a:pt x="18598" y="8836"/>
                    <a:pt x="18900" y="8617"/>
                    <a:pt x="18900" y="8345"/>
                  </a:cubicBezTo>
                  <a:cubicBezTo>
                    <a:pt x="18900" y="8200"/>
                    <a:pt x="18808" y="8072"/>
                    <a:pt x="18669" y="7982"/>
                  </a:cubicBezTo>
                  <a:lnTo>
                    <a:pt x="18673" y="7978"/>
                  </a:lnTo>
                  <a:lnTo>
                    <a:pt x="14980" y="4909"/>
                  </a:lnTo>
                  <a:lnTo>
                    <a:pt x="16200" y="4909"/>
                  </a:lnTo>
                  <a:cubicBezTo>
                    <a:pt x="16573" y="4909"/>
                    <a:pt x="16875" y="4690"/>
                    <a:pt x="16875" y="4418"/>
                  </a:cubicBezTo>
                  <a:cubicBezTo>
                    <a:pt x="16875" y="4283"/>
                    <a:pt x="16800" y="4160"/>
                    <a:pt x="16677" y="4071"/>
                  </a:cubicBezTo>
                  <a:lnTo>
                    <a:pt x="11277" y="144"/>
                  </a:lnTo>
                  <a:cubicBezTo>
                    <a:pt x="11155" y="55"/>
                    <a:pt x="10986" y="0"/>
                    <a:pt x="10800" y="0"/>
                  </a:cubicBezTo>
                  <a:cubicBezTo>
                    <a:pt x="10614" y="0"/>
                    <a:pt x="10445" y="55"/>
                    <a:pt x="10323" y="144"/>
                  </a:cubicBezTo>
                  <a:lnTo>
                    <a:pt x="4923" y="4071"/>
                  </a:lnTo>
                  <a:cubicBezTo>
                    <a:pt x="4801" y="4160"/>
                    <a:pt x="4725" y="4283"/>
                    <a:pt x="4725" y="4418"/>
                  </a:cubicBezTo>
                  <a:cubicBezTo>
                    <a:pt x="4725" y="4690"/>
                    <a:pt x="5028" y="4909"/>
                    <a:pt x="5400" y="4909"/>
                  </a:cubicBezTo>
                  <a:lnTo>
                    <a:pt x="6619" y="4909"/>
                  </a:lnTo>
                  <a:lnTo>
                    <a:pt x="2927" y="7978"/>
                  </a:lnTo>
                  <a:lnTo>
                    <a:pt x="2931" y="7982"/>
                  </a:lnTo>
                  <a:cubicBezTo>
                    <a:pt x="2792" y="8072"/>
                    <a:pt x="2700" y="8200"/>
                    <a:pt x="2700" y="8345"/>
                  </a:cubicBezTo>
                  <a:cubicBezTo>
                    <a:pt x="2700" y="8617"/>
                    <a:pt x="3003" y="8836"/>
                    <a:pt x="3375" y="8836"/>
                  </a:cubicBezTo>
                  <a:lnTo>
                    <a:pt x="4725" y="8836"/>
                  </a:lnTo>
                  <a:lnTo>
                    <a:pt x="1485" y="11978"/>
                  </a:lnTo>
                  <a:lnTo>
                    <a:pt x="1494" y="11983"/>
                  </a:lnTo>
                  <a:cubicBezTo>
                    <a:pt x="1409" y="12066"/>
                    <a:pt x="1350" y="12162"/>
                    <a:pt x="1350" y="12273"/>
                  </a:cubicBezTo>
                  <a:cubicBezTo>
                    <a:pt x="1350" y="12544"/>
                    <a:pt x="1653" y="12764"/>
                    <a:pt x="2025" y="12764"/>
                  </a:cubicBezTo>
                  <a:lnTo>
                    <a:pt x="3533" y="12764"/>
                  </a:lnTo>
                  <a:lnTo>
                    <a:pt x="96" y="16929"/>
                  </a:lnTo>
                  <a:lnTo>
                    <a:pt x="106" y="16933"/>
                  </a:lnTo>
                  <a:cubicBezTo>
                    <a:pt x="44" y="17007"/>
                    <a:pt x="0" y="17089"/>
                    <a:pt x="0" y="17182"/>
                  </a:cubicBezTo>
                  <a:cubicBezTo>
                    <a:pt x="0" y="17453"/>
                    <a:pt x="303" y="17673"/>
                    <a:pt x="675" y="17673"/>
                  </a:cubicBezTo>
                  <a:lnTo>
                    <a:pt x="8100" y="17673"/>
                  </a:lnTo>
                  <a:lnTo>
                    <a:pt x="8100" y="21109"/>
                  </a:lnTo>
                  <a:cubicBezTo>
                    <a:pt x="8100" y="21380"/>
                    <a:pt x="8403" y="21600"/>
                    <a:pt x="8775" y="21600"/>
                  </a:cubicBezTo>
                  <a:lnTo>
                    <a:pt x="12825" y="21600"/>
                  </a:lnTo>
                  <a:cubicBezTo>
                    <a:pt x="13198" y="21600"/>
                    <a:pt x="13500" y="21380"/>
                    <a:pt x="13500" y="21109"/>
                  </a:cubicBezTo>
                  <a:lnTo>
                    <a:pt x="13500" y="17673"/>
                  </a:lnTo>
                  <a:lnTo>
                    <a:pt x="20925" y="17673"/>
                  </a:lnTo>
                  <a:cubicBezTo>
                    <a:pt x="21298" y="17673"/>
                    <a:pt x="21600" y="17453"/>
                    <a:pt x="21600" y="17182"/>
                  </a:cubicBezTo>
                  <a:cubicBezTo>
                    <a:pt x="21600" y="17089"/>
                    <a:pt x="21555" y="17007"/>
                    <a:pt x="21494" y="1693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5" name="深度视觉·原创设计 https://www.docer.com/works?userid=22383862"/>
            <p:cNvSpPr/>
            <p:nvPr/>
          </p:nvSpPr>
          <p:spPr>
            <a:xfrm>
              <a:off x="1812308" y="3640775"/>
              <a:ext cx="12696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4727"/>
                  </a:moveTo>
                  <a:lnTo>
                    <a:pt x="2160" y="14727"/>
                  </a:lnTo>
                  <a:lnTo>
                    <a:pt x="2160" y="4909"/>
                  </a:lnTo>
                  <a:cubicBezTo>
                    <a:pt x="2160" y="2740"/>
                    <a:pt x="6028" y="982"/>
                    <a:pt x="10800" y="982"/>
                  </a:cubicBezTo>
                  <a:cubicBezTo>
                    <a:pt x="15571" y="982"/>
                    <a:pt x="19440" y="2740"/>
                    <a:pt x="19440" y="4909"/>
                  </a:cubicBezTo>
                  <a:cubicBezTo>
                    <a:pt x="19440" y="4909"/>
                    <a:pt x="19440" y="14727"/>
                    <a:pt x="19440" y="14727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2198"/>
                    <a:pt x="0" y="4909"/>
                  </a:cubicBezTo>
                  <a:lnTo>
                    <a:pt x="0" y="14727"/>
                  </a:lnTo>
                  <a:cubicBezTo>
                    <a:pt x="0" y="15269"/>
                    <a:pt x="968" y="15709"/>
                    <a:pt x="2160" y="15709"/>
                  </a:cubicBezTo>
                  <a:lnTo>
                    <a:pt x="9720" y="15709"/>
                  </a:lnTo>
                  <a:lnTo>
                    <a:pt x="9720" y="21109"/>
                  </a:lnTo>
                  <a:cubicBezTo>
                    <a:pt x="9720" y="21380"/>
                    <a:pt x="10204" y="21600"/>
                    <a:pt x="10800" y="21600"/>
                  </a:cubicBezTo>
                  <a:cubicBezTo>
                    <a:pt x="11396" y="21600"/>
                    <a:pt x="11880" y="21380"/>
                    <a:pt x="11880" y="21109"/>
                  </a:cubicBezTo>
                  <a:lnTo>
                    <a:pt x="11880" y="15709"/>
                  </a:lnTo>
                  <a:lnTo>
                    <a:pt x="19440" y="15709"/>
                  </a:lnTo>
                  <a:cubicBezTo>
                    <a:pt x="20632" y="15709"/>
                    <a:pt x="21600" y="15269"/>
                    <a:pt x="21600" y="14727"/>
                  </a:cubicBezTo>
                  <a:lnTo>
                    <a:pt x="21600" y="4909"/>
                  </a:lnTo>
                  <a:cubicBezTo>
                    <a:pt x="21600" y="2198"/>
                    <a:pt x="16765" y="0"/>
                    <a:pt x="10800" y="0"/>
                  </a:cubicBezTo>
                  <a:moveTo>
                    <a:pt x="7560" y="4909"/>
                  </a:moveTo>
                  <a:cubicBezTo>
                    <a:pt x="6964" y="4909"/>
                    <a:pt x="6480" y="5129"/>
                    <a:pt x="6480" y="5400"/>
                  </a:cubicBezTo>
                  <a:lnTo>
                    <a:pt x="6480" y="12273"/>
                  </a:lnTo>
                  <a:cubicBezTo>
                    <a:pt x="6480" y="12544"/>
                    <a:pt x="6964" y="12764"/>
                    <a:pt x="7560" y="12764"/>
                  </a:cubicBezTo>
                  <a:cubicBezTo>
                    <a:pt x="8156" y="12764"/>
                    <a:pt x="8640" y="12544"/>
                    <a:pt x="8640" y="12273"/>
                  </a:cubicBezTo>
                  <a:lnTo>
                    <a:pt x="8640" y="5400"/>
                  </a:lnTo>
                  <a:cubicBezTo>
                    <a:pt x="8640" y="5129"/>
                    <a:pt x="8156" y="4909"/>
                    <a:pt x="7560" y="4909"/>
                  </a:cubicBezTo>
                  <a:moveTo>
                    <a:pt x="14040" y="4909"/>
                  </a:moveTo>
                  <a:cubicBezTo>
                    <a:pt x="13444" y="4909"/>
                    <a:pt x="12960" y="5129"/>
                    <a:pt x="12960" y="5400"/>
                  </a:cubicBezTo>
                  <a:lnTo>
                    <a:pt x="12960" y="12273"/>
                  </a:lnTo>
                  <a:cubicBezTo>
                    <a:pt x="12960" y="12544"/>
                    <a:pt x="13444" y="12764"/>
                    <a:pt x="14040" y="12764"/>
                  </a:cubicBezTo>
                  <a:cubicBezTo>
                    <a:pt x="14636" y="12764"/>
                    <a:pt x="15120" y="12544"/>
                    <a:pt x="15120" y="12273"/>
                  </a:cubicBezTo>
                  <a:lnTo>
                    <a:pt x="15120" y="5400"/>
                  </a:lnTo>
                  <a:cubicBezTo>
                    <a:pt x="15120" y="5129"/>
                    <a:pt x="14636" y="4909"/>
                    <a:pt x="1404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6" name="深度视觉·原创设计 https://www.docer.com/works?userid=22383862"/>
            <p:cNvSpPr/>
            <p:nvPr/>
          </p:nvSpPr>
          <p:spPr>
            <a:xfrm>
              <a:off x="5053187" y="389810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91" y="6873"/>
                  </a:moveTo>
                  <a:cubicBezTo>
                    <a:pt x="6162" y="6873"/>
                    <a:pt x="6382" y="6653"/>
                    <a:pt x="6382" y="6382"/>
                  </a:cubicBezTo>
                  <a:lnTo>
                    <a:pt x="6382" y="1473"/>
                  </a:lnTo>
                  <a:cubicBezTo>
                    <a:pt x="6382" y="1201"/>
                    <a:pt x="6162" y="982"/>
                    <a:pt x="5891" y="982"/>
                  </a:cubicBezTo>
                  <a:cubicBezTo>
                    <a:pt x="5620" y="982"/>
                    <a:pt x="5400" y="1201"/>
                    <a:pt x="5400" y="1473"/>
                  </a:cubicBezTo>
                  <a:lnTo>
                    <a:pt x="5400" y="6382"/>
                  </a:lnTo>
                  <a:cubicBezTo>
                    <a:pt x="5400" y="6653"/>
                    <a:pt x="5620" y="6873"/>
                    <a:pt x="5891" y="6873"/>
                  </a:cubicBezTo>
                  <a:moveTo>
                    <a:pt x="2945" y="5891"/>
                  </a:moveTo>
                  <a:cubicBezTo>
                    <a:pt x="3216" y="5891"/>
                    <a:pt x="3436" y="5671"/>
                    <a:pt x="3436" y="5400"/>
                  </a:cubicBezTo>
                  <a:lnTo>
                    <a:pt x="3436" y="2455"/>
                  </a:lnTo>
                  <a:cubicBezTo>
                    <a:pt x="3436" y="2183"/>
                    <a:pt x="3216" y="1964"/>
                    <a:pt x="2945" y="1964"/>
                  </a:cubicBezTo>
                  <a:cubicBezTo>
                    <a:pt x="2675" y="1964"/>
                    <a:pt x="2455" y="2183"/>
                    <a:pt x="2455" y="2455"/>
                  </a:cubicBezTo>
                  <a:lnTo>
                    <a:pt x="2455" y="5400"/>
                  </a:lnTo>
                  <a:cubicBezTo>
                    <a:pt x="2455" y="5671"/>
                    <a:pt x="2675" y="5891"/>
                    <a:pt x="2945" y="5891"/>
                  </a:cubicBezTo>
                  <a:moveTo>
                    <a:pt x="18655" y="15218"/>
                  </a:moveTo>
                  <a:lnTo>
                    <a:pt x="17648" y="15218"/>
                  </a:lnTo>
                  <a:cubicBezTo>
                    <a:pt x="17660" y="15056"/>
                    <a:pt x="17673" y="14893"/>
                    <a:pt x="17673" y="14727"/>
                  </a:cubicBezTo>
                  <a:lnTo>
                    <a:pt x="17673" y="11291"/>
                  </a:lnTo>
                  <a:lnTo>
                    <a:pt x="18655" y="11291"/>
                  </a:lnTo>
                  <a:cubicBezTo>
                    <a:pt x="19739" y="11291"/>
                    <a:pt x="20618" y="12170"/>
                    <a:pt x="20618" y="13255"/>
                  </a:cubicBezTo>
                  <a:cubicBezTo>
                    <a:pt x="20618" y="14339"/>
                    <a:pt x="19739" y="15218"/>
                    <a:pt x="18655" y="15218"/>
                  </a:cubicBezTo>
                  <a:moveTo>
                    <a:pt x="16691" y="14727"/>
                  </a:moveTo>
                  <a:cubicBezTo>
                    <a:pt x="16691" y="15802"/>
                    <a:pt x="16399" y="16805"/>
                    <a:pt x="15896" y="17673"/>
                  </a:cubicBezTo>
                  <a:lnTo>
                    <a:pt x="1777" y="17673"/>
                  </a:lnTo>
                  <a:cubicBezTo>
                    <a:pt x="1274" y="16805"/>
                    <a:pt x="982" y="15802"/>
                    <a:pt x="982" y="14727"/>
                  </a:cubicBezTo>
                  <a:lnTo>
                    <a:pt x="982" y="8836"/>
                  </a:lnTo>
                  <a:lnTo>
                    <a:pt x="16691" y="8836"/>
                  </a:lnTo>
                  <a:cubicBezTo>
                    <a:pt x="16691" y="8836"/>
                    <a:pt x="16691" y="14727"/>
                    <a:pt x="16691" y="14727"/>
                  </a:cubicBezTo>
                  <a:close/>
                  <a:moveTo>
                    <a:pt x="10800" y="20618"/>
                  </a:moveTo>
                  <a:lnTo>
                    <a:pt x="6873" y="20618"/>
                  </a:lnTo>
                  <a:cubicBezTo>
                    <a:pt x="5131" y="20618"/>
                    <a:pt x="3569" y="19857"/>
                    <a:pt x="2491" y="18655"/>
                  </a:cubicBezTo>
                  <a:lnTo>
                    <a:pt x="15182" y="18655"/>
                  </a:lnTo>
                  <a:cubicBezTo>
                    <a:pt x="14103" y="19857"/>
                    <a:pt x="12542" y="20618"/>
                    <a:pt x="10800" y="20618"/>
                  </a:cubicBezTo>
                  <a:moveTo>
                    <a:pt x="18655" y="10309"/>
                  </a:moveTo>
                  <a:lnTo>
                    <a:pt x="17673" y="10309"/>
                  </a:lnTo>
                  <a:lnTo>
                    <a:pt x="17673" y="8836"/>
                  </a:lnTo>
                  <a:cubicBezTo>
                    <a:pt x="17673" y="8295"/>
                    <a:pt x="17233" y="7855"/>
                    <a:pt x="16691" y="7855"/>
                  </a:cubicBezTo>
                  <a:lnTo>
                    <a:pt x="982" y="7855"/>
                  </a:lnTo>
                  <a:cubicBezTo>
                    <a:pt x="440" y="7855"/>
                    <a:pt x="0" y="8295"/>
                    <a:pt x="0" y="8836"/>
                  </a:cubicBezTo>
                  <a:lnTo>
                    <a:pt x="0" y="14727"/>
                  </a:lnTo>
                  <a:cubicBezTo>
                    <a:pt x="0" y="17232"/>
                    <a:pt x="1344" y="19417"/>
                    <a:pt x="3346" y="20618"/>
                  </a:cubicBezTo>
                  <a:lnTo>
                    <a:pt x="491" y="20618"/>
                  </a:lnTo>
                  <a:cubicBezTo>
                    <a:pt x="220" y="20618"/>
                    <a:pt x="0" y="20838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0838"/>
                    <a:pt x="17453" y="20618"/>
                    <a:pt x="17182" y="20618"/>
                  </a:cubicBezTo>
                  <a:lnTo>
                    <a:pt x="14330" y="20618"/>
                  </a:lnTo>
                  <a:cubicBezTo>
                    <a:pt x="15925" y="19659"/>
                    <a:pt x="17101" y="18074"/>
                    <a:pt x="17511" y="16200"/>
                  </a:cubicBezTo>
                  <a:lnTo>
                    <a:pt x="18655" y="16200"/>
                  </a:lnTo>
                  <a:cubicBezTo>
                    <a:pt x="20281" y="16200"/>
                    <a:pt x="21600" y="14882"/>
                    <a:pt x="21600" y="13255"/>
                  </a:cubicBezTo>
                  <a:cubicBezTo>
                    <a:pt x="21600" y="11628"/>
                    <a:pt x="20281" y="10309"/>
                    <a:pt x="18655" y="10309"/>
                  </a:cubicBezTo>
                  <a:moveTo>
                    <a:pt x="11782" y="5891"/>
                  </a:moveTo>
                  <a:cubicBezTo>
                    <a:pt x="12053" y="5891"/>
                    <a:pt x="12273" y="5671"/>
                    <a:pt x="12273" y="5400"/>
                  </a:cubicBezTo>
                  <a:lnTo>
                    <a:pt x="12273" y="2455"/>
                  </a:lnTo>
                  <a:cubicBezTo>
                    <a:pt x="12273" y="2183"/>
                    <a:pt x="12053" y="1964"/>
                    <a:pt x="11782" y="1964"/>
                  </a:cubicBezTo>
                  <a:cubicBezTo>
                    <a:pt x="11511" y="1964"/>
                    <a:pt x="11291" y="2183"/>
                    <a:pt x="11291" y="2455"/>
                  </a:cubicBezTo>
                  <a:lnTo>
                    <a:pt x="11291" y="5400"/>
                  </a:lnTo>
                  <a:cubicBezTo>
                    <a:pt x="11291" y="5671"/>
                    <a:pt x="11511" y="5891"/>
                    <a:pt x="11782" y="5891"/>
                  </a:cubicBezTo>
                  <a:moveTo>
                    <a:pt x="14727" y="6873"/>
                  </a:moveTo>
                  <a:cubicBezTo>
                    <a:pt x="14998" y="6873"/>
                    <a:pt x="15218" y="6653"/>
                    <a:pt x="15218" y="6382"/>
                  </a:cubicBezTo>
                  <a:lnTo>
                    <a:pt x="15218" y="1473"/>
                  </a:lnTo>
                  <a:cubicBezTo>
                    <a:pt x="15218" y="1201"/>
                    <a:pt x="14998" y="982"/>
                    <a:pt x="14727" y="982"/>
                  </a:cubicBezTo>
                  <a:cubicBezTo>
                    <a:pt x="14456" y="982"/>
                    <a:pt x="14236" y="1201"/>
                    <a:pt x="14236" y="1473"/>
                  </a:cubicBezTo>
                  <a:lnTo>
                    <a:pt x="14236" y="6382"/>
                  </a:lnTo>
                  <a:cubicBezTo>
                    <a:pt x="14236" y="6653"/>
                    <a:pt x="14456" y="6873"/>
                    <a:pt x="14727" y="6873"/>
                  </a:cubicBezTo>
                  <a:moveTo>
                    <a:pt x="8836" y="5891"/>
                  </a:moveTo>
                  <a:cubicBezTo>
                    <a:pt x="9107" y="5891"/>
                    <a:pt x="9327" y="5671"/>
                    <a:pt x="9327" y="5400"/>
                  </a:cubicBezTo>
                  <a:lnTo>
                    <a:pt x="9327" y="491"/>
                  </a:lnTo>
                  <a:cubicBezTo>
                    <a:pt x="9327" y="220"/>
                    <a:pt x="9107" y="0"/>
                    <a:pt x="8836" y="0"/>
                  </a:cubicBezTo>
                  <a:cubicBezTo>
                    <a:pt x="8566" y="0"/>
                    <a:pt x="8345" y="220"/>
                    <a:pt x="8345" y="491"/>
                  </a:cubicBezTo>
                  <a:lnTo>
                    <a:pt x="8345" y="5400"/>
                  </a:lnTo>
                  <a:cubicBezTo>
                    <a:pt x="8345" y="5671"/>
                    <a:pt x="8566" y="5891"/>
                    <a:pt x="8836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8" name="深度视觉·原创设计 https://www.docer.com/works?userid=22383862"/>
            <p:cNvSpPr/>
            <p:nvPr/>
          </p:nvSpPr>
          <p:spPr>
            <a:xfrm>
              <a:off x="4067509" y="4742944"/>
              <a:ext cx="279328" cy="24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855"/>
                  </a:moveTo>
                  <a:lnTo>
                    <a:pt x="1633" y="10800"/>
                  </a:lnTo>
                  <a:lnTo>
                    <a:pt x="4615" y="9156"/>
                  </a:lnTo>
                  <a:lnTo>
                    <a:pt x="10589" y="12450"/>
                  </a:lnTo>
                  <a:lnTo>
                    <a:pt x="10591" y="12446"/>
                  </a:lnTo>
                  <a:cubicBezTo>
                    <a:pt x="10654" y="12482"/>
                    <a:pt x="10724" y="12505"/>
                    <a:pt x="10800" y="12505"/>
                  </a:cubicBezTo>
                  <a:cubicBezTo>
                    <a:pt x="10876" y="12505"/>
                    <a:pt x="10946" y="12482"/>
                    <a:pt x="11009" y="12446"/>
                  </a:cubicBezTo>
                  <a:lnTo>
                    <a:pt x="11011" y="12450"/>
                  </a:lnTo>
                  <a:lnTo>
                    <a:pt x="16985" y="9156"/>
                  </a:lnTo>
                  <a:lnTo>
                    <a:pt x="19967" y="10800"/>
                  </a:lnTo>
                  <a:cubicBezTo>
                    <a:pt x="19967" y="10800"/>
                    <a:pt x="10800" y="15855"/>
                    <a:pt x="10800" y="15855"/>
                  </a:cubicBezTo>
                  <a:close/>
                  <a:moveTo>
                    <a:pt x="19967" y="15347"/>
                  </a:moveTo>
                  <a:lnTo>
                    <a:pt x="10800" y="20402"/>
                  </a:lnTo>
                  <a:lnTo>
                    <a:pt x="1633" y="15347"/>
                  </a:lnTo>
                  <a:lnTo>
                    <a:pt x="4615" y="13703"/>
                  </a:lnTo>
                  <a:lnTo>
                    <a:pt x="10589" y="16997"/>
                  </a:lnTo>
                  <a:lnTo>
                    <a:pt x="10591" y="16994"/>
                  </a:lnTo>
                  <a:cubicBezTo>
                    <a:pt x="10654" y="17029"/>
                    <a:pt x="10724" y="17053"/>
                    <a:pt x="10800" y="17053"/>
                  </a:cubicBezTo>
                  <a:cubicBezTo>
                    <a:pt x="10876" y="17053"/>
                    <a:pt x="10946" y="17029"/>
                    <a:pt x="11009" y="16994"/>
                  </a:cubicBezTo>
                  <a:lnTo>
                    <a:pt x="11011" y="16997"/>
                  </a:lnTo>
                  <a:lnTo>
                    <a:pt x="16985" y="13703"/>
                  </a:lnTo>
                  <a:cubicBezTo>
                    <a:pt x="16985" y="13703"/>
                    <a:pt x="19967" y="15347"/>
                    <a:pt x="19967" y="15347"/>
                  </a:cubicBezTo>
                  <a:close/>
                  <a:moveTo>
                    <a:pt x="1633" y="6253"/>
                  </a:moveTo>
                  <a:lnTo>
                    <a:pt x="10800" y="1198"/>
                  </a:lnTo>
                  <a:lnTo>
                    <a:pt x="19967" y="6253"/>
                  </a:lnTo>
                  <a:lnTo>
                    <a:pt x="10800" y="11307"/>
                  </a:lnTo>
                  <a:cubicBezTo>
                    <a:pt x="10800" y="11307"/>
                    <a:pt x="1633" y="6253"/>
                    <a:pt x="1633" y="6253"/>
                  </a:cubicBezTo>
                  <a:close/>
                  <a:moveTo>
                    <a:pt x="21600" y="10800"/>
                  </a:moveTo>
                  <a:cubicBezTo>
                    <a:pt x="21600" y="10574"/>
                    <a:pt x="21484" y="10383"/>
                    <a:pt x="21319" y="10290"/>
                  </a:cubicBezTo>
                  <a:lnTo>
                    <a:pt x="21320" y="10287"/>
                  </a:lnTo>
                  <a:lnTo>
                    <a:pt x="18127" y="8526"/>
                  </a:lnTo>
                  <a:lnTo>
                    <a:pt x="21320" y="6766"/>
                  </a:lnTo>
                  <a:lnTo>
                    <a:pt x="21319" y="6762"/>
                  </a:lnTo>
                  <a:cubicBezTo>
                    <a:pt x="21484" y="6671"/>
                    <a:pt x="21600" y="6479"/>
                    <a:pt x="21600" y="6253"/>
                  </a:cubicBezTo>
                  <a:cubicBezTo>
                    <a:pt x="21600" y="6027"/>
                    <a:pt x="21484" y="5835"/>
                    <a:pt x="21319" y="5743"/>
                  </a:cubicBezTo>
                  <a:lnTo>
                    <a:pt x="21320" y="5740"/>
                  </a:lnTo>
                  <a:lnTo>
                    <a:pt x="11011" y="56"/>
                  </a:lnTo>
                  <a:lnTo>
                    <a:pt x="11009" y="59"/>
                  </a:lnTo>
                  <a:cubicBezTo>
                    <a:pt x="10946" y="23"/>
                    <a:pt x="10876" y="0"/>
                    <a:pt x="10800" y="0"/>
                  </a:cubicBezTo>
                  <a:cubicBezTo>
                    <a:pt x="10724" y="0"/>
                    <a:pt x="10654" y="23"/>
                    <a:pt x="10591" y="59"/>
                  </a:cubicBezTo>
                  <a:lnTo>
                    <a:pt x="10589" y="56"/>
                  </a:lnTo>
                  <a:lnTo>
                    <a:pt x="280" y="5740"/>
                  </a:lnTo>
                  <a:lnTo>
                    <a:pt x="281" y="5743"/>
                  </a:lnTo>
                  <a:cubicBezTo>
                    <a:pt x="116" y="5835"/>
                    <a:pt x="0" y="6027"/>
                    <a:pt x="0" y="6253"/>
                  </a:cubicBezTo>
                  <a:cubicBezTo>
                    <a:pt x="0" y="6479"/>
                    <a:pt x="116" y="6671"/>
                    <a:pt x="281" y="6762"/>
                  </a:cubicBezTo>
                  <a:lnTo>
                    <a:pt x="280" y="6766"/>
                  </a:lnTo>
                  <a:lnTo>
                    <a:pt x="3473" y="8526"/>
                  </a:lnTo>
                  <a:lnTo>
                    <a:pt x="280" y="10287"/>
                  </a:lnTo>
                  <a:lnTo>
                    <a:pt x="281" y="10290"/>
                  </a:lnTo>
                  <a:cubicBezTo>
                    <a:pt x="116" y="10383"/>
                    <a:pt x="0" y="10574"/>
                    <a:pt x="0" y="10800"/>
                  </a:cubicBezTo>
                  <a:cubicBezTo>
                    <a:pt x="0" y="11026"/>
                    <a:pt x="116" y="11218"/>
                    <a:pt x="281" y="11310"/>
                  </a:cubicBezTo>
                  <a:lnTo>
                    <a:pt x="280" y="11313"/>
                  </a:lnTo>
                  <a:lnTo>
                    <a:pt x="3473" y="13074"/>
                  </a:lnTo>
                  <a:lnTo>
                    <a:pt x="280" y="14834"/>
                  </a:lnTo>
                  <a:lnTo>
                    <a:pt x="281" y="14838"/>
                  </a:lnTo>
                  <a:cubicBezTo>
                    <a:pt x="116" y="14930"/>
                    <a:pt x="0" y="15121"/>
                    <a:pt x="0" y="15347"/>
                  </a:cubicBezTo>
                  <a:cubicBezTo>
                    <a:pt x="0" y="15574"/>
                    <a:pt x="116" y="15765"/>
                    <a:pt x="281" y="15857"/>
                  </a:cubicBezTo>
                  <a:lnTo>
                    <a:pt x="280" y="15860"/>
                  </a:lnTo>
                  <a:lnTo>
                    <a:pt x="10589" y="21544"/>
                  </a:lnTo>
                  <a:lnTo>
                    <a:pt x="10591" y="21541"/>
                  </a:lnTo>
                  <a:cubicBezTo>
                    <a:pt x="10654" y="21577"/>
                    <a:pt x="10724" y="21600"/>
                    <a:pt x="10800" y="21600"/>
                  </a:cubicBezTo>
                  <a:cubicBezTo>
                    <a:pt x="10876" y="21600"/>
                    <a:pt x="10946" y="21577"/>
                    <a:pt x="11009" y="21541"/>
                  </a:cubicBezTo>
                  <a:lnTo>
                    <a:pt x="11011" y="21544"/>
                  </a:lnTo>
                  <a:lnTo>
                    <a:pt x="21320" y="15860"/>
                  </a:lnTo>
                  <a:lnTo>
                    <a:pt x="21319" y="15857"/>
                  </a:lnTo>
                  <a:cubicBezTo>
                    <a:pt x="21484" y="15765"/>
                    <a:pt x="21600" y="15574"/>
                    <a:pt x="21600" y="15347"/>
                  </a:cubicBezTo>
                  <a:cubicBezTo>
                    <a:pt x="21600" y="15121"/>
                    <a:pt x="21484" y="14930"/>
                    <a:pt x="21319" y="14838"/>
                  </a:cubicBezTo>
                  <a:lnTo>
                    <a:pt x="21320" y="14834"/>
                  </a:lnTo>
                  <a:lnTo>
                    <a:pt x="18127" y="13074"/>
                  </a:lnTo>
                  <a:lnTo>
                    <a:pt x="21320" y="11313"/>
                  </a:lnTo>
                  <a:lnTo>
                    <a:pt x="21319" y="11310"/>
                  </a:lnTo>
                  <a:cubicBezTo>
                    <a:pt x="21484" y="11218"/>
                    <a:pt x="21600" y="1102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9" name="深度视觉·原创设计 https://www.docer.com/works?userid=22383862"/>
            <p:cNvSpPr/>
            <p:nvPr/>
          </p:nvSpPr>
          <p:spPr>
            <a:xfrm>
              <a:off x="3067841" y="1655199"/>
              <a:ext cx="279155" cy="279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30" name="深度视觉·原创设计 https://www.docer.com/works?userid=22383862"/>
            <p:cNvSpPr/>
            <p:nvPr/>
          </p:nvSpPr>
          <p:spPr>
            <a:xfrm>
              <a:off x="4298215" y="2894809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</p:grpSp>
      <p:sp>
        <p:nvSpPr>
          <p:cNvPr id="53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1621309" y="3754137"/>
            <a:ext cx="640143" cy="640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45708" tIns="22854" rIns="45708" bIns="22854" numCol="1" anchor="t" anchorCtr="0" compatLnSpc="1"/>
          <a:p>
            <a:endParaRPr lang="en-US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45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SocialFI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8" name="深度视觉·原创设计 https://www.docer.com/works?userid=22383862"/>
          <p:cNvSpPr/>
          <p:nvPr/>
        </p:nvSpPr>
        <p:spPr>
          <a:xfrm>
            <a:off x="11144105" y="2307651"/>
            <a:ext cx="60163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10991306" y="1569307"/>
            <a:ext cx="365760" cy="365760"/>
          </a:xfrm>
          <a:prstGeom prst="plus">
            <a:avLst>
              <a:gd name="adj" fmla="val 4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深度视觉·原创设计 https://www.docer.com/works?userid=22383862"/>
          <p:cNvSpPr/>
          <p:nvPr/>
        </p:nvSpPr>
        <p:spPr>
          <a:xfrm>
            <a:off x="8464702" y="1714553"/>
            <a:ext cx="60350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深度视觉·原创设计 https://www.docer.com/works?userid=22383862"/>
          <p:cNvSpPr txBox="1"/>
          <p:nvPr/>
        </p:nvSpPr>
        <p:spPr>
          <a:xfrm>
            <a:off x="6283571" y="2339068"/>
            <a:ext cx="27400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Dapps LEGO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深度视觉·原创设计 https://www.docer.com/works?userid=22383862"/>
          <p:cNvSpPr txBox="1"/>
          <p:nvPr/>
        </p:nvSpPr>
        <p:spPr>
          <a:xfrm>
            <a:off x="6283571" y="190479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base on Entry NFT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44" name="深度视觉·原创设计 https://www.docer.com/works?userid=22383862"/>
          <p:cNvSpPr txBox="1"/>
          <p:nvPr/>
        </p:nvSpPr>
        <p:spPr>
          <a:xfrm>
            <a:off x="6283571" y="3179656"/>
            <a:ext cx="3692474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Po once, showing anywhere.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For user, the weakly voice can be exposured.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For dapp, the small project can be exposured.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47725" y="3747135"/>
            <a:ext cx="773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Twitter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25645" y="4030980"/>
            <a:ext cx="652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BBS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深度视觉·原创设计 https://www.docer.com/works?userid=22383862"/>
          <p:cNvSpPr/>
          <p:nvPr/>
        </p:nvSpPr>
        <p:spPr>
          <a:xfrm>
            <a:off x="1835260" y="3977641"/>
            <a:ext cx="212259" cy="183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 b="1" dirty="0">
              <a:latin typeface="Source Han Sans SC" panose="020B0500000000000000" pitchFamily="34" charset="-128"/>
              <a:ea typeface="Source Han Sans SC" panose="020B0500000000000000" pitchFamily="34" charset="-128"/>
              <a:cs typeface="Roboto Bold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4310" y="2327275"/>
            <a:ext cx="652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News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99840" y="1714500"/>
            <a:ext cx="1102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Community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675505" y="2652395"/>
            <a:ext cx="688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Raddit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Technical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2" name="深度视觉·原创设计 https://www.docer.com/works?userid=22383862"/>
          <p:cNvGrpSpPr/>
          <p:nvPr/>
        </p:nvGrpSpPr>
        <p:grpSpPr>
          <a:xfrm>
            <a:off x="7332933" y="1996542"/>
            <a:ext cx="1965917" cy="1880402"/>
            <a:chOff x="7643214" y="2152536"/>
            <a:chExt cx="1965917" cy="1880402"/>
          </a:xfrm>
        </p:grpSpPr>
        <p:sp>
          <p:nvSpPr>
            <p:cNvPr id="3" name="深度视觉·原创设计 https://www.docer.com/works?userid=22383862"/>
            <p:cNvSpPr/>
            <p:nvPr/>
          </p:nvSpPr>
          <p:spPr bwMode="auto">
            <a:xfrm>
              <a:off x="7643214" y="2152536"/>
              <a:ext cx="1965917" cy="1880402"/>
            </a:xfrm>
            <a:custGeom>
              <a:avLst/>
              <a:gdLst>
                <a:gd name="T0" fmla="*/ 10987 w 11035"/>
                <a:gd name="T1" fmla="*/ 1789 h 10555"/>
                <a:gd name="T2" fmla="*/ 10833 w 11035"/>
                <a:gd name="T3" fmla="*/ 1770 h 10555"/>
                <a:gd name="T4" fmla="*/ 10647 w 11035"/>
                <a:gd name="T5" fmla="*/ 1808 h 10555"/>
                <a:gd name="T6" fmla="*/ 10357 w 11035"/>
                <a:gd name="T7" fmla="*/ 1934 h 10555"/>
                <a:gd name="T8" fmla="*/ 10237 w 11035"/>
                <a:gd name="T9" fmla="*/ 2030 h 10555"/>
                <a:gd name="T10" fmla="*/ 10044 w 11035"/>
                <a:gd name="T11" fmla="*/ 2277 h 10555"/>
                <a:gd name="T12" fmla="*/ 9901 w 11035"/>
                <a:gd name="T13" fmla="*/ 2592 h 10555"/>
                <a:gd name="T14" fmla="*/ 9736 w 11035"/>
                <a:gd name="T15" fmla="*/ 3168 h 10555"/>
                <a:gd name="T16" fmla="*/ 9639 w 11035"/>
                <a:gd name="T17" fmla="*/ 3485 h 10555"/>
                <a:gd name="T18" fmla="*/ 9506 w 11035"/>
                <a:gd name="T19" fmla="*/ 3792 h 10555"/>
                <a:gd name="T20" fmla="*/ 9215 w 11035"/>
                <a:gd name="T21" fmla="*/ 4295 h 10555"/>
                <a:gd name="T22" fmla="*/ 8869 w 11035"/>
                <a:gd name="T23" fmla="*/ 4758 h 10555"/>
                <a:gd name="T24" fmla="*/ 8388 w 11035"/>
                <a:gd name="T25" fmla="*/ 5254 h 10555"/>
                <a:gd name="T26" fmla="*/ 7837 w 11035"/>
                <a:gd name="T27" fmla="*/ 5668 h 10555"/>
                <a:gd name="T28" fmla="*/ 7273 w 11035"/>
                <a:gd name="T29" fmla="*/ 5967 h 10555"/>
                <a:gd name="T30" fmla="*/ 6952 w 11035"/>
                <a:gd name="T31" fmla="*/ 6089 h 10555"/>
                <a:gd name="T32" fmla="*/ 6619 w 11035"/>
                <a:gd name="T33" fmla="*/ 6183 h 10555"/>
                <a:gd name="T34" fmla="*/ 6277 w 11035"/>
                <a:gd name="T35" fmla="*/ 6247 h 10555"/>
                <a:gd name="T36" fmla="*/ 5038 w 11035"/>
                <a:gd name="T37" fmla="*/ 6416 h 10555"/>
                <a:gd name="T38" fmla="*/ 4262 w 11035"/>
                <a:gd name="T39" fmla="*/ 6557 h 10555"/>
                <a:gd name="T40" fmla="*/ 3507 w 11035"/>
                <a:gd name="T41" fmla="*/ 6761 h 10555"/>
                <a:gd name="T42" fmla="*/ 2933 w 11035"/>
                <a:gd name="T43" fmla="*/ 6988 h 10555"/>
                <a:gd name="T44" fmla="*/ 2579 w 11035"/>
                <a:gd name="T45" fmla="*/ 7170 h 10555"/>
                <a:gd name="T46" fmla="*/ 2235 w 11035"/>
                <a:gd name="T47" fmla="*/ 7386 h 10555"/>
                <a:gd name="T48" fmla="*/ 1902 w 11035"/>
                <a:gd name="T49" fmla="*/ 7642 h 10555"/>
                <a:gd name="T50" fmla="*/ 1581 w 11035"/>
                <a:gd name="T51" fmla="*/ 7939 h 10555"/>
                <a:gd name="T52" fmla="*/ 1274 w 11035"/>
                <a:gd name="T53" fmla="*/ 8282 h 10555"/>
                <a:gd name="T54" fmla="*/ 982 w 11035"/>
                <a:gd name="T55" fmla="*/ 8677 h 10555"/>
                <a:gd name="T56" fmla="*/ 705 w 11035"/>
                <a:gd name="T57" fmla="*/ 9125 h 10555"/>
                <a:gd name="T58" fmla="*/ 445 w 11035"/>
                <a:gd name="T59" fmla="*/ 9632 h 10555"/>
                <a:gd name="T60" fmla="*/ 202 w 11035"/>
                <a:gd name="T61" fmla="*/ 10200 h 10555"/>
                <a:gd name="T62" fmla="*/ 78 w 11035"/>
                <a:gd name="T63" fmla="*/ 10528 h 10555"/>
                <a:gd name="T64" fmla="*/ 75 w 11035"/>
                <a:gd name="T65" fmla="*/ 10346 h 10555"/>
                <a:gd name="T66" fmla="*/ 16 w 11035"/>
                <a:gd name="T67" fmla="*/ 9990 h 10555"/>
                <a:gd name="T68" fmla="*/ 0 w 11035"/>
                <a:gd name="T69" fmla="*/ 9443 h 10555"/>
                <a:gd name="T70" fmla="*/ 30 w 11035"/>
                <a:gd name="T71" fmla="*/ 8718 h 10555"/>
                <a:gd name="T72" fmla="*/ 105 w 11035"/>
                <a:gd name="T73" fmla="*/ 8039 h 10555"/>
                <a:gd name="T74" fmla="*/ 279 w 11035"/>
                <a:gd name="T75" fmla="*/ 7112 h 10555"/>
                <a:gd name="T76" fmla="*/ 534 w 11035"/>
                <a:gd name="T77" fmla="*/ 6194 h 10555"/>
                <a:gd name="T78" fmla="*/ 870 w 11035"/>
                <a:gd name="T79" fmla="*/ 5294 h 10555"/>
                <a:gd name="T80" fmla="*/ 1283 w 11035"/>
                <a:gd name="T81" fmla="*/ 4425 h 10555"/>
                <a:gd name="T82" fmla="*/ 1772 w 11035"/>
                <a:gd name="T83" fmla="*/ 3596 h 10555"/>
                <a:gd name="T84" fmla="*/ 2332 w 11035"/>
                <a:gd name="T85" fmla="*/ 2819 h 10555"/>
                <a:gd name="T86" fmla="*/ 2964 w 11035"/>
                <a:gd name="T87" fmla="*/ 2103 h 10555"/>
                <a:gd name="T88" fmla="*/ 3663 w 11035"/>
                <a:gd name="T89" fmla="*/ 1459 h 10555"/>
                <a:gd name="T90" fmla="*/ 4314 w 11035"/>
                <a:gd name="T91" fmla="*/ 974 h 10555"/>
                <a:gd name="T92" fmla="*/ 4717 w 11035"/>
                <a:gd name="T93" fmla="*/ 723 h 10555"/>
                <a:gd name="T94" fmla="*/ 5135 w 11035"/>
                <a:gd name="T95" fmla="*/ 507 h 10555"/>
                <a:gd name="T96" fmla="*/ 5568 w 11035"/>
                <a:gd name="T97" fmla="*/ 325 h 10555"/>
                <a:gd name="T98" fmla="*/ 6011 w 11035"/>
                <a:gd name="T99" fmla="*/ 181 h 10555"/>
                <a:gd name="T100" fmla="*/ 6465 w 11035"/>
                <a:gd name="T101" fmla="*/ 78 h 10555"/>
                <a:gd name="T102" fmla="*/ 6924 w 11035"/>
                <a:gd name="T103" fmla="*/ 17 h 10555"/>
                <a:gd name="T104" fmla="*/ 7390 w 11035"/>
                <a:gd name="T105" fmla="*/ 1 h 10555"/>
                <a:gd name="T106" fmla="*/ 7859 w 11035"/>
                <a:gd name="T107" fmla="*/ 34 h 10555"/>
                <a:gd name="T108" fmla="*/ 8328 w 11035"/>
                <a:gd name="T109" fmla="*/ 116 h 10555"/>
                <a:gd name="T110" fmla="*/ 8637 w 11035"/>
                <a:gd name="T111" fmla="*/ 199 h 10555"/>
                <a:gd name="T112" fmla="*/ 9146 w 11035"/>
                <a:gd name="T113" fmla="*/ 398 h 10555"/>
                <a:gd name="T114" fmla="*/ 9748 w 11035"/>
                <a:gd name="T115" fmla="*/ 733 h 10555"/>
                <a:gd name="T116" fmla="*/ 10306 w 11035"/>
                <a:gd name="T117" fmla="*/ 1144 h 10555"/>
                <a:gd name="T118" fmla="*/ 10824 w 11035"/>
                <a:gd name="T119" fmla="*/ 1610 h 10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35" h="10555">
                  <a:moveTo>
                    <a:pt x="11035" y="1823"/>
                  </a:moveTo>
                  <a:lnTo>
                    <a:pt x="11035" y="1823"/>
                  </a:lnTo>
                  <a:lnTo>
                    <a:pt x="11028" y="1815"/>
                  </a:lnTo>
                  <a:lnTo>
                    <a:pt x="11021" y="1809"/>
                  </a:lnTo>
                  <a:lnTo>
                    <a:pt x="11013" y="1803"/>
                  </a:lnTo>
                  <a:lnTo>
                    <a:pt x="11005" y="1798"/>
                  </a:lnTo>
                  <a:lnTo>
                    <a:pt x="10987" y="1789"/>
                  </a:lnTo>
                  <a:lnTo>
                    <a:pt x="10968" y="1782"/>
                  </a:lnTo>
                  <a:lnTo>
                    <a:pt x="10948" y="1776"/>
                  </a:lnTo>
                  <a:lnTo>
                    <a:pt x="10927" y="1772"/>
                  </a:lnTo>
                  <a:lnTo>
                    <a:pt x="10905" y="1770"/>
                  </a:lnTo>
                  <a:lnTo>
                    <a:pt x="10882" y="1769"/>
                  </a:lnTo>
                  <a:lnTo>
                    <a:pt x="10858" y="1769"/>
                  </a:lnTo>
                  <a:lnTo>
                    <a:pt x="10833" y="1770"/>
                  </a:lnTo>
                  <a:lnTo>
                    <a:pt x="10806" y="1773"/>
                  </a:lnTo>
                  <a:lnTo>
                    <a:pt x="10780" y="1777"/>
                  </a:lnTo>
                  <a:lnTo>
                    <a:pt x="10754" y="1781"/>
                  </a:lnTo>
                  <a:lnTo>
                    <a:pt x="10728" y="1787"/>
                  </a:lnTo>
                  <a:lnTo>
                    <a:pt x="10701" y="1793"/>
                  </a:lnTo>
                  <a:lnTo>
                    <a:pt x="10674" y="1800"/>
                  </a:lnTo>
                  <a:lnTo>
                    <a:pt x="10647" y="1808"/>
                  </a:lnTo>
                  <a:lnTo>
                    <a:pt x="10620" y="1816"/>
                  </a:lnTo>
                  <a:lnTo>
                    <a:pt x="10568" y="1836"/>
                  </a:lnTo>
                  <a:lnTo>
                    <a:pt x="10518" y="1855"/>
                  </a:lnTo>
                  <a:lnTo>
                    <a:pt x="10471" y="1875"/>
                  </a:lnTo>
                  <a:lnTo>
                    <a:pt x="10427" y="1896"/>
                  </a:lnTo>
                  <a:lnTo>
                    <a:pt x="10389" y="1916"/>
                  </a:lnTo>
                  <a:lnTo>
                    <a:pt x="10357" y="1934"/>
                  </a:lnTo>
                  <a:lnTo>
                    <a:pt x="10332" y="1951"/>
                  </a:lnTo>
                  <a:lnTo>
                    <a:pt x="10332" y="1951"/>
                  </a:lnTo>
                  <a:lnTo>
                    <a:pt x="10312" y="1966"/>
                  </a:lnTo>
                  <a:lnTo>
                    <a:pt x="10293" y="1981"/>
                  </a:lnTo>
                  <a:lnTo>
                    <a:pt x="10273" y="1997"/>
                  </a:lnTo>
                  <a:lnTo>
                    <a:pt x="10255" y="2014"/>
                  </a:lnTo>
                  <a:lnTo>
                    <a:pt x="10237" y="2030"/>
                  </a:lnTo>
                  <a:lnTo>
                    <a:pt x="10220" y="2047"/>
                  </a:lnTo>
                  <a:lnTo>
                    <a:pt x="10186" y="2082"/>
                  </a:lnTo>
                  <a:lnTo>
                    <a:pt x="10155" y="2118"/>
                  </a:lnTo>
                  <a:lnTo>
                    <a:pt x="10125" y="2156"/>
                  </a:lnTo>
                  <a:lnTo>
                    <a:pt x="10096" y="2196"/>
                  </a:lnTo>
                  <a:lnTo>
                    <a:pt x="10069" y="2236"/>
                  </a:lnTo>
                  <a:lnTo>
                    <a:pt x="10044" y="2277"/>
                  </a:lnTo>
                  <a:lnTo>
                    <a:pt x="10020" y="2319"/>
                  </a:lnTo>
                  <a:lnTo>
                    <a:pt x="9998" y="2364"/>
                  </a:lnTo>
                  <a:lnTo>
                    <a:pt x="9977" y="2408"/>
                  </a:lnTo>
                  <a:lnTo>
                    <a:pt x="9957" y="2453"/>
                  </a:lnTo>
                  <a:lnTo>
                    <a:pt x="9936" y="2498"/>
                  </a:lnTo>
                  <a:lnTo>
                    <a:pt x="9918" y="2545"/>
                  </a:lnTo>
                  <a:lnTo>
                    <a:pt x="9901" y="2592"/>
                  </a:lnTo>
                  <a:lnTo>
                    <a:pt x="9885" y="2639"/>
                  </a:lnTo>
                  <a:lnTo>
                    <a:pt x="9869" y="2687"/>
                  </a:lnTo>
                  <a:lnTo>
                    <a:pt x="9854" y="2736"/>
                  </a:lnTo>
                  <a:lnTo>
                    <a:pt x="9840" y="2784"/>
                  </a:lnTo>
                  <a:lnTo>
                    <a:pt x="9813" y="2880"/>
                  </a:lnTo>
                  <a:lnTo>
                    <a:pt x="9787" y="2977"/>
                  </a:lnTo>
                  <a:lnTo>
                    <a:pt x="9736" y="3168"/>
                  </a:lnTo>
                  <a:lnTo>
                    <a:pt x="9711" y="3261"/>
                  </a:lnTo>
                  <a:lnTo>
                    <a:pt x="9698" y="3306"/>
                  </a:lnTo>
                  <a:lnTo>
                    <a:pt x="9684" y="3350"/>
                  </a:lnTo>
                  <a:lnTo>
                    <a:pt x="9684" y="3350"/>
                  </a:lnTo>
                  <a:lnTo>
                    <a:pt x="9670" y="3395"/>
                  </a:lnTo>
                  <a:lnTo>
                    <a:pt x="9655" y="3439"/>
                  </a:lnTo>
                  <a:lnTo>
                    <a:pt x="9639" y="3485"/>
                  </a:lnTo>
                  <a:lnTo>
                    <a:pt x="9622" y="3529"/>
                  </a:lnTo>
                  <a:lnTo>
                    <a:pt x="9605" y="3573"/>
                  </a:lnTo>
                  <a:lnTo>
                    <a:pt x="9585" y="3617"/>
                  </a:lnTo>
                  <a:lnTo>
                    <a:pt x="9567" y="3662"/>
                  </a:lnTo>
                  <a:lnTo>
                    <a:pt x="9547" y="3706"/>
                  </a:lnTo>
                  <a:lnTo>
                    <a:pt x="9527" y="3749"/>
                  </a:lnTo>
                  <a:lnTo>
                    <a:pt x="9506" y="3792"/>
                  </a:lnTo>
                  <a:lnTo>
                    <a:pt x="9485" y="3836"/>
                  </a:lnTo>
                  <a:lnTo>
                    <a:pt x="9463" y="3879"/>
                  </a:lnTo>
                  <a:lnTo>
                    <a:pt x="9418" y="3964"/>
                  </a:lnTo>
                  <a:lnTo>
                    <a:pt x="9369" y="4049"/>
                  </a:lnTo>
                  <a:lnTo>
                    <a:pt x="9320" y="4132"/>
                  </a:lnTo>
                  <a:lnTo>
                    <a:pt x="9269" y="4214"/>
                  </a:lnTo>
                  <a:lnTo>
                    <a:pt x="9215" y="4295"/>
                  </a:lnTo>
                  <a:lnTo>
                    <a:pt x="9161" y="4375"/>
                  </a:lnTo>
                  <a:lnTo>
                    <a:pt x="9106" y="4454"/>
                  </a:lnTo>
                  <a:lnTo>
                    <a:pt x="9048" y="4531"/>
                  </a:lnTo>
                  <a:lnTo>
                    <a:pt x="8991" y="4607"/>
                  </a:lnTo>
                  <a:lnTo>
                    <a:pt x="8933" y="4681"/>
                  </a:lnTo>
                  <a:lnTo>
                    <a:pt x="8933" y="4681"/>
                  </a:lnTo>
                  <a:lnTo>
                    <a:pt x="8869" y="4758"/>
                  </a:lnTo>
                  <a:lnTo>
                    <a:pt x="8805" y="4833"/>
                  </a:lnTo>
                  <a:lnTo>
                    <a:pt x="8740" y="4908"/>
                  </a:lnTo>
                  <a:lnTo>
                    <a:pt x="8672" y="4980"/>
                  </a:lnTo>
                  <a:lnTo>
                    <a:pt x="8603" y="5050"/>
                  </a:lnTo>
                  <a:lnTo>
                    <a:pt x="8533" y="5120"/>
                  </a:lnTo>
                  <a:lnTo>
                    <a:pt x="8460" y="5188"/>
                  </a:lnTo>
                  <a:lnTo>
                    <a:pt x="8388" y="5254"/>
                  </a:lnTo>
                  <a:lnTo>
                    <a:pt x="8312" y="5319"/>
                  </a:lnTo>
                  <a:lnTo>
                    <a:pt x="8237" y="5381"/>
                  </a:lnTo>
                  <a:lnTo>
                    <a:pt x="8159" y="5443"/>
                  </a:lnTo>
                  <a:lnTo>
                    <a:pt x="8080" y="5502"/>
                  </a:lnTo>
                  <a:lnTo>
                    <a:pt x="8000" y="5559"/>
                  </a:lnTo>
                  <a:lnTo>
                    <a:pt x="7919" y="5615"/>
                  </a:lnTo>
                  <a:lnTo>
                    <a:pt x="7837" y="5668"/>
                  </a:lnTo>
                  <a:lnTo>
                    <a:pt x="7753" y="5719"/>
                  </a:lnTo>
                  <a:lnTo>
                    <a:pt x="7669" y="5769"/>
                  </a:lnTo>
                  <a:lnTo>
                    <a:pt x="7582" y="5817"/>
                  </a:lnTo>
                  <a:lnTo>
                    <a:pt x="7496" y="5862"/>
                  </a:lnTo>
                  <a:lnTo>
                    <a:pt x="7407" y="5905"/>
                  </a:lnTo>
                  <a:lnTo>
                    <a:pt x="7319" y="5946"/>
                  </a:lnTo>
                  <a:lnTo>
                    <a:pt x="7273" y="5967"/>
                  </a:lnTo>
                  <a:lnTo>
                    <a:pt x="7228" y="5986"/>
                  </a:lnTo>
                  <a:lnTo>
                    <a:pt x="7183" y="6005"/>
                  </a:lnTo>
                  <a:lnTo>
                    <a:pt x="7137" y="6023"/>
                  </a:lnTo>
                  <a:lnTo>
                    <a:pt x="7091" y="6040"/>
                  </a:lnTo>
                  <a:lnTo>
                    <a:pt x="7045" y="6057"/>
                  </a:lnTo>
                  <a:lnTo>
                    <a:pt x="6998" y="6073"/>
                  </a:lnTo>
                  <a:lnTo>
                    <a:pt x="6952" y="6089"/>
                  </a:lnTo>
                  <a:lnTo>
                    <a:pt x="6904" y="6104"/>
                  </a:lnTo>
                  <a:lnTo>
                    <a:pt x="6858" y="6119"/>
                  </a:lnTo>
                  <a:lnTo>
                    <a:pt x="6811" y="6133"/>
                  </a:lnTo>
                  <a:lnTo>
                    <a:pt x="6762" y="6147"/>
                  </a:lnTo>
                  <a:lnTo>
                    <a:pt x="6715" y="6160"/>
                  </a:lnTo>
                  <a:lnTo>
                    <a:pt x="6667" y="6172"/>
                  </a:lnTo>
                  <a:lnTo>
                    <a:pt x="6619" y="6183"/>
                  </a:lnTo>
                  <a:lnTo>
                    <a:pt x="6570" y="6194"/>
                  </a:lnTo>
                  <a:lnTo>
                    <a:pt x="6522" y="6205"/>
                  </a:lnTo>
                  <a:lnTo>
                    <a:pt x="6474" y="6214"/>
                  </a:lnTo>
                  <a:lnTo>
                    <a:pt x="6425" y="6223"/>
                  </a:lnTo>
                  <a:lnTo>
                    <a:pt x="6375" y="6232"/>
                  </a:lnTo>
                  <a:lnTo>
                    <a:pt x="6326" y="6240"/>
                  </a:lnTo>
                  <a:lnTo>
                    <a:pt x="6277" y="6247"/>
                  </a:lnTo>
                  <a:lnTo>
                    <a:pt x="6277" y="6247"/>
                  </a:lnTo>
                  <a:lnTo>
                    <a:pt x="6050" y="6277"/>
                  </a:lnTo>
                  <a:lnTo>
                    <a:pt x="5825" y="6306"/>
                  </a:lnTo>
                  <a:lnTo>
                    <a:pt x="5600" y="6337"/>
                  </a:lnTo>
                  <a:lnTo>
                    <a:pt x="5375" y="6367"/>
                  </a:lnTo>
                  <a:lnTo>
                    <a:pt x="5150" y="6399"/>
                  </a:lnTo>
                  <a:lnTo>
                    <a:pt x="5038" y="6416"/>
                  </a:lnTo>
                  <a:lnTo>
                    <a:pt x="4926" y="6433"/>
                  </a:lnTo>
                  <a:lnTo>
                    <a:pt x="4815" y="6451"/>
                  </a:lnTo>
                  <a:lnTo>
                    <a:pt x="4704" y="6470"/>
                  </a:lnTo>
                  <a:lnTo>
                    <a:pt x="4593" y="6490"/>
                  </a:lnTo>
                  <a:lnTo>
                    <a:pt x="4482" y="6511"/>
                  </a:lnTo>
                  <a:lnTo>
                    <a:pt x="4372" y="6533"/>
                  </a:lnTo>
                  <a:lnTo>
                    <a:pt x="4262" y="6557"/>
                  </a:lnTo>
                  <a:lnTo>
                    <a:pt x="4153" y="6581"/>
                  </a:lnTo>
                  <a:lnTo>
                    <a:pt x="4044" y="6607"/>
                  </a:lnTo>
                  <a:lnTo>
                    <a:pt x="3935" y="6634"/>
                  </a:lnTo>
                  <a:lnTo>
                    <a:pt x="3828" y="6663"/>
                  </a:lnTo>
                  <a:lnTo>
                    <a:pt x="3720" y="6695"/>
                  </a:lnTo>
                  <a:lnTo>
                    <a:pt x="3613" y="6727"/>
                  </a:lnTo>
                  <a:lnTo>
                    <a:pt x="3507" y="6761"/>
                  </a:lnTo>
                  <a:lnTo>
                    <a:pt x="3400" y="6797"/>
                  </a:lnTo>
                  <a:lnTo>
                    <a:pt x="3296" y="6836"/>
                  </a:lnTo>
                  <a:lnTo>
                    <a:pt x="3191" y="6877"/>
                  </a:lnTo>
                  <a:lnTo>
                    <a:pt x="3088" y="6919"/>
                  </a:lnTo>
                  <a:lnTo>
                    <a:pt x="3035" y="6942"/>
                  </a:lnTo>
                  <a:lnTo>
                    <a:pt x="2984" y="6964"/>
                  </a:lnTo>
                  <a:lnTo>
                    <a:pt x="2933" y="6988"/>
                  </a:lnTo>
                  <a:lnTo>
                    <a:pt x="2881" y="7012"/>
                  </a:lnTo>
                  <a:lnTo>
                    <a:pt x="2830" y="7036"/>
                  </a:lnTo>
                  <a:lnTo>
                    <a:pt x="2780" y="7062"/>
                  </a:lnTo>
                  <a:lnTo>
                    <a:pt x="2730" y="7088"/>
                  </a:lnTo>
                  <a:lnTo>
                    <a:pt x="2679" y="7115"/>
                  </a:lnTo>
                  <a:lnTo>
                    <a:pt x="2629" y="7142"/>
                  </a:lnTo>
                  <a:lnTo>
                    <a:pt x="2579" y="7170"/>
                  </a:lnTo>
                  <a:lnTo>
                    <a:pt x="2528" y="7199"/>
                  </a:lnTo>
                  <a:lnTo>
                    <a:pt x="2479" y="7229"/>
                  </a:lnTo>
                  <a:lnTo>
                    <a:pt x="2430" y="7259"/>
                  </a:lnTo>
                  <a:lnTo>
                    <a:pt x="2381" y="7290"/>
                  </a:lnTo>
                  <a:lnTo>
                    <a:pt x="2332" y="7321"/>
                  </a:lnTo>
                  <a:lnTo>
                    <a:pt x="2283" y="7353"/>
                  </a:lnTo>
                  <a:lnTo>
                    <a:pt x="2235" y="7386"/>
                  </a:lnTo>
                  <a:lnTo>
                    <a:pt x="2186" y="7421"/>
                  </a:lnTo>
                  <a:lnTo>
                    <a:pt x="2138" y="7456"/>
                  </a:lnTo>
                  <a:lnTo>
                    <a:pt x="2091" y="7491"/>
                  </a:lnTo>
                  <a:lnTo>
                    <a:pt x="2043" y="7527"/>
                  </a:lnTo>
                  <a:lnTo>
                    <a:pt x="1995" y="7564"/>
                  </a:lnTo>
                  <a:lnTo>
                    <a:pt x="1949" y="7603"/>
                  </a:lnTo>
                  <a:lnTo>
                    <a:pt x="1902" y="7642"/>
                  </a:lnTo>
                  <a:lnTo>
                    <a:pt x="1856" y="7682"/>
                  </a:lnTo>
                  <a:lnTo>
                    <a:pt x="1809" y="7722"/>
                  </a:lnTo>
                  <a:lnTo>
                    <a:pt x="1763" y="7764"/>
                  </a:lnTo>
                  <a:lnTo>
                    <a:pt x="1717" y="7806"/>
                  </a:lnTo>
                  <a:lnTo>
                    <a:pt x="1672" y="7850"/>
                  </a:lnTo>
                  <a:lnTo>
                    <a:pt x="1626" y="7894"/>
                  </a:lnTo>
                  <a:lnTo>
                    <a:pt x="1581" y="7939"/>
                  </a:lnTo>
                  <a:lnTo>
                    <a:pt x="1537" y="7985"/>
                  </a:lnTo>
                  <a:lnTo>
                    <a:pt x="1492" y="8032"/>
                  </a:lnTo>
                  <a:lnTo>
                    <a:pt x="1448" y="8080"/>
                  </a:lnTo>
                  <a:lnTo>
                    <a:pt x="1404" y="8130"/>
                  </a:lnTo>
                  <a:lnTo>
                    <a:pt x="1361" y="8180"/>
                  </a:lnTo>
                  <a:lnTo>
                    <a:pt x="1317" y="8230"/>
                  </a:lnTo>
                  <a:lnTo>
                    <a:pt x="1274" y="8282"/>
                  </a:lnTo>
                  <a:lnTo>
                    <a:pt x="1232" y="8336"/>
                  </a:lnTo>
                  <a:lnTo>
                    <a:pt x="1189" y="8390"/>
                  </a:lnTo>
                  <a:lnTo>
                    <a:pt x="1148" y="8445"/>
                  </a:lnTo>
                  <a:lnTo>
                    <a:pt x="1105" y="8502"/>
                  </a:lnTo>
                  <a:lnTo>
                    <a:pt x="1064" y="8559"/>
                  </a:lnTo>
                  <a:lnTo>
                    <a:pt x="1023" y="8617"/>
                  </a:lnTo>
                  <a:lnTo>
                    <a:pt x="982" y="8677"/>
                  </a:lnTo>
                  <a:lnTo>
                    <a:pt x="941" y="8737"/>
                  </a:lnTo>
                  <a:lnTo>
                    <a:pt x="901" y="8799"/>
                  </a:lnTo>
                  <a:lnTo>
                    <a:pt x="861" y="8862"/>
                  </a:lnTo>
                  <a:lnTo>
                    <a:pt x="822" y="8926"/>
                  </a:lnTo>
                  <a:lnTo>
                    <a:pt x="782" y="8991"/>
                  </a:lnTo>
                  <a:lnTo>
                    <a:pt x="743" y="9058"/>
                  </a:lnTo>
                  <a:lnTo>
                    <a:pt x="705" y="9125"/>
                  </a:lnTo>
                  <a:lnTo>
                    <a:pt x="667" y="9193"/>
                  </a:lnTo>
                  <a:lnTo>
                    <a:pt x="629" y="9264"/>
                  </a:lnTo>
                  <a:lnTo>
                    <a:pt x="591" y="9334"/>
                  </a:lnTo>
                  <a:lnTo>
                    <a:pt x="554" y="9407"/>
                  </a:lnTo>
                  <a:lnTo>
                    <a:pt x="517" y="9480"/>
                  </a:lnTo>
                  <a:lnTo>
                    <a:pt x="481" y="9555"/>
                  </a:lnTo>
                  <a:lnTo>
                    <a:pt x="445" y="9632"/>
                  </a:lnTo>
                  <a:lnTo>
                    <a:pt x="408" y="9708"/>
                  </a:lnTo>
                  <a:lnTo>
                    <a:pt x="373" y="9788"/>
                  </a:lnTo>
                  <a:lnTo>
                    <a:pt x="338" y="9867"/>
                  </a:lnTo>
                  <a:lnTo>
                    <a:pt x="304" y="9949"/>
                  </a:lnTo>
                  <a:lnTo>
                    <a:pt x="270" y="10031"/>
                  </a:lnTo>
                  <a:lnTo>
                    <a:pt x="235" y="10116"/>
                  </a:lnTo>
                  <a:lnTo>
                    <a:pt x="202" y="10200"/>
                  </a:lnTo>
                  <a:lnTo>
                    <a:pt x="169" y="10287"/>
                  </a:lnTo>
                  <a:lnTo>
                    <a:pt x="136" y="10375"/>
                  </a:lnTo>
                  <a:lnTo>
                    <a:pt x="104" y="10465"/>
                  </a:lnTo>
                  <a:lnTo>
                    <a:pt x="71" y="10555"/>
                  </a:lnTo>
                  <a:lnTo>
                    <a:pt x="71" y="10555"/>
                  </a:lnTo>
                  <a:lnTo>
                    <a:pt x="75" y="10542"/>
                  </a:lnTo>
                  <a:lnTo>
                    <a:pt x="78" y="10528"/>
                  </a:lnTo>
                  <a:lnTo>
                    <a:pt x="81" y="10513"/>
                  </a:lnTo>
                  <a:lnTo>
                    <a:pt x="82" y="10497"/>
                  </a:lnTo>
                  <a:lnTo>
                    <a:pt x="83" y="10480"/>
                  </a:lnTo>
                  <a:lnTo>
                    <a:pt x="84" y="10463"/>
                  </a:lnTo>
                  <a:lnTo>
                    <a:pt x="83" y="10425"/>
                  </a:lnTo>
                  <a:lnTo>
                    <a:pt x="80" y="10386"/>
                  </a:lnTo>
                  <a:lnTo>
                    <a:pt x="75" y="10346"/>
                  </a:lnTo>
                  <a:lnTo>
                    <a:pt x="69" y="10304"/>
                  </a:lnTo>
                  <a:lnTo>
                    <a:pt x="63" y="10261"/>
                  </a:lnTo>
                  <a:lnTo>
                    <a:pt x="47" y="10176"/>
                  </a:lnTo>
                  <a:lnTo>
                    <a:pt x="32" y="10095"/>
                  </a:lnTo>
                  <a:lnTo>
                    <a:pt x="25" y="10057"/>
                  </a:lnTo>
                  <a:lnTo>
                    <a:pt x="20" y="10022"/>
                  </a:lnTo>
                  <a:lnTo>
                    <a:pt x="16" y="9990"/>
                  </a:lnTo>
                  <a:lnTo>
                    <a:pt x="13" y="9961"/>
                  </a:lnTo>
                  <a:lnTo>
                    <a:pt x="13" y="9961"/>
                  </a:lnTo>
                  <a:lnTo>
                    <a:pt x="8" y="9857"/>
                  </a:lnTo>
                  <a:lnTo>
                    <a:pt x="4" y="9754"/>
                  </a:lnTo>
                  <a:lnTo>
                    <a:pt x="2" y="9650"/>
                  </a:lnTo>
                  <a:lnTo>
                    <a:pt x="1" y="9546"/>
                  </a:lnTo>
                  <a:lnTo>
                    <a:pt x="0" y="9443"/>
                  </a:lnTo>
                  <a:lnTo>
                    <a:pt x="1" y="9339"/>
                  </a:lnTo>
                  <a:lnTo>
                    <a:pt x="3" y="9236"/>
                  </a:lnTo>
                  <a:lnTo>
                    <a:pt x="7" y="9132"/>
                  </a:lnTo>
                  <a:lnTo>
                    <a:pt x="11" y="9028"/>
                  </a:lnTo>
                  <a:lnTo>
                    <a:pt x="16" y="8924"/>
                  </a:lnTo>
                  <a:lnTo>
                    <a:pt x="23" y="8820"/>
                  </a:lnTo>
                  <a:lnTo>
                    <a:pt x="30" y="8718"/>
                  </a:lnTo>
                  <a:lnTo>
                    <a:pt x="38" y="8614"/>
                  </a:lnTo>
                  <a:lnTo>
                    <a:pt x="48" y="8511"/>
                  </a:lnTo>
                  <a:lnTo>
                    <a:pt x="58" y="8407"/>
                  </a:lnTo>
                  <a:lnTo>
                    <a:pt x="70" y="8305"/>
                  </a:lnTo>
                  <a:lnTo>
                    <a:pt x="70" y="8305"/>
                  </a:lnTo>
                  <a:lnTo>
                    <a:pt x="86" y="8172"/>
                  </a:lnTo>
                  <a:lnTo>
                    <a:pt x="105" y="8039"/>
                  </a:lnTo>
                  <a:lnTo>
                    <a:pt x="124" y="7906"/>
                  </a:lnTo>
                  <a:lnTo>
                    <a:pt x="146" y="7775"/>
                  </a:lnTo>
                  <a:lnTo>
                    <a:pt x="169" y="7642"/>
                  </a:lnTo>
                  <a:lnTo>
                    <a:pt x="194" y="7509"/>
                  </a:lnTo>
                  <a:lnTo>
                    <a:pt x="220" y="7376"/>
                  </a:lnTo>
                  <a:lnTo>
                    <a:pt x="248" y="7245"/>
                  </a:lnTo>
                  <a:lnTo>
                    <a:pt x="279" y="7112"/>
                  </a:lnTo>
                  <a:lnTo>
                    <a:pt x="310" y="6980"/>
                  </a:lnTo>
                  <a:lnTo>
                    <a:pt x="343" y="6848"/>
                  </a:lnTo>
                  <a:lnTo>
                    <a:pt x="378" y="6717"/>
                  </a:lnTo>
                  <a:lnTo>
                    <a:pt x="414" y="6585"/>
                  </a:lnTo>
                  <a:lnTo>
                    <a:pt x="454" y="6454"/>
                  </a:lnTo>
                  <a:lnTo>
                    <a:pt x="493" y="6324"/>
                  </a:lnTo>
                  <a:lnTo>
                    <a:pt x="534" y="6194"/>
                  </a:lnTo>
                  <a:lnTo>
                    <a:pt x="577" y="6063"/>
                  </a:lnTo>
                  <a:lnTo>
                    <a:pt x="623" y="5934"/>
                  </a:lnTo>
                  <a:lnTo>
                    <a:pt x="669" y="5805"/>
                  </a:lnTo>
                  <a:lnTo>
                    <a:pt x="717" y="5676"/>
                  </a:lnTo>
                  <a:lnTo>
                    <a:pt x="766" y="5548"/>
                  </a:lnTo>
                  <a:lnTo>
                    <a:pt x="818" y="5421"/>
                  </a:lnTo>
                  <a:lnTo>
                    <a:pt x="870" y="5294"/>
                  </a:lnTo>
                  <a:lnTo>
                    <a:pt x="924" y="5168"/>
                  </a:lnTo>
                  <a:lnTo>
                    <a:pt x="981" y="5042"/>
                  </a:lnTo>
                  <a:lnTo>
                    <a:pt x="1038" y="4918"/>
                  </a:lnTo>
                  <a:lnTo>
                    <a:pt x="1097" y="4793"/>
                  </a:lnTo>
                  <a:lnTo>
                    <a:pt x="1158" y="4669"/>
                  </a:lnTo>
                  <a:lnTo>
                    <a:pt x="1220" y="4547"/>
                  </a:lnTo>
                  <a:lnTo>
                    <a:pt x="1283" y="4425"/>
                  </a:lnTo>
                  <a:lnTo>
                    <a:pt x="1349" y="4303"/>
                  </a:lnTo>
                  <a:lnTo>
                    <a:pt x="1416" y="4184"/>
                  </a:lnTo>
                  <a:lnTo>
                    <a:pt x="1483" y="4064"/>
                  </a:lnTo>
                  <a:lnTo>
                    <a:pt x="1554" y="3945"/>
                  </a:lnTo>
                  <a:lnTo>
                    <a:pt x="1625" y="3828"/>
                  </a:lnTo>
                  <a:lnTo>
                    <a:pt x="1698" y="3712"/>
                  </a:lnTo>
                  <a:lnTo>
                    <a:pt x="1772" y="3596"/>
                  </a:lnTo>
                  <a:lnTo>
                    <a:pt x="1848" y="3482"/>
                  </a:lnTo>
                  <a:lnTo>
                    <a:pt x="1925" y="3368"/>
                  </a:lnTo>
                  <a:lnTo>
                    <a:pt x="2003" y="3256"/>
                  </a:lnTo>
                  <a:lnTo>
                    <a:pt x="2084" y="3145"/>
                  </a:lnTo>
                  <a:lnTo>
                    <a:pt x="2165" y="3035"/>
                  </a:lnTo>
                  <a:lnTo>
                    <a:pt x="2248" y="2926"/>
                  </a:lnTo>
                  <a:lnTo>
                    <a:pt x="2332" y="2819"/>
                  </a:lnTo>
                  <a:lnTo>
                    <a:pt x="2419" y="2712"/>
                  </a:lnTo>
                  <a:lnTo>
                    <a:pt x="2506" y="2607"/>
                  </a:lnTo>
                  <a:lnTo>
                    <a:pt x="2595" y="2503"/>
                  </a:lnTo>
                  <a:lnTo>
                    <a:pt x="2685" y="2402"/>
                  </a:lnTo>
                  <a:lnTo>
                    <a:pt x="2777" y="2300"/>
                  </a:lnTo>
                  <a:lnTo>
                    <a:pt x="2869" y="2201"/>
                  </a:lnTo>
                  <a:lnTo>
                    <a:pt x="2964" y="2103"/>
                  </a:lnTo>
                  <a:lnTo>
                    <a:pt x="3059" y="2007"/>
                  </a:lnTo>
                  <a:lnTo>
                    <a:pt x="3157" y="1911"/>
                  </a:lnTo>
                  <a:lnTo>
                    <a:pt x="3254" y="1817"/>
                  </a:lnTo>
                  <a:lnTo>
                    <a:pt x="3355" y="1726"/>
                  </a:lnTo>
                  <a:lnTo>
                    <a:pt x="3456" y="1635"/>
                  </a:lnTo>
                  <a:lnTo>
                    <a:pt x="3558" y="1546"/>
                  </a:lnTo>
                  <a:lnTo>
                    <a:pt x="3663" y="1459"/>
                  </a:lnTo>
                  <a:lnTo>
                    <a:pt x="3767" y="1374"/>
                  </a:lnTo>
                  <a:lnTo>
                    <a:pt x="3874" y="1291"/>
                  </a:lnTo>
                  <a:lnTo>
                    <a:pt x="3982" y="1208"/>
                  </a:lnTo>
                  <a:lnTo>
                    <a:pt x="4091" y="1129"/>
                  </a:lnTo>
                  <a:lnTo>
                    <a:pt x="4202" y="1050"/>
                  </a:lnTo>
                  <a:lnTo>
                    <a:pt x="4314" y="974"/>
                  </a:lnTo>
                  <a:lnTo>
                    <a:pt x="4314" y="974"/>
                  </a:lnTo>
                  <a:lnTo>
                    <a:pt x="4370" y="936"/>
                  </a:lnTo>
                  <a:lnTo>
                    <a:pt x="4427" y="899"/>
                  </a:lnTo>
                  <a:lnTo>
                    <a:pt x="4484" y="862"/>
                  </a:lnTo>
                  <a:lnTo>
                    <a:pt x="4542" y="827"/>
                  </a:lnTo>
                  <a:lnTo>
                    <a:pt x="4600" y="792"/>
                  </a:lnTo>
                  <a:lnTo>
                    <a:pt x="4658" y="758"/>
                  </a:lnTo>
                  <a:lnTo>
                    <a:pt x="4717" y="723"/>
                  </a:lnTo>
                  <a:lnTo>
                    <a:pt x="4775" y="691"/>
                  </a:lnTo>
                  <a:lnTo>
                    <a:pt x="4834" y="658"/>
                  </a:lnTo>
                  <a:lnTo>
                    <a:pt x="4895" y="627"/>
                  </a:lnTo>
                  <a:lnTo>
                    <a:pt x="4954" y="596"/>
                  </a:lnTo>
                  <a:lnTo>
                    <a:pt x="5015" y="566"/>
                  </a:lnTo>
                  <a:lnTo>
                    <a:pt x="5075" y="536"/>
                  </a:lnTo>
                  <a:lnTo>
                    <a:pt x="5135" y="507"/>
                  </a:lnTo>
                  <a:lnTo>
                    <a:pt x="5197" y="479"/>
                  </a:lnTo>
                  <a:lnTo>
                    <a:pt x="5258" y="452"/>
                  </a:lnTo>
                  <a:lnTo>
                    <a:pt x="5319" y="425"/>
                  </a:lnTo>
                  <a:lnTo>
                    <a:pt x="5381" y="399"/>
                  </a:lnTo>
                  <a:lnTo>
                    <a:pt x="5443" y="373"/>
                  </a:lnTo>
                  <a:lnTo>
                    <a:pt x="5505" y="349"/>
                  </a:lnTo>
                  <a:lnTo>
                    <a:pt x="5568" y="325"/>
                  </a:lnTo>
                  <a:lnTo>
                    <a:pt x="5630" y="302"/>
                  </a:lnTo>
                  <a:lnTo>
                    <a:pt x="5693" y="280"/>
                  </a:lnTo>
                  <a:lnTo>
                    <a:pt x="5757" y="259"/>
                  </a:lnTo>
                  <a:lnTo>
                    <a:pt x="5820" y="239"/>
                  </a:lnTo>
                  <a:lnTo>
                    <a:pt x="5883" y="219"/>
                  </a:lnTo>
                  <a:lnTo>
                    <a:pt x="5948" y="199"/>
                  </a:lnTo>
                  <a:lnTo>
                    <a:pt x="6011" y="181"/>
                  </a:lnTo>
                  <a:lnTo>
                    <a:pt x="6076" y="164"/>
                  </a:lnTo>
                  <a:lnTo>
                    <a:pt x="6140" y="148"/>
                  </a:lnTo>
                  <a:lnTo>
                    <a:pt x="6204" y="132"/>
                  </a:lnTo>
                  <a:lnTo>
                    <a:pt x="6270" y="117"/>
                  </a:lnTo>
                  <a:lnTo>
                    <a:pt x="6334" y="103"/>
                  </a:lnTo>
                  <a:lnTo>
                    <a:pt x="6399" y="90"/>
                  </a:lnTo>
                  <a:lnTo>
                    <a:pt x="6465" y="78"/>
                  </a:lnTo>
                  <a:lnTo>
                    <a:pt x="6530" y="67"/>
                  </a:lnTo>
                  <a:lnTo>
                    <a:pt x="6595" y="56"/>
                  </a:lnTo>
                  <a:lnTo>
                    <a:pt x="6661" y="47"/>
                  </a:lnTo>
                  <a:lnTo>
                    <a:pt x="6726" y="38"/>
                  </a:lnTo>
                  <a:lnTo>
                    <a:pt x="6793" y="30"/>
                  </a:lnTo>
                  <a:lnTo>
                    <a:pt x="6858" y="24"/>
                  </a:lnTo>
                  <a:lnTo>
                    <a:pt x="6924" y="17"/>
                  </a:lnTo>
                  <a:lnTo>
                    <a:pt x="6991" y="12"/>
                  </a:lnTo>
                  <a:lnTo>
                    <a:pt x="7057" y="8"/>
                  </a:lnTo>
                  <a:lnTo>
                    <a:pt x="7123" y="4"/>
                  </a:lnTo>
                  <a:lnTo>
                    <a:pt x="7190" y="2"/>
                  </a:lnTo>
                  <a:lnTo>
                    <a:pt x="7256" y="1"/>
                  </a:lnTo>
                  <a:lnTo>
                    <a:pt x="7324" y="0"/>
                  </a:lnTo>
                  <a:lnTo>
                    <a:pt x="7390" y="1"/>
                  </a:lnTo>
                  <a:lnTo>
                    <a:pt x="7456" y="3"/>
                  </a:lnTo>
                  <a:lnTo>
                    <a:pt x="7524" y="5"/>
                  </a:lnTo>
                  <a:lnTo>
                    <a:pt x="7590" y="9"/>
                  </a:lnTo>
                  <a:lnTo>
                    <a:pt x="7658" y="13"/>
                  </a:lnTo>
                  <a:lnTo>
                    <a:pt x="7724" y="19"/>
                  </a:lnTo>
                  <a:lnTo>
                    <a:pt x="7791" y="26"/>
                  </a:lnTo>
                  <a:lnTo>
                    <a:pt x="7859" y="34"/>
                  </a:lnTo>
                  <a:lnTo>
                    <a:pt x="7925" y="43"/>
                  </a:lnTo>
                  <a:lnTo>
                    <a:pt x="7992" y="52"/>
                  </a:lnTo>
                  <a:lnTo>
                    <a:pt x="8060" y="63"/>
                  </a:lnTo>
                  <a:lnTo>
                    <a:pt x="8127" y="75"/>
                  </a:lnTo>
                  <a:lnTo>
                    <a:pt x="8194" y="87"/>
                  </a:lnTo>
                  <a:lnTo>
                    <a:pt x="8261" y="101"/>
                  </a:lnTo>
                  <a:lnTo>
                    <a:pt x="8328" y="116"/>
                  </a:lnTo>
                  <a:lnTo>
                    <a:pt x="8395" y="132"/>
                  </a:lnTo>
                  <a:lnTo>
                    <a:pt x="8395" y="132"/>
                  </a:lnTo>
                  <a:lnTo>
                    <a:pt x="8444" y="144"/>
                  </a:lnTo>
                  <a:lnTo>
                    <a:pt x="8492" y="157"/>
                  </a:lnTo>
                  <a:lnTo>
                    <a:pt x="8541" y="171"/>
                  </a:lnTo>
                  <a:lnTo>
                    <a:pt x="8589" y="185"/>
                  </a:lnTo>
                  <a:lnTo>
                    <a:pt x="8637" y="199"/>
                  </a:lnTo>
                  <a:lnTo>
                    <a:pt x="8684" y="216"/>
                  </a:lnTo>
                  <a:lnTo>
                    <a:pt x="8732" y="231"/>
                  </a:lnTo>
                  <a:lnTo>
                    <a:pt x="8779" y="248"/>
                  </a:lnTo>
                  <a:lnTo>
                    <a:pt x="8872" y="282"/>
                  </a:lnTo>
                  <a:lnTo>
                    <a:pt x="8964" y="318"/>
                  </a:lnTo>
                  <a:lnTo>
                    <a:pt x="9055" y="357"/>
                  </a:lnTo>
                  <a:lnTo>
                    <a:pt x="9146" y="398"/>
                  </a:lnTo>
                  <a:lnTo>
                    <a:pt x="9234" y="440"/>
                  </a:lnTo>
                  <a:lnTo>
                    <a:pt x="9323" y="485"/>
                  </a:lnTo>
                  <a:lnTo>
                    <a:pt x="9409" y="531"/>
                  </a:lnTo>
                  <a:lnTo>
                    <a:pt x="9496" y="579"/>
                  </a:lnTo>
                  <a:lnTo>
                    <a:pt x="9580" y="629"/>
                  </a:lnTo>
                  <a:lnTo>
                    <a:pt x="9665" y="680"/>
                  </a:lnTo>
                  <a:lnTo>
                    <a:pt x="9748" y="733"/>
                  </a:lnTo>
                  <a:lnTo>
                    <a:pt x="9831" y="788"/>
                  </a:lnTo>
                  <a:lnTo>
                    <a:pt x="9912" y="843"/>
                  </a:lnTo>
                  <a:lnTo>
                    <a:pt x="9993" y="901"/>
                  </a:lnTo>
                  <a:lnTo>
                    <a:pt x="10072" y="960"/>
                  </a:lnTo>
                  <a:lnTo>
                    <a:pt x="10151" y="1020"/>
                  </a:lnTo>
                  <a:lnTo>
                    <a:pt x="10229" y="1081"/>
                  </a:lnTo>
                  <a:lnTo>
                    <a:pt x="10306" y="1144"/>
                  </a:lnTo>
                  <a:lnTo>
                    <a:pt x="10382" y="1207"/>
                  </a:lnTo>
                  <a:lnTo>
                    <a:pt x="10457" y="1272"/>
                  </a:lnTo>
                  <a:lnTo>
                    <a:pt x="10532" y="1338"/>
                  </a:lnTo>
                  <a:lnTo>
                    <a:pt x="10606" y="1404"/>
                  </a:lnTo>
                  <a:lnTo>
                    <a:pt x="10680" y="1473"/>
                  </a:lnTo>
                  <a:lnTo>
                    <a:pt x="10752" y="1541"/>
                  </a:lnTo>
                  <a:lnTo>
                    <a:pt x="10824" y="1610"/>
                  </a:lnTo>
                  <a:lnTo>
                    <a:pt x="10895" y="1680"/>
                  </a:lnTo>
                  <a:lnTo>
                    <a:pt x="10964" y="1751"/>
                  </a:lnTo>
                  <a:lnTo>
                    <a:pt x="11035" y="1823"/>
                  </a:lnTo>
                  <a:lnTo>
                    <a:pt x="11035" y="1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" name="深度视觉·原创设计 https://www.docer.com/works?userid=22383862"/>
            <p:cNvSpPr txBox="1"/>
            <p:nvPr/>
          </p:nvSpPr>
          <p:spPr>
            <a:xfrm>
              <a:off x="8263269" y="2441478"/>
              <a:ext cx="72580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01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Blockchain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5" name="深度视觉·原创设计 https://www.docer.com/works?userid=22383862"/>
          <p:cNvGrpSpPr/>
          <p:nvPr/>
        </p:nvGrpSpPr>
        <p:grpSpPr>
          <a:xfrm>
            <a:off x="8524775" y="1759598"/>
            <a:ext cx="2242944" cy="1513408"/>
            <a:chOff x="8835056" y="1915592"/>
            <a:chExt cx="2242944" cy="1513408"/>
          </a:xfrm>
        </p:grpSpPr>
        <p:sp>
          <p:nvSpPr>
            <p:cNvPr id="6" name="深度视觉·原创设计 https://www.docer.com/works?userid=22383862"/>
            <p:cNvSpPr/>
            <p:nvPr/>
          </p:nvSpPr>
          <p:spPr bwMode="auto">
            <a:xfrm>
              <a:off x="8835056" y="1915592"/>
              <a:ext cx="2242944" cy="1513408"/>
            </a:xfrm>
            <a:custGeom>
              <a:avLst/>
              <a:gdLst>
                <a:gd name="T0" fmla="*/ 11854 w 12590"/>
                <a:gd name="T1" fmla="*/ 8438 h 8493"/>
                <a:gd name="T2" fmla="*/ 11822 w 12590"/>
                <a:gd name="T3" fmla="*/ 8286 h 8493"/>
                <a:gd name="T4" fmla="*/ 11726 w 12590"/>
                <a:gd name="T5" fmla="*/ 8123 h 8493"/>
                <a:gd name="T6" fmla="*/ 11511 w 12590"/>
                <a:gd name="T7" fmla="*/ 7890 h 8493"/>
                <a:gd name="T8" fmla="*/ 11382 w 12590"/>
                <a:gd name="T9" fmla="*/ 7808 h 8493"/>
                <a:gd name="T10" fmla="*/ 11085 w 12590"/>
                <a:gd name="T11" fmla="*/ 7707 h 8493"/>
                <a:gd name="T12" fmla="*/ 10741 w 12590"/>
                <a:gd name="T13" fmla="*/ 7675 h 8493"/>
                <a:gd name="T14" fmla="*/ 10143 w 12590"/>
                <a:gd name="T15" fmla="*/ 7707 h 8493"/>
                <a:gd name="T16" fmla="*/ 9812 w 12590"/>
                <a:gd name="T17" fmla="*/ 7718 h 8493"/>
                <a:gd name="T18" fmla="*/ 9477 w 12590"/>
                <a:gd name="T19" fmla="*/ 7694 h 8493"/>
                <a:gd name="T20" fmla="*/ 8907 w 12590"/>
                <a:gd name="T21" fmla="*/ 7583 h 8493"/>
                <a:gd name="T22" fmla="*/ 8357 w 12590"/>
                <a:gd name="T23" fmla="*/ 7408 h 8493"/>
                <a:gd name="T24" fmla="*/ 7730 w 12590"/>
                <a:gd name="T25" fmla="*/ 7115 h 8493"/>
                <a:gd name="T26" fmla="*/ 7159 w 12590"/>
                <a:gd name="T27" fmla="*/ 6729 h 8493"/>
                <a:gd name="T28" fmla="*/ 6692 w 12590"/>
                <a:gd name="T29" fmla="*/ 6295 h 8493"/>
                <a:gd name="T30" fmla="*/ 6471 w 12590"/>
                <a:gd name="T31" fmla="*/ 6032 h 8493"/>
                <a:gd name="T32" fmla="*/ 6274 w 12590"/>
                <a:gd name="T33" fmla="*/ 5748 h 8493"/>
                <a:gd name="T34" fmla="*/ 6102 w 12590"/>
                <a:gd name="T35" fmla="*/ 5445 h 8493"/>
                <a:gd name="T36" fmla="*/ 5537 w 12590"/>
                <a:gd name="T37" fmla="*/ 4330 h 8493"/>
                <a:gd name="T38" fmla="*/ 5150 w 12590"/>
                <a:gd name="T39" fmla="*/ 3643 h 8493"/>
                <a:gd name="T40" fmla="*/ 4709 w 12590"/>
                <a:gd name="T41" fmla="*/ 2996 h 8493"/>
                <a:gd name="T42" fmla="*/ 4308 w 12590"/>
                <a:gd name="T43" fmla="*/ 2528 h 8493"/>
                <a:gd name="T44" fmla="*/ 4019 w 12590"/>
                <a:gd name="T45" fmla="*/ 2253 h 8493"/>
                <a:gd name="T46" fmla="*/ 3702 w 12590"/>
                <a:gd name="T47" fmla="*/ 1999 h 8493"/>
                <a:gd name="T48" fmla="*/ 3352 w 12590"/>
                <a:gd name="T49" fmla="*/ 1768 h 8493"/>
                <a:gd name="T50" fmla="*/ 2966 w 12590"/>
                <a:gd name="T51" fmla="*/ 1562 h 8493"/>
                <a:gd name="T52" fmla="*/ 2541 w 12590"/>
                <a:gd name="T53" fmla="*/ 1385 h 8493"/>
                <a:gd name="T54" fmla="*/ 2073 w 12590"/>
                <a:gd name="T55" fmla="*/ 1237 h 8493"/>
                <a:gd name="T56" fmla="*/ 1559 w 12590"/>
                <a:gd name="T57" fmla="*/ 1121 h 8493"/>
                <a:gd name="T58" fmla="*/ 995 w 12590"/>
                <a:gd name="T59" fmla="*/ 1041 h 8493"/>
                <a:gd name="T60" fmla="*/ 378 w 12590"/>
                <a:gd name="T61" fmla="*/ 998 h 8493"/>
                <a:gd name="T62" fmla="*/ 28 w 12590"/>
                <a:gd name="T63" fmla="*/ 988 h 8493"/>
                <a:gd name="T64" fmla="*/ 199 w 12590"/>
                <a:gd name="T65" fmla="*/ 926 h 8493"/>
                <a:gd name="T66" fmla="*/ 516 w 12590"/>
                <a:gd name="T67" fmla="*/ 753 h 8493"/>
                <a:gd name="T68" fmla="*/ 1028 w 12590"/>
                <a:gd name="T69" fmla="*/ 560 h 8493"/>
                <a:gd name="T70" fmla="*/ 1724 w 12590"/>
                <a:gd name="T71" fmla="*/ 351 h 8493"/>
                <a:gd name="T72" fmla="*/ 2389 w 12590"/>
                <a:gd name="T73" fmla="*/ 199 h 8493"/>
                <a:gd name="T74" fmla="*/ 3322 w 12590"/>
                <a:gd name="T75" fmla="*/ 60 h 8493"/>
                <a:gd name="T76" fmla="*/ 4274 w 12590"/>
                <a:gd name="T77" fmla="*/ 2 h 8493"/>
                <a:gd name="T78" fmla="*/ 5234 w 12590"/>
                <a:gd name="T79" fmla="*/ 25 h 8493"/>
                <a:gd name="T80" fmla="*/ 6190 w 12590"/>
                <a:gd name="T81" fmla="*/ 132 h 8493"/>
                <a:gd name="T82" fmla="*/ 7134 w 12590"/>
                <a:gd name="T83" fmla="*/ 322 h 8493"/>
                <a:gd name="T84" fmla="*/ 8052 w 12590"/>
                <a:gd name="T85" fmla="*/ 597 h 8493"/>
                <a:gd name="T86" fmla="*/ 8935 w 12590"/>
                <a:gd name="T87" fmla="*/ 959 h 8493"/>
                <a:gd name="T88" fmla="*/ 9771 w 12590"/>
                <a:gd name="T89" fmla="*/ 1409 h 8493"/>
                <a:gd name="T90" fmla="*/ 10443 w 12590"/>
                <a:gd name="T91" fmla="*/ 1865 h 8493"/>
                <a:gd name="T92" fmla="*/ 10811 w 12590"/>
                <a:gd name="T93" fmla="*/ 2165 h 8493"/>
                <a:gd name="T94" fmla="*/ 11152 w 12590"/>
                <a:gd name="T95" fmla="*/ 2490 h 8493"/>
                <a:gd name="T96" fmla="*/ 11466 w 12590"/>
                <a:gd name="T97" fmla="*/ 2839 h 8493"/>
                <a:gd name="T98" fmla="*/ 11747 w 12590"/>
                <a:gd name="T99" fmla="*/ 3211 h 8493"/>
                <a:gd name="T100" fmla="*/ 11993 w 12590"/>
                <a:gd name="T101" fmla="*/ 3605 h 8493"/>
                <a:gd name="T102" fmla="*/ 12201 w 12590"/>
                <a:gd name="T103" fmla="*/ 4019 h 8493"/>
                <a:gd name="T104" fmla="*/ 12368 w 12590"/>
                <a:gd name="T105" fmla="*/ 4455 h 8493"/>
                <a:gd name="T106" fmla="*/ 12491 w 12590"/>
                <a:gd name="T107" fmla="*/ 4907 h 8493"/>
                <a:gd name="T108" fmla="*/ 12566 w 12590"/>
                <a:gd name="T109" fmla="*/ 5378 h 8493"/>
                <a:gd name="T110" fmla="*/ 12589 w 12590"/>
                <a:gd name="T111" fmla="*/ 5698 h 8493"/>
                <a:gd name="T112" fmla="*/ 12567 w 12590"/>
                <a:gd name="T113" fmla="*/ 6243 h 8493"/>
                <a:gd name="T114" fmla="*/ 12448 w 12590"/>
                <a:gd name="T115" fmla="*/ 6922 h 8493"/>
                <a:gd name="T116" fmla="*/ 12243 w 12590"/>
                <a:gd name="T117" fmla="*/ 7583 h 8493"/>
                <a:gd name="T118" fmla="*/ 11971 w 12590"/>
                <a:gd name="T119" fmla="*/ 8225 h 8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90" h="8493">
                  <a:moveTo>
                    <a:pt x="11839" y="8493"/>
                  </a:moveTo>
                  <a:lnTo>
                    <a:pt x="11839" y="8493"/>
                  </a:lnTo>
                  <a:lnTo>
                    <a:pt x="11843" y="8485"/>
                  </a:lnTo>
                  <a:lnTo>
                    <a:pt x="11846" y="8476"/>
                  </a:lnTo>
                  <a:lnTo>
                    <a:pt x="11849" y="8467"/>
                  </a:lnTo>
                  <a:lnTo>
                    <a:pt x="11851" y="8458"/>
                  </a:lnTo>
                  <a:lnTo>
                    <a:pt x="11854" y="8438"/>
                  </a:lnTo>
                  <a:lnTo>
                    <a:pt x="11855" y="8418"/>
                  </a:lnTo>
                  <a:lnTo>
                    <a:pt x="11854" y="8398"/>
                  </a:lnTo>
                  <a:lnTo>
                    <a:pt x="11851" y="8376"/>
                  </a:lnTo>
                  <a:lnTo>
                    <a:pt x="11846" y="8354"/>
                  </a:lnTo>
                  <a:lnTo>
                    <a:pt x="11839" y="8331"/>
                  </a:lnTo>
                  <a:lnTo>
                    <a:pt x="11831" y="8309"/>
                  </a:lnTo>
                  <a:lnTo>
                    <a:pt x="11822" y="8286"/>
                  </a:lnTo>
                  <a:lnTo>
                    <a:pt x="11811" y="8262"/>
                  </a:lnTo>
                  <a:lnTo>
                    <a:pt x="11799" y="8239"/>
                  </a:lnTo>
                  <a:lnTo>
                    <a:pt x="11786" y="8216"/>
                  </a:lnTo>
                  <a:lnTo>
                    <a:pt x="11772" y="8192"/>
                  </a:lnTo>
                  <a:lnTo>
                    <a:pt x="11757" y="8168"/>
                  </a:lnTo>
                  <a:lnTo>
                    <a:pt x="11742" y="8145"/>
                  </a:lnTo>
                  <a:lnTo>
                    <a:pt x="11726" y="8123"/>
                  </a:lnTo>
                  <a:lnTo>
                    <a:pt x="11709" y="8100"/>
                  </a:lnTo>
                  <a:lnTo>
                    <a:pt x="11674" y="8057"/>
                  </a:lnTo>
                  <a:lnTo>
                    <a:pt x="11639" y="8016"/>
                  </a:lnTo>
                  <a:lnTo>
                    <a:pt x="11605" y="7978"/>
                  </a:lnTo>
                  <a:lnTo>
                    <a:pt x="11571" y="7944"/>
                  </a:lnTo>
                  <a:lnTo>
                    <a:pt x="11540" y="7915"/>
                  </a:lnTo>
                  <a:lnTo>
                    <a:pt x="11511" y="7890"/>
                  </a:lnTo>
                  <a:lnTo>
                    <a:pt x="11487" y="7872"/>
                  </a:lnTo>
                  <a:lnTo>
                    <a:pt x="11487" y="7872"/>
                  </a:lnTo>
                  <a:lnTo>
                    <a:pt x="11467" y="7858"/>
                  </a:lnTo>
                  <a:lnTo>
                    <a:pt x="11446" y="7845"/>
                  </a:lnTo>
                  <a:lnTo>
                    <a:pt x="11425" y="7832"/>
                  </a:lnTo>
                  <a:lnTo>
                    <a:pt x="11404" y="7819"/>
                  </a:lnTo>
                  <a:lnTo>
                    <a:pt x="11382" y="7808"/>
                  </a:lnTo>
                  <a:lnTo>
                    <a:pt x="11361" y="7797"/>
                  </a:lnTo>
                  <a:lnTo>
                    <a:pt x="11316" y="7777"/>
                  </a:lnTo>
                  <a:lnTo>
                    <a:pt x="11271" y="7759"/>
                  </a:lnTo>
                  <a:lnTo>
                    <a:pt x="11226" y="7743"/>
                  </a:lnTo>
                  <a:lnTo>
                    <a:pt x="11180" y="7729"/>
                  </a:lnTo>
                  <a:lnTo>
                    <a:pt x="11132" y="7717"/>
                  </a:lnTo>
                  <a:lnTo>
                    <a:pt x="11085" y="7707"/>
                  </a:lnTo>
                  <a:lnTo>
                    <a:pt x="11038" y="7698"/>
                  </a:lnTo>
                  <a:lnTo>
                    <a:pt x="10988" y="7691"/>
                  </a:lnTo>
                  <a:lnTo>
                    <a:pt x="10940" y="7685"/>
                  </a:lnTo>
                  <a:lnTo>
                    <a:pt x="10891" y="7681"/>
                  </a:lnTo>
                  <a:lnTo>
                    <a:pt x="10842" y="7678"/>
                  </a:lnTo>
                  <a:lnTo>
                    <a:pt x="10791" y="7676"/>
                  </a:lnTo>
                  <a:lnTo>
                    <a:pt x="10741" y="7675"/>
                  </a:lnTo>
                  <a:lnTo>
                    <a:pt x="10691" y="7675"/>
                  </a:lnTo>
                  <a:lnTo>
                    <a:pt x="10641" y="7676"/>
                  </a:lnTo>
                  <a:lnTo>
                    <a:pt x="10590" y="7678"/>
                  </a:lnTo>
                  <a:lnTo>
                    <a:pt x="10540" y="7680"/>
                  </a:lnTo>
                  <a:lnTo>
                    <a:pt x="10439" y="7686"/>
                  </a:lnTo>
                  <a:lnTo>
                    <a:pt x="10340" y="7693"/>
                  </a:lnTo>
                  <a:lnTo>
                    <a:pt x="10143" y="7707"/>
                  </a:lnTo>
                  <a:lnTo>
                    <a:pt x="10047" y="7713"/>
                  </a:lnTo>
                  <a:lnTo>
                    <a:pt x="10000" y="7716"/>
                  </a:lnTo>
                  <a:lnTo>
                    <a:pt x="9954" y="7718"/>
                  </a:lnTo>
                  <a:lnTo>
                    <a:pt x="9954" y="7718"/>
                  </a:lnTo>
                  <a:lnTo>
                    <a:pt x="9906" y="7719"/>
                  </a:lnTo>
                  <a:lnTo>
                    <a:pt x="9859" y="7719"/>
                  </a:lnTo>
                  <a:lnTo>
                    <a:pt x="9812" y="7718"/>
                  </a:lnTo>
                  <a:lnTo>
                    <a:pt x="9764" y="7717"/>
                  </a:lnTo>
                  <a:lnTo>
                    <a:pt x="9716" y="7715"/>
                  </a:lnTo>
                  <a:lnTo>
                    <a:pt x="9668" y="7712"/>
                  </a:lnTo>
                  <a:lnTo>
                    <a:pt x="9621" y="7709"/>
                  </a:lnTo>
                  <a:lnTo>
                    <a:pt x="9572" y="7705"/>
                  </a:lnTo>
                  <a:lnTo>
                    <a:pt x="9525" y="7700"/>
                  </a:lnTo>
                  <a:lnTo>
                    <a:pt x="9477" y="7694"/>
                  </a:lnTo>
                  <a:lnTo>
                    <a:pt x="9430" y="7688"/>
                  </a:lnTo>
                  <a:lnTo>
                    <a:pt x="9381" y="7682"/>
                  </a:lnTo>
                  <a:lnTo>
                    <a:pt x="9286" y="7667"/>
                  </a:lnTo>
                  <a:lnTo>
                    <a:pt x="9190" y="7648"/>
                  </a:lnTo>
                  <a:lnTo>
                    <a:pt x="9096" y="7628"/>
                  </a:lnTo>
                  <a:lnTo>
                    <a:pt x="9001" y="7607"/>
                  </a:lnTo>
                  <a:lnTo>
                    <a:pt x="8907" y="7583"/>
                  </a:lnTo>
                  <a:lnTo>
                    <a:pt x="8814" y="7558"/>
                  </a:lnTo>
                  <a:lnTo>
                    <a:pt x="8722" y="7531"/>
                  </a:lnTo>
                  <a:lnTo>
                    <a:pt x="8630" y="7503"/>
                  </a:lnTo>
                  <a:lnTo>
                    <a:pt x="8540" y="7474"/>
                  </a:lnTo>
                  <a:lnTo>
                    <a:pt x="8450" y="7442"/>
                  </a:lnTo>
                  <a:lnTo>
                    <a:pt x="8450" y="7442"/>
                  </a:lnTo>
                  <a:lnTo>
                    <a:pt x="8357" y="7408"/>
                  </a:lnTo>
                  <a:lnTo>
                    <a:pt x="8264" y="7372"/>
                  </a:lnTo>
                  <a:lnTo>
                    <a:pt x="8172" y="7334"/>
                  </a:lnTo>
                  <a:lnTo>
                    <a:pt x="8082" y="7294"/>
                  </a:lnTo>
                  <a:lnTo>
                    <a:pt x="7992" y="7252"/>
                  </a:lnTo>
                  <a:lnTo>
                    <a:pt x="7904" y="7208"/>
                  </a:lnTo>
                  <a:lnTo>
                    <a:pt x="7816" y="7163"/>
                  </a:lnTo>
                  <a:lnTo>
                    <a:pt x="7730" y="7115"/>
                  </a:lnTo>
                  <a:lnTo>
                    <a:pt x="7644" y="7065"/>
                  </a:lnTo>
                  <a:lnTo>
                    <a:pt x="7560" y="7014"/>
                  </a:lnTo>
                  <a:lnTo>
                    <a:pt x="7478" y="6961"/>
                  </a:lnTo>
                  <a:lnTo>
                    <a:pt x="7396" y="6905"/>
                  </a:lnTo>
                  <a:lnTo>
                    <a:pt x="7316" y="6849"/>
                  </a:lnTo>
                  <a:lnTo>
                    <a:pt x="7236" y="6791"/>
                  </a:lnTo>
                  <a:lnTo>
                    <a:pt x="7159" y="6729"/>
                  </a:lnTo>
                  <a:lnTo>
                    <a:pt x="7082" y="6668"/>
                  </a:lnTo>
                  <a:lnTo>
                    <a:pt x="7008" y="6604"/>
                  </a:lnTo>
                  <a:lnTo>
                    <a:pt x="6935" y="6538"/>
                  </a:lnTo>
                  <a:lnTo>
                    <a:pt x="6863" y="6471"/>
                  </a:lnTo>
                  <a:lnTo>
                    <a:pt x="6794" y="6402"/>
                  </a:lnTo>
                  <a:lnTo>
                    <a:pt x="6725" y="6331"/>
                  </a:lnTo>
                  <a:lnTo>
                    <a:pt x="6692" y="6295"/>
                  </a:lnTo>
                  <a:lnTo>
                    <a:pt x="6659" y="6259"/>
                  </a:lnTo>
                  <a:lnTo>
                    <a:pt x="6627" y="6222"/>
                  </a:lnTo>
                  <a:lnTo>
                    <a:pt x="6595" y="6184"/>
                  </a:lnTo>
                  <a:lnTo>
                    <a:pt x="6563" y="6147"/>
                  </a:lnTo>
                  <a:lnTo>
                    <a:pt x="6532" y="6109"/>
                  </a:lnTo>
                  <a:lnTo>
                    <a:pt x="6501" y="6070"/>
                  </a:lnTo>
                  <a:lnTo>
                    <a:pt x="6471" y="6032"/>
                  </a:lnTo>
                  <a:lnTo>
                    <a:pt x="6442" y="5992"/>
                  </a:lnTo>
                  <a:lnTo>
                    <a:pt x="6412" y="5952"/>
                  </a:lnTo>
                  <a:lnTo>
                    <a:pt x="6383" y="5912"/>
                  </a:lnTo>
                  <a:lnTo>
                    <a:pt x="6355" y="5872"/>
                  </a:lnTo>
                  <a:lnTo>
                    <a:pt x="6327" y="5830"/>
                  </a:lnTo>
                  <a:lnTo>
                    <a:pt x="6300" y="5789"/>
                  </a:lnTo>
                  <a:lnTo>
                    <a:pt x="6274" y="5748"/>
                  </a:lnTo>
                  <a:lnTo>
                    <a:pt x="6248" y="5706"/>
                  </a:lnTo>
                  <a:lnTo>
                    <a:pt x="6221" y="5663"/>
                  </a:lnTo>
                  <a:lnTo>
                    <a:pt x="6196" y="5620"/>
                  </a:lnTo>
                  <a:lnTo>
                    <a:pt x="6172" y="5577"/>
                  </a:lnTo>
                  <a:lnTo>
                    <a:pt x="6148" y="5534"/>
                  </a:lnTo>
                  <a:lnTo>
                    <a:pt x="6124" y="5489"/>
                  </a:lnTo>
                  <a:lnTo>
                    <a:pt x="6102" y="5445"/>
                  </a:lnTo>
                  <a:lnTo>
                    <a:pt x="6102" y="5445"/>
                  </a:lnTo>
                  <a:lnTo>
                    <a:pt x="5999" y="5242"/>
                  </a:lnTo>
                  <a:lnTo>
                    <a:pt x="5897" y="5038"/>
                  </a:lnTo>
                  <a:lnTo>
                    <a:pt x="5795" y="4835"/>
                  </a:lnTo>
                  <a:lnTo>
                    <a:pt x="5692" y="4632"/>
                  </a:lnTo>
                  <a:lnTo>
                    <a:pt x="5589" y="4431"/>
                  </a:lnTo>
                  <a:lnTo>
                    <a:pt x="5537" y="4330"/>
                  </a:lnTo>
                  <a:lnTo>
                    <a:pt x="5484" y="4231"/>
                  </a:lnTo>
                  <a:lnTo>
                    <a:pt x="5430" y="4131"/>
                  </a:lnTo>
                  <a:lnTo>
                    <a:pt x="5376" y="4031"/>
                  </a:lnTo>
                  <a:lnTo>
                    <a:pt x="5320" y="3934"/>
                  </a:lnTo>
                  <a:lnTo>
                    <a:pt x="5265" y="3836"/>
                  </a:lnTo>
                  <a:lnTo>
                    <a:pt x="5208" y="3739"/>
                  </a:lnTo>
                  <a:lnTo>
                    <a:pt x="5150" y="3643"/>
                  </a:lnTo>
                  <a:lnTo>
                    <a:pt x="5091" y="3548"/>
                  </a:lnTo>
                  <a:lnTo>
                    <a:pt x="5031" y="3453"/>
                  </a:lnTo>
                  <a:lnTo>
                    <a:pt x="4969" y="3360"/>
                  </a:lnTo>
                  <a:lnTo>
                    <a:pt x="4907" y="3267"/>
                  </a:lnTo>
                  <a:lnTo>
                    <a:pt x="4843" y="3176"/>
                  </a:lnTo>
                  <a:lnTo>
                    <a:pt x="4776" y="3085"/>
                  </a:lnTo>
                  <a:lnTo>
                    <a:pt x="4709" y="2996"/>
                  </a:lnTo>
                  <a:lnTo>
                    <a:pt x="4640" y="2908"/>
                  </a:lnTo>
                  <a:lnTo>
                    <a:pt x="4570" y="2821"/>
                  </a:lnTo>
                  <a:lnTo>
                    <a:pt x="4497" y="2735"/>
                  </a:lnTo>
                  <a:lnTo>
                    <a:pt x="4422" y="2652"/>
                  </a:lnTo>
                  <a:lnTo>
                    <a:pt x="4385" y="2609"/>
                  </a:lnTo>
                  <a:lnTo>
                    <a:pt x="4346" y="2568"/>
                  </a:lnTo>
                  <a:lnTo>
                    <a:pt x="4308" y="2528"/>
                  </a:lnTo>
                  <a:lnTo>
                    <a:pt x="4267" y="2487"/>
                  </a:lnTo>
                  <a:lnTo>
                    <a:pt x="4228" y="2448"/>
                  </a:lnTo>
                  <a:lnTo>
                    <a:pt x="4187" y="2407"/>
                  </a:lnTo>
                  <a:lnTo>
                    <a:pt x="4146" y="2368"/>
                  </a:lnTo>
                  <a:lnTo>
                    <a:pt x="4104" y="2329"/>
                  </a:lnTo>
                  <a:lnTo>
                    <a:pt x="4062" y="2291"/>
                  </a:lnTo>
                  <a:lnTo>
                    <a:pt x="4019" y="2253"/>
                  </a:lnTo>
                  <a:lnTo>
                    <a:pt x="3976" y="2215"/>
                  </a:lnTo>
                  <a:lnTo>
                    <a:pt x="3931" y="2178"/>
                  </a:lnTo>
                  <a:lnTo>
                    <a:pt x="3887" y="2141"/>
                  </a:lnTo>
                  <a:lnTo>
                    <a:pt x="3842" y="2105"/>
                  </a:lnTo>
                  <a:lnTo>
                    <a:pt x="3796" y="2069"/>
                  </a:lnTo>
                  <a:lnTo>
                    <a:pt x="3749" y="2033"/>
                  </a:lnTo>
                  <a:lnTo>
                    <a:pt x="3702" y="1999"/>
                  </a:lnTo>
                  <a:lnTo>
                    <a:pt x="3654" y="1964"/>
                  </a:lnTo>
                  <a:lnTo>
                    <a:pt x="3606" y="1931"/>
                  </a:lnTo>
                  <a:lnTo>
                    <a:pt x="3556" y="1897"/>
                  </a:lnTo>
                  <a:lnTo>
                    <a:pt x="3506" y="1863"/>
                  </a:lnTo>
                  <a:lnTo>
                    <a:pt x="3456" y="1831"/>
                  </a:lnTo>
                  <a:lnTo>
                    <a:pt x="3404" y="1799"/>
                  </a:lnTo>
                  <a:lnTo>
                    <a:pt x="3352" y="1768"/>
                  </a:lnTo>
                  <a:lnTo>
                    <a:pt x="3299" y="1737"/>
                  </a:lnTo>
                  <a:lnTo>
                    <a:pt x="3245" y="1706"/>
                  </a:lnTo>
                  <a:lnTo>
                    <a:pt x="3191" y="1676"/>
                  </a:lnTo>
                  <a:lnTo>
                    <a:pt x="3136" y="1647"/>
                  </a:lnTo>
                  <a:lnTo>
                    <a:pt x="3081" y="1618"/>
                  </a:lnTo>
                  <a:lnTo>
                    <a:pt x="3024" y="1590"/>
                  </a:lnTo>
                  <a:lnTo>
                    <a:pt x="2966" y="1562"/>
                  </a:lnTo>
                  <a:lnTo>
                    <a:pt x="2909" y="1535"/>
                  </a:lnTo>
                  <a:lnTo>
                    <a:pt x="2849" y="1508"/>
                  </a:lnTo>
                  <a:lnTo>
                    <a:pt x="2789" y="1482"/>
                  </a:lnTo>
                  <a:lnTo>
                    <a:pt x="2729" y="1457"/>
                  </a:lnTo>
                  <a:lnTo>
                    <a:pt x="2667" y="1432"/>
                  </a:lnTo>
                  <a:lnTo>
                    <a:pt x="2605" y="1408"/>
                  </a:lnTo>
                  <a:lnTo>
                    <a:pt x="2541" y="1385"/>
                  </a:lnTo>
                  <a:lnTo>
                    <a:pt x="2477" y="1362"/>
                  </a:lnTo>
                  <a:lnTo>
                    <a:pt x="2412" y="1338"/>
                  </a:lnTo>
                  <a:lnTo>
                    <a:pt x="2346" y="1317"/>
                  </a:lnTo>
                  <a:lnTo>
                    <a:pt x="2279" y="1296"/>
                  </a:lnTo>
                  <a:lnTo>
                    <a:pt x="2212" y="1276"/>
                  </a:lnTo>
                  <a:lnTo>
                    <a:pt x="2143" y="1256"/>
                  </a:lnTo>
                  <a:lnTo>
                    <a:pt x="2073" y="1237"/>
                  </a:lnTo>
                  <a:lnTo>
                    <a:pt x="2002" y="1218"/>
                  </a:lnTo>
                  <a:lnTo>
                    <a:pt x="1931" y="1201"/>
                  </a:lnTo>
                  <a:lnTo>
                    <a:pt x="1859" y="1184"/>
                  </a:lnTo>
                  <a:lnTo>
                    <a:pt x="1785" y="1166"/>
                  </a:lnTo>
                  <a:lnTo>
                    <a:pt x="1711" y="1151"/>
                  </a:lnTo>
                  <a:lnTo>
                    <a:pt x="1635" y="1136"/>
                  </a:lnTo>
                  <a:lnTo>
                    <a:pt x="1559" y="1121"/>
                  </a:lnTo>
                  <a:lnTo>
                    <a:pt x="1481" y="1108"/>
                  </a:lnTo>
                  <a:lnTo>
                    <a:pt x="1403" y="1095"/>
                  </a:lnTo>
                  <a:lnTo>
                    <a:pt x="1324" y="1083"/>
                  </a:lnTo>
                  <a:lnTo>
                    <a:pt x="1243" y="1071"/>
                  </a:lnTo>
                  <a:lnTo>
                    <a:pt x="1162" y="1061"/>
                  </a:lnTo>
                  <a:lnTo>
                    <a:pt x="1078" y="1051"/>
                  </a:lnTo>
                  <a:lnTo>
                    <a:pt x="995" y="1041"/>
                  </a:lnTo>
                  <a:lnTo>
                    <a:pt x="910" y="1033"/>
                  </a:lnTo>
                  <a:lnTo>
                    <a:pt x="824" y="1025"/>
                  </a:lnTo>
                  <a:lnTo>
                    <a:pt x="737" y="1018"/>
                  </a:lnTo>
                  <a:lnTo>
                    <a:pt x="649" y="1012"/>
                  </a:lnTo>
                  <a:lnTo>
                    <a:pt x="560" y="1007"/>
                  </a:lnTo>
                  <a:lnTo>
                    <a:pt x="470" y="1002"/>
                  </a:lnTo>
                  <a:lnTo>
                    <a:pt x="378" y="998"/>
                  </a:lnTo>
                  <a:lnTo>
                    <a:pt x="286" y="996"/>
                  </a:lnTo>
                  <a:lnTo>
                    <a:pt x="191" y="993"/>
                  </a:lnTo>
                  <a:lnTo>
                    <a:pt x="97" y="992"/>
                  </a:lnTo>
                  <a:lnTo>
                    <a:pt x="0" y="992"/>
                  </a:lnTo>
                  <a:lnTo>
                    <a:pt x="0" y="992"/>
                  </a:lnTo>
                  <a:lnTo>
                    <a:pt x="14" y="991"/>
                  </a:lnTo>
                  <a:lnTo>
                    <a:pt x="28" y="988"/>
                  </a:lnTo>
                  <a:lnTo>
                    <a:pt x="43" y="986"/>
                  </a:lnTo>
                  <a:lnTo>
                    <a:pt x="59" y="982"/>
                  </a:lnTo>
                  <a:lnTo>
                    <a:pt x="75" y="978"/>
                  </a:lnTo>
                  <a:lnTo>
                    <a:pt x="92" y="972"/>
                  </a:lnTo>
                  <a:lnTo>
                    <a:pt x="127" y="959"/>
                  </a:lnTo>
                  <a:lnTo>
                    <a:pt x="163" y="944"/>
                  </a:lnTo>
                  <a:lnTo>
                    <a:pt x="199" y="926"/>
                  </a:lnTo>
                  <a:lnTo>
                    <a:pt x="237" y="907"/>
                  </a:lnTo>
                  <a:lnTo>
                    <a:pt x="275" y="887"/>
                  </a:lnTo>
                  <a:lnTo>
                    <a:pt x="350" y="845"/>
                  </a:lnTo>
                  <a:lnTo>
                    <a:pt x="421" y="803"/>
                  </a:lnTo>
                  <a:lnTo>
                    <a:pt x="456" y="785"/>
                  </a:lnTo>
                  <a:lnTo>
                    <a:pt x="487" y="768"/>
                  </a:lnTo>
                  <a:lnTo>
                    <a:pt x="516" y="753"/>
                  </a:lnTo>
                  <a:lnTo>
                    <a:pt x="542" y="742"/>
                  </a:lnTo>
                  <a:lnTo>
                    <a:pt x="542" y="742"/>
                  </a:lnTo>
                  <a:lnTo>
                    <a:pt x="639" y="703"/>
                  </a:lnTo>
                  <a:lnTo>
                    <a:pt x="735" y="666"/>
                  </a:lnTo>
                  <a:lnTo>
                    <a:pt x="833" y="629"/>
                  </a:lnTo>
                  <a:lnTo>
                    <a:pt x="930" y="594"/>
                  </a:lnTo>
                  <a:lnTo>
                    <a:pt x="1028" y="560"/>
                  </a:lnTo>
                  <a:lnTo>
                    <a:pt x="1126" y="527"/>
                  </a:lnTo>
                  <a:lnTo>
                    <a:pt x="1225" y="495"/>
                  </a:lnTo>
                  <a:lnTo>
                    <a:pt x="1324" y="465"/>
                  </a:lnTo>
                  <a:lnTo>
                    <a:pt x="1423" y="434"/>
                  </a:lnTo>
                  <a:lnTo>
                    <a:pt x="1523" y="405"/>
                  </a:lnTo>
                  <a:lnTo>
                    <a:pt x="1623" y="378"/>
                  </a:lnTo>
                  <a:lnTo>
                    <a:pt x="1724" y="351"/>
                  </a:lnTo>
                  <a:lnTo>
                    <a:pt x="1823" y="325"/>
                  </a:lnTo>
                  <a:lnTo>
                    <a:pt x="1925" y="301"/>
                  </a:lnTo>
                  <a:lnTo>
                    <a:pt x="2026" y="277"/>
                  </a:lnTo>
                  <a:lnTo>
                    <a:pt x="2127" y="253"/>
                  </a:lnTo>
                  <a:lnTo>
                    <a:pt x="2127" y="253"/>
                  </a:lnTo>
                  <a:lnTo>
                    <a:pt x="2257" y="225"/>
                  </a:lnTo>
                  <a:lnTo>
                    <a:pt x="2389" y="199"/>
                  </a:lnTo>
                  <a:lnTo>
                    <a:pt x="2520" y="175"/>
                  </a:lnTo>
                  <a:lnTo>
                    <a:pt x="2653" y="152"/>
                  </a:lnTo>
                  <a:lnTo>
                    <a:pt x="2786" y="130"/>
                  </a:lnTo>
                  <a:lnTo>
                    <a:pt x="2919" y="111"/>
                  </a:lnTo>
                  <a:lnTo>
                    <a:pt x="3052" y="92"/>
                  </a:lnTo>
                  <a:lnTo>
                    <a:pt x="3187" y="75"/>
                  </a:lnTo>
                  <a:lnTo>
                    <a:pt x="3322" y="60"/>
                  </a:lnTo>
                  <a:lnTo>
                    <a:pt x="3457" y="47"/>
                  </a:lnTo>
                  <a:lnTo>
                    <a:pt x="3592" y="35"/>
                  </a:lnTo>
                  <a:lnTo>
                    <a:pt x="3728" y="25"/>
                  </a:lnTo>
                  <a:lnTo>
                    <a:pt x="3864" y="17"/>
                  </a:lnTo>
                  <a:lnTo>
                    <a:pt x="4001" y="10"/>
                  </a:lnTo>
                  <a:lnTo>
                    <a:pt x="4138" y="5"/>
                  </a:lnTo>
                  <a:lnTo>
                    <a:pt x="4274" y="2"/>
                  </a:lnTo>
                  <a:lnTo>
                    <a:pt x="4411" y="0"/>
                  </a:lnTo>
                  <a:lnTo>
                    <a:pt x="4548" y="0"/>
                  </a:lnTo>
                  <a:lnTo>
                    <a:pt x="4685" y="2"/>
                  </a:lnTo>
                  <a:lnTo>
                    <a:pt x="4822" y="5"/>
                  </a:lnTo>
                  <a:lnTo>
                    <a:pt x="4959" y="10"/>
                  </a:lnTo>
                  <a:lnTo>
                    <a:pt x="5096" y="17"/>
                  </a:lnTo>
                  <a:lnTo>
                    <a:pt x="5234" y="25"/>
                  </a:lnTo>
                  <a:lnTo>
                    <a:pt x="5371" y="35"/>
                  </a:lnTo>
                  <a:lnTo>
                    <a:pt x="5507" y="47"/>
                  </a:lnTo>
                  <a:lnTo>
                    <a:pt x="5645" y="60"/>
                  </a:lnTo>
                  <a:lnTo>
                    <a:pt x="5781" y="75"/>
                  </a:lnTo>
                  <a:lnTo>
                    <a:pt x="5918" y="93"/>
                  </a:lnTo>
                  <a:lnTo>
                    <a:pt x="6054" y="111"/>
                  </a:lnTo>
                  <a:lnTo>
                    <a:pt x="6190" y="132"/>
                  </a:lnTo>
                  <a:lnTo>
                    <a:pt x="6326" y="153"/>
                  </a:lnTo>
                  <a:lnTo>
                    <a:pt x="6462" y="177"/>
                  </a:lnTo>
                  <a:lnTo>
                    <a:pt x="6597" y="202"/>
                  </a:lnTo>
                  <a:lnTo>
                    <a:pt x="6731" y="229"/>
                  </a:lnTo>
                  <a:lnTo>
                    <a:pt x="6866" y="258"/>
                  </a:lnTo>
                  <a:lnTo>
                    <a:pt x="7000" y="290"/>
                  </a:lnTo>
                  <a:lnTo>
                    <a:pt x="7134" y="322"/>
                  </a:lnTo>
                  <a:lnTo>
                    <a:pt x="7266" y="356"/>
                  </a:lnTo>
                  <a:lnTo>
                    <a:pt x="7398" y="391"/>
                  </a:lnTo>
                  <a:lnTo>
                    <a:pt x="7531" y="429"/>
                  </a:lnTo>
                  <a:lnTo>
                    <a:pt x="7662" y="469"/>
                  </a:lnTo>
                  <a:lnTo>
                    <a:pt x="7792" y="510"/>
                  </a:lnTo>
                  <a:lnTo>
                    <a:pt x="7922" y="552"/>
                  </a:lnTo>
                  <a:lnTo>
                    <a:pt x="8052" y="597"/>
                  </a:lnTo>
                  <a:lnTo>
                    <a:pt x="8181" y="644"/>
                  </a:lnTo>
                  <a:lnTo>
                    <a:pt x="8308" y="692"/>
                  </a:lnTo>
                  <a:lnTo>
                    <a:pt x="8435" y="742"/>
                  </a:lnTo>
                  <a:lnTo>
                    <a:pt x="8561" y="793"/>
                  </a:lnTo>
                  <a:lnTo>
                    <a:pt x="8686" y="847"/>
                  </a:lnTo>
                  <a:lnTo>
                    <a:pt x="8811" y="902"/>
                  </a:lnTo>
                  <a:lnTo>
                    <a:pt x="8935" y="959"/>
                  </a:lnTo>
                  <a:lnTo>
                    <a:pt x="9057" y="1019"/>
                  </a:lnTo>
                  <a:lnTo>
                    <a:pt x="9178" y="1079"/>
                  </a:lnTo>
                  <a:lnTo>
                    <a:pt x="9299" y="1141"/>
                  </a:lnTo>
                  <a:lnTo>
                    <a:pt x="9419" y="1206"/>
                  </a:lnTo>
                  <a:lnTo>
                    <a:pt x="9537" y="1272"/>
                  </a:lnTo>
                  <a:lnTo>
                    <a:pt x="9655" y="1339"/>
                  </a:lnTo>
                  <a:lnTo>
                    <a:pt x="9771" y="1409"/>
                  </a:lnTo>
                  <a:lnTo>
                    <a:pt x="9886" y="1480"/>
                  </a:lnTo>
                  <a:lnTo>
                    <a:pt x="10000" y="1554"/>
                  </a:lnTo>
                  <a:lnTo>
                    <a:pt x="10113" y="1629"/>
                  </a:lnTo>
                  <a:lnTo>
                    <a:pt x="10224" y="1706"/>
                  </a:lnTo>
                  <a:lnTo>
                    <a:pt x="10335" y="1785"/>
                  </a:lnTo>
                  <a:lnTo>
                    <a:pt x="10443" y="1865"/>
                  </a:lnTo>
                  <a:lnTo>
                    <a:pt x="10443" y="1865"/>
                  </a:lnTo>
                  <a:lnTo>
                    <a:pt x="10498" y="1907"/>
                  </a:lnTo>
                  <a:lnTo>
                    <a:pt x="10551" y="1948"/>
                  </a:lnTo>
                  <a:lnTo>
                    <a:pt x="10604" y="1990"/>
                  </a:lnTo>
                  <a:lnTo>
                    <a:pt x="10657" y="2033"/>
                  </a:lnTo>
                  <a:lnTo>
                    <a:pt x="10709" y="2077"/>
                  </a:lnTo>
                  <a:lnTo>
                    <a:pt x="10760" y="2121"/>
                  </a:lnTo>
                  <a:lnTo>
                    <a:pt x="10811" y="2165"/>
                  </a:lnTo>
                  <a:lnTo>
                    <a:pt x="10862" y="2209"/>
                  </a:lnTo>
                  <a:lnTo>
                    <a:pt x="10911" y="2255"/>
                  </a:lnTo>
                  <a:lnTo>
                    <a:pt x="10961" y="2301"/>
                  </a:lnTo>
                  <a:lnTo>
                    <a:pt x="11010" y="2347"/>
                  </a:lnTo>
                  <a:lnTo>
                    <a:pt x="11058" y="2394"/>
                  </a:lnTo>
                  <a:lnTo>
                    <a:pt x="11106" y="2442"/>
                  </a:lnTo>
                  <a:lnTo>
                    <a:pt x="11152" y="2490"/>
                  </a:lnTo>
                  <a:lnTo>
                    <a:pt x="11200" y="2538"/>
                  </a:lnTo>
                  <a:lnTo>
                    <a:pt x="11245" y="2586"/>
                  </a:lnTo>
                  <a:lnTo>
                    <a:pt x="11291" y="2637"/>
                  </a:lnTo>
                  <a:lnTo>
                    <a:pt x="11335" y="2686"/>
                  </a:lnTo>
                  <a:lnTo>
                    <a:pt x="11380" y="2736"/>
                  </a:lnTo>
                  <a:lnTo>
                    <a:pt x="11423" y="2787"/>
                  </a:lnTo>
                  <a:lnTo>
                    <a:pt x="11466" y="2839"/>
                  </a:lnTo>
                  <a:lnTo>
                    <a:pt x="11508" y="2890"/>
                  </a:lnTo>
                  <a:lnTo>
                    <a:pt x="11550" y="2942"/>
                  </a:lnTo>
                  <a:lnTo>
                    <a:pt x="11591" y="2996"/>
                  </a:lnTo>
                  <a:lnTo>
                    <a:pt x="11630" y="3049"/>
                  </a:lnTo>
                  <a:lnTo>
                    <a:pt x="11670" y="3102"/>
                  </a:lnTo>
                  <a:lnTo>
                    <a:pt x="11709" y="3157"/>
                  </a:lnTo>
                  <a:lnTo>
                    <a:pt x="11747" y="3211"/>
                  </a:lnTo>
                  <a:lnTo>
                    <a:pt x="11784" y="3266"/>
                  </a:lnTo>
                  <a:lnTo>
                    <a:pt x="11821" y="3321"/>
                  </a:lnTo>
                  <a:lnTo>
                    <a:pt x="11856" y="3377"/>
                  </a:lnTo>
                  <a:lnTo>
                    <a:pt x="11892" y="3433"/>
                  </a:lnTo>
                  <a:lnTo>
                    <a:pt x="11927" y="3490"/>
                  </a:lnTo>
                  <a:lnTo>
                    <a:pt x="11960" y="3548"/>
                  </a:lnTo>
                  <a:lnTo>
                    <a:pt x="11993" y="3605"/>
                  </a:lnTo>
                  <a:lnTo>
                    <a:pt x="12025" y="3663"/>
                  </a:lnTo>
                  <a:lnTo>
                    <a:pt x="12057" y="3722"/>
                  </a:lnTo>
                  <a:lnTo>
                    <a:pt x="12087" y="3780"/>
                  </a:lnTo>
                  <a:lnTo>
                    <a:pt x="12117" y="3839"/>
                  </a:lnTo>
                  <a:lnTo>
                    <a:pt x="12146" y="3900"/>
                  </a:lnTo>
                  <a:lnTo>
                    <a:pt x="12174" y="3959"/>
                  </a:lnTo>
                  <a:lnTo>
                    <a:pt x="12201" y="4019"/>
                  </a:lnTo>
                  <a:lnTo>
                    <a:pt x="12228" y="4081"/>
                  </a:lnTo>
                  <a:lnTo>
                    <a:pt x="12253" y="4142"/>
                  </a:lnTo>
                  <a:lnTo>
                    <a:pt x="12278" y="4203"/>
                  </a:lnTo>
                  <a:lnTo>
                    <a:pt x="12302" y="4266"/>
                  </a:lnTo>
                  <a:lnTo>
                    <a:pt x="12325" y="4328"/>
                  </a:lnTo>
                  <a:lnTo>
                    <a:pt x="12347" y="4391"/>
                  </a:lnTo>
                  <a:lnTo>
                    <a:pt x="12368" y="4455"/>
                  </a:lnTo>
                  <a:lnTo>
                    <a:pt x="12388" y="4518"/>
                  </a:lnTo>
                  <a:lnTo>
                    <a:pt x="12408" y="4582"/>
                  </a:lnTo>
                  <a:lnTo>
                    <a:pt x="12427" y="4647"/>
                  </a:lnTo>
                  <a:lnTo>
                    <a:pt x="12444" y="4711"/>
                  </a:lnTo>
                  <a:lnTo>
                    <a:pt x="12461" y="4777"/>
                  </a:lnTo>
                  <a:lnTo>
                    <a:pt x="12476" y="4842"/>
                  </a:lnTo>
                  <a:lnTo>
                    <a:pt x="12491" y="4907"/>
                  </a:lnTo>
                  <a:lnTo>
                    <a:pt x="12505" y="4974"/>
                  </a:lnTo>
                  <a:lnTo>
                    <a:pt x="12517" y="5040"/>
                  </a:lnTo>
                  <a:lnTo>
                    <a:pt x="12529" y="5107"/>
                  </a:lnTo>
                  <a:lnTo>
                    <a:pt x="12540" y="5175"/>
                  </a:lnTo>
                  <a:lnTo>
                    <a:pt x="12550" y="5242"/>
                  </a:lnTo>
                  <a:lnTo>
                    <a:pt x="12558" y="5309"/>
                  </a:lnTo>
                  <a:lnTo>
                    <a:pt x="12566" y="5378"/>
                  </a:lnTo>
                  <a:lnTo>
                    <a:pt x="12574" y="5446"/>
                  </a:lnTo>
                  <a:lnTo>
                    <a:pt x="12574" y="5446"/>
                  </a:lnTo>
                  <a:lnTo>
                    <a:pt x="12578" y="5497"/>
                  </a:lnTo>
                  <a:lnTo>
                    <a:pt x="12582" y="5547"/>
                  </a:lnTo>
                  <a:lnTo>
                    <a:pt x="12585" y="5597"/>
                  </a:lnTo>
                  <a:lnTo>
                    <a:pt x="12587" y="5647"/>
                  </a:lnTo>
                  <a:lnTo>
                    <a:pt x="12589" y="5698"/>
                  </a:lnTo>
                  <a:lnTo>
                    <a:pt x="12590" y="5748"/>
                  </a:lnTo>
                  <a:lnTo>
                    <a:pt x="12590" y="5797"/>
                  </a:lnTo>
                  <a:lnTo>
                    <a:pt x="12590" y="5847"/>
                  </a:lnTo>
                  <a:lnTo>
                    <a:pt x="12588" y="5947"/>
                  </a:lnTo>
                  <a:lnTo>
                    <a:pt x="12584" y="6046"/>
                  </a:lnTo>
                  <a:lnTo>
                    <a:pt x="12577" y="6144"/>
                  </a:lnTo>
                  <a:lnTo>
                    <a:pt x="12567" y="6243"/>
                  </a:lnTo>
                  <a:lnTo>
                    <a:pt x="12556" y="6341"/>
                  </a:lnTo>
                  <a:lnTo>
                    <a:pt x="12543" y="6439"/>
                  </a:lnTo>
                  <a:lnTo>
                    <a:pt x="12528" y="6536"/>
                  </a:lnTo>
                  <a:lnTo>
                    <a:pt x="12511" y="6633"/>
                  </a:lnTo>
                  <a:lnTo>
                    <a:pt x="12492" y="6729"/>
                  </a:lnTo>
                  <a:lnTo>
                    <a:pt x="12471" y="6826"/>
                  </a:lnTo>
                  <a:lnTo>
                    <a:pt x="12448" y="6922"/>
                  </a:lnTo>
                  <a:lnTo>
                    <a:pt x="12424" y="7018"/>
                  </a:lnTo>
                  <a:lnTo>
                    <a:pt x="12398" y="7113"/>
                  </a:lnTo>
                  <a:lnTo>
                    <a:pt x="12369" y="7208"/>
                  </a:lnTo>
                  <a:lnTo>
                    <a:pt x="12340" y="7303"/>
                  </a:lnTo>
                  <a:lnTo>
                    <a:pt x="12309" y="7396"/>
                  </a:lnTo>
                  <a:lnTo>
                    <a:pt x="12276" y="7490"/>
                  </a:lnTo>
                  <a:lnTo>
                    <a:pt x="12243" y="7583"/>
                  </a:lnTo>
                  <a:lnTo>
                    <a:pt x="12207" y="7676"/>
                  </a:lnTo>
                  <a:lnTo>
                    <a:pt x="12170" y="7768"/>
                  </a:lnTo>
                  <a:lnTo>
                    <a:pt x="12133" y="7861"/>
                  </a:lnTo>
                  <a:lnTo>
                    <a:pt x="12094" y="7952"/>
                  </a:lnTo>
                  <a:lnTo>
                    <a:pt x="12054" y="8044"/>
                  </a:lnTo>
                  <a:lnTo>
                    <a:pt x="12013" y="8134"/>
                  </a:lnTo>
                  <a:lnTo>
                    <a:pt x="11971" y="8225"/>
                  </a:lnTo>
                  <a:lnTo>
                    <a:pt x="11928" y="8315"/>
                  </a:lnTo>
                  <a:lnTo>
                    <a:pt x="11884" y="8405"/>
                  </a:lnTo>
                  <a:lnTo>
                    <a:pt x="11839" y="8493"/>
                  </a:lnTo>
                  <a:lnTo>
                    <a:pt x="11839" y="84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" name="深度视觉·原创设计 https://www.docer.com/works?userid=22383862"/>
            <p:cNvSpPr txBox="1"/>
            <p:nvPr/>
          </p:nvSpPr>
          <p:spPr>
            <a:xfrm>
              <a:off x="10144831" y="2274676"/>
              <a:ext cx="54800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02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Solidity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8" name="深度视觉·原创设计 https://www.docer.com/works?userid=22383862"/>
          <p:cNvGrpSpPr/>
          <p:nvPr/>
        </p:nvGrpSpPr>
        <p:grpSpPr>
          <a:xfrm>
            <a:off x="10108553" y="2418764"/>
            <a:ext cx="1141960" cy="2435348"/>
            <a:chOff x="10418834" y="2574758"/>
            <a:chExt cx="1141960" cy="2435348"/>
          </a:xfrm>
        </p:grpSpPr>
        <p:sp>
          <p:nvSpPr>
            <p:cNvPr id="9" name="深度视觉·原创设计 https://www.docer.com/works?userid=22383862"/>
            <p:cNvSpPr/>
            <p:nvPr/>
          </p:nvSpPr>
          <p:spPr bwMode="auto">
            <a:xfrm>
              <a:off x="10418834" y="2574758"/>
              <a:ext cx="1141960" cy="2435348"/>
            </a:xfrm>
            <a:custGeom>
              <a:avLst/>
              <a:gdLst>
                <a:gd name="T0" fmla="*/ 89 w 6408"/>
                <a:gd name="T1" fmla="*/ 13555 h 13673"/>
                <a:gd name="T2" fmla="*/ 225 w 6408"/>
                <a:gd name="T3" fmla="*/ 13477 h 13673"/>
                <a:gd name="T4" fmla="*/ 351 w 6408"/>
                <a:gd name="T5" fmla="*/ 13337 h 13673"/>
                <a:gd name="T6" fmla="*/ 506 w 6408"/>
                <a:gd name="T7" fmla="*/ 13062 h 13673"/>
                <a:gd name="T8" fmla="*/ 546 w 6408"/>
                <a:gd name="T9" fmla="*/ 12913 h 13673"/>
                <a:gd name="T10" fmla="*/ 552 w 6408"/>
                <a:gd name="T11" fmla="*/ 12601 h 13673"/>
                <a:gd name="T12" fmla="*/ 478 w 6408"/>
                <a:gd name="T13" fmla="*/ 12263 h 13673"/>
                <a:gd name="T14" fmla="*/ 265 w 6408"/>
                <a:gd name="T15" fmla="*/ 11703 h 13673"/>
                <a:gd name="T16" fmla="*/ 153 w 6408"/>
                <a:gd name="T17" fmla="*/ 11391 h 13673"/>
                <a:gd name="T18" fmla="*/ 75 w 6408"/>
                <a:gd name="T19" fmla="*/ 11064 h 13673"/>
                <a:gd name="T20" fmla="*/ 8 w 6408"/>
                <a:gd name="T21" fmla="*/ 10488 h 13673"/>
                <a:gd name="T22" fmla="*/ 7 w 6408"/>
                <a:gd name="T23" fmla="*/ 9911 h 13673"/>
                <a:gd name="T24" fmla="*/ 96 w 6408"/>
                <a:gd name="T25" fmla="*/ 9224 h 13673"/>
                <a:gd name="T26" fmla="*/ 289 w 6408"/>
                <a:gd name="T27" fmla="*/ 8563 h 13673"/>
                <a:gd name="T28" fmla="*/ 562 w 6408"/>
                <a:gd name="T29" fmla="*/ 7986 h 13673"/>
                <a:gd name="T30" fmla="*/ 746 w 6408"/>
                <a:gd name="T31" fmla="*/ 7695 h 13673"/>
                <a:gd name="T32" fmla="*/ 956 w 6408"/>
                <a:gd name="T33" fmla="*/ 7421 h 13673"/>
                <a:gd name="T34" fmla="*/ 1192 w 6408"/>
                <a:gd name="T35" fmla="*/ 7165 h 13673"/>
                <a:gd name="T36" fmla="*/ 2082 w 6408"/>
                <a:gd name="T37" fmla="*/ 6288 h 13673"/>
                <a:gd name="T38" fmla="*/ 2619 w 6408"/>
                <a:gd name="T39" fmla="*/ 5711 h 13673"/>
                <a:gd name="T40" fmla="*/ 3102 w 6408"/>
                <a:gd name="T41" fmla="*/ 5095 h 13673"/>
                <a:gd name="T42" fmla="*/ 3426 w 6408"/>
                <a:gd name="T43" fmla="*/ 4569 h 13673"/>
                <a:gd name="T44" fmla="*/ 3600 w 6408"/>
                <a:gd name="T45" fmla="*/ 4211 h 13673"/>
                <a:gd name="T46" fmla="*/ 3746 w 6408"/>
                <a:gd name="T47" fmla="*/ 3832 h 13673"/>
                <a:gd name="T48" fmla="*/ 3860 w 6408"/>
                <a:gd name="T49" fmla="*/ 3429 h 13673"/>
                <a:gd name="T50" fmla="*/ 3938 w 6408"/>
                <a:gd name="T51" fmla="*/ 2998 h 13673"/>
                <a:gd name="T52" fmla="*/ 3978 w 6408"/>
                <a:gd name="T53" fmla="*/ 2540 h 13673"/>
                <a:gd name="T54" fmla="*/ 3977 w 6408"/>
                <a:gd name="T55" fmla="*/ 2049 h 13673"/>
                <a:gd name="T56" fmla="*/ 3930 w 6408"/>
                <a:gd name="T57" fmla="*/ 1524 h 13673"/>
                <a:gd name="T58" fmla="*/ 3835 w 6408"/>
                <a:gd name="T59" fmla="*/ 962 h 13673"/>
                <a:gd name="T60" fmla="*/ 3689 w 6408"/>
                <a:gd name="T61" fmla="*/ 362 h 13673"/>
                <a:gd name="T62" fmla="*/ 3591 w 6408"/>
                <a:gd name="T63" fmla="*/ 26 h 13673"/>
                <a:gd name="T64" fmla="*/ 3703 w 6408"/>
                <a:gd name="T65" fmla="*/ 169 h 13673"/>
                <a:gd name="T66" fmla="*/ 3964 w 6408"/>
                <a:gd name="T67" fmla="*/ 419 h 13673"/>
                <a:gd name="T68" fmla="*/ 4304 w 6408"/>
                <a:gd name="T69" fmla="*/ 847 h 13673"/>
                <a:gd name="T70" fmla="*/ 4714 w 6408"/>
                <a:gd name="T71" fmla="*/ 1447 h 13673"/>
                <a:gd name="T72" fmla="*/ 5061 w 6408"/>
                <a:gd name="T73" fmla="*/ 2034 h 13673"/>
                <a:gd name="T74" fmla="*/ 5478 w 6408"/>
                <a:gd name="T75" fmla="*/ 2881 h 13673"/>
                <a:gd name="T76" fmla="*/ 5823 w 6408"/>
                <a:gd name="T77" fmla="*/ 3769 h 13673"/>
                <a:gd name="T78" fmla="*/ 6092 w 6408"/>
                <a:gd name="T79" fmla="*/ 4691 h 13673"/>
                <a:gd name="T80" fmla="*/ 6281 w 6408"/>
                <a:gd name="T81" fmla="*/ 5635 h 13673"/>
                <a:gd name="T82" fmla="*/ 6387 w 6408"/>
                <a:gd name="T83" fmla="*/ 6590 h 13673"/>
                <a:gd name="T84" fmla="*/ 6404 w 6408"/>
                <a:gd name="T85" fmla="*/ 7549 h 13673"/>
                <a:gd name="T86" fmla="*/ 6328 w 6408"/>
                <a:gd name="T87" fmla="*/ 8500 h 13673"/>
                <a:gd name="T88" fmla="*/ 6153 w 6408"/>
                <a:gd name="T89" fmla="*/ 9434 h 13673"/>
                <a:gd name="T90" fmla="*/ 5922 w 6408"/>
                <a:gd name="T91" fmla="*/ 10213 h 13673"/>
                <a:gd name="T92" fmla="*/ 5749 w 6408"/>
                <a:gd name="T93" fmla="*/ 10654 h 13673"/>
                <a:gd name="T94" fmla="*/ 5543 w 6408"/>
                <a:gd name="T95" fmla="*/ 11078 h 13673"/>
                <a:gd name="T96" fmla="*/ 5306 w 6408"/>
                <a:gd name="T97" fmla="*/ 11482 h 13673"/>
                <a:gd name="T98" fmla="*/ 5037 w 6408"/>
                <a:gd name="T99" fmla="*/ 11863 h 13673"/>
                <a:gd name="T100" fmla="*/ 4736 w 6408"/>
                <a:gd name="T101" fmla="*/ 12217 h 13673"/>
                <a:gd name="T102" fmla="*/ 4404 w 6408"/>
                <a:gd name="T103" fmla="*/ 12542 h 13673"/>
                <a:gd name="T104" fmla="*/ 4041 w 6408"/>
                <a:gd name="T105" fmla="*/ 12834 h 13673"/>
                <a:gd name="T106" fmla="*/ 3646 w 6408"/>
                <a:gd name="T107" fmla="*/ 13088 h 13673"/>
                <a:gd name="T108" fmla="*/ 3221 w 6408"/>
                <a:gd name="T109" fmla="*/ 13303 h 13673"/>
                <a:gd name="T110" fmla="*/ 2923 w 6408"/>
                <a:gd name="T111" fmla="*/ 13421 h 13673"/>
                <a:gd name="T112" fmla="*/ 2397 w 6408"/>
                <a:gd name="T113" fmla="*/ 13567 h 13673"/>
                <a:gd name="T114" fmla="*/ 1714 w 6408"/>
                <a:gd name="T115" fmla="*/ 13659 h 13673"/>
                <a:gd name="T116" fmla="*/ 1021 w 6408"/>
                <a:gd name="T117" fmla="*/ 13664 h 13673"/>
                <a:gd name="T118" fmla="*/ 327 w 6408"/>
                <a:gd name="T119" fmla="*/ 13601 h 1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08" h="13673">
                  <a:moveTo>
                    <a:pt x="32" y="13558"/>
                  </a:moveTo>
                  <a:lnTo>
                    <a:pt x="32" y="13558"/>
                  </a:lnTo>
                  <a:lnTo>
                    <a:pt x="41" y="13559"/>
                  </a:lnTo>
                  <a:lnTo>
                    <a:pt x="51" y="13559"/>
                  </a:lnTo>
                  <a:lnTo>
                    <a:pt x="60" y="13559"/>
                  </a:lnTo>
                  <a:lnTo>
                    <a:pt x="70" y="13559"/>
                  </a:lnTo>
                  <a:lnTo>
                    <a:pt x="89" y="13555"/>
                  </a:lnTo>
                  <a:lnTo>
                    <a:pt x="108" y="13550"/>
                  </a:lnTo>
                  <a:lnTo>
                    <a:pt x="127" y="13543"/>
                  </a:lnTo>
                  <a:lnTo>
                    <a:pt x="147" y="13533"/>
                  </a:lnTo>
                  <a:lnTo>
                    <a:pt x="167" y="13522"/>
                  </a:lnTo>
                  <a:lnTo>
                    <a:pt x="186" y="13509"/>
                  </a:lnTo>
                  <a:lnTo>
                    <a:pt x="206" y="13494"/>
                  </a:lnTo>
                  <a:lnTo>
                    <a:pt x="225" y="13477"/>
                  </a:lnTo>
                  <a:lnTo>
                    <a:pt x="243" y="13460"/>
                  </a:lnTo>
                  <a:lnTo>
                    <a:pt x="262" y="13442"/>
                  </a:lnTo>
                  <a:lnTo>
                    <a:pt x="280" y="13422"/>
                  </a:lnTo>
                  <a:lnTo>
                    <a:pt x="298" y="13402"/>
                  </a:lnTo>
                  <a:lnTo>
                    <a:pt x="316" y="13381"/>
                  </a:lnTo>
                  <a:lnTo>
                    <a:pt x="333" y="13359"/>
                  </a:lnTo>
                  <a:lnTo>
                    <a:pt x="351" y="13337"/>
                  </a:lnTo>
                  <a:lnTo>
                    <a:pt x="367" y="13314"/>
                  </a:lnTo>
                  <a:lnTo>
                    <a:pt x="398" y="13268"/>
                  </a:lnTo>
                  <a:lnTo>
                    <a:pt x="426" y="13222"/>
                  </a:lnTo>
                  <a:lnTo>
                    <a:pt x="451" y="13178"/>
                  </a:lnTo>
                  <a:lnTo>
                    <a:pt x="473" y="13136"/>
                  </a:lnTo>
                  <a:lnTo>
                    <a:pt x="492" y="13096"/>
                  </a:lnTo>
                  <a:lnTo>
                    <a:pt x="506" y="13062"/>
                  </a:lnTo>
                  <a:lnTo>
                    <a:pt x="517" y="13033"/>
                  </a:lnTo>
                  <a:lnTo>
                    <a:pt x="517" y="13033"/>
                  </a:lnTo>
                  <a:lnTo>
                    <a:pt x="524" y="13010"/>
                  </a:lnTo>
                  <a:lnTo>
                    <a:pt x="531" y="12986"/>
                  </a:lnTo>
                  <a:lnTo>
                    <a:pt x="536" y="12962"/>
                  </a:lnTo>
                  <a:lnTo>
                    <a:pt x="541" y="12937"/>
                  </a:lnTo>
                  <a:lnTo>
                    <a:pt x="546" y="12913"/>
                  </a:lnTo>
                  <a:lnTo>
                    <a:pt x="550" y="12890"/>
                  </a:lnTo>
                  <a:lnTo>
                    <a:pt x="555" y="12842"/>
                  </a:lnTo>
                  <a:lnTo>
                    <a:pt x="559" y="12794"/>
                  </a:lnTo>
                  <a:lnTo>
                    <a:pt x="560" y="12745"/>
                  </a:lnTo>
                  <a:lnTo>
                    <a:pt x="560" y="12697"/>
                  </a:lnTo>
                  <a:lnTo>
                    <a:pt x="557" y="12649"/>
                  </a:lnTo>
                  <a:lnTo>
                    <a:pt x="552" y="12601"/>
                  </a:lnTo>
                  <a:lnTo>
                    <a:pt x="546" y="12552"/>
                  </a:lnTo>
                  <a:lnTo>
                    <a:pt x="538" y="12503"/>
                  </a:lnTo>
                  <a:lnTo>
                    <a:pt x="529" y="12455"/>
                  </a:lnTo>
                  <a:lnTo>
                    <a:pt x="518" y="12407"/>
                  </a:lnTo>
                  <a:lnTo>
                    <a:pt x="505" y="12359"/>
                  </a:lnTo>
                  <a:lnTo>
                    <a:pt x="492" y="12311"/>
                  </a:lnTo>
                  <a:lnTo>
                    <a:pt x="478" y="12263"/>
                  </a:lnTo>
                  <a:lnTo>
                    <a:pt x="462" y="12215"/>
                  </a:lnTo>
                  <a:lnTo>
                    <a:pt x="446" y="12167"/>
                  </a:lnTo>
                  <a:lnTo>
                    <a:pt x="430" y="12120"/>
                  </a:lnTo>
                  <a:lnTo>
                    <a:pt x="412" y="12073"/>
                  </a:lnTo>
                  <a:lnTo>
                    <a:pt x="377" y="11978"/>
                  </a:lnTo>
                  <a:lnTo>
                    <a:pt x="340" y="11886"/>
                  </a:lnTo>
                  <a:lnTo>
                    <a:pt x="265" y="11703"/>
                  </a:lnTo>
                  <a:lnTo>
                    <a:pt x="230" y="11613"/>
                  </a:lnTo>
                  <a:lnTo>
                    <a:pt x="214" y="11570"/>
                  </a:lnTo>
                  <a:lnTo>
                    <a:pt x="198" y="11526"/>
                  </a:lnTo>
                  <a:lnTo>
                    <a:pt x="198" y="11526"/>
                  </a:lnTo>
                  <a:lnTo>
                    <a:pt x="183" y="11481"/>
                  </a:lnTo>
                  <a:lnTo>
                    <a:pt x="168" y="11436"/>
                  </a:lnTo>
                  <a:lnTo>
                    <a:pt x="153" y="11391"/>
                  </a:lnTo>
                  <a:lnTo>
                    <a:pt x="140" y="11345"/>
                  </a:lnTo>
                  <a:lnTo>
                    <a:pt x="128" y="11298"/>
                  </a:lnTo>
                  <a:lnTo>
                    <a:pt x="116" y="11252"/>
                  </a:lnTo>
                  <a:lnTo>
                    <a:pt x="105" y="11206"/>
                  </a:lnTo>
                  <a:lnTo>
                    <a:pt x="94" y="11159"/>
                  </a:lnTo>
                  <a:lnTo>
                    <a:pt x="84" y="11111"/>
                  </a:lnTo>
                  <a:lnTo>
                    <a:pt x="75" y="11064"/>
                  </a:lnTo>
                  <a:lnTo>
                    <a:pt x="66" y="11017"/>
                  </a:lnTo>
                  <a:lnTo>
                    <a:pt x="58" y="10969"/>
                  </a:lnTo>
                  <a:lnTo>
                    <a:pt x="44" y="10874"/>
                  </a:lnTo>
                  <a:lnTo>
                    <a:pt x="32" y="10777"/>
                  </a:lnTo>
                  <a:lnTo>
                    <a:pt x="22" y="10681"/>
                  </a:lnTo>
                  <a:lnTo>
                    <a:pt x="14" y="10584"/>
                  </a:lnTo>
                  <a:lnTo>
                    <a:pt x="8" y="10488"/>
                  </a:lnTo>
                  <a:lnTo>
                    <a:pt x="3" y="10391"/>
                  </a:lnTo>
                  <a:lnTo>
                    <a:pt x="1" y="10295"/>
                  </a:lnTo>
                  <a:lnTo>
                    <a:pt x="0" y="10199"/>
                  </a:lnTo>
                  <a:lnTo>
                    <a:pt x="1" y="10104"/>
                  </a:lnTo>
                  <a:lnTo>
                    <a:pt x="3" y="10009"/>
                  </a:lnTo>
                  <a:lnTo>
                    <a:pt x="3" y="10009"/>
                  </a:lnTo>
                  <a:lnTo>
                    <a:pt x="7" y="9911"/>
                  </a:lnTo>
                  <a:lnTo>
                    <a:pt x="14" y="9811"/>
                  </a:lnTo>
                  <a:lnTo>
                    <a:pt x="22" y="9713"/>
                  </a:lnTo>
                  <a:lnTo>
                    <a:pt x="33" y="9614"/>
                  </a:lnTo>
                  <a:lnTo>
                    <a:pt x="45" y="9516"/>
                  </a:lnTo>
                  <a:lnTo>
                    <a:pt x="60" y="9418"/>
                  </a:lnTo>
                  <a:lnTo>
                    <a:pt x="77" y="9321"/>
                  </a:lnTo>
                  <a:lnTo>
                    <a:pt x="96" y="9224"/>
                  </a:lnTo>
                  <a:lnTo>
                    <a:pt x="117" y="9127"/>
                  </a:lnTo>
                  <a:lnTo>
                    <a:pt x="140" y="9032"/>
                  </a:lnTo>
                  <a:lnTo>
                    <a:pt x="167" y="8936"/>
                  </a:lnTo>
                  <a:lnTo>
                    <a:pt x="194" y="8842"/>
                  </a:lnTo>
                  <a:lnTo>
                    <a:pt x="224" y="8748"/>
                  </a:lnTo>
                  <a:lnTo>
                    <a:pt x="255" y="8656"/>
                  </a:lnTo>
                  <a:lnTo>
                    <a:pt x="289" y="8563"/>
                  </a:lnTo>
                  <a:lnTo>
                    <a:pt x="325" y="8472"/>
                  </a:lnTo>
                  <a:lnTo>
                    <a:pt x="364" y="8381"/>
                  </a:lnTo>
                  <a:lnTo>
                    <a:pt x="404" y="8292"/>
                  </a:lnTo>
                  <a:lnTo>
                    <a:pt x="446" y="8203"/>
                  </a:lnTo>
                  <a:lnTo>
                    <a:pt x="490" y="8116"/>
                  </a:lnTo>
                  <a:lnTo>
                    <a:pt x="538" y="8029"/>
                  </a:lnTo>
                  <a:lnTo>
                    <a:pt x="562" y="7986"/>
                  </a:lnTo>
                  <a:lnTo>
                    <a:pt x="586" y="7944"/>
                  </a:lnTo>
                  <a:lnTo>
                    <a:pt x="612" y="7901"/>
                  </a:lnTo>
                  <a:lnTo>
                    <a:pt x="637" y="7860"/>
                  </a:lnTo>
                  <a:lnTo>
                    <a:pt x="663" y="7818"/>
                  </a:lnTo>
                  <a:lnTo>
                    <a:pt x="690" y="7777"/>
                  </a:lnTo>
                  <a:lnTo>
                    <a:pt x="718" y="7737"/>
                  </a:lnTo>
                  <a:lnTo>
                    <a:pt x="746" y="7695"/>
                  </a:lnTo>
                  <a:lnTo>
                    <a:pt x="774" y="7655"/>
                  </a:lnTo>
                  <a:lnTo>
                    <a:pt x="803" y="7615"/>
                  </a:lnTo>
                  <a:lnTo>
                    <a:pt x="832" y="7576"/>
                  </a:lnTo>
                  <a:lnTo>
                    <a:pt x="862" y="7536"/>
                  </a:lnTo>
                  <a:lnTo>
                    <a:pt x="893" y="7497"/>
                  </a:lnTo>
                  <a:lnTo>
                    <a:pt x="924" y="7459"/>
                  </a:lnTo>
                  <a:lnTo>
                    <a:pt x="956" y="7421"/>
                  </a:lnTo>
                  <a:lnTo>
                    <a:pt x="988" y="7384"/>
                  </a:lnTo>
                  <a:lnTo>
                    <a:pt x="1020" y="7346"/>
                  </a:lnTo>
                  <a:lnTo>
                    <a:pt x="1054" y="7309"/>
                  </a:lnTo>
                  <a:lnTo>
                    <a:pt x="1088" y="7272"/>
                  </a:lnTo>
                  <a:lnTo>
                    <a:pt x="1122" y="7237"/>
                  </a:lnTo>
                  <a:lnTo>
                    <a:pt x="1156" y="7201"/>
                  </a:lnTo>
                  <a:lnTo>
                    <a:pt x="1192" y="7165"/>
                  </a:lnTo>
                  <a:lnTo>
                    <a:pt x="1192" y="7165"/>
                  </a:lnTo>
                  <a:lnTo>
                    <a:pt x="1354" y="7005"/>
                  </a:lnTo>
                  <a:lnTo>
                    <a:pt x="1517" y="6847"/>
                  </a:lnTo>
                  <a:lnTo>
                    <a:pt x="1680" y="6688"/>
                  </a:lnTo>
                  <a:lnTo>
                    <a:pt x="1842" y="6529"/>
                  </a:lnTo>
                  <a:lnTo>
                    <a:pt x="2003" y="6369"/>
                  </a:lnTo>
                  <a:lnTo>
                    <a:pt x="2082" y="6288"/>
                  </a:lnTo>
                  <a:lnTo>
                    <a:pt x="2162" y="6208"/>
                  </a:lnTo>
                  <a:lnTo>
                    <a:pt x="2240" y="6127"/>
                  </a:lnTo>
                  <a:lnTo>
                    <a:pt x="2318" y="6044"/>
                  </a:lnTo>
                  <a:lnTo>
                    <a:pt x="2394" y="5962"/>
                  </a:lnTo>
                  <a:lnTo>
                    <a:pt x="2471" y="5879"/>
                  </a:lnTo>
                  <a:lnTo>
                    <a:pt x="2546" y="5796"/>
                  </a:lnTo>
                  <a:lnTo>
                    <a:pt x="2619" y="5711"/>
                  </a:lnTo>
                  <a:lnTo>
                    <a:pt x="2693" y="5626"/>
                  </a:lnTo>
                  <a:lnTo>
                    <a:pt x="2764" y="5540"/>
                  </a:lnTo>
                  <a:lnTo>
                    <a:pt x="2835" y="5453"/>
                  </a:lnTo>
                  <a:lnTo>
                    <a:pt x="2904" y="5365"/>
                  </a:lnTo>
                  <a:lnTo>
                    <a:pt x="2971" y="5276"/>
                  </a:lnTo>
                  <a:lnTo>
                    <a:pt x="3038" y="5185"/>
                  </a:lnTo>
                  <a:lnTo>
                    <a:pt x="3102" y="5095"/>
                  </a:lnTo>
                  <a:lnTo>
                    <a:pt x="3166" y="5002"/>
                  </a:lnTo>
                  <a:lnTo>
                    <a:pt x="3226" y="4908"/>
                  </a:lnTo>
                  <a:lnTo>
                    <a:pt x="3286" y="4813"/>
                  </a:lnTo>
                  <a:lnTo>
                    <a:pt x="3344" y="4717"/>
                  </a:lnTo>
                  <a:lnTo>
                    <a:pt x="3372" y="4667"/>
                  </a:lnTo>
                  <a:lnTo>
                    <a:pt x="3399" y="4619"/>
                  </a:lnTo>
                  <a:lnTo>
                    <a:pt x="3426" y="4569"/>
                  </a:lnTo>
                  <a:lnTo>
                    <a:pt x="3452" y="4520"/>
                  </a:lnTo>
                  <a:lnTo>
                    <a:pt x="3478" y="4469"/>
                  </a:lnTo>
                  <a:lnTo>
                    <a:pt x="3504" y="4418"/>
                  </a:lnTo>
                  <a:lnTo>
                    <a:pt x="3529" y="4367"/>
                  </a:lnTo>
                  <a:lnTo>
                    <a:pt x="3554" y="4316"/>
                  </a:lnTo>
                  <a:lnTo>
                    <a:pt x="3577" y="4263"/>
                  </a:lnTo>
                  <a:lnTo>
                    <a:pt x="3600" y="4211"/>
                  </a:lnTo>
                  <a:lnTo>
                    <a:pt x="3623" y="4159"/>
                  </a:lnTo>
                  <a:lnTo>
                    <a:pt x="3645" y="4105"/>
                  </a:lnTo>
                  <a:lnTo>
                    <a:pt x="3666" y="4051"/>
                  </a:lnTo>
                  <a:lnTo>
                    <a:pt x="3688" y="3997"/>
                  </a:lnTo>
                  <a:lnTo>
                    <a:pt x="3708" y="3942"/>
                  </a:lnTo>
                  <a:lnTo>
                    <a:pt x="3727" y="3887"/>
                  </a:lnTo>
                  <a:lnTo>
                    <a:pt x="3746" y="3832"/>
                  </a:lnTo>
                  <a:lnTo>
                    <a:pt x="3764" y="3776"/>
                  </a:lnTo>
                  <a:lnTo>
                    <a:pt x="3782" y="3719"/>
                  </a:lnTo>
                  <a:lnTo>
                    <a:pt x="3799" y="3662"/>
                  </a:lnTo>
                  <a:lnTo>
                    <a:pt x="3815" y="3605"/>
                  </a:lnTo>
                  <a:lnTo>
                    <a:pt x="3830" y="3546"/>
                  </a:lnTo>
                  <a:lnTo>
                    <a:pt x="3845" y="3488"/>
                  </a:lnTo>
                  <a:lnTo>
                    <a:pt x="3860" y="3429"/>
                  </a:lnTo>
                  <a:lnTo>
                    <a:pt x="3874" y="3368"/>
                  </a:lnTo>
                  <a:lnTo>
                    <a:pt x="3886" y="3308"/>
                  </a:lnTo>
                  <a:lnTo>
                    <a:pt x="3898" y="3248"/>
                  </a:lnTo>
                  <a:lnTo>
                    <a:pt x="3909" y="3186"/>
                  </a:lnTo>
                  <a:lnTo>
                    <a:pt x="3920" y="3124"/>
                  </a:lnTo>
                  <a:lnTo>
                    <a:pt x="3930" y="3062"/>
                  </a:lnTo>
                  <a:lnTo>
                    <a:pt x="3938" y="2998"/>
                  </a:lnTo>
                  <a:lnTo>
                    <a:pt x="3947" y="2935"/>
                  </a:lnTo>
                  <a:lnTo>
                    <a:pt x="3954" y="2870"/>
                  </a:lnTo>
                  <a:lnTo>
                    <a:pt x="3960" y="2805"/>
                  </a:lnTo>
                  <a:lnTo>
                    <a:pt x="3966" y="2740"/>
                  </a:lnTo>
                  <a:lnTo>
                    <a:pt x="3971" y="2673"/>
                  </a:lnTo>
                  <a:lnTo>
                    <a:pt x="3975" y="2607"/>
                  </a:lnTo>
                  <a:lnTo>
                    <a:pt x="3978" y="2540"/>
                  </a:lnTo>
                  <a:lnTo>
                    <a:pt x="3981" y="2471"/>
                  </a:lnTo>
                  <a:lnTo>
                    <a:pt x="3982" y="2403"/>
                  </a:lnTo>
                  <a:lnTo>
                    <a:pt x="3983" y="2334"/>
                  </a:lnTo>
                  <a:lnTo>
                    <a:pt x="3983" y="2263"/>
                  </a:lnTo>
                  <a:lnTo>
                    <a:pt x="3982" y="2193"/>
                  </a:lnTo>
                  <a:lnTo>
                    <a:pt x="3980" y="2121"/>
                  </a:lnTo>
                  <a:lnTo>
                    <a:pt x="3977" y="2049"/>
                  </a:lnTo>
                  <a:lnTo>
                    <a:pt x="3973" y="1976"/>
                  </a:lnTo>
                  <a:lnTo>
                    <a:pt x="3968" y="1902"/>
                  </a:lnTo>
                  <a:lnTo>
                    <a:pt x="3963" y="1828"/>
                  </a:lnTo>
                  <a:lnTo>
                    <a:pt x="3956" y="1753"/>
                  </a:lnTo>
                  <a:lnTo>
                    <a:pt x="3948" y="1678"/>
                  </a:lnTo>
                  <a:lnTo>
                    <a:pt x="3940" y="1601"/>
                  </a:lnTo>
                  <a:lnTo>
                    <a:pt x="3930" y="1524"/>
                  </a:lnTo>
                  <a:lnTo>
                    <a:pt x="3920" y="1446"/>
                  </a:lnTo>
                  <a:lnTo>
                    <a:pt x="3909" y="1367"/>
                  </a:lnTo>
                  <a:lnTo>
                    <a:pt x="3896" y="1288"/>
                  </a:lnTo>
                  <a:lnTo>
                    <a:pt x="3883" y="1207"/>
                  </a:lnTo>
                  <a:lnTo>
                    <a:pt x="3868" y="1127"/>
                  </a:lnTo>
                  <a:lnTo>
                    <a:pt x="3852" y="1044"/>
                  </a:lnTo>
                  <a:lnTo>
                    <a:pt x="3835" y="962"/>
                  </a:lnTo>
                  <a:lnTo>
                    <a:pt x="3817" y="878"/>
                  </a:lnTo>
                  <a:lnTo>
                    <a:pt x="3799" y="795"/>
                  </a:lnTo>
                  <a:lnTo>
                    <a:pt x="3779" y="709"/>
                  </a:lnTo>
                  <a:lnTo>
                    <a:pt x="3758" y="624"/>
                  </a:lnTo>
                  <a:lnTo>
                    <a:pt x="3736" y="538"/>
                  </a:lnTo>
                  <a:lnTo>
                    <a:pt x="3713" y="450"/>
                  </a:lnTo>
                  <a:lnTo>
                    <a:pt x="3689" y="362"/>
                  </a:lnTo>
                  <a:lnTo>
                    <a:pt x="3663" y="272"/>
                  </a:lnTo>
                  <a:lnTo>
                    <a:pt x="3637" y="183"/>
                  </a:lnTo>
                  <a:lnTo>
                    <a:pt x="3609" y="91"/>
                  </a:lnTo>
                  <a:lnTo>
                    <a:pt x="3581" y="0"/>
                  </a:lnTo>
                  <a:lnTo>
                    <a:pt x="3581" y="0"/>
                  </a:lnTo>
                  <a:lnTo>
                    <a:pt x="3586" y="13"/>
                  </a:lnTo>
                  <a:lnTo>
                    <a:pt x="3591" y="26"/>
                  </a:lnTo>
                  <a:lnTo>
                    <a:pt x="3599" y="39"/>
                  </a:lnTo>
                  <a:lnTo>
                    <a:pt x="3607" y="53"/>
                  </a:lnTo>
                  <a:lnTo>
                    <a:pt x="3616" y="67"/>
                  </a:lnTo>
                  <a:lnTo>
                    <a:pt x="3626" y="81"/>
                  </a:lnTo>
                  <a:lnTo>
                    <a:pt x="3649" y="110"/>
                  </a:lnTo>
                  <a:lnTo>
                    <a:pt x="3674" y="140"/>
                  </a:lnTo>
                  <a:lnTo>
                    <a:pt x="3703" y="169"/>
                  </a:lnTo>
                  <a:lnTo>
                    <a:pt x="3733" y="200"/>
                  </a:lnTo>
                  <a:lnTo>
                    <a:pt x="3764" y="230"/>
                  </a:lnTo>
                  <a:lnTo>
                    <a:pt x="3827" y="288"/>
                  </a:lnTo>
                  <a:lnTo>
                    <a:pt x="3888" y="344"/>
                  </a:lnTo>
                  <a:lnTo>
                    <a:pt x="3916" y="371"/>
                  </a:lnTo>
                  <a:lnTo>
                    <a:pt x="3941" y="395"/>
                  </a:lnTo>
                  <a:lnTo>
                    <a:pt x="3964" y="419"/>
                  </a:lnTo>
                  <a:lnTo>
                    <a:pt x="3983" y="440"/>
                  </a:lnTo>
                  <a:lnTo>
                    <a:pt x="3983" y="440"/>
                  </a:lnTo>
                  <a:lnTo>
                    <a:pt x="4050" y="520"/>
                  </a:lnTo>
                  <a:lnTo>
                    <a:pt x="4114" y="601"/>
                  </a:lnTo>
                  <a:lnTo>
                    <a:pt x="4178" y="682"/>
                  </a:lnTo>
                  <a:lnTo>
                    <a:pt x="4242" y="765"/>
                  </a:lnTo>
                  <a:lnTo>
                    <a:pt x="4304" y="847"/>
                  </a:lnTo>
                  <a:lnTo>
                    <a:pt x="4365" y="931"/>
                  </a:lnTo>
                  <a:lnTo>
                    <a:pt x="4426" y="1015"/>
                  </a:lnTo>
                  <a:lnTo>
                    <a:pt x="4485" y="1101"/>
                  </a:lnTo>
                  <a:lnTo>
                    <a:pt x="4544" y="1186"/>
                  </a:lnTo>
                  <a:lnTo>
                    <a:pt x="4602" y="1273"/>
                  </a:lnTo>
                  <a:lnTo>
                    <a:pt x="4659" y="1359"/>
                  </a:lnTo>
                  <a:lnTo>
                    <a:pt x="4714" y="1447"/>
                  </a:lnTo>
                  <a:lnTo>
                    <a:pt x="4770" y="1534"/>
                  </a:lnTo>
                  <a:lnTo>
                    <a:pt x="4824" y="1623"/>
                  </a:lnTo>
                  <a:lnTo>
                    <a:pt x="4877" y="1711"/>
                  </a:lnTo>
                  <a:lnTo>
                    <a:pt x="4930" y="1801"/>
                  </a:lnTo>
                  <a:lnTo>
                    <a:pt x="4930" y="1801"/>
                  </a:lnTo>
                  <a:lnTo>
                    <a:pt x="4996" y="1917"/>
                  </a:lnTo>
                  <a:lnTo>
                    <a:pt x="5061" y="2034"/>
                  </a:lnTo>
                  <a:lnTo>
                    <a:pt x="5125" y="2152"/>
                  </a:lnTo>
                  <a:lnTo>
                    <a:pt x="5187" y="2271"/>
                  </a:lnTo>
                  <a:lnTo>
                    <a:pt x="5248" y="2391"/>
                  </a:lnTo>
                  <a:lnTo>
                    <a:pt x="5308" y="2512"/>
                  </a:lnTo>
                  <a:lnTo>
                    <a:pt x="5365" y="2634"/>
                  </a:lnTo>
                  <a:lnTo>
                    <a:pt x="5422" y="2757"/>
                  </a:lnTo>
                  <a:lnTo>
                    <a:pt x="5478" y="2881"/>
                  </a:lnTo>
                  <a:lnTo>
                    <a:pt x="5531" y="3005"/>
                  </a:lnTo>
                  <a:lnTo>
                    <a:pt x="5583" y="3131"/>
                  </a:lnTo>
                  <a:lnTo>
                    <a:pt x="5635" y="3257"/>
                  </a:lnTo>
                  <a:lnTo>
                    <a:pt x="5684" y="3384"/>
                  </a:lnTo>
                  <a:lnTo>
                    <a:pt x="5731" y="3512"/>
                  </a:lnTo>
                  <a:lnTo>
                    <a:pt x="5777" y="3641"/>
                  </a:lnTo>
                  <a:lnTo>
                    <a:pt x="5823" y="3769"/>
                  </a:lnTo>
                  <a:lnTo>
                    <a:pt x="5866" y="3899"/>
                  </a:lnTo>
                  <a:lnTo>
                    <a:pt x="5907" y="4030"/>
                  </a:lnTo>
                  <a:lnTo>
                    <a:pt x="5947" y="4161"/>
                  </a:lnTo>
                  <a:lnTo>
                    <a:pt x="5986" y="4292"/>
                  </a:lnTo>
                  <a:lnTo>
                    <a:pt x="6023" y="4425"/>
                  </a:lnTo>
                  <a:lnTo>
                    <a:pt x="6058" y="4558"/>
                  </a:lnTo>
                  <a:lnTo>
                    <a:pt x="6092" y="4691"/>
                  </a:lnTo>
                  <a:lnTo>
                    <a:pt x="6124" y="4824"/>
                  </a:lnTo>
                  <a:lnTo>
                    <a:pt x="6155" y="4959"/>
                  </a:lnTo>
                  <a:lnTo>
                    <a:pt x="6184" y="5093"/>
                  </a:lnTo>
                  <a:lnTo>
                    <a:pt x="6211" y="5228"/>
                  </a:lnTo>
                  <a:lnTo>
                    <a:pt x="6236" y="5363"/>
                  </a:lnTo>
                  <a:lnTo>
                    <a:pt x="6260" y="5499"/>
                  </a:lnTo>
                  <a:lnTo>
                    <a:pt x="6281" y="5635"/>
                  </a:lnTo>
                  <a:lnTo>
                    <a:pt x="6302" y="5771"/>
                  </a:lnTo>
                  <a:lnTo>
                    <a:pt x="6321" y="5906"/>
                  </a:lnTo>
                  <a:lnTo>
                    <a:pt x="6338" y="6043"/>
                  </a:lnTo>
                  <a:lnTo>
                    <a:pt x="6353" y="6180"/>
                  </a:lnTo>
                  <a:lnTo>
                    <a:pt x="6366" y="6317"/>
                  </a:lnTo>
                  <a:lnTo>
                    <a:pt x="6378" y="6453"/>
                  </a:lnTo>
                  <a:lnTo>
                    <a:pt x="6387" y="6590"/>
                  </a:lnTo>
                  <a:lnTo>
                    <a:pt x="6395" y="6728"/>
                  </a:lnTo>
                  <a:lnTo>
                    <a:pt x="6401" y="6865"/>
                  </a:lnTo>
                  <a:lnTo>
                    <a:pt x="6405" y="7001"/>
                  </a:lnTo>
                  <a:lnTo>
                    <a:pt x="6408" y="7138"/>
                  </a:lnTo>
                  <a:lnTo>
                    <a:pt x="6408" y="7276"/>
                  </a:lnTo>
                  <a:lnTo>
                    <a:pt x="6407" y="7413"/>
                  </a:lnTo>
                  <a:lnTo>
                    <a:pt x="6404" y="7549"/>
                  </a:lnTo>
                  <a:lnTo>
                    <a:pt x="6399" y="7685"/>
                  </a:lnTo>
                  <a:lnTo>
                    <a:pt x="6392" y="7822"/>
                  </a:lnTo>
                  <a:lnTo>
                    <a:pt x="6383" y="7958"/>
                  </a:lnTo>
                  <a:lnTo>
                    <a:pt x="6372" y="8095"/>
                  </a:lnTo>
                  <a:lnTo>
                    <a:pt x="6359" y="8229"/>
                  </a:lnTo>
                  <a:lnTo>
                    <a:pt x="6344" y="8365"/>
                  </a:lnTo>
                  <a:lnTo>
                    <a:pt x="6328" y="8500"/>
                  </a:lnTo>
                  <a:lnTo>
                    <a:pt x="6308" y="8635"/>
                  </a:lnTo>
                  <a:lnTo>
                    <a:pt x="6287" y="8769"/>
                  </a:lnTo>
                  <a:lnTo>
                    <a:pt x="6264" y="8903"/>
                  </a:lnTo>
                  <a:lnTo>
                    <a:pt x="6240" y="9037"/>
                  </a:lnTo>
                  <a:lnTo>
                    <a:pt x="6213" y="9169"/>
                  </a:lnTo>
                  <a:lnTo>
                    <a:pt x="6184" y="9302"/>
                  </a:lnTo>
                  <a:lnTo>
                    <a:pt x="6153" y="9434"/>
                  </a:lnTo>
                  <a:lnTo>
                    <a:pt x="6119" y="9566"/>
                  </a:lnTo>
                  <a:lnTo>
                    <a:pt x="6084" y="9696"/>
                  </a:lnTo>
                  <a:lnTo>
                    <a:pt x="6047" y="9826"/>
                  </a:lnTo>
                  <a:lnTo>
                    <a:pt x="6008" y="9956"/>
                  </a:lnTo>
                  <a:lnTo>
                    <a:pt x="5966" y="10085"/>
                  </a:lnTo>
                  <a:lnTo>
                    <a:pt x="5922" y="10213"/>
                  </a:lnTo>
                  <a:lnTo>
                    <a:pt x="5922" y="10213"/>
                  </a:lnTo>
                  <a:lnTo>
                    <a:pt x="5899" y="10277"/>
                  </a:lnTo>
                  <a:lnTo>
                    <a:pt x="5876" y="10340"/>
                  </a:lnTo>
                  <a:lnTo>
                    <a:pt x="5852" y="10403"/>
                  </a:lnTo>
                  <a:lnTo>
                    <a:pt x="5828" y="10467"/>
                  </a:lnTo>
                  <a:lnTo>
                    <a:pt x="5802" y="10530"/>
                  </a:lnTo>
                  <a:lnTo>
                    <a:pt x="5775" y="10592"/>
                  </a:lnTo>
                  <a:lnTo>
                    <a:pt x="5749" y="10654"/>
                  </a:lnTo>
                  <a:lnTo>
                    <a:pt x="5722" y="10716"/>
                  </a:lnTo>
                  <a:lnTo>
                    <a:pt x="5694" y="10777"/>
                  </a:lnTo>
                  <a:lnTo>
                    <a:pt x="5665" y="10839"/>
                  </a:lnTo>
                  <a:lnTo>
                    <a:pt x="5636" y="10899"/>
                  </a:lnTo>
                  <a:lnTo>
                    <a:pt x="5605" y="10959"/>
                  </a:lnTo>
                  <a:lnTo>
                    <a:pt x="5575" y="11019"/>
                  </a:lnTo>
                  <a:lnTo>
                    <a:pt x="5543" y="11078"/>
                  </a:lnTo>
                  <a:lnTo>
                    <a:pt x="5512" y="11137"/>
                  </a:lnTo>
                  <a:lnTo>
                    <a:pt x="5479" y="11196"/>
                  </a:lnTo>
                  <a:lnTo>
                    <a:pt x="5446" y="11254"/>
                  </a:lnTo>
                  <a:lnTo>
                    <a:pt x="5411" y="11312"/>
                  </a:lnTo>
                  <a:lnTo>
                    <a:pt x="5377" y="11370"/>
                  </a:lnTo>
                  <a:lnTo>
                    <a:pt x="5342" y="11426"/>
                  </a:lnTo>
                  <a:lnTo>
                    <a:pt x="5306" y="11482"/>
                  </a:lnTo>
                  <a:lnTo>
                    <a:pt x="5270" y="11539"/>
                  </a:lnTo>
                  <a:lnTo>
                    <a:pt x="5232" y="11594"/>
                  </a:lnTo>
                  <a:lnTo>
                    <a:pt x="5195" y="11649"/>
                  </a:lnTo>
                  <a:lnTo>
                    <a:pt x="5156" y="11704"/>
                  </a:lnTo>
                  <a:lnTo>
                    <a:pt x="5117" y="11758"/>
                  </a:lnTo>
                  <a:lnTo>
                    <a:pt x="5077" y="11811"/>
                  </a:lnTo>
                  <a:lnTo>
                    <a:pt x="5037" y="11863"/>
                  </a:lnTo>
                  <a:lnTo>
                    <a:pt x="4996" y="11916"/>
                  </a:lnTo>
                  <a:lnTo>
                    <a:pt x="4955" y="11968"/>
                  </a:lnTo>
                  <a:lnTo>
                    <a:pt x="4911" y="12019"/>
                  </a:lnTo>
                  <a:lnTo>
                    <a:pt x="4869" y="12070"/>
                  </a:lnTo>
                  <a:lnTo>
                    <a:pt x="4825" y="12120"/>
                  </a:lnTo>
                  <a:lnTo>
                    <a:pt x="4781" y="12169"/>
                  </a:lnTo>
                  <a:lnTo>
                    <a:pt x="4736" y="12217"/>
                  </a:lnTo>
                  <a:lnTo>
                    <a:pt x="4690" y="12266"/>
                  </a:lnTo>
                  <a:lnTo>
                    <a:pt x="4645" y="12314"/>
                  </a:lnTo>
                  <a:lnTo>
                    <a:pt x="4598" y="12360"/>
                  </a:lnTo>
                  <a:lnTo>
                    <a:pt x="4550" y="12407"/>
                  </a:lnTo>
                  <a:lnTo>
                    <a:pt x="4502" y="12453"/>
                  </a:lnTo>
                  <a:lnTo>
                    <a:pt x="4454" y="12498"/>
                  </a:lnTo>
                  <a:lnTo>
                    <a:pt x="4404" y="12542"/>
                  </a:lnTo>
                  <a:lnTo>
                    <a:pt x="4354" y="12585"/>
                  </a:lnTo>
                  <a:lnTo>
                    <a:pt x="4303" y="12629"/>
                  </a:lnTo>
                  <a:lnTo>
                    <a:pt x="4252" y="12671"/>
                  </a:lnTo>
                  <a:lnTo>
                    <a:pt x="4200" y="12713"/>
                  </a:lnTo>
                  <a:lnTo>
                    <a:pt x="4148" y="12753"/>
                  </a:lnTo>
                  <a:lnTo>
                    <a:pt x="4095" y="12794"/>
                  </a:lnTo>
                  <a:lnTo>
                    <a:pt x="4041" y="12834"/>
                  </a:lnTo>
                  <a:lnTo>
                    <a:pt x="3986" y="12872"/>
                  </a:lnTo>
                  <a:lnTo>
                    <a:pt x="3931" y="12910"/>
                  </a:lnTo>
                  <a:lnTo>
                    <a:pt x="3876" y="12947"/>
                  </a:lnTo>
                  <a:lnTo>
                    <a:pt x="3819" y="12984"/>
                  </a:lnTo>
                  <a:lnTo>
                    <a:pt x="3762" y="13019"/>
                  </a:lnTo>
                  <a:lnTo>
                    <a:pt x="3705" y="13054"/>
                  </a:lnTo>
                  <a:lnTo>
                    <a:pt x="3646" y="13088"/>
                  </a:lnTo>
                  <a:lnTo>
                    <a:pt x="3588" y="13121"/>
                  </a:lnTo>
                  <a:lnTo>
                    <a:pt x="3528" y="13154"/>
                  </a:lnTo>
                  <a:lnTo>
                    <a:pt x="3468" y="13186"/>
                  </a:lnTo>
                  <a:lnTo>
                    <a:pt x="3407" y="13216"/>
                  </a:lnTo>
                  <a:lnTo>
                    <a:pt x="3346" y="13246"/>
                  </a:lnTo>
                  <a:lnTo>
                    <a:pt x="3284" y="13275"/>
                  </a:lnTo>
                  <a:lnTo>
                    <a:pt x="3221" y="13303"/>
                  </a:lnTo>
                  <a:lnTo>
                    <a:pt x="3158" y="13331"/>
                  </a:lnTo>
                  <a:lnTo>
                    <a:pt x="3158" y="13331"/>
                  </a:lnTo>
                  <a:lnTo>
                    <a:pt x="3111" y="13350"/>
                  </a:lnTo>
                  <a:lnTo>
                    <a:pt x="3064" y="13369"/>
                  </a:lnTo>
                  <a:lnTo>
                    <a:pt x="3018" y="13387"/>
                  </a:lnTo>
                  <a:lnTo>
                    <a:pt x="2970" y="13404"/>
                  </a:lnTo>
                  <a:lnTo>
                    <a:pt x="2923" y="13421"/>
                  </a:lnTo>
                  <a:lnTo>
                    <a:pt x="2876" y="13437"/>
                  </a:lnTo>
                  <a:lnTo>
                    <a:pt x="2829" y="13453"/>
                  </a:lnTo>
                  <a:lnTo>
                    <a:pt x="2781" y="13468"/>
                  </a:lnTo>
                  <a:lnTo>
                    <a:pt x="2686" y="13497"/>
                  </a:lnTo>
                  <a:lnTo>
                    <a:pt x="2590" y="13523"/>
                  </a:lnTo>
                  <a:lnTo>
                    <a:pt x="2494" y="13546"/>
                  </a:lnTo>
                  <a:lnTo>
                    <a:pt x="2397" y="13567"/>
                  </a:lnTo>
                  <a:lnTo>
                    <a:pt x="2301" y="13587"/>
                  </a:lnTo>
                  <a:lnTo>
                    <a:pt x="2203" y="13604"/>
                  </a:lnTo>
                  <a:lnTo>
                    <a:pt x="2107" y="13619"/>
                  </a:lnTo>
                  <a:lnTo>
                    <a:pt x="2008" y="13632"/>
                  </a:lnTo>
                  <a:lnTo>
                    <a:pt x="1910" y="13643"/>
                  </a:lnTo>
                  <a:lnTo>
                    <a:pt x="1812" y="13652"/>
                  </a:lnTo>
                  <a:lnTo>
                    <a:pt x="1714" y="13659"/>
                  </a:lnTo>
                  <a:lnTo>
                    <a:pt x="1616" y="13665"/>
                  </a:lnTo>
                  <a:lnTo>
                    <a:pt x="1516" y="13669"/>
                  </a:lnTo>
                  <a:lnTo>
                    <a:pt x="1418" y="13672"/>
                  </a:lnTo>
                  <a:lnTo>
                    <a:pt x="1319" y="13673"/>
                  </a:lnTo>
                  <a:lnTo>
                    <a:pt x="1220" y="13672"/>
                  </a:lnTo>
                  <a:lnTo>
                    <a:pt x="1121" y="13668"/>
                  </a:lnTo>
                  <a:lnTo>
                    <a:pt x="1021" y="13664"/>
                  </a:lnTo>
                  <a:lnTo>
                    <a:pt x="922" y="13659"/>
                  </a:lnTo>
                  <a:lnTo>
                    <a:pt x="823" y="13652"/>
                  </a:lnTo>
                  <a:lnTo>
                    <a:pt x="724" y="13644"/>
                  </a:lnTo>
                  <a:lnTo>
                    <a:pt x="625" y="13635"/>
                  </a:lnTo>
                  <a:lnTo>
                    <a:pt x="526" y="13625"/>
                  </a:lnTo>
                  <a:lnTo>
                    <a:pt x="427" y="13614"/>
                  </a:lnTo>
                  <a:lnTo>
                    <a:pt x="327" y="13601"/>
                  </a:lnTo>
                  <a:lnTo>
                    <a:pt x="229" y="13588"/>
                  </a:lnTo>
                  <a:lnTo>
                    <a:pt x="130" y="13573"/>
                  </a:lnTo>
                  <a:lnTo>
                    <a:pt x="32" y="13558"/>
                  </a:lnTo>
                  <a:lnTo>
                    <a:pt x="32" y="13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0" name="深度视觉·原创设计 https://www.docer.com/works?userid=22383862"/>
            <p:cNvSpPr txBox="1"/>
            <p:nvPr/>
          </p:nvSpPr>
          <p:spPr>
            <a:xfrm>
              <a:off x="10716763" y="3788084"/>
              <a:ext cx="5461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03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Oracle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1" name="深度视觉·原创设计 https://www.docer.com/works?userid=22383862"/>
          <p:cNvGrpSpPr/>
          <p:nvPr/>
        </p:nvGrpSpPr>
        <p:grpSpPr>
          <a:xfrm>
            <a:off x="7413993" y="3258754"/>
            <a:ext cx="1484013" cy="2307078"/>
            <a:chOff x="7724274" y="3414748"/>
            <a:chExt cx="1484013" cy="2307078"/>
          </a:xfrm>
        </p:grpSpPr>
        <p:sp>
          <p:nvSpPr>
            <p:cNvPr id="12" name="深度视觉·原创设计 https://www.docer.com/works?userid=22383862"/>
            <p:cNvSpPr/>
            <p:nvPr/>
          </p:nvSpPr>
          <p:spPr bwMode="auto">
            <a:xfrm>
              <a:off x="7724274" y="3414748"/>
              <a:ext cx="1484013" cy="2307078"/>
            </a:xfrm>
            <a:custGeom>
              <a:avLst/>
              <a:gdLst>
                <a:gd name="T0" fmla="*/ 2920 w 8330"/>
                <a:gd name="T1" fmla="*/ 36 h 12948"/>
                <a:gd name="T2" fmla="*/ 2859 w 8330"/>
                <a:gd name="T3" fmla="*/ 180 h 12948"/>
                <a:gd name="T4" fmla="*/ 2844 w 8330"/>
                <a:gd name="T5" fmla="*/ 369 h 12948"/>
                <a:gd name="T6" fmla="*/ 2885 w 8330"/>
                <a:gd name="T7" fmla="*/ 682 h 12948"/>
                <a:gd name="T8" fmla="*/ 2944 w 8330"/>
                <a:gd name="T9" fmla="*/ 823 h 12948"/>
                <a:gd name="T10" fmla="*/ 3128 w 8330"/>
                <a:gd name="T11" fmla="*/ 1077 h 12948"/>
                <a:gd name="T12" fmla="*/ 3391 w 8330"/>
                <a:gd name="T13" fmla="*/ 1301 h 12948"/>
                <a:gd name="T14" fmla="*/ 3900 w 8330"/>
                <a:gd name="T15" fmla="*/ 1619 h 12948"/>
                <a:gd name="T16" fmla="*/ 4176 w 8330"/>
                <a:gd name="T17" fmla="*/ 1801 h 12948"/>
                <a:gd name="T18" fmla="*/ 4437 w 8330"/>
                <a:gd name="T19" fmla="*/ 2013 h 12948"/>
                <a:gd name="T20" fmla="*/ 4839 w 8330"/>
                <a:gd name="T21" fmla="*/ 2431 h 12948"/>
                <a:gd name="T22" fmla="*/ 5188 w 8330"/>
                <a:gd name="T23" fmla="*/ 2891 h 12948"/>
                <a:gd name="T24" fmla="*/ 5532 w 8330"/>
                <a:gd name="T25" fmla="*/ 3492 h 12948"/>
                <a:gd name="T26" fmla="*/ 5777 w 8330"/>
                <a:gd name="T27" fmla="*/ 4135 h 12948"/>
                <a:gd name="T28" fmla="*/ 5909 w 8330"/>
                <a:gd name="T29" fmla="*/ 4759 h 12948"/>
                <a:gd name="T30" fmla="*/ 5938 w 8330"/>
                <a:gd name="T31" fmla="*/ 5102 h 12948"/>
                <a:gd name="T32" fmla="*/ 5936 w 8330"/>
                <a:gd name="T33" fmla="*/ 5448 h 12948"/>
                <a:gd name="T34" fmla="*/ 5903 w 8330"/>
                <a:gd name="T35" fmla="*/ 5794 h 12948"/>
                <a:gd name="T36" fmla="*/ 5723 w 8330"/>
                <a:gd name="T37" fmla="*/ 7031 h 12948"/>
                <a:gd name="T38" fmla="*/ 5645 w 8330"/>
                <a:gd name="T39" fmla="*/ 7815 h 12948"/>
                <a:gd name="T40" fmla="*/ 5633 w 8330"/>
                <a:gd name="T41" fmla="*/ 8599 h 12948"/>
                <a:gd name="T42" fmla="*/ 5692 w 8330"/>
                <a:gd name="T43" fmla="*/ 9213 h 12948"/>
                <a:gd name="T44" fmla="*/ 5769 w 8330"/>
                <a:gd name="T45" fmla="*/ 9603 h 12948"/>
                <a:gd name="T46" fmla="*/ 5882 w 8330"/>
                <a:gd name="T47" fmla="*/ 9993 h 12948"/>
                <a:gd name="T48" fmla="*/ 6036 w 8330"/>
                <a:gd name="T49" fmla="*/ 10383 h 12948"/>
                <a:gd name="T50" fmla="*/ 6233 w 8330"/>
                <a:gd name="T51" fmla="*/ 10774 h 12948"/>
                <a:gd name="T52" fmla="*/ 6478 w 8330"/>
                <a:gd name="T53" fmla="*/ 11164 h 12948"/>
                <a:gd name="T54" fmla="*/ 6776 w 8330"/>
                <a:gd name="T55" fmla="*/ 11554 h 12948"/>
                <a:gd name="T56" fmla="*/ 7130 w 8330"/>
                <a:gd name="T57" fmla="*/ 11944 h 12948"/>
                <a:gd name="T58" fmla="*/ 7545 w 8330"/>
                <a:gd name="T59" fmla="*/ 12334 h 12948"/>
                <a:gd name="T60" fmla="*/ 8025 w 8330"/>
                <a:gd name="T61" fmla="*/ 12724 h 12948"/>
                <a:gd name="T62" fmla="*/ 8306 w 8330"/>
                <a:gd name="T63" fmla="*/ 12933 h 12948"/>
                <a:gd name="T64" fmla="*/ 8130 w 8330"/>
                <a:gd name="T65" fmla="*/ 12885 h 12948"/>
                <a:gd name="T66" fmla="*/ 7772 w 8330"/>
                <a:gd name="T67" fmla="*/ 12845 h 12948"/>
                <a:gd name="T68" fmla="*/ 7242 w 8330"/>
                <a:gd name="T69" fmla="*/ 12708 h 12948"/>
                <a:gd name="T70" fmla="*/ 6553 w 8330"/>
                <a:gd name="T71" fmla="*/ 12479 h 12948"/>
                <a:gd name="T72" fmla="*/ 5921 w 8330"/>
                <a:gd name="T73" fmla="*/ 12221 h 12948"/>
                <a:gd name="T74" fmla="*/ 5077 w 8330"/>
                <a:gd name="T75" fmla="*/ 11797 h 12948"/>
                <a:gd name="T76" fmla="*/ 4266 w 8330"/>
                <a:gd name="T77" fmla="*/ 11298 h 12948"/>
                <a:gd name="T78" fmla="*/ 3494 w 8330"/>
                <a:gd name="T79" fmla="*/ 10726 h 12948"/>
                <a:gd name="T80" fmla="*/ 2772 w 8330"/>
                <a:gd name="T81" fmla="*/ 10089 h 12948"/>
                <a:gd name="T82" fmla="*/ 2111 w 8330"/>
                <a:gd name="T83" fmla="*/ 9391 h 12948"/>
                <a:gd name="T84" fmla="*/ 1518 w 8330"/>
                <a:gd name="T85" fmla="*/ 8638 h 12948"/>
                <a:gd name="T86" fmla="*/ 1004 w 8330"/>
                <a:gd name="T87" fmla="*/ 7833 h 12948"/>
                <a:gd name="T88" fmla="*/ 579 w 8330"/>
                <a:gd name="T89" fmla="*/ 6984 h 12948"/>
                <a:gd name="T90" fmla="*/ 292 w 8330"/>
                <a:gd name="T91" fmla="*/ 6224 h 12948"/>
                <a:gd name="T92" fmla="*/ 164 w 8330"/>
                <a:gd name="T93" fmla="*/ 5768 h 12948"/>
                <a:gd name="T94" fmla="*/ 71 w 8330"/>
                <a:gd name="T95" fmla="*/ 5305 h 12948"/>
                <a:gd name="T96" fmla="*/ 16 w 8330"/>
                <a:gd name="T97" fmla="*/ 4840 h 12948"/>
                <a:gd name="T98" fmla="*/ 0 w 8330"/>
                <a:gd name="T99" fmla="*/ 4374 h 12948"/>
                <a:gd name="T100" fmla="*/ 26 w 8330"/>
                <a:gd name="T101" fmla="*/ 3909 h 12948"/>
                <a:gd name="T102" fmla="*/ 94 w 8330"/>
                <a:gd name="T103" fmla="*/ 3451 h 12948"/>
                <a:gd name="T104" fmla="*/ 208 w 8330"/>
                <a:gd name="T105" fmla="*/ 2999 h 12948"/>
                <a:gd name="T106" fmla="*/ 368 w 8330"/>
                <a:gd name="T107" fmla="*/ 2558 h 12948"/>
                <a:gd name="T108" fmla="*/ 577 w 8330"/>
                <a:gd name="T109" fmla="*/ 2130 h 12948"/>
                <a:gd name="T110" fmla="*/ 743 w 8330"/>
                <a:gd name="T111" fmla="*/ 1856 h 12948"/>
                <a:gd name="T112" fmla="*/ 1074 w 8330"/>
                <a:gd name="T113" fmla="*/ 1422 h 12948"/>
                <a:gd name="T114" fmla="*/ 1562 w 8330"/>
                <a:gd name="T115" fmla="*/ 935 h 12948"/>
                <a:gd name="T116" fmla="*/ 2111 w 8330"/>
                <a:gd name="T117" fmla="*/ 513 h 12948"/>
                <a:gd name="T118" fmla="*/ 2702 w 8330"/>
                <a:gd name="T119" fmla="*/ 144 h 12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30" h="12948">
                  <a:moveTo>
                    <a:pt x="2964" y="0"/>
                  </a:moveTo>
                  <a:lnTo>
                    <a:pt x="2964" y="0"/>
                  </a:lnTo>
                  <a:lnTo>
                    <a:pt x="2956" y="5"/>
                  </a:lnTo>
                  <a:lnTo>
                    <a:pt x="2948" y="10"/>
                  </a:lnTo>
                  <a:lnTo>
                    <a:pt x="2940" y="16"/>
                  </a:lnTo>
                  <a:lnTo>
                    <a:pt x="2933" y="22"/>
                  </a:lnTo>
                  <a:lnTo>
                    <a:pt x="2920" y="36"/>
                  </a:lnTo>
                  <a:lnTo>
                    <a:pt x="2908" y="52"/>
                  </a:lnTo>
                  <a:lnTo>
                    <a:pt x="2897" y="70"/>
                  </a:lnTo>
                  <a:lnTo>
                    <a:pt x="2887" y="89"/>
                  </a:lnTo>
                  <a:lnTo>
                    <a:pt x="2879" y="110"/>
                  </a:lnTo>
                  <a:lnTo>
                    <a:pt x="2871" y="132"/>
                  </a:lnTo>
                  <a:lnTo>
                    <a:pt x="2865" y="156"/>
                  </a:lnTo>
                  <a:lnTo>
                    <a:pt x="2859" y="180"/>
                  </a:lnTo>
                  <a:lnTo>
                    <a:pt x="2855" y="205"/>
                  </a:lnTo>
                  <a:lnTo>
                    <a:pt x="2851" y="231"/>
                  </a:lnTo>
                  <a:lnTo>
                    <a:pt x="2848" y="258"/>
                  </a:lnTo>
                  <a:lnTo>
                    <a:pt x="2846" y="285"/>
                  </a:lnTo>
                  <a:lnTo>
                    <a:pt x="2845" y="312"/>
                  </a:lnTo>
                  <a:lnTo>
                    <a:pt x="2844" y="341"/>
                  </a:lnTo>
                  <a:lnTo>
                    <a:pt x="2844" y="369"/>
                  </a:lnTo>
                  <a:lnTo>
                    <a:pt x="2845" y="397"/>
                  </a:lnTo>
                  <a:lnTo>
                    <a:pt x="2848" y="452"/>
                  </a:lnTo>
                  <a:lnTo>
                    <a:pt x="2853" y="506"/>
                  </a:lnTo>
                  <a:lnTo>
                    <a:pt x="2860" y="557"/>
                  </a:lnTo>
                  <a:lnTo>
                    <a:pt x="2868" y="603"/>
                  </a:lnTo>
                  <a:lnTo>
                    <a:pt x="2876" y="645"/>
                  </a:lnTo>
                  <a:lnTo>
                    <a:pt x="2885" y="682"/>
                  </a:lnTo>
                  <a:lnTo>
                    <a:pt x="2895" y="711"/>
                  </a:lnTo>
                  <a:lnTo>
                    <a:pt x="2895" y="711"/>
                  </a:lnTo>
                  <a:lnTo>
                    <a:pt x="2903" y="734"/>
                  </a:lnTo>
                  <a:lnTo>
                    <a:pt x="2913" y="757"/>
                  </a:lnTo>
                  <a:lnTo>
                    <a:pt x="2922" y="779"/>
                  </a:lnTo>
                  <a:lnTo>
                    <a:pt x="2933" y="801"/>
                  </a:lnTo>
                  <a:lnTo>
                    <a:pt x="2944" y="823"/>
                  </a:lnTo>
                  <a:lnTo>
                    <a:pt x="2955" y="844"/>
                  </a:lnTo>
                  <a:lnTo>
                    <a:pt x="2980" y="887"/>
                  </a:lnTo>
                  <a:lnTo>
                    <a:pt x="3007" y="927"/>
                  </a:lnTo>
                  <a:lnTo>
                    <a:pt x="3035" y="966"/>
                  </a:lnTo>
                  <a:lnTo>
                    <a:pt x="3064" y="1004"/>
                  </a:lnTo>
                  <a:lnTo>
                    <a:pt x="3095" y="1042"/>
                  </a:lnTo>
                  <a:lnTo>
                    <a:pt x="3128" y="1077"/>
                  </a:lnTo>
                  <a:lnTo>
                    <a:pt x="3163" y="1112"/>
                  </a:lnTo>
                  <a:lnTo>
                    <a:pt x="3198" y="1146"/>
                  </a:lnTo>
                  <a:lnTo>
                    <a:pt x="3235" y="1178"/>
                  </a:lnTo>
                  <a:lnTo>
                    <a:pt x="3272" y="1210"/>
                  </a:lnTo>
                  <a:lnTo>
                    <a:pt x="3311" y="1242"/>
                  </a:lnTo>
                  <a:lnTo>
                    <a:pt x="3351" y="1272"/>
                  </a:lnTo>
                  <a:lnTo>
                    <a:pt x="3391" y="1301"/>
                  </a:lnTo>
                  <a:lnTo>
                    <a:pt x="3432" y="1330"/>
                  </a:lnTo>
                  <a:lnTo>
                    <a:pt x="3474" y="1358"/>
                  </a:lnTo>
                  <a:lnTo>
                    <a:pt x="3516" y="1386"/>
                  </a:lnTo>
                  <a:lnTo>
                    <a:pt x="3559" y="1414"/>
                  </a:lnTo>
                  <a:lnTo>
                    <a:pt x="3644" y="1466"/>
                  </a:lnTo>
                  <a:lnTo>
                    <a:pt x="3730" y="1518"/>
                  </a:lnTo>
                  <a:lnTo>
                    <a:pt x="3900" y="1619"/>
                  </a:lnTo>
                  <a:lnTo>
                    <a:pt x="3981" y="1669"/>
                  </a:lnTo>
                  <a:lnTo>
                    <a:pt x="4021" y="1694"/>
                  </a:lnTo>
                  <a:lnTo>
                    <a:pt x="4060" y="1719"/>
                  </a:lnTo>
                  <a:lnTo>
                    <a:pt x="4060" y="1719"/>
                  </a:lnTo>
                  <a:lnTo>
                    <a:pt x="4099" y="1745"/>
                  </a:lnTo>
                  <a:lnTo>
                    <a:pt x="4138" y="1773"/>
                  </a:lnTo>
                  <a:lnTo>
                    <a:pt x="4176" y="1801"/>
                  </a:lnTo>
                  <a:lnTo>
                    <a:pt x="4215" y="1829"/>
                  </a:lnTo>
                  <a:lnTo>
                    <a:pt x="4253" y="1858"/>
                  </a:lnTo>
                  <a:lnTo>
                    <a:pt x="4290" y="1888"/>
                  </a:lnTo>
                  <a:lnTo>
                    <a:pt x="4327" y="1918"/>
                  </a:lnTo>
                  <a:lnTo>
                    <a:pt x="4364" y="1950"/>
                  </a:lnTo>
                  <a:lnTo>
                    <a:pt x="4401" y="1981"/>
                  </a:lnTo>
                  <a:lnTo>
                    <a:pt x="4437" y="2013"/>
                  </a:lnTo>
                  <a:lnTo>
                    <a:pt x="4472" y="2045"/>
                  </a:lnTo>
                  <a:lnTo>
                    <a:pt x="4507" y="2078"/>
                  </a:lnTo>
                  <a:lnTo>
                    <a:pt x="4577" y="2146"/>
                  </a:lnTo>
                  <a:lnTo>
                    <a:pt x="4645" y="2215"/>
                  </a:lnTo>
                  <a:lnTo>
                    <a:pt x="4711" y="2285"/>
                  </a:lnTo>
                  <a:lnTo>
                    <a:pt x="4776" y="2358"/>
                  </a:lnTo>
                  <a:lnTo>
                    <a:pt x="4839" y="2431"/>
                  </a:lnTo>
                  <a:lnTo>
                    <a:pt x="4900" y="2506"/>
                  </a:lnTo>
                  <a:lnTo>
                    <a:pt x="4961" y="2581"/>
                  </a:lnTo>
                  <a:lnTo>
                    <a:pt x="5019" y="2657"/>
                  </a:lnTo>
                  <a:lnTo>
                    <a:pt x="5076" y="2733"/>
                  </a:lnTo>
                  <a:lnTo>
                    <a:pt x="5132" y="2809"/>
                  </a:lnTo>
                  <a:lnTo>
                    <a:pt x="5132" y="2809"/>
                  </a:lnTo>
                  <a:lnTo>
                    <a:pt x="5188" y="2891"/>
                  </a:lnTo>
                  <a:lnTo>
                    <a:pt x="5243" y="2974"/>
                  </a:lnTo>
                  <a:lnTo>
                    <a:pt x="5296" y="3058"/>
                  </a:lnTo>
                  <a:lnTo>
                    <a:pt x="5347" y="3142"/>
                  </a:lnTo>
                  <a:lnTo>
                    <a:pt x="5396" y="3229"/>
                  </a:lnTo>
                  <a:lnTo>
                    <a:pt x="5444" y="3315"/>
                  </a:lnTo>
                  <a:lnTo>
                    <a:pt x="5489" y="3403"/>
                  </a:lnTo>
                  <a:lnTo>
                    <a:pt x="5532" y="3492"/>
                  </a:lnTo>
                  <a:lnTo>
                    <a:pt x="5573" y="3582"/>
                  </a:lnTo>
                  <a:lnTo>
                    <a:pt x="5612" y="3672"/>
                  </a:lnTo>
                  <a:lnTo>
                    <a:pt x="5650" y="3763"/>
                  </a:lnTo>
                  <a:lnTo>
                    <a:pt x="5685" y="3855"/>
                  </a:lnTo>
                  <a:lnTo>
                    <a:pt x="5718" y="3948"/>
                  </a:lnTo>
                  <a:lnTo>
                    <a:pt x="5749" y="4041"/>
                  </a:lnTo>
                  <a:lnTo>
                    <a:pt x="5777" y="4135"/>
                  </a:lnTo>
                  <a:lnTo>
                    <a:pt x="5805" y="4229"/>
                  </a:lnTo>
                  <a:lnTo>
                    <a:pt x="5829" y="4325"/>
                  </a:lnTo>
                  <a:lnTo>
                    <a:pt x="5851" y="4420"/>
                  </a:lnTo>
                  <a:lnTo>
                    <a:pt x="5870" y="4517"/>
                  </a:lnTo>
                  <a:lnTo>
                    <a:pt x="5887" y="4613"/>
                  </a:lnTo>
                  <a:lnTo>
                    <a:pt x="5902" y="4711"/>
                  </a:lnTo>
                  <a:lnTo>
                    <a:pt x="5909" y="4759"/>
                  </a:lnTo>
                  <a:lnTo>
                    <a:pt x="5915" y="4808"/>
                  </a:lnTo>
                  <a:lnTo>
                    <a:pt x="5920" y="4857"/>
                  </a:lnTo>
                  <a:lnTo>
                    <a:pt x="5925" y="4906"/>
                  </a:lnTo>
                  <a:lnTo>
                    <a:pt x="5929" y="4954"/>
                  </a:lnTo>
                  <a:lnTo>
                    <a:pt x="5933" y="5004"/>
                  </a:lnTo>
                  <a:lnTo>
                    <a:pt x="5936" y="5053"/>
                  </a:lnTo>
                  <a:lnTo>
                    <a:pt x="5938" y="5102"/>
                  </a:lnTo>
                  <a:lnTo>
                    <a:pt x="5940" y="5151"/>
                  </a:lnTo>
                  <a:lnTo>
                    <a:pt x="5941" y="5201"/>
                  </a:lnTo>
                  <a:lnTo>
                    <a:pt x="5941" y="5250"/>
                  </a:lnTo>
                  <a:lnTo>
                    <a:pt x="5941" y="5299"/>
                  </a:lnTo>
                  <a:lnTo>
                    <a:pt x="5940" y="5348"/>
                  </a:lnTo>
                  <a:lnTo>
                    <a:pt x="5938" y="5399"/>
                  </a:lnTo>
                  <a:lnTo>
                    <a:pt x="5936" y="5448"/>
                  </a:lnTo>
                  <a:lnTo>
                    <a:pt x="5934" y="5497"/>
                  </a:lnTo>
                  <a:lnTo>
                    <a:pt x="5930" y="5547"/>
                  </a:lnTo>
                  <a:lnTo>
                    <a:pt x="5926" y="5596"/>
                  </a:lnTo>
                  <a:lnTo>
                    <a:pt x="5921" y="5646"/>
                  </a:lnTo>
                  <a:lnTo>
                    <a:pt x="5916" y="5695"/>
                  </a:lnTo>
                  <a:lnTo>
                    <a:pt x="5910" y="5745"/>
                  </a:lnTo>
                  <a:lnTo>
                    <a:pt x="5903" y="5794"/>
                  </a:lnTo>
                  <a:lnTo>
                    <a:pt x="5903" y="5794"/>
                  </a:lnTo>
                  <a:lnTo>
                    <a:pt x="5870" y="6019"/>
                  </a:lnTo>
                  <a:lnTo>
                    <a:pt x="5836" y="6244"/>
                  </a:lnTo>
                  <a:lnTo>
                    <a:pt x="5803" y="6470"/>
                  </a:lnTo>
                  <a:lnTo>
                    <a:pt x="5769" y="6694"/>
                  </a:lnTo>
                  <a:lnTo>
                    <a:pt x="5738" y="6919"/>
                  </a:lnTo>
                  <a:lnTo>
                    <a:pt x="5723" y="7031"/>
                  </a:lnTo>
                  <a:lnTo>
                    <a:pt x="5709" y="7143"/>
                  </a:lnTo>
                  <a:lnTo>
                    <a:pt x="5696" y="7255"/>
                  </a:lnTo>
                  <a:lnTo>
                    <a:pt x="5683" y="7368"/>
                  </a:lnTo>
                  <a:lnTo>
                    <a:pt x="5672" y="7479"/>
                  </a:lnTo>
                  <a:lnTo>
                    <a:pt x="5662" y="7592"/>
                  </a:lnTo>
                  <a:lnTo>
                    <a:pt x="5652" y="7704"/>
                  </a:lnTo>
                  <a:lnTo>
                    <a:pt x="5645" y="7815"/>
                  </a:lnTo>
                  <a:lnTo>
                    <a:pt x="5638" y="7928"/>
                  </a:lnTo>
                  <a:lnTo>
                    <a:pt x="5633" y="8039"/>
                  </a:lnTo>
                  <a:lnTo>
                    <a:pt x="5629" y="8151"/>
                  </a:lnTo>
                  <a:lnTo>
                    <a:pt x="5628" y="8263"/>
                  </a:lnTo>
                  <a:lnTo>
                    <a:pt x="5627" y="8375"/>
                  </a:lnTo>
                  <a:lnTo>
                    <a:pt x="5629" y="8487"/>
                  </a:lnTo>
                  <a:lnTo>
                    <a:pt x="5633" y="8599"/>
                  </a:lnTo>
                  <a:lnTo>
                    <a:pt x="5638" y="8710"/>
                  </a:lnTo>
                  <a:lnTo>
                    <a:pt x="5646" y="8822"/>
                  </a:lnTo>
                  <a:lnTo>
                    <a:pt x="5656" y="8933"/>
                  </a:lnTo>
                  <a:lnTo>
                    <a:pt x="5669" y="9045"/>
                  </a:lnTo>
                  <a:lnTo>
                    <a:pt x="5676" y="9101"/>
                  </a:lnTo>
                  <a:lnTo>
                    <a:pt x="5684" y="9157"/>
                  </a:lnTo>
                  <a:lnTo>
                    <a:pt x="5692" y="9213"/>
                  </a:lnTo>
                  <a:lnTo>
                    <a:pt x="5701" y="9268"/>
                  </a:lnTo>
                  <a:lnTo>
                    <a:pt x="5710" y="9325"/>
                  </a:lnTo>
                  <a:lnTo>
                    <a:pt x="5721" y="9380"/>
                  </a:lnTo>
                  <a:lnTo>
                    <a:pt x="5732" y="9436"/>
                  </a:lnTo>
                  <a:lnTo>
                    <a:pt x="5743" y="9491"/>
                  </a:lnTo>
                  <a:lnTo>
                    <a:pt x="5756" y="9548"/>
                  </a:lnTo>
                  <a:lnTo>
                    <a:pt x="5769" y="9603"/>
                  </a:lnTo>
                  <a:lnTo>
                    <a:pt x="5783" y="9658"/>
                  </a:lnTo>
                  <a:lnTo>
                    <a:pt x="5798" y="9715"/>
                  </a:lnTo>
                  <a:lnTo>
                    <a:pt x="5814" y="9770"/>
                  </a:lnTo>
                  <a:lnTo>
                    <a:pt x="5830" y="9826"/>
                  </a:lnTo>
                  <a:lnTo>
                    <a:pt x="5846" y="9882"/>
                  </a:lnTo>
                  <a:lnTo>
                    <a:pt x="5864" y="9938"/>
                  </a:lnTo>
                  <a:lnTo>
                    <a:pt x="5882" y="9993"/>
                  </a:lnTo>
                  <a:lnTo>
                    <a:pt x="5902" y="10050"/>
                  </a:lnTo>
                  <a:lnTo>
                    <a:pt x="5922" y="10105"/>
                  </a:lnTo>
                  <a:lnTo>
                    <a:pt x="5943" y="10160"/>
                  </a:lnTo>
                  <a:lnTo>
                    <a:pt x="5964" y="10217"/>
                  </a:lnTo>
                  <a:lnTo>
                    <a:pt x="5988" y="10272"/>
                  </a:lnTo>
                  <a:lnTo>
                    <a:pt x="6011" y="10328"/>
                  </a:lnTo>
                  <a:lnTo>
                    <a:pt x="6036" y="10383"/>
                  </a:lnTo>
                  <a:lnTo>
                    <a:pt x="6061" y="10440"/>
                  </a:lnTo>
                  <a:lnTo>
                    <a:pt x="6087" y="10495"/>
                  </a:lnTo>
                  <a:lnTo>
                    <a:pt x="6114" y="10550"/>
                  </a:lnTo>
                  <a:lnTo>
                    <a:pt x="6142" y="10607"/>
                  </a:lnTo>
                  <a:lnTo>
                    <a:pt x="6172" y="10662"/>
                  </a:lnTo>
                  <a:lnTo>
                    <a:pt x="6202" y="10718"/>
                  </a:lnTo>
                  <a:lnTo>
                    <a:pt x="6233" y="10774"/>
                  </a:lnTo>
                  <a:lnTo>
                    <a:pt x="6265" y="10830"/>
                  </a:lnTo>
                  <a:lnTo>
                    <a:pt x="6297" y="10885"/>
                  </a:lnTo>
                  <a:lnTo>
                    <a:pt x="6332" y="10941"/>
                  </a:lnTo>
                  <a:lnTo>
                    <a:pt x="6367" y="10997"/>
                  </a:lnTo>
                  <a:lnTo>
                    <a:pt x="6403" y="11052"/>
                  </a:lnTo>
                  <a:lnTo>
                    <a:pt x="6440" y="11108"/>
                  </a:lnTo>
                  <a:lnTo>
                    <a:pt x="6478" y="11164"/>
                  </a:lnTo>
                  <a:lnTo>
                    <a:pt x="6518" y="11219"/>
                  </a:lnTo>
                  <a:lnTo>
                    <a:pt x="6558" y="11275"/>
                  </a:lnTo>
                  <a:lnTo>
                    <a:pt x="6599" y="11331"/>
                  </a:lnTo>
                  <a:lnTo>
                    <a:pt x="6641" y="11387"/>
                  </a:lnTo>
                  <a:lnTo>
                    <a:pt x="6686" y="11442"/>
                  </a:lnTo>
                  <a:lnTo>
                    <a:pt x="6730" y="11498"/>
                  </a:lnTo>
                  <a:lnTo>
                    <a:pt x="6776" y="11554"/>
                  </a:lnTo>
                  <a:lnTo>
                    <a:pt x="6823" y="11609"/>
                  </a:lnTo>
                  <a:lnTo>
                    <a:pt x="6872" y="11666"/>
                  </a:lnTo>
                  <a:lnTo>
                    <a:pt x="6921" y="11721"/>
                  </a:lnTo>
                  <a:lnTo>
                    <a:pt x="6971" y="11776"/>
                  </a:lnTo>
                  <a:lnTo>
                    <a:pt x="7024" y="11832"/>
                  </a:lnTo>
                  <a:lnTo>
                    <a:pt x="7076" y="11888"/>
                  </a:lnTo>
                  <a:lnTo>
                    <a:pt x="7130" y="11944"/>
                  </a:lnTo>
                  <a:lnTo>
                    <a:pt x="7185" y="11999"/>
                  </a:lnTo>
                  <a:lnTo>
                    <a:pt x="7243" y="12056"/>
                  </a:lnTo>
                  <a:lnTo>
                    <a:pt x="7300" y="12111"/>
                  </a:lnTo>
                  <a:lnTo>
                    <a:pt x="7359" y="12166"/>
                  </a:lnTo>
                  <a:lnTo>
                    <a:pt x="7421" y="12223"/>
                  </a:lnTo>
                  <a:lnTo>
                    <a:pt x="7482" y="12278"/>
                  </a:lnTo>
                  <a:lnTo>
                    <a:pt x="7545" y="12334"/>
                  </a:lnTo>
                  <a:lnTo>
                    <a:pt x="7610" y="12390"/>
                  </a:lnTo>
                  <a:lnTo>
                    <a:pt x="7675" y="12446"/>
                  </a:lnTo>
                  <a:lnTo>
                    <a:pt x="7743" y="12501"/>
                  </a:lnTo>
                  <a:lnTo>
                    <a:pt x="7811" y="12557"/>
                  </a:lnTo>
                  <a:lnTo>
                    <a:pt x="7881" y="12613"/>
                  </a:lnTo>
                  <a:lnTo>
                    <a:pt x="7953" y="12668"/>
                  </a:lnTo>
                  <a:lnTo>
                    <a:pt x="8025" y="12724"/>
                  </a:lnTo>
                  <a:lnTo>
                    <a:pt x="8100" y="12780"/>
                  </a:lnTo>
                  <a:lnTo>
                    <a:pt x="8175" y="12836"/>
                  </a:lnTo>
                  <a:lnTo>
                    <a:pt x="8251" y="12891"/>
                  </a:lnTo>
                  <a:lnTo>
                    <a:pt x="8330" y="12948"/>
                  </a:lnTo>
                  <a:lnTo>
                    <a:pt x="8330" y="12948"/>
                  </a:lnTo>
                  <a:lnTo>
                    <a:pt x="8319" y="12940"/>
                  </a:lnTo>
                  <a:lnTo>
                    <a:pt x="8306" y="12933"/>
                  </a:lnTo>
                  <a:lnTo>
                    <a:pt x="8292" y="12927"/>
                  </a:lnTo>
                  <a:lnTo>
                    <a:pt x="8278" y="12921"/>
                  </a:lnTo>
                  <a:lnTo>
                    <a:pt x="8262" y="12915"/>
                  </a:lnTo>
                  <a:lnTo>
                    <a:pt x="8244" y="12909"/>
                  </a:lnTo>
                  <a:lnTo>
                    <a:pt x="8209" y="12900"/>
                  </a:lnTo>
                  <a:lnTo>
                    <a:pt x="8170" y="12892"/>
                  </a:lnTo>
                  <a:lnTo>
                    <a:pt x="8130" y="12885"/>
                  </a:lnTo>
                  <a:lnTo>
                    <a:pt x="8088" y="12879"/>
                  </a:lnTo>
                  <a:lnTo>
                    <a:pt x="8045" y="12874"/>
                  </a:lnTo>
                  <a:lnTo>
                    <a:pt x="7960" y="12866"/>
                  </a:lnTo>
                  <a:lnTo>
                    <a:pt x="7877" y="12858"/>
                  </a:lnTo>
                  <a:lnTo>
                    <a:pt x="7839" y="12854"/>
                  </a:lnTo>
                  <a:lnTo>
                    <a:pt x="7804" y="12850"/>
                  </a:lnTo>
                  <a:lnTo>
                    <a:pt x="7772" y="12845"/>
                  </a:lnTo>
                  <a:lnTo>
                    <a:pt x="7744" y="12839"/>
                  </a:lnTo>
                  <a:lnTo>
                    <a:pt x="7744" y="12839"/>
                  </a:lnTo>
                  <a:lnTo>
                    <a:pt x="7642" y="12815"/>
                  </a:lnTo>
                  <a:lnTo>
                    <a:pt x="7541" y="12791"/>
                  </a:lnTo>
                  <a:lnTo>
                    <a:pt x="7441" y="12765"/>
                  </a:lnTo>
                  <a:lnTo>
                    <a:pt x="7341" y="12737"/>
                  </a:lnTo>
                  <a:lnTo>
                    <a:pt x="7242" y="12708"/>
                  </a:lnTo>
                  <a:lnTo>
                    <a:pt x="7142" y="12679"/>
                  </a:lnTo>
                  <a:lnTo>
                    <a:pt x="7043" y="12648"/>
                  </a:lnTo>
                  <a:lnTo>
                    <a:pt x="6944" y="12617"/>
                  </a:lnTo>
                  <a:lnTo>
                    <a:pt x="6845" y="12584"/>
                  </a:lnTo>
                  <a:lnTo>
                    <a:pt x="6748" y="12549"/>
                  </a:lnTo>
                  <a:lnTo>
                    <a:pt x="6649" y="12515"/>
                  </a:lnTo>
                  <a:lnTo>
                    <a:pt x="6553" y="12479"/>
                  </a:lnTo>
                  <a:lnTo>
                    <a:pt x="6455" y="12443"/>
                  </a:lnTo>
                  <a:lnTo>
                    <a:pt x="6359" y="12405"/>
                  </a:lnTo>
                  <a:lnTo>
                    <a:pt x="6262" y="12366"/>
                  </a:lnTo>
                  <a:lnTo>
                    <a:pt x="6167" y="12327"/>
                  </a:lnTo>
                  <a:lnTo>
                    <a:pt x="6167" y="12327"/>
                  </a:lnTo>
                  <a:lnTo>
                    <a:pt x="6044" y="12275"/>
                  </a:lnTo>
                  <a:lnTo>
                    <a:pt x="5921" y="12221"/>
                  </a:lnTo>
                  <a:lnTo>
                    <a:pt x="5800" y="12165"/>
                  </a:lnTo>
                  <a:lnTo>
                    <a:pt x="5678" y="12108"/>
                  </a:lnTo>
                  <a:lnTo>
                    <a:pt x="5556" y="12049"/>
                  </a:lnTo>
                  <a:lnTo>
                    <a:pt x="5436" y="11988"/>
                  </a:lnTo>
                  <a:lnTo>
                    <a:pt x="5316" y="11926"/>
                  </a:lnTo>
                  <a:lnTo>
                    <a:pt x="5196" y="11863"/>
                  </a:lnTo>
                  <a:lnTo>
                    <a:pt x="5077" y="11797"/>
                  </a:lnTo>
                  <a:lnTo>
                    <a:pt x="4960" y="11731"/>
                  </a:lnTo>
                  <a:lnTo>
                    <a:pt x="4842" y="11663"/>
                  </a:lnTo>
                  <a:lnTo>
                    <a:pt x="4725" y="11592"/>
                  </a:lnTo>
                  <a:lnTo>
                    <a:pt x="4609" y="11521"/>
                  </a:lnTo>
                  <a:lnTo>
                    <a:pt x="4494" y="11447"/>
                  </a:lnTo>
                  <a:lnTo>
                    <a:pt x="4379" y="11373"/>
                  </a:lnTo>
                  <a:lnTo>
                    <a:pt x="4266" y="11298"/>
                  </a:lnTo>
                  <a:lnTo>
                    <a:pt x="4152" y="11220"/>
                  </a:lnTo>
                  <a:lnTo>
                    <a:pt x="4041" y="11142"/>
                  </a:lnTo>
                  <a:lnTo>
                    <a:pt x="3929" y="11061"/>
                  </a:lnTo>
                  <a:lnTo>
                    <a:pt x="3819" y="10980"/>
                  </a:lnTo>
                  <a:lnTo>
                    <a:pt x="3710" y="10896"/>
                  </a:lnTo>
                  <a:lnTo>
                    <a:pt x="3601" y="10812"/>
                  </a:lnTo>
                  <a:lnTo>
                    <a:pt x="3494" y="10726"/>
                  </a:lnTo>
                  <a:lnTo>
                    <a:pt x="3388" y="10639"/>
                  </a:lnTo>
                  <a:lnTo>
                    <a:pt x="3282" y="10550"/>
                  </a:lnTo>
                  <a:lnTo>
                    <a:pt x="3178" y="10461"/>
                  </a:lnTo>
                  <a:lnTo>
                    <a:pt x="3075" y="10370"/>
                  </a:lnTo>
                  <a:lnTo>
                    <a:pt x="2973" y="10278"/>
                  </a:lnTo>
                  <a:lnTo>
                    <a:pt x="2872" y="10184"/>
                  </a:lnTo>
                  <a:lnTo>
                    <a:pt x="2772" y="10089"/>
                  </a:lnTo>
                  <a:lnTo>
                    <a:pt x="2674" y="9993"/>
                  </a:lnTo>
                  <a:lnTo>
                    <a:pt x="2577" y="9896"/>
                  </a:lnTo>
                  <a:lnTo>
                    <a:pt x="2481" y="9797"/>
                  </a:lnTo>
                  <a:lnTo>
                    <a:pt x="2386" y="9698"/>
                  </a:lnTo>
                  <a:lnTo>
                    <a:pt x="2294" y="9596"/>
                  </a:lnTo>
                  <a:lnTo>
                    <a:pt x="2201" y="9495"/>
                  </a:lnTo>
                  <a:lnTo>
                    <a:pt x="2111" y="9391"/>
                  </a:lnTo>
                  <a:lnTo>
                    <a:pt x="2022" y="9286"/>
                  </a:lnTo>
                  <a:lnTo>
                    <a:pt x="1935" y="9181"/>
                  </a:lnTo>
                  <a:lnTo>
                    <a:pt x="1848" y="9074"/>
                  </a:lnTo>
                  <a:lnTo>
                    <a:pt x="1764" y="8967"/>
                  </a:lnTo>
                  <a:lnTo>
                    <a:pt x="1680" y="8858"/>
                  </a:lnTo>
                  <a:lnTo>
                    <a:pt x="1599" y="8748"/>
                  </a:lnTo>
                  <a:lnTo>
                    <a:pt x="1518" y="8638"/>
                  </a:lnTo>
                  <a:lnTo>
                    <a:pt x="1440" y="8525"/>
                  </a:lnTo>
                  <a:lnTo>
                    <a:pt x="1363" y="8412"/>
                  </a:lnTo>
                  <a:lnTo>
                    <a:pt x="1288" y="8299"/>
                  </a:lnTo>
                  <a:lnTo>
                    <a:pt x="1214" y="8183"/>
                  </a:lnTo>
                  <a:lnTo>
                    <a:pt x="1143" y="8068"/>
                  </a:lnTo>
                  <a:lnTo>
                    <a:pt x="1073" y="7951"/>
                  </a:lnTo>
                  <a:lnTo>
                    <a:pt x="1004" y="7833"/>
                  </a:lnTo>
                  <a:lnTo>
                    <a:pt x="938" y="7715"/>
                  </a:lnTo>
                  <a:lnTo>
                    <a:pt x="874" y="7595"/>
                  </a:lnTo>
                  <a:lnTo>
                    <a:pt x="811" y="7474"/>
                  </a:lnTo>
                  <a:lnTo>
                    <a:pt x="750" y="7354"/>
                  </a:lnTo>
                  <a:lnTo>
                    <a:pt x="692" y="7231"/>
                  </a:lnTo>
                  <a:lnTo>
                    <a:pt x="634" y="7108"/>
                  </a:lnTo>
                  <a:lnTo>
                    <a:pt x="579" y="6984"/>
                  </a:lnTo>
                  <a:lnTo>
                    <a:pt x="527" y="6859"/>
                  </a:lnTo>
                  <a:lnTo>
                    <a:pt x="475" y="6734"/>
                  </a:lnTo>
                  <a:lnTo>
                    <a:pt x="426" y="6607"/>
                  </a:lnTo>
                  <a:lnTo>
                    <a:pt x="380" y="6481"/>
                  </a:lnTo>
                  <a:lnTo>
                    <a:pt x="334" y="6353"/>
                  </a:lnTo>
                  <a:lnTo>
                    <a:pt x="292" y="6224"/>
                  </a:lnTo>
                  <a:lnTo>
                    <a:pt x="292" y="6224"/>
                  </a:lnTo>
                  <a:lnTo>
                    <a:pt x="271" y="6159"/>
                  </a:lnTo>
                  <a:lnTo>
                    <a:pt x="252" y="6095"/>
                  </a:lnTo>
                  <a:lnTo>
                    <a:pt x="233" y="6029"/>
                  </a:lnTo>
                  <a:lnTo>
                    <a:pt x="215" y="5964"/>
                  </a:lnTo>
                  <a:lnTo>
                    <a:pt x="197" y="5899"/>
                  </a:lnTo>
                  <a:lnTo>
                    <a:pt x="180" y="5833"/>
                  </a:lnTo>
                  <a:lnTo>
                    <a:pt x="164" y="5768"/>
                  </a:lnTo>
                  <a:lnTo>
                    <a:pt x="148" y="5701"/>
                  </a:lnTo>
                  <a:lnTo>
                    <a:pt x="133" y="5636"/>
                  </a:lnTo>
                  <a:lnTo>
                    <a:pt x="119" y="5570"/>
                  </a:lnTo>
                  <a:lnTo>
                    <a:pt x="106" y="5504"/>
                  </a:lnTo>
                  <a:lnTo>
                    <a:pt x="93" y="5438"/>
                  </a:lnTo>
                  <a:lnTo>
                    <a:pt x="82" y="5372"/>
                  </a:lnTo>
                  <a:lnTo>
                    <a:pt x="71" y="5305"/>
                  </a:lnTo>
                  <a:lnTo>
                    <a:pt x="61" y="5239"/>
                  </a:lnTo>
                  <a:lnTo>
                    <a:pt x="51" y="5172"/>
                  </a:lnTo>
                  <a:lnTo>
                    <a:pt x="43" y="5106"/>
                  </a:lnTo>
                  <a:lnTo>
                    <a:pt x="35" y="5040"/>
                  </a:lnTo>
                  <a:lnTo>
                    <a:pt x="28" y="4973"/>
                  </a:lnTo>
                  <a:lnTo>
                    <a:pt x="21" y="4906"/>
                  </a:lnTo>
                  <a:lnTo>
                    <a:pt x="16" y="4840"/>
                  </a:lnTo>
                  <a:lnTo>
                    <a:pt x="11" y="4773"/>
                  </a:lnTo>
                  <a:lnTo>
                    <a:pt x="7" y="4707"/>
                  </a:lnTo>
                  <a:lnTo>
                    <a:pt x="4" y="4640"/>
                  </a:lnTo>
                  <a:lnTo>
                    <a:pt x="2" y="4573"/>
                  </a:lnTo>
                  <a:lnTo>
                    <a:pt x="1" y="4507"/>
                  </a:lnTo>
                  <a:lnTo>
                    <a:pt x="0" y="4440"/>
                  </a:lnTo>
                  <a:lnTo>
                    <a:pt x="0" y="4374"/>
                  </a:lnTo>
                  <a:lnTo>
                    <a:pt x="1" y="4308"/>
                  </a:lnTo>
                  <a:lnTo>
                    <a:pt x="3" y="4241"/>
                  </a:lnTo>
                  <a:lnTo>
                    <a:pt x="6" y="4175"/>
                  </a:lnTo>
                  <a:lnTo>
                    <a:pt x="10" y="4109"/>
                  </a:lnTo>
                  <a:lnTo>
                    <a:pt x="14" y="4042"/>
                  </a:lnTo>
                  <a:lnTo>
                    <a:pt x="20" y="3976"/>
                  </a:lnTo>
                  <a:lnTo>
                    <a:pt x="26" y="3909"/>
                  </a:lnTo>
                  <a:lnTo>
                    <a:pt x="33" y="3844"/>
                  </a:lnTo>
                  <a:lnTo>
                    <a:pt x="41" y="3778"/>
                  </a:lnTo>
                  <a:lnTo>
                    <a:pt x="50" y="3712"/>
                  </a:lnTo>
                  <a:lnTo>
                    <a:pt x="59" y="3647"/>
                  </a:lnTo>
                  <a:lnTo>
                    <a:pt x="70" y="3582"/>
                  </a:lnTo>
                  <a:lnTo>
                    <a:pt x="82" y="3516"/>
                  </a:lnTo>
                  <a:lnTo>
                    <a:pt x="94" y="3451"/>
                  </a:lnTo>
                  <a:lnTo>
                    <a:pt x="107" y="3386"/>
                  </a:lnTo>
                  <a:lnTo>
                    <a:pt x="122" y="3321"/>
                  </a:lnTo>
                  <a:lnTo>
                    <a:pt x="137" y="3256"/>
                  </a:lnTo>
                  <a:lnTo>
                    <a:pt x="153" y="3191"/>
                  </a:lnTo>
                  <a:lnTo>
                    <a:pt x="171" y="3127"/>
                  </a:lnTo>
                  <a:lnTo>
                    <a:pt x="189" y="3063"/>
                  </a:lnTo>
                  <a:lnTo>
                    <a:pt x="208" y="2999"/>
                  </a:lnTo>
                  <a:lnTo>
                    <a:pt x="228" y="2935"/>
                  </a:lnTo>
                  <a:lnTo>
                    <a:pt x="249" y="2872"/>
                  </a:lnTo>
                  <a:lnTo>
                    <a:pt x="270" y="2808"/>
                  </a:lnTo>
                  <a:lnTo>
                    <a:pt x="293" y="2746"/>
                  </a:lnTo>
                  <a:lnTo>
                    <a:pt x="317" y="2683"/>
                  </a:lnTo>
                  <a:lnTo>
                    <a:pt x="343" y="2620"/>
                  </a:lnTo>
                  <a:lnTo>
                    <a:pt x="368" y="2558"/>
                  </a:lnTo>
                  <a:lnTo>
                    <a:pt x="395" y="2496"/>
                  </a:lnTo>
                  <a:lnTo>
                    <a:pt x="423" y="2434"/>
                  </a:lnTo>
                  <a:lnTo>
                    <a:pt x="451" y="2373"/>
                  </a:lnTo>
                  <a:lnTo>
                    <a:pt x="481" y="2312"/>
                  </a:lnTo>
                  <a:lnTo>
                    <a:pt x="512" y="2250"/>
                  </a:lnTo>
                  <a:lnTo>
                    <a:pt x="544" y="2190"/>
                  </a:lnTo>
                  <a:lnTo>
                    <a:pt x="577" y="2130"/>
                  </a:lnTo>
                  <a:lnTo>
                    <a:pt x="611" y="2069"/>
                  </a:lnTo>
                  <a:lnTo>
                    <a:pt x="611" y="2069"/>
                  </a:lnTo>
                  <a:lnTo>
                    <a:pt x="636" y="2026"/>
                  </a:lnTo>
                  <a:lnTo>
                    <a:pt x="662" y="1983"/>
                  </a:lnTo>
                  <a:lnTo>
                    <a:pt x="688" y="1940"/>
                  </a:lnTo>
                  <a:lnTo>
                    <a:pt x="716" y="1897"/>
                  </a:lnTo>
                  <a:lnTo>
                    <a:pt x="743" y="1856"/>
                  </a:lnTo>
                  <a:lnTo>
                    <a:pt x="771" y="1814"/>
                  </a:lnTo>
                  <a:lnTo>
                    <a:pt x="799" y="1773"/>
                  </a:lnTo>
                  <a:lnTo>
                    <a:pt x="827" y="1732"/>
                  </a:lnTo>
                  <a:lnTo>
                    <a:pt x="887" y="1652"/>
                  </a:lnTo>
                  <a:lnTo>
                    <a:pt x="947" y="1574"/>
                  </a:lnTo>
                  <a:lnTo>
                    <a:pt x="1009" y="1497"/>
                  </a:lnTo>
                  <a:lnTo>
                    <a:pt x="1074" y="1422"/>
                  </a:lnTo>
                  <a:lnTo>
                    <a:pt x="1139" y="1347"/>
                  </a:lnTo>
                  <a:lnTo>
                    <a:pt x="1206" y="1276"/>
                  </a:lnTo>
                  <a:lnTo>
                    <a:pt x="1275" y="1204"/>
                  </a:lnTo>
                  <a:lnTo>
                    <a:pt x="1344" y="1135"/>
                  </a:lnTo>
                  <a:lnTo>
                    <a:pt x="1416" y="1067"/>
                  </a:lnTo>
                  <a:lnTo>
                    <a:pt x="1488" y="1000"/>
                  </a:lnTo>
                  <a:lnTo>
                    <a:pt x="1562" y="935"/>
                  </a:lnTo>
                  <a:lnTo>
                    <a:pt x="1637" y="871"/>
                  </a:lnTo>
                  <a:lnTo>
                    <a:pt x="1713" y="808"/>
                  </a:lnTo>
                  <a:lnTo>
                    <a:pt x="1791" y="747"/>
                  </a:lnTo>
                  <a:lnTo>
                    <a:pt x="1869" y="687"/>
                  </a:lnTo>
                  <a:lnTo>
                    <a:pt x="1949" y="627"/>
                  </a:lnTo>
                  <a:lnTo>
                    <a:pt x="2029" y="569"/>
                  </a:lnTo>
                  <a:lnTo>
                    <a:pt x="2111" y="513"/>
                  </a:lnTo>
                  <a:lnTo>
                    <a:pt x="2193" y="457"/>
                  </a:lnTo>
                  <a:lnTo>
                    <a:pt x="2277" y="402"/>
                  </a:lnTo>
                  <a:lnTo>
                    <a:pt x="2360" y="349"/>
                  </a:lnTo>
                  <a:lnTo>
                    <a:pt x="2444" y="296"/>
                  </a:lnTo>
                  <a:lnTo>
                    <a:pt x="2530" y="244"/>
                  </a:lnTo>
                  <a:lnTo>
                    <a:pt x="2615" y="194"/>
                  </a:lnTo>
                  <a:lnTo>
                    <a:pt x="2702" y="144"/>
                  </a:lnTo>
                  <a:lnTo>
                    <a:pt x="2789" y="95"/>
                  </a:lnTo>
                  <a:lnTo>
                    <a:pt x="2877" y="47"/>
                  </a:lnTo>
                  <a:lnTo>
                    <a:pt x="2964" y="0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深度视觉·原创设计 https://www.docer.com/works?userid=22383862"/>
            <p:cNvSpPr txBox="1"/>
            <p:nvPr/>
          </p:nvSpPr>
          <p:spPr>
            <a:xfrm>
              <a:off x="7835294" y="4184487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START</a:t>
              </a:r>
              <a:endParaRPr lang="en-US" sz="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</p:txBody>
        </p:sp>
      </p:grpSp>
      <p:grpSp>
        <p:nvGrpSpPr>
          <p:cNvPr id="14" name="深度视觉·原创设计 https://www.docer.com/works?userid=22383862"/>
          <p:cNvGrpSpPr/>
          <p:nvPr/>
        </p:nvGrpSpPr>
        <p:grpSpPr>
          <a:xfrm>
            <a:off x="8466876" y="4557487"/>
            <a:ext cx="2495921" cy="1050211"/>
            <a:chOff x="8777157" y="4713481"/>
            <a:chExt cx="2495921" cy="1050211"/>
          </a:xfrm>
        </p:grpSpPr>
        <p:sp>
          <p:nvSpPr>
            <p:cNvPr id="15" name="深度视觉·原创设计 https://www.docer.com/works?userid=22383862"/>
            <p:cNvSpPr/>
            <p:nvPr/>
          </p:nvSpPr>
          <p:spPr bwMode="auto">
            <a:xfrm>
              <a:off x="8777157" y="4713481"/>
              <a:ext cx="2495921" cy="1050211"/>
            </a:xfrm>
            <a:custGeom>
              <a:avLst/>
              <a:gdLst>
                <a:gd name="T0" fmla="*/ 18 w 14013"/>
                <a:gd name="T1" fmla="*/ 1202 h 5897"/>
                <a:gd name="T2" fmla="*/ 131 w 14013"/>
                <a:gd name="T3" fmla="*/ 1311 h 5897"/>
                <a:gd name="T4" fmla="*/ 301 w 14013"/>
                <a:gd name="T5" fmla="*/ 1392 h 5897"/>
                <a:gd name="T6" fmla="*/ 608 w 14013"/>
                <a:gd name="T7" fmla="*/ 1466 h 5897"/>
                <a:gd name="T8" fmla="*/ 761 w 14013"/>
                <a:gd name="T9" fmla="*/ 1463 h 5897"/>
                <a:gd name="T10" fmla="*/ 1064 w 14013"/>
                <a:gd name="T11" fmla="*/ 1383 h 5897"/>
                <a:gd name="T12" fmla="*/ 1368 w 14013"/>
                <a:gd name="T13" fmla="*/ 1218 h 5897"/>
                <a:gd name="T14" fmla="*/ 1848 w 14013"/>
                <a:gd name="T15" fmla="*/ 859 h 5897"/>
                <a:gd name="T16" fmla="*/ 2117 w 14013"/>
                <a:gd name="T17" fmla="*/ 666 h 5897"/>
                <a:gd name="T18" fmla="*/ 2409 w 14013"/>
                <a:gd name="T19" fmla="*/ 500 h 5897"/>
                <a:gd name="T20" fmla="*/ 2945 w 14013"/>
                <a:gd name="T21" fmla="*/ 276 h 5897"/>
                <a:gd name="T22" fmla="*/ 3500 w 14013"/>
                <a:gd name="T23" fmla="*/ 116 h 5897"/>
                <a:gd name="T24" fmla="*/ 4184 w 14013"/>
                <a:gd name="T25" fmla="*/ 12 h 5897"/>
                <a:gd name="T26" fmla="*/ 4873 w 14013"/>
                <a:gd name="T27" fmla="*/ 15 h 5897"/>
                <a:gd name="T28" fmla="*/ 5502 w 14013"/>
                <a:gd name="T29" fmla="*/ 118 h 5897"/>
                <a:gd name="T30" fmla="*/ 5832 w 14013"/>
                <a:gd name="T31" fmla="*/ 213 h 5897"/>
                <a:gd name="T32" fmla="*/ 6154 w 14013"/>
                <a:gd name="T33" fmla="*/ 340 h 5897"/>
                <a:gd name="T34" fmla="*/ 6466 w 14013"/>
                <a:gd name="T35" fmla="*/ 496 h 5897"/>
                <a:gd name="T36" fmla="*/ 7554 w 14013"/>
                <a:gd name="T37" fmla="*/ 1110 h 5897"/>
                <a:gd name="T38" fmla="*/ 8258 w 14013"/>
                <a:gd name="T39" fmla="*/ 1466 h 5897"/>
                <a:gd name="T40" fmla="*/ 8983 w 14013"/>
                <a:gd name="T41" fmla="*/ 1760 h 5897"/>
                <a:gd name="T42" fmla="*/ 9578 w 14013"/>
                <a:gd name="T43" fmla="*/ 1926 h 5897"/>
                <a:gd name="T44" fmla="*/ 9970 w 14013"/>
                <a:gd name="T45" fmla="*/ 1994 h 5897"/>
                <a:gd name="T46" fmla="*/ 10375 w 14013"/>
                <a:gd name="T47" fmla="*/ 2030 h 5897"/>
                <a:gd name="T48" fmla="*/ 10795 w 14013"/>
                <a:gd name="T49" fmla="*/ 2028 h 5897"/>
                <a:gd name="T50" fmla="*/ 11229 w 14013"/>
                <a:gd name="T51" fmla="*/ 1984 h 5897"/>
                <a:gd name="T52" fmla="*/ 11682 w 14013"/>
                <a:gd name="T53" fmla="*/ 1897 h 5897"/>
                <a:gd name="T54" fmla="*/ 12153 w 14013"/>
                <a:gd name="T55" fmla="*/ 1759 h 5897"/>
                <a:gd name="T56" fmla="*/ 12645 w 14013"/>
                <a:gd name="T57" fmla="*/ 1569 h 5897"/>
                <a:gd name="T58" fmla="*/ 13158 w 14013"/>
                <a:gd name="T59" fmla="*/ 1323 h 5897"/>
                <a:gd name="T60" fmla="*/ 13695 w 14013"/>
                <a:gd name="T61" fmla="*/ 1016 h 5897"/>
                <a:gd name="T62" fmla="*/ 13991 w 14013"/>
                <a:gd name="T63" fmla="*/ 830 h 5897"/>
                <a:gd name="T64" fmla="*/ 13883 w 14013"/>
                <a:gd name="T65" fmla="*/ 977 h 5897"/>
                <a:gd name="T66" fmla="*/ 13716 w 14013"/>
                <a:gd name="T67" fmla="*/ 1296 h 5897"/>
                <a:gd name="T68" fmla="*/ 13398 w 14013"/>
                <a:gd name="T69" fmla="*/ 1742 h 5897"/>
                <a:gd name="T70" fmla="*/ 12936 w 14013"/>
                <a:gd name="T71" fmla="*/ 2302 h 5897"/>
                <a:gd name="T72" fmla="*/ 12467 w 14013"/>
                <a:gd name="T73" fmla="*/ 2797 h 5897"/>
                <a:gd name="T74" fmla="*/ 11768 w 14013"/>
                <a:gd name="T75" fmla="*/ 3430 h 5897"/>
                <a:gd name="T76" fmla="*/ 11009 w 14013"/>
                <a:gd name="T77" fmla="*/ 4009 h 5897"/>
                <a:gd name="T78" fmla="*/ 10197 w 14013"/>
                <a:gd name="T79" fmla="*/ 4521 h 5897"/>
                <a:gd name="T80" fmla="*/ 9343 w 14013"/>
                <a:gd name="T81" fmla="*/ 4965 h 5897"/>
                <a:gd name="T82" fmla="*/ 8453 w 14013"/>
                <a:gd name="T83" fmla="*/ 5330 h 5897"/>
                <a:gd name="T84" fmla="*/ 7536 w 14013"/>
                <a:gd name="T85" fmla="*/ 5610 h 5897"/>
                <a:gd name="T86" fmla="*/ 6601 w 14013"/>
                <a:gd name="T87" fmla="*/ 5799 h 5897"/>
                <a:gd name="T88" fmla="*/ 5655 w 14013"/>
                <a:gd name="T89" fmla="*/ 5890 h 5897"/>
                <a:gd name="T90" fmla="*/ 4843 w 14013"/>
                <a:gd name="T91" fmla="*/ 5884 h 5897"/>
                <a:gd name="T92" fmla="*/ 4371 w 14013"/>
                <a:gd name="T93" fmla="*/ 5840 h 5897"/>
                <a:gd name="T94" fmla="*/ 3906 w 14013"/>
                <a:gd name="T95" fmla="*/ 5759 h 5897"/>
                <a:gd name="T96" fmla="*/ 3452 w 14013"/>
                <a:gd name="T97" fmla="*/ 5643 h 5897"/>
                <a:gd name="T98" fmla="*/ 3011 w 14013"/>
                <a:gd name="T99" fmla="*/ 5489 h 5897"/>
                <a:gd name="T100" fmla="*/ 2588 w 14013"/>
                <a:gd name="T101" fmla="*/ 5298 h 5897"/>
                <a:gd name="T102" fmla="*/ 2185 w 14013"/>
                <a:gd name="T103" fmla="*/ 5068 h 5897"/>
                <a:gd name="T104" fmla="*/ 1804 w 14013"/>
                <a:gd name="T105" fmla="*/ 4800 h 5897"/>
                <a:gd name="T106" fmla="*/ 1450 w 14013"/>
                <a:gd name="T107" fmla="*/ 4491 h 5897"/>
                <a:gd name="T108" fmla="*/ 1126 w 14013"/>
                <a:gd name="T109" fmla="*/ 4142 h 5897"/>
                <a:gd name="T110" fmla="*/ 930 w 14013"/>
                <a:gd name="T111" fmla="*/ 3888 h 5897"/>
                <a:gd name="T112" fmla="*/ 645 w 14013"/>
                <a:gd name="T113" fmla="*/ 3423 h 5897"/>
                <a:gd name="T114" fmla="*/ 367 w 14013"/>
                <a:gd name="T115" fmla="*/ 2792 h 5897"/>
                <a:gd name="T116" fmla="*/ 171 w 14013"/>
                <a:gd name="T117" fmla="*/ 2128 h 5897"/>
                <a:gd name="T118" fmla="*/ 40 w 14013"/>
                <a:gd name="T119" fmla="*/ 1443 h 5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13" h="5897">
                  <a:moveTo>
                    <a:pt x="0" y="1148"/>
                  </a:moveTo>
                  <a:lnTo>
                    <a:pt x="0" y="1148"/>
                  </a:lnTo>
                  <a:lnTo>
                    <a:pt x="2" y="1157"/>
                  </a:lnTo>
                  <a:lnTo>
                    <a:pt x="4" y="1166"/>
                  </a:lnTo>
                  <a:lnTo>
                    <a:pt x="7" y="1175"/>
                  </a:lnTo>
                  <a:lnTo>
                    <a:pt x="10" y="1184"/>
                  </a:lnTo>
                  <a:lnTo>
                    <a:pt x="18" y="1202"/>
                  </a:lnTo>
                  <a:lnTo>
                    <a:pt x="29" y="1219"/>
                  </a:lnTo>
                  <a:lnTo>
                    <a:pt x="41" y="1235"/>
                  </a:lnTo>
                  <a:lnTo>
                    <a:pt x="56" y="1251"/>
                  </a:lnTo>
                  <a:lnTo>
                    <a:pt x="73" y="1267"/>
                  </a:lnTo>
                  <a:lnTo>
                    <a:pt x="91" y="1282"/>
                  </a:lnTo>
                  <a:lnTo>
                    <a:pt x="110" y="1296"/>
                  </a:lnTo>
                  <a:lnTo>
                    <a:pt x="131" y="1311"/>
                  </a:lnTo>
                  <a:lnTo>
                    <a:pt x="152" y="1324"/>
                  </a:lnTo>
                  <a:lnTo>
                    <a:pt x="175" y="1337"/>
                  </a:lnTo>
                  <a:lnTo>
                    <a:pt x="199" y="1349"/>
                  </a:lnTo>
                  <a:lnTo>
                    <a:pt x="223" y="1361"/>
                  </a:lnTo>
                  <a:lnTo>
                    <a:pt x="250" y="1372"/>
                  </a:lnTo>
                  <a:lnTo>
                    <a:pt x="275" y="1382"/>
                  </a:lnTo>
                  <a:lnTo>
                    <a:pt x="301" y="1392"/>
                  </a:lnTo>
                  <a:lnTo>
                    <a:pt x="327" y="1402"/>
                  </a:lnTo>
                  <a:lnTo>
                    <a:pt x="380" y="1419"/>
                  </a:lnTo>
                  <a:lnTo>
                    <a:pt x="432" y="1433"/>
                  </a:lnTo>
                  <a:lnTo>
                    <a:pt x="482" y="1445"/>
                  </a:lnTo>
                  <a:lnTo>
                    <a:pt x="528" y="1455"/>
                  </a:lnTo>
                  <a:lnTo>
                    <a:pt x="571" y="1462"/>
                  </a:lnTo>
                  <a:lnTo>
                    <a:pt x="608" y="1466"/>
                  </a:lnTo>
                  <a:lnTo>
                    <a:pt x="639" y="1468"/>
                  </a:lnTo>
                  <a:lnTo>
                    <a:pt x="639" y="1468"/>
                  </a:lnTo>
                  <a:lnTo>
                    <a:pt x="664" y="1468"/>
                  </a:lnTo>
                  <a:lnTo>
                    <a:pt x="688" y="1468"/>
                  </a:lnTo>
                  <a:lnTo>
                    <a:pt x="713" y="1467"/>
                  </a:lnTo>
                  <a:lnTo>
                    <a:pt x="737" y="1465"/>
                  </a:lnTo>
                  <a:lnTo>
                    <a:pt x="761" y="1463"/>
                  </a:lnTo>
                  <a:lnTo>
                    <a:pt x="786" y="1460"/>
                  </a:lnTo>
                  <a:lnTo>
                    <a:pt x="834" y="1452"/>
                  </a:lnTo>
                  <a:lnTo>
                    <a:pt x="881" y="1442"/>
                  </a:lnTo>
                  <a:lnTo>
                    <a:pt x="927" y="1430"/>
                  </a:lnTo>
                  <a:lnTo>
                    <a:pt x="974" y="1416"/>
                  </a:lnTo>
                  <a:lnTo>
                    <a:pt x="1019" y="1400"/>
                  </a:lnTo>
                  <a:lnTo>
                    <a:pt x="1064" y="1383"/>
                  </a:lnTo>
                  <a:lnTo>
                    <a:pt x="1109" y="1364"/>
                  </a:lnTo>
                  <a:lnTo>
                    <a:pt x="1154" y="1343"/>
                  </a:lnTo>
                  <a:lnTo>
                    <a:pt x="1197" y="1320"/>
                  </a:lnTo>
                  <a:lnTo>
                    <a:pt x="1241" y="1296"/>
                  </a:lnTo>
                  <a:lnTo>
                    <a:pt x="1283" y="1271"/>
                  </a:lnTo>
                  <a:lnTo>
                    <a:pt x="1327" y="1245"/>
                  </a:lnTo>
                  <a:lnTo>
                    <a:pt x="1368" y="1218"/>
                  </a:lnTo>
                  <a:lnTo>
                    <a:pt x="1410" y="1191"/>
                  </a:lnTo>
                  <a:lnTo>
                    <a:pt x="1451" y="1162"/>
                  </a:lnTo>
                  <a:lnTo>
                    <a:pt x="1493" y="1133"/>
                  </a:lnTo>
                  <a:lnTo>
                    <a:pt x="1533" y="1102"/>
                  </a:lnTo>
                  <a:lnTo>
                    <a:pt x="1613" y="1042"/>
                  </a:lnTo>
                  <a:lnTo>
                    <a:pt x="1693" y="981"/>
                  </a:lnTo>
                  <a:lnTo>
                    <a:pt x="1848" y="859"/>
                  </a:lnTo>
                  <a:lnTo>
                    <a:pt x="1924" y="801"/>
                  </a:lnTo>
                  <a:lnTo>
                    <a:pt x="1962" y="773"/>
                  </a:lnTo>
                  <a:lnTo>
                    <a:pt x="2000" y="745"/>
                  </a:lnTo>
                  <a:lnTo>
                    <a:pt x="2000" y="745"/>
                  </a:lnTo>
                  <a:lnTo>
                    <a:pt x="2039" y="718"/>
                  </a:lnTo>
                  <a:lnTo>
                    <a:pt x="2078" y="692"/>
                  </a:lnTo>
                  <a:lnTo>
                    <a:pt x="2117" y="666"/>
                  </a:lnTo>
                  <a:lnTo>
                    <a:pt x="2157" y="641"/>
                  </a:lnTo>
                  <a:lnTo>
                    <a:pt x="2199" y="616"/>
                  </a:lnTo>
                  <a:lnTo>
                    <a:pt x="2240" y="592"/>
                  </a:lnTo>
                  <a:lnTo>
                    <a:pt x="2281" y="567"/>
                  </a:lnTo>
                  <a:lnTo>
                    <a:pt x="2323" y="544"/>
                  </a:lnTo>
                  <a:lnTo>
                    <a:pt x="2367" y="522"/>
                  </a:lnTo>
                  <a:lnTo>
                    <a:pt x="2409" y="500"/>
                  </a:lnTo>
                  <a:lnTo>
                    <a:pt x="2452" y="479"/>
                  </a:lnTo>
                  <a:lnTo>
                    <a:pt x="2495" y="458"/>
                  </a:lnTo>
                  <a:lnTo>
                    <a:pt x="2584" y="418"/>
                  </a:lnTo>
                  <a:lnTo>
                    <a:pt x="2672" y="379"/>
                  </a:lnTo>
                  <a:lnTo>
                    <a:pt x="2763" y="342"/>
                  </a:lnTo>
                  <a:lnTo>
                    <a:pt x="2853" y="308"/>
                  </a:lnTo>
                  <a:lnTo>
                    <a:pt x="2945" y="276"/>
                  </a:lnTo>
                  <a:lnTo>
                    <a:pt x="3036" y="245"/>
                  </a:lnTo>
                  <a:lnTo>
                    <a:pt x="3128" y="215"/>
                  </a:lnTo>
                  <a:lnTo>
                    <a:pt x="3219" y="188"/>
                  </a:lnTo>
                  <a:lnTo>
                    <a:pt x="3312" y="163"/>
                  </a:lnTo>
                  <a:lnTo>
                    <a:pt x="3404" y="139"/>
                  </a:lnTo>
                  <a:lnTo>
                    <a:pt x="3404" y="139"/>
                  </a:lnTo>
                  <a:lnTo>
                    <a:pt x="3500" y="116"/>
                  </a:lnTo>
                  <a:lnTo>
                    <a:pt x="3597" y="95"/>
                  </a:lnTo>
                  <a:lnTo>
                    <a:pt x="3694" y="76"/>
                  </a:lnTo>
                  <a:lnTo>
                    <a:pt x="3792" y="59"/>
                  </a:lnTo>
                  <a:lnTo>
                    <a:pt x="3889" y="43"/>
                  </a:lnTo>
                  <a:lnTo>
                    <a:pt x="3987" y="31"/>
                  </a:lnTo>
                  <a:lnTo>
                    <a:pt x="4085" y="20"/>
                  </a:lnTo>
                  <a:lnTo>
                    <a:pt x="4184" y="12"/>
                  </a:lnTo>
                  <a:lnTo>
                    <a:pt x="4283" y="5"/>
                  </a:lnTo>
                  <a:lnTo>
                    <a:pt x="4381" y="1"/>
                  </a:lnTo>
                  <a:lnTo>
                    <a:pt x="4480" y="0"/>
                  </a:lnTo>
                  <a:lnTo>
                    <a:pt x="4578" y="0"/>
                  </a:lnTo>
                  <a:lnTo>
                    <a:pt x="4677" y="3"/>
                  </a:lnTo>
                  <a:lnTo>
                    <a:pt x="4774" y="7"/>
                  </a:lnTo>
                  <a:lnTo>
                    <a:pt x="4873" y="15"/>
                  </a:lnTo>
                  <a:lnTo>
                    <a:pt x="4970" y="24"/>
                  </a:lnTo>
                  <a:lnTo>
                    <a:pt x="5068" y="36"/>
                  </a:lnTo>
                  <a:lnTo>
                    <a:pt x="5166" y="50"/>
                  </a:lnTo>
                  <a:lnTo>
                    <a:pt x="5262" y="67"/>
                  </a:lnTo>
                  <a:lnTo>
                    <a:pt x="5359" y="85"/>
                  </a:lnTo>
                  <a:lnTo>
                    <a:pt x="5454" y="106"/>
                  </a:lnTo>
                  <a:lnTo>
                    <a:pt x="5502" y="118"/>
                  </a:lnTo>
                  <a:lnTo>
                    <a:pt x="5550" y="129"/>
                  </a:lnTo>
                  <a:lnTo>
                    <a:pt x="5597" y="142"/>
                  </a:lnTo>
                  <a:lnTo>
                    <a:pt x="5644" y="155"/>
                  </a:lnTo>
                  <a:lnTo>
                    <a:pt x="5692" y="169"/>
                  </a:lnTo>
                  <a:lnTo>
                    <a:pt x="5739" y="183"/>
                  </a:lnTo>
                  <a:lnTo>
                    <a:pt x="5786" y="198"/>
                  </a:lnTo>
                  <a:lnTo>
                    <a:pt x="5832" y="213"/>
                  </a:lnTo>
                  <a:lnTo>
                    <a:pt x="5879" y="231"/>
                  </a:lnTo>
                  <a:lnTo>
                    <a:pt x="5926" y="247"/>
                  </a:lnTo>
                  <a:lnTo>
                    <a:pt x="5971" y="265"/>
                  </a:lnTo>
                  <a:lnTo>
                    <a:pt x="6017" y="282"/>
                  </a:lnTo>
                  <a:lnTo>
                    <a:pt x="6064" y="301"/>
                  </a:lnTo>
                  <a:lnTo>
                    <a:pt x="6109" y="320"/>
                  </a:lnTo>
                  <a:lnTo>
                    <a:pt x="6154" y="340"/>
                  </a:lnTo>
                  <a:lnTo>
                    <a:pt x="6199" y="360"/>
                  </a:lnTo>
                  <a:lnTo>
                    <a:pt x="6245" y="381"/>
                  </a:lnTo>
                  <a:lnTo>
                    <a:pt x="6289" y="403"/>
                  </a:lnTo>
                  <a:lnTo>
                    <a:pt x="6333" y="426"/>
                  </a:lnTo>
                  <a:lnTo>
                    <a:pt x="6377" y="449"/>
                  </a:lnTo>
                  <a:lnTo>
                    <a:pt x="6422" y="472"/>
                  </a:lnTo>
                  <a:lnTo>
                    <a:pt x="6466" y="496"/>
                  </a:lnTo>
                  <a:lnTo>
                    <a:pt x="6466" y="496"/>
                  </a:lnTo>
                  <a:lnTo>
                    <a:pt x="6664" y="609"/>
                  </a:lnTo>
                  <a:lnTo>
                    <a:pt x="6861" y="721"/>
                  </a:lnTo>
                  <a:lnTo>
                    <a:pt x="7059" y="834"/>
                  </a:lnTo>
                  <a:lnTo>
                    <a:pt x="7256" y="945"/>
                  </a:lnTo>
                  <a:lnTo>
                    <a:pt x="7455" y="1056"/>
                  </a:lnTo>
                  <a:lnTo>
                    <a:pt x="7554" y="1110"/>
                  </a:lnTo>
                  <a:lnTo>
                    <a:pt x="7654" y="1164"/>
                  </a:lnTo>
                  <a:lnTo>
                    <a:pt x="7753" y="1216"/>
                  </a:lnTo>
                  <a:lnTo>
                    <a:pt x="7854" y="1268"/>
                  </a:lnTo>
                  <a:lnTo>
                    <a:pt x="7954" y="1320"/>
                  </a:lnTo>
                  <a:lnTo>
                    <a:pt x="8055" y="1370"/>
                  </a:lnTo>
                  <a:lnTo>
                    <a:pt x="8157" y="1419"/>
                  </a:lnTo>
                  <a:lnTo>
                    <a:pt x="8258" y="1466"/>
                  </a:lnTo>
                  <a:lnTo>
                    <a:pt x="8360" y="1513"/>
                  </a:lnTo>
                  <a:lnTo>
                    <a:pt x="8462" y="1558"/>
                  </a:lnTo>
                  <a:lnTo>
                    <a:pt x="8565" y="1602"/>
                  </a:lnTo>
                  <a:lnTo>
                    <a:pt x="8668" y="1644"/>
                  </a:lnTo>
                  <a:lnTo>
                    <a:pt x="8773" y="1685"/>
                  </a:lnTo>
                  <a:lnTo>
                    <a:pt x="8878" y="1723"/>
                  </a:lnTo>
                  <a:lnTo>
                    <a:pt x="8983" y="1760"/>
                  </a:lnTo>
                  <a:lnTo>
                    <a:pt x="9090" y="1795"/>
                  </a:lnTo>
                  <a:lnTo>
                    <a:pt x="9196" y="1827"/>
                  </a:lnTo>
                  <a:lnTo>
                    <a:pt x="9305" y="1859"/>
                  </a:lnTo>
                  <a:lnTo>
                    <a:pt x="9414" y="1888"/>
                  </a:lnTo>
                  <a:lnTo>
                    <a:pt x="9468" y="1901"/>
                  </a:lnTo>
                  <a:lnTo>
                    <a:pt x="9523" y="1914"/>
                  </a:lnTo>
                  <a:lnTo>
                    <a:pt x="9578" y="1926"/>
                  </a:lnTo>
                  <a:lnTo>
                    <a:pt x="9633" y="1938"/>
                  </a:lnTo>
                  <a:lnTo>
                    <a:pt x="9689" y="1949"/>
                  </a:lnTo>
                  <a:lnTo>
                    <a:pt x="9745" y="1959"/>
                  </a:lnTo>
                  <a:lnTo>
                    <a:pt x="9801" y="1969"/>
                  </a:lnTo>
                  <a:lnTo>
                    <a:pt x="9857" y="1978"/>
                  </a:lnTo>
                  <a:lnTo>
                    <a:pt x="9914" y="1987"/>
                  </a:lnTo>
                  <a:lnTo>
                    <a:pt x="9970" y="1994"/>
                  </a:lnTo>
                  <a:lnTo>
                    <a:pt x="10027" y="2001"/>
                  </a:lnTo>
                  <a:lnTo>
                    <a:pt x="10084" y="2008"/>
                  </a:lnTo>
                  <a:lnTo>
                    <a:pt x="10142" y="2014"/>
                  </a:lnTo>
                  <a:lnTo>
                    <a:pt x="10200" y="2019"/>
                  </a:lnTo>
                  <a:lnTo>
                    <a:pt x="10258" y="2023"/>
                  </a:lnTo>
                  <a:lnTo>
                    <a:pt x="10317" y="2026"/>
                  </a:lnTo>
                  <a:lnTo>
                    <a:pt x="10375" y="2030"/>
                  </a:lnTo>
                  <a:lnTo>
                    <a:pt x="10434" y="2032"/>
                  </a:lnTo>
                  <a:lnTo>
                    <a:pt x="10494" y="2034"/>
                  </a:lnTo>
                  <a:lnTo>
                    <a:pt x="10553" y="2034"/>
                  </a:lnTo>
                  <a:lnTo>
                    <a:pt x="10612" y="2034"/>
                  </a:lnTo>
                  <a:lnTo>
                    <a:pt x="10673" y="2033"/>
                  </a:lnTo>
                  <a:lnTo>
                    <a:pt x="10733" y="2031"/>
                  </a:lnTo>
                  <a:lnTo>
                    <a:pt x="10795" y="2028"/>
                  </a:lnTo>
                  <a:lnTo>
                    <a:pt x="10856" y="2024"/>
                  </a:lnTo>
                  <a:lnTo>
                    <a:pt x="10917" y="2019"/>
                  </a:lnTo>
                  <a:lnTo>
                    <a:pt x="10979" y="2014"/>
                  </a:lnTo>
                  <a:lnTo>
                    <a:pt x="11041" y="2008"/>
                  </a:lnTo>
                  <a:lnTo>
                    <a:pt x="11103" y="2001"/>
                  </a:lnTo>
                  <a:lnTo>
                    <a:pt x="11167" y="1993"/>
                  </a:lnTo>
                  <a:lnTo>
                    <a:pt x="11229" y="1984"/>
                  </a:lnTo>
                  <a:lnTo>
                    <a:pt x="11293" y="1975"/>
                  </a:lnTo>
                  <a:lnTo>
                    <a:pt x="11357" y="1964"/>
                  </a:lnTo>
                  <a:lnTo>
                    <a:pt x="11421" y="1952"/>
                  </a:lnTo>
                  <a:lnTo>
                    <a:pt x="11485" y="1940"/>
                  </a:lnTo>
                  <a:lnTo>
                    <a:pt x="11551" y="1926"/>
                  </a:lnTo>
                  <a:lnTo>
                    <a:pt x="11616" y="1912"/>
                  </a:lnTo>
                  <a:lnTo>
                    <a:pt x="11682" y="1897"/>
                  </a:lnTo>
                  <a:lnTo>
                    <a:pt x="11748" y="1880"/>
                  </a:lnTo>
                  <a:lnTo>
                    <a:pt x="11814" y="1863"/>
                  </a:lnTo>
                  <a:lnTo>
                    <a:pt x="11882" y="1843"/>
                  </a:lnTo>
                  <a:lnTo>
                    <a:pt x="11948" y="1824"/>
                  </a:lnTo>
                  <a:lnTo>
                    <a:pt x="12016" y="1803"/>
                  </a:lnTo>
                  <a:lnTo>
                    <a:pt x="12085" y="1782"/>
                  </a:lnTo>
                  <a:lnTo>
                    <a:pt x="12153" y="1759"/>
                  </a:lnTo>
                  <a:lnTo>
                    <a:pt x="12222" y="1736"/>
                  </a:lnTo>
                  <a:lnTo>
                    <a:pt x="12291" y="1711"/>
                  </a:lnTo>
                  <a:lnTo>
                    <a:pt x="12361" y="1685"/>
                  </a:lnTo>
                  <a:lnTo>
                    <a:pt x="12431" y="1657"/>
                  </a:lnTo>
                  <a:lnTo>
                    <a:pt x="12502" y="1629"/>
                  </a:lnTo>
                  <a:lnTo>
                    <a:pt x="12573" y="1600"/>
                  </a:lnTo>
                  <a:lnTo>
                    <a:pt x="12645" y="1569"/>
                  </a:lnTo>
                  <a:lnTo>
                    <a:pt x="12716" y="1538"/>
                  </a:lnTo>
                  <a:lnTo>
                    <a:pt x="12789" y="1505"/>
                  </a:lnTo>
                  <a:lnTo>
                    <a:pt x="12862" y="1471"/>
                  </a:lnTo>
                  <a:lnTo>
                    <a:pt x="12936" y="1436"/>
                  </a:lnTo>
                  <a:lnTo>
                    <a:pt x="13009" y="1399"/>
                  </a:lnTo>
                  <a:lnTo>
                    <a:pt x="13084" y="1362"/>
                  </a:lnTo>
                  <a:lnTo>
                    <a:pt x="13158" y="1323"/>
                  </a:lnTo>
                  <a:lnTo>
                    <a:pt x="13233" y="1283"/>
                  </a:lnTo>
                  <a:lnTo>
                    <a:pt x="13309" y="1242"/>
                  </a:lnTo>
                  <a:lnTo>
                    <a:pt x="13385" y="1199"/>
                  </a:lnTo>
                  <a:lnTo>
                    <a:pt x="13462" y="1156"/>
                  </a:lnTo>
                  <a:lnTo>
                    <a:pt x="13539" y="1110"/>
                  </a:lnTo>
                  <a:lnTo>
                    <a:pt x="13617" y="1064"/>
                  </a:lnTo>
                  <a:lnTo>
                    <a:pt x="13695" y="1016"/>
                  </a:lnTo>
                  <a:lnTo>
                    <a:pt x="13774" y="968"/>
                  </a:lnTo>
                  <a:lnTo>
                    <a:pt x="13853" y="917"/>
                  </a:lnTo>
                  <a:lnTo>
                    <a:pt x="13933" y="865"/>
                  </a:lnTo>
                  <a:lnTo>
                    <a:pt x="14013" y="813"/>
                  </a:lnTo>
                  <a:lnTo>
                    <a:pt x="14013" y="813"/>
                  </a:lnTo>
                  <a:lnTo>
                    <a:pt x="14002" y="821"/>
                  </a:lnTo>
                  <a:lnTo>
                    <a:pt x="13991" y="830"/>
                  </a:lnTo>
                  <a:lnTo>
                    <a:pt x="13980" y="841"/>
                  </a:lnTo>
                  <a:lnTo>
                    <a:pt x="13969" y="852"/>
                  </a:lnTo>
                  <a:lnTo>
                    <a:pt x="13959" y="865"/>
                  </a:lnTo>
                  <a:lnTo>
                    <a:pt x="13947" y="878"/>
                  </a:lnTo>
                  <a:lnTo>
                    <a:pt x="13925" y="908"/>
                  </a:lnTo>
                  <a:lnTo>
                    <a:pt x="13904" y="941"/>
                  </a:lnTo>
                  <a:lnTo>
                    <a:pt x="13883" y="977"/>
                  </a:lnTo>
                  <a:lnTo>
                    <a:pt x="13863" y="1014"/>
                  </a:lnTo>
                  <a:lnTo>
                    <a:pt x="13843" y="1052"/>
                  </a:lnTo>
                  <a:lnTo>
                    <a:pt x="13804" y="1129"/>
                  </a:lnTo>
                  <a:lnTo>
                    <a:pt x="13766" y="1202"/>
                  </a:lnTo>
                  <a:lnTo>
                    <a:pt x="13749" y="1236"/>
                  </a:lnTo>
                  <a:lnTo>
                    <a:pt x="13732" y="1268"/>
                  </a:lnTo>
                  <a:lnTo>
                    <a:pt x="13716" y="1296"/>
                  </a:lnTo>
                  <a:lnTo>
                    <a:pt x="13701" y="1321"/>
                  </a:lnTo>
                  <a:lnTo>
                    <a:pt x="13701" y="1321"/>
                  </a:lnTo>
                  <a:lnTo>
                    <a:pt x="13643" y="1406"/>
                  </a:lnTo>
                  <a:lnTo>
                    <a:pt x="13582" y="1492"/>
                  </a:lnTo>
                  <a:lnTo>
                    <a:pt x="13522" y="1575"/>
                  </a:lnTo>
                  <a:lnTo>
                    <a:pt x="13461" y="1658"/>
                  </a:lnTo>
                  <a:lnTo>
                    <a:pt x="13398" y="1742"/>
                  </a:lnTo>
                  <a:lnTo>
                    <a:pt x="13335" y="1823"/>
                  </a:lnTo>
                  <a:lnTo>
                    <a:pt x="13271" y="1905"/>
                  </a:lnTo>
                  <a:lnTo>
                    <a:pt x="13205" y="1985"/>
                  </a:lnTo>
                  <a:lnTo>
                    <a:pt x="13139" y="2066"/>
                  </a:lnTo>
                  <a:lnTo>
                    <a:pt x="13071" y="2145"/>
                  </a:lnTo>
                  <a:lnTo>
                    <a:pt x="13004" y="2224"/>
                  </a:lnTo>
                  <a:lnTo>
                    <a:pt x="12936" y="2302"/>
                  </a:lnTo>
                  <a:lnTo>
                    <a:pt x="12866" y="2378"/>
                  </a:lnTo>
                  <a:lnTo>
                    <a:pt x="12797" y="2455"/>
                  </a:lnTo>
                  <a:lnTo>
                    <a:pt x="12726" y="2531"/>
                  </a:lnTo>
                  <a:lnTo>
                    <a:pt x="12654" y="2607"/>
                  </a:lnTo>
                  <a:lnTo>
                    <a:pt x="12654" y="2607"/>
                  </a:lnTo>
                  <a:lnTo>
                    <a:pt x="12562" y="2702"/>
                  </a:lnTo>
                  <a:lnTo>
                    <a:pt x="12467" y="2797"/>
                  </a:lnTo>
                  <a:lnTo>
                    <a:pt x="12370" y="2890"/>
                  </a:lnTo>
                  <a:lnTo>
                    <a:pt x="12274" y="2984"/>
                  </a:lnTo>
                  <a:lnTo>
                    <a:pt x="12175" y="3075"/>
                  </a:lnTo>
                  <a:lnTo>
                    <a:pt x="12075" y="3166"/>
                  </a:lnTo>
                  <a:lnTo>
                    <a:pt x="11974" y="3255"/>
                  </a:lnTo>
                  <a:lnTo>
                    <a:pt x="11872" y="3344"/>
                  </a:lnTo>
                  <a:lnTo>
                    <a:pt x="11768" y="3430"/>
                  </a:lnTo>
                  <a:lnTo>
                    <a:pt x="11662" y="3517"/>
                  </a:lnTo>
                  <a:lnTo>
                    <a:pt x="11557" y="3602"/>
                  </a:lnTo>
                  <a:lnTo>
                    <a:pt x="11449" y="3686"/>
                  </a:lnTo>
                  <a:lnTo>
                    <a:pt x="11341" y="3768"/>
                  </a:lnTo>
                  <a:lnTo>
                    <a:pt x="11231" y="3850"/>
                  </a:lnTo>
                  <a:lnTo>
                    <a:pt x="11120" y="3929"/>
                  </a:lnTo>
                  <a:lnTo>
                    <a:pt x="11009" y="4009"/>
                  </a:lnTo>
                  <a:lnTo>
                    <a:pt x="10896" y="4086"/>
                  </a:lnTo>
                  <a:lnTo>
                    <a:pt x="10781" y="4161"/>
                  </a:lnTo>
                  <a:lnTo>
                    <a:pt x="10667" y="4237"/>
                  </a:lnTo>
                  <a:lnTo>
                    <a:pt x="10551" y="4310"/>
                  </a:lnTo>
                  <a:lnTo>
                    <a:pt x="10433" y="4382"/>
                  </a:lnTo>
                  <a:lnTo>
                    <a:pt x="10316" y="4452"/>
                  </a:lnTo>
                  <a:lnTo>
                    <a:pt x="10197" y="4521"/>
                  </a:lnTo>
                  <a:lnTo>
                    <a:pt x="10077" y="4590"/>
                  </a:lnTo>
                  <a:lnTo>
                    <a:pt x="9958" y="4656"/>
                  </a:lnTo>
                  <a:lnTo>
                    <a:pt x="9836" y="4720"/>
                  </a:lnTo>
                  <a:lnTo>
                    <a:pt x="9714" y="4784"/>
                  </a:lnTo>
                  <a:lnTo>
                    <a:pt x="9591" y="4845"/>
                  </a:lnTo>
                  <a:lnTo>
                    <a:pt x="9467" y="4905"/>
                  </a:lnTo>
                  <a:lnTo>
                    <a:pt x="9343" y="4965"/>
                  </a:lnTo>
                  <a:lnTo>
                    <a:pt x="9218" y="5022"/>
                  </a:lnTo>
                  <a:lnTo>
                    <a:pt x="9092" y="5077"/>
                  </a:lnTo>
                  <a:lnTo>
                    <a:pt x="8965" y="5131"/>
                  </a:lnTo>
                  <a:lnTo>
                    <a:pt x="8838" y="5183"/>
                  </a:lnTo>
                  <a:lnTo>
                    <a:pt x="8711" y="5234"/>
                  </a:lnTo>
                  <a:lnTo>
                    <a:pt x="8582" y="5283"/>
                  </a:lnTo>
                  <a:lnTo>
                    <a:pt x="8453" y="5330"/>
                  </a:lnTo>
                  <a:lnTo>
                    <a:pt x="8323" y="5375"/>
                  </a:lnTo>
                  <a:lnTo>
                    <a:pt x="8194" y="5419"/>
                  </a:lnTo>
                  <a:lnTo>
                    <a:pt x="8063" y="5461"/>
                  </a:lnTo>
                  <a:lnTo>
                    <a:pt x="7932" y="5501"/>
                  </a:lnTo>
                  <a:lnTo>
                    <a:pt x="7801" y="5539"/>
                  </a:lnTo>
                  <a:lnTo>
                    <a:pt x="7669" y="5576"/>
                  </a:lnTo>
                  <a:lnTo>
                    <a:pt x="7536" y="5610"/>
                  </a:lnTo>
                  <a:lnTo>
                    <a:pt x="7403" y="5644"/>
                  </a:lnTo>
                  <a:lnTo>
                    <a:pt x="7270" y="5674"/>
                  </a:lnTo>
                  <a:lnTo>
                    <a:pt x="7137" y="5703"/>
                  </a:lnTo>
                  <a:lnTo>
                    <a:pt x="7004" y="5730"/>
                  </a:lnTo>
                  <a:lnTo>
                    <a:pt x="6869" y="5755"/>
                  </a:lnTo>
                  <a:lnTo>
                    <a:pt x="6735" y="5778"/>
                  </a:lnTo>
                  <a:lnTo>
                    <a:pt x="6601" y="5799"/>
                  </a:lnTo>
                  <a:lnTo>
                    <a:pt x="6466" y="5819"/>
                  </a:lnTo>
                  <a:lnTo>
                    <a:pt x="6331" y="5836"/>
                  </a:lnTo>
                  <a:lnTo>
                    <a:pt x="6196" y="5851"/>
                  </a:lnTo>
                  <a:lnTo>
                    <a:pt x="6062" y="5864"/>
                  </a:lnTo>
                  <a:lnTo>
                    <a:pt x="5926" y="5875"/>
                  </a:lnTo>
                  <a:lnTo>
                    <a:pt x="5791" y="5884"/>
                  </a:lnTo>
                  <a:lnTo>
                    <a:pt x="5655" y="5890"/>
                  </a:lnTo>
                  <a:lnTo>
                    <a:pt x="5520" y="5895"/>
                  </a:lnTo>
                  <a:lnTo>
                    <a:pt x="5385" y="5897"/>
                  </a:lnTo>
                  <a:lnTo>
                    <a:pt x="5249" y="5897"/>
                  </a:lnTo>
                  <a:lnTo>
                    <a:pt x="5113" y="5895"/>
                  </a:lnTo>
                  <a:lnTo>
                    <a:pt x="4978" y="5891"/>
                  </a:lnTo>
                  <a:lnTo>
                    <a:pt x="4843" y="5884"/>
                  </a:lnTo>
                  <a:lnTo>
                    <a:pt x="4843" y="5884"/>
                  </a:lnTo>
                  <a:lnTo>
                    <a:pt x="4775" y="5880"/>
                  </a:lnTo>
                  <a:lnTo>
                    <a:pt x="4707" y="5875"/>
                  </a:lnTo>
                  <a:lnTo>
                    <a:pt x="4640" y="5869"/>
                  </a:lnTo>
                  <a:lnTo>
                    <a:pt x="4572" y="5863"/>
                  </a:lnTo>
                  <a:lnTo>
                    <a:pt x="4505" y="5856"/>
                  </a:lnTo>
                  <a:lnTo>
                    <a:pt x="4437" y="5848"/>
                  </a:lnTo>
                  <a:lnTo>
                    <a:pt x="4371" y="5840"/>
                  </a:lnTo>
                  <a:lnTo>
                    <a:pt x="4304" y="5830"/>
                  </a:lnTo>
                  <a:lnTo>
                    <a:pt x="4237" y="5820"/>
                  </a:lnTo>
                  <a:lnTo>
                    <a:pt x="4171" y="5810"/>
                  </a:lnTo>
                  <a:lnTo>
                    <a:pt x="4105" y="5797"/>
                  </a:lnTo>
                  <a:lnTo>
                    <a:pt x="4038" y="5785"/>
                  </a:lnTo>
                  <a:lnTo>
                    <a:pt x="3972" y="5772"/>
                  </a:lnTo>
                  <a:lnTo>
                    <a:pt x="3906" y="5759"/>
                  </a:lnTo>
                  <a:lnTo>
                    <a:pt x="3840" y="5744"/>
                  </a:lnTo>
                  <a:lnTo>
                    <a:pt x="3775" y="5729"/>
                  </a:lnTo>
                  <a:lnTo>
                    <a:pt x="3710" y="5714"/>
                  </a:lnTo>
                  <a:lnTo>
                    <a:pt x="3645" y="5697"/>
                  </a:lnTo>
                  <a:lnTo>
                    <a:pt x="3581" y="5680"/>
                  </a:lnTo>
                  <a:lnTo>
                    <a:pt x="3516" y="5662"/>
                  </a:lnTo>
                  <a:lnTo>
                    <a:pt x="3452" y="5643"/>
                  </a:lnTo>
                  <a:lnTo>
                    <a:pt x="3388" y="5622"/>
                  </a:lnTo>
                  <a:lnTo>
                    <a:pt x="3324" y="5602"/>
                  </a:lnTo>
                  <a:lnTo>
                    <a:pt x="3262" y="5581"/>
                  </a:lnTo>
                  <a:lnTo>
                    <a:pt x="3198" y="5559"/>
                  </a:lnTo>
                  <a:lnTo>
                    <a:pt x="3136" y="5537"/>
                  </a:lnTo>
                  <a:lnTo>
                    <a:pt x="3074" y="5513"/>
                  </a:lnTo>
                  <a:lnTo>
                    <a:pt x="3011" y="5489"/>
                  </a:lnTo>
                  <a:lnTo>
                    <a:pt x="2950" y="5465"/>
                  </a:lnTo>
                  <a:lnTo>
                    <a:pt x="2889" y="5438"/>
                  </a:lnTo>
                  <a:lnTo>
                    <a:pt x="2827" y="5412"/>
                  </a:lnTo>
                  <a:lnTo>
                    <a:pt x="2767" y="5384"/>
                  </a:lnTo>
                  <a:lnTo>
                    <a:pt x="2707" y="5356"/>
                  </a:lnTo>
                  <a:lnTo>
                    <a:pt x="2647" y="5328"/>
                  </a:lnTo>
                  <a:lnTo>
                    <a:pt x="2588" y="5298"/>
                  </a:lnTo>
                  <a:lnTo>
                    <a:pt x="2529" y="5268"/>
                  </a:lnTo>
                  <a:lnTo>
                    <a:pt x="2470" y="5236"/>
                  </a:lnTo>
                  <a:lnTo>
                    <a:pt x="2413" y="5204"/>
                  </a:lnTo>
                  <a:lnTo>
                    <a:pt x="2355" y="5172"/>
                  </a:lnTo>
                  <a:lnTo>
                    <a:pt x="2297" y="5138"/>
                  </a:lnTo>
                  <a:lnTo>
                    <a:pt x="2241" y="5104"/>
                  </a:lnTo>
                  <a:lnTo>
                    <a:pt x="2185" y="5068"/>
                  </a:lnTo>
                  <a:lnTo>
                    <a:pt x="2128" y="5032"/>
                  </a:lnTo>
                  <a:lnTo>
                    <a:pt x="2073" y="4996"/>
                  </a:lnTo>
                  <a:lnTo>
                    <a:pt x="2019" y="4958"/>
                  </a:lnTo>
                  <a:lnTo>
                    <a:pt x="1964" y="4920"/>
                  </a:lnTo>
                  <a:lnTo>
                    <a:pt x="1910" y="4880"/>
                  </a:lnTo>
                  <a:lnTo>
                    <a:pt x="1857" y="4840"/>
                  </a:lnTo>
                  <a:lnTo>
                    <a:pt x="1804" y="4800"/>
                  </a:lnTo>
                  <a:lnTo>
                    <a:pt x="1752" y="4758"/>
                  </a:lnTo>
                  <a:lnTo>
                    <a:pt x="1700" y="4715"/>
                  </a:lnTo>
                  <a:lnTo>
                    <a:pt x="1650" y="4672"/>
                  </a:lnTo>
                  <a:lnTo>
                    <a:pt x="1598" y="4628"/>
                  </a:lnTo>
                  <a:lnTo>
                    <a:pt x="1549" y="4584"/>
                  </a:lnTo>
                  <a:lnTo>
                    <a:pt x="1499" y="4537"/>
                  </a:lnTo>
                  <a:lnTo>
                    <a:pt x="1450" y="4491"/>
                  </a:lnTo>
                  <a:lnTo>
                    <a:pt x="1402" y="4444"/>
                  </a:lnTo>
                  <a:lnTo>
                    <a:pt x="1355" y="4396"/>
                  </a:lnTo>
                  <a:lnTo>
                    <a:pt x="1308" y="4346"/>
                  </a:lnTo>
                  <a:lnTo>
                    <a:pt x="1261" y="4296"/>
                  </a:lnTo>
                  <a:lnTo>
                    <a:pt x="1215" y="4246"/>
                  </a:lnTo>
                  <a:lnTo>
                    <a:pt x="1171" y="4195"/>
                  </a:lnTo>
                  <a:lnTo>
                    <a:pt x="1126" y="4142"/>
                  </a:lnTo>
                  <a:lnTo>
                    <a:pt x="1082" y="4089"/>
                  </a:lnTo>
                  <a:lnTo>
                    <a:pt x="1082" y="4089"/>
                  </a:lnTo>
                  <a:lnTo>
                    <a:pt x="1051" y="4049"/>
                  </a:lnTo>
                  <a:lnTo>
                    <a:pt x="1020" y="4010"/>
                  </a:lnTo>
                  <a:lnTo>
                    <a:pt x="990" y="3969"/>
                  </a:lnTo>
                  <a:lnTo>
                    <a:pt x="960" y="3929"/>
                  </a:lnTo>
                  <a:lnTo>
                    <a:pt x="930" y="3888"/>
                  </a:lnTo>
                  <a:lnTo>
                    <a:pt x="902" y="3848"/>
                  </a:lnTo>
                  <a:lnTo>
                    <a:pt x="874" y="3806"/>
                  </a:lnTo>
                  <a:lnTo>
                    <a:pt x="846" y="3764"/>
                  </a:lnTo>
                  <a:lnTo>
                    <a:pt x="793" y="3681"/>
                  </a:lnTo>
                  <a:lnTo>
                    <a:pt x="741" y="3596"/>
                  </a:lnTo>
                  <a:lnTo>
                    <a:pt x="692" y="3510"/>
                  </a:lnTo>
                  <a:lnTo>
                    <a:pt x="645" y="3423"/>
                  </a:lnTo>
                  <a:lnTo>
                    <a:pt x="600" y="3336"/>
                  </a:lnTo>
                  <a:lnTo>
                    <a:pt x="556" y="3247"/>
                  </a:lnTo>
                  <a:lnTo>
                    <a:pt x="515" y="3158"/>
                  </a:lnTo>
                  <a:lnTo>
                    <a:pt x="475" y="3067"/>
                  </a:lnTo>
                  <a:lnTo>
                    <a:pt x="438" y="2976"/>
                  </a:lnTo>
                  <a:lnTo>
                    <a:pt x="401" y="2884"/>
                  </a:lnTo>
                  <a:lnTo>
                    <a:pt x="367" y="2792"/>
                  </a:lnTo>
                  <a:lnTo>
                    <a:pt x="334" y="2699"/>
                  </a:lnTo>
                  <a:lnTo>
                    <a:pt x="304" y="2605"/>
                  </a:lnTo>
                  <a:lnTo>
                    <a:pt x="274" y="2510"/>
                  </a:lnTo>
                  <a:lnTo>
                    <a:pt x="247" y="2416"/>
                  </a:lnTo>
                  <a:lnTo>
                    <a:pt x="219" y="2320"/>
                  </a:lnTo>
                  <a:lnTo>
                    <a:pt x="194" y="2225"/>
                  </a:lnTo>
                  <a:lnTo>
                    <a:pt x="171" y="2128"/>
                  </a:lnTo>
                  <a:lnTo>
                    <a:pt x="149" y="2032"/>
                  </a:lnTo>
                  <a:lnTo>
                    <a:pt x="128" y="1934"/>
                  </a:lnTo>
                  <a:lnTo>
                    <a:pt x="108" y="1836"/>
                  </a:lnTo>
                  <a:lnTo>
                    <a:pt x="90" y="1739"/>
                  </a:lnTo>
                  <a:lnTo>
                    <a:pt x="72" y="1640"/>
                  </a:lnTo>
                  <a:lnTo>
                    <a:pt x="55" y="1542"/>
                  </a:lnTo>
                  <a:lnTo>
                    <a:pt x="40" y="1443"/>
                  </a:lnTo>
                  <a:lnTo>
                    <a:pt x="26" y="1345"/>
                  </a:lnTo>
                  <a:lnTo>
                    <a:pt x="13" y="1246"/>
                  </a:lnTo>
                  <a:lnTo>
                    <a:pt x="0" y="1148"/>
                  </a:lnTo>
                  <a:lnTo>
                    <a:pt x="0" y="11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6" name="深度视觉·原创设计 https://www.docer.com/works?userid=22383862"/>
            <p:cNvSpPr txBox="1"/>
            <p:nvPr/>
          </p:nvSpPr>
          <p:spPr>
            <a:xfrm>
              <a:off x="9214409" y="4869254"/>
              <a:ext cx="9175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04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RPC&amp;Backend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7" name="深度视觉·原创设计 https://www.docer.com/works?userid=22383862"/>
          <p:cNvGrpSpPr/>
          <p:nvPr/>
        </p:nvGrpSpPr>
        <p:grpSpPr>
          <a:xfrm>
            <a:off x="828256" y="1808287"/>
            <a:ext cx="2518584" cy="604695"/>
            <a:chOff x="626778" y="1839284"/>
            <a:chExt cx="2518584" cy="604695"/>
          </a:xfrm>
        </p:grpSpPr>
        <p:grpSp>
          <p:nvGrpSpPr>
            <p:cNvPr id="18" name="Group 17"/>
            <p:cNvGrpSpPr/>
            <p:nvPr/>
          </p:nvGrpSpPr>
          <p:grpSpPr>
            <a:xfrm>
              <a:off x="626778" y="1839284"/>
              <a:ext cx="2518584" cy="604695"/>
              <a:chOff x="626778" y="1839284"/>
              <a:chExt cx="2518584" cy="604695"/>
            </a:xfrm>
          </p:grpSpPr>
          <p:sp>
            <p:nvSpPr>
              <p:cNvPr id="20" name="深度视觉·原创设计 https://www.docer.com/works?userid=22383862"/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1" name="深度视觉·原创设计 https://www.docer.com/works?userid=22383862"/>
              <p:cNvSpPr txBox="1"/>
              <p:nvPr/>
            </p:nvSpPr>
            <p:spPr>
              <a:xfrm>
                <a:off x="1376742" y="2016240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Blockchain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9" name="深度视觉·原创设计 https://www.docer.com/works?userid=22383862"/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23" name="深度视觉·原创设计 https://www.docer.com/works?userid=22383862"/>
          <p:cNvGrpSpPr/>
          <p:nvPr/>
        </p:nvGrpSpPr>
        <p:grpSpPr>
          <a:xfrm>
            <a:off x="4049307" y="1782236"/>
            <a:ext cx="2518585" cy="604695"/>
            <a:chOff x="4698371" y="1819574"/>
            <a:chExt cx="2518585" cy="604695"/>
          </a:xfrm>
        </p:grpSpPr>
        <p:grpSp>
          <p:nvGrpSpPr>
            <p:cNvPr id="24" name="Group 23"/>
            <p:cNvGrpSpPr/>
            <p:nvPr/>
          </p:nvGrpSpPr>
          <p:grpSpPr>
            <a:xfrm>
              <a:off x="4698371" y="1819574"/>
              <a:ext cx="2518585" cy="604695"/>
              <a:chOff x="4698371" y="1819574"/>
              <a:chExt cx="2518585" cy="604695"/>
            </a:xfrm>
          </p:grpSpPr>
          <p:sp>
            <p:nvSpPr>
              <p:cNvPr id="26" name="深度视觉·原创设计 https://www.docer.com/works?userid=22383862"/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7" name="深度视觉·原创设计 https://www.docer.com/works?userid=22383862"/>
              <p:cNvSpPr txBox="1"/>
              <p:nvPr/>
            </p:nvSpPr>
            <p:spPr>
              <a:xfrm>
                <a:off x="5448336" y="1996530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Solidity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25" name="深度视觉·原创设计 https://www.docer.com/works?userid=22383862"/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29" name="深度视觉·原创设计 https://www.docer.com/works?userid=22383862"/>
          <p:cNvGrpSpPr/>
          <p:nvPr/>
        </p:nvGrpSpPr>
        <p:grpSpPr>
          <a:xfrm>
            <a:off x="828255" y="3909090"/>
            <a:ext cx="2518587" cy="604695"/>
            <a:chOff x="626777" y="3940087"/>
            <a:chExt cx="2518587" cy="604695"/>
          </a:xfrm>
        </p:grpSpPr>
        <p:grpSp>
          <p:nvGrpSpPr>
            <p:cNvPr id="30" name="Group 29"/>
            <p:cNvGrpSpPr/>
            <p:nvPr/>
          </p:nvGrpSpPr>
          <p:grpSpPr>
            <a:xfrm>
              <a:off x="626777" y="3940087"/>
              <a:ext cx="2518587" cy="604695"/>
              <a:chOff x="626777" y="3940087"/>
              <a:chExt cx="2518587" cy="604695"/>
            </a:xfrm>
          </p:grpSpPr>
          <p:sp>
            <p:nvSpPr>
              <p:cNvPr id="32" name="深度视觉·原创设计 https://www.docer.com/works?userid=22383862"/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 txBox="1"/>
              <p:nvPr/>
            </p:nvSpPr>
            <p:spPr>
              <a:xfrm>
                <a:off x="1376744" y="4117044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Oracle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31" name="深度视觉·原创设计 https://www.docer.com/works?userid=22383862"/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35" name="深度视觉·原创设计 https://www.docer.com/works?userid=22383862"/>
          <p:cNvGrpSpPr/>
          <p:nvPr/>
        </p:nvGrpSpPr>
        <p:grpSpPr>
          <a:xfrm>
            <a:off x="4049308" y="3909090"/>
            <a:ext cx="2518585" cy="604695"/>
            <a:chOff x="4698371" y="3950877"/>
            <a:chExt cx="2518585" cy="604695"/>
          </a:xfrm>
        </p:grpSpPr>
        <p:grpSp>
          <p:nvGrpSpPr>
            <p:cNvPr id="36" name="Group 35"/>
            <p:cNvGrpSpPr/>
            <p:nvPr/>
          </p:nvGrpSpPr>
          <p:grpSpPr>
            <a:xfrm>
              <a:off x="4698371" y="3950877"/>
              <a:ext cx="2518585" cy="604695"/>
              <a:chOff x="4698371" y="3950877"/>
              <a:chExt cx="2518585" cy="604695"/>
            </a:xfrm>
          </p:grpSpPr>
          <p:sp>
            <p:nvSpPr>
              <p:cNvPr id="38" name="深度视觉·原创设计 https://www.docer.com/works?userid=22383862"/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9" name="深度视觉·原创设计 https://www.docer.com/works?userid=22383862"/>
              <p:cNvSpPr txBox="1"/>
              <p:nvPr/>
            </p:nvSpPr>
            <p:spPr>
              <a:xfrm>
                <a:off x="5448336" y="4127833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RPC&amp;Backend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37" name="深度视觉·原创设计 https://www.docer.com/works?userid=22383862"/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sp>
        <p:nvSpPr>
          <p:cNvPr id="41" name="深度视觉·原创设计 https://www.docer.com/works?userid=22383862"/>
          <p:cNvSpPr/>
          <p:nvPr/>
        </p:nvSpPr>
        <p:spPr>
          <a:xfrm>
            <a:off x="828255" y="2596791"/>
            <a:ext cx="2467853" cy="6438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Build a no gas fee chain.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BSC L2 or AVAX subchain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2" name="深度视觉·原创设计 https://www.docer.com/works?userid=22383862"/>
          <p:cNvSpPr/>
          <p:nvPr/>
        </p:nvSpPr>
        <p:spPr>
          <a:xfrm>
            <a:off x="3965789" y="2596791"/>
            <a:ext cx="2467853" cy="6438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Entry NFTs.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EVM Wallet login.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>
            <a:off x="828255" y="4679458"/>
            <a:ext cx="2467853" cy="92075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Get stabelcoin data from ETH\BSC\Polygon, and set to our chain.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4" name="深度视觉·原创设计 https://www.docer.com/works?userid=22383862"/>
          <p:cNvSpPr/>
          <p:nvPr/>
        </p:nvSpPr>
        <p:spPr>
          <a:xfrm>
            <a:off x="3965789" y="4679458"/>
            <a:ext cx="2467853" cy="6438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Collect and process contract data.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26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49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28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0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Timeline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cxnSp>
        <p:nvCxnSpPr>
          <p:cNvPr id="3" name="深度视觉·原创设计 https://www.docer.com/works?userid=22383862"/>
          <p:cNvCxnSpPr/>
          <p:nvPr/>
        </p:nvCxnSpPr>
        <p:spPr>
          <a:xfrm>
            <a:off x="2280920" y="3294380"/>
            <a:ext cx="991108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深度视觉·原创设计 https://www.docer.com/works?userid=22383862"/>
          <p:cNvSpPr/>
          <p:nvPr/>
        </p:nvSpPr>
        <p:spPr>
          <a:xfrm>
            <a:off x="4492380" y="2332731"/>
            <a:ext cx="1948376" cy="1948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7985955" y="2321301"/>
            <a:ext cx="1948376" cy="1948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8548985" y="1819328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2022</a:t>
            </a:r>
            <a:endParaRPr lang="en-US" b="1" dirty="0">
              <a:solidFill>
                <a:schemeClr val="accent2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058485" y="1830758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2022</a:t>
            </a:r>
            <a:endParaRPr lang="en-US" altLang="zh-CN" b="1" dirty="0">
              <a:solidFill>
                <a:schemeClr val="accent2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4613903" y="2443155"/>
            <a:ext cx="1724824" cy="1724824"/>
          </a:xfrm>
          <a:custGeom>
            <a:avLst/>
            <a:gdLst>
              <a:gd name="connsiteX0" fmla="*/ 287476 w 1724824"/>
              <a:gd name="connsiteY0" fmla="*/ 0 h 1724824"/>
              <a:gd name="connsiteX1" fmla="*/ 1437348 w 1724824"/>
              <a:gd name="connsiteY1" fmla="*/ 0 h 1724824"/>
              <a:gd name="connsiteX2" fmla="*/ 1724824 w 1724824"/>
              <a:gd name="connsiteY2" fmla="*/ 287476 h 1724824"/>
              <a:gd name="connsiteX3" fmla="*/ 1724824 w 1724824"/>
              <a:gd name="connsiteY3" fmla="*/ 1437348 h 1724824"/>
              <a:gd name="connsiteX4" fmla="*/ 1437348 w 1724824"/>
              <a:gd name="connsiteY4" fmla="*/ 1724824 h 1724824"/>
              <a:gd name="connsiteX5" fmla="*/ 287476 w 1724824"/>
              <a:gd name="connsiteY5" fmla="*/ 1724824 h 1724824"/>
              <a:gd name="connsiteX6" fmla="*/ 0 w 1724824"/>
              <a:gd name="connsiteY6" fmla="*/ 1437348 h 1724824"/>
              <a:gd name="connsiteX7" fmla="*/ 0 w 1724824"/>
              <a:gd name="connsiteY7" fmla="*/ 287476 h 1724824"/>
              <a:gd name="connsiteX8" fmla="*/ 287476 w 1724824"/>
              <a:gd name="connsiteY8" fmla="*/ 0 h 17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824" h="1724824">
                <a:moveTo>
                  <a:pt x="287476" y="0"/>
                </a:moveTo>
                <a:lnTo>
                  <a:pt x="1437348" y="0"/>
                </a:lnTo>
                <a:cubicBezTo>
                  <a:pt x="1596117" y="0"/>
                  <a:pt x="1724824" y="128707"/>
                  <a:pt x="1724824" y="287476"/>
                </a:cubicBezTo>
                <a:lnTo>
                  <a:pt x="1724824" y="1437348"/>
                </a:lnTo>
                <a:cubicBezTo>
                  <a:pt x="1724824" y="1596117"/>
                  <a:pt x="1596117" y="1724824"/>
                  <a:pt x="1437348" y="1724824"/>
                </a:cubicBezTo>
                <a:lnTo>
                  <a:pt x="287476" y="1724824"/>
                </a:lnTo>
                <a:cubicBezTo>
                  <a:pt x="128707" y="1724824"/>
                  <a:pt x="0" y="1596117"/>
                  <a:pt x="0" y="1437348"/>
                </a:cubicBezTo>
                <a:lnTo>
                  <a:pt x="0" y="287476"/>
                </a:lnTo>
                <a:cubicBezTo>
                  <a:pt x="0" y="128707"/>
                  <a:pt x="128707" y="0"/>
                  <a:pt x="287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S2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8104401" y="2431725"/>
            <a:ext cx="1724824" cy="1724824"/>
          </a:xfrm>
          <a:custGeom>
            <a:avLst/>
            <a:gdLst>
              <a:gd name="connsiteX0" fmla="*/ 287476 w 1724824"/>
              <a:gd name="connsiteY0" fmla="*/ 0 h 1724824"/>
              <a:gd name="connsiteX1" fmla="*/ 1437348 w 1724824"/>
              <a:gd name="connsiteY1" fmla="*/ 0 h 1724824"/>
              <a:gd name="connsiteX2" fmla="*/ 1724824 w 1724824"/>
              <a:gd name="connsiteY2" fmla="*/ 287476 h 1724824"/>
              <a:gd name="connsiteX3" fmla="*/ 1724824 w 1724824"/>
              <a:gd name="connsiteY3" fmla="*/ 1437348 h 1724824"/>
              <a:gd name="connsiteX4" fmla="*/ 1437348 w 1724824"/>
              <a:gd name="connsiteY4" fmla="*/ 1724824 h 1724824"/>
              <a:gd name="connsiteX5" fmla="*/ 287476 w 1724824"/>
              <a:gd name="connsiteY5" fmla="*/ 1724824 h 1724824"/>
              <a:gd name="connsiteX6" fmla="*/ 0 w 1724824"/>
              <a:gd name="connsiteY6" fmla="*/ 1437348 h 1724824"/>
              <a:gd name="connsiteX7" fmla="*/ 0 w 1724824"/>
              <a:gd name="connsiteY7" fmla="*/ 287476 h 1724824"/>
              <a:gd name="connsiteX8" fmla="*/ 287476 w 1724824"/>
              <a:gd name="connsiteY8" fmla="*/ 0 h 17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824" h="1724824">
                <a:moveTo>
                  <a:pt x="287476" y="0"/>
                </a:moveTo>
                <a:lnTo>
                  <a:pt x="1437348" y="0"/>
                </a:lnTo>
                <a:cubicBezTo>
                  <a:pt x="1596117" y="0"/>
                  <a:pt x="1724824" y="128707"/>
                  <a:pt x="1724824" y="287476"/>
                </a:cubicBezTo>
                <a:lnTo>
                  <a:pt x="1724824" y="1437348"/>
                </a:lnTo>
                <a:cubicBezTo>
                  <a:pt x="1724824" y="1596117"/>
                  <a:pt x="1596117" y="1724824"/>
                  <a:pt x="1437348" y="1724824"/>
                </a:cubicBezTo>
                <a:lnTo>
                  <a:pt x="287476" y="1724824"/>
                </a:lnTo>
                <a:cubicBezTo>
                  <a:pt x="128707" y="1724824"/>
                  <a:pt x="0" y="1596117"/>
                  <a:pt x="0" y="1437348"/>
                </a:cubicBezTo>
                <a:lnTo>
                  <a:pt x="0" y="287476"/>
                </a:lnTo>
                <a:cubicBezTo>
                  <a:pt x="0" y="128707"/>
                  <a:pt x="128707" y="0"/>
                  <a:pt x="287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S3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4011295" y="4892675"/>
            <a:ext cx="2910840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We need more developers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4929109" y="455542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DEV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7923963" y="4881183"/>
            <a:ext cx="2162306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Everything goes well!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8326120" y="4544060"/>
            <a:ext cx="12680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LAUNCH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016390" y="2332731"/>
            <a:ext cx="1948376" cy="1948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1582495" y="1830758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accent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2022</a:t>
            </a:r>
            <a:endParaRPr lang="en-US" b="1" dirty="0">
              <a:solidFill>
                <a:schemeClr val="accent1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1137913" y="2443155"/>
            <a:ext cx="1724824" cy="1724824"/>
          </a:xfrm>
          <a:custGeom>
            <a:avLst/>
            <a:gdLst>
              <a:gd name="connsiteX0" fmla="*/ 287476 w 1724824"/>
              <a:gd name="connsiteY0" fmla="*/ 0 h 1724824"/>
              <a:gd name="connsiteX1" fmla="*/ 1437348 w 1724824"/>
              <a:gd name="connsiteY1" fmla="*/ 0 h 1724824"/>
              <a:gd name="connsiteX2" fmla="*/ 1724824 w 1724824"/>
              <a:gd name="connsiteY2" fmla="*/ 287476 h 1724824"/>
              <a:gd name="connsiteX3" fmla="*/ 1724824 w 1724824"/>
              <a:gd name="connsiteY3" fmla="*/ 1437348 h 1724824"/>
              <a:gd name="connsiteX4" fmla="*/ 1437348 w 1724824"/>
              <a:gd name="connsiteY4" fmla="*/ 1724824 h 1724824"/>
              <a:gd name="connsiteX5" fmla="*/ 287476 w 1724824"/>
              <a:gd name="connsiteY5" fmla="*/ 1724824 h 1724824"/>
              <a:gd name="connsiteX6" fmla="*/ 0 w 1724824"/>
              <a:gd name="connsiteY6" fmla="*/ 1437348 h 1724824"/>
              <a:gd name="connsiteX7" fmla="*/ 0 w 1724824"/>
              <a:gd name="connsiteY7" fmla="*/ 287476 h 1724824"/>
              <a:gd name="connsiteX8" fmla="*/ 287476 w 1724824"/>
              <a:gd name="connsiteY8" fmla="*/ 0 h 17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824" h="1724824">
                <a:moveTo>
                  <a:pt x="287476" y="0"/>
                </a:moveTo>
                <a:lnTo>
                  <a:pt x="1437348" y="0"/>
                </a:lnTo>
                <a:cubicBezTo>
                  <a:pt x="1596117" y="0"/>
                  <a:pt x="1724824" y="128707"/>
                  <a:pt x="1724824" y="287476"/>
                </a:cubicBezTo>
                <a:lnTo>
                  <a:pt x="1724824" y="1437348"/>
                </a:lnTo>
                <a:cubicBezTo>
                  <a:pt x="1724824" y="1596117"/>
                  <a:pt x="1596117" y="1724824"/>
                  <a:pt x="1437348" y="1724824"/>
                </a:cubicBezTo>
                <a:lnTo>
                  <a:pt x="287476" y="1724824"/>
                </a:lnTo>
                <a:cubicBezTo>
                  <a:pt x="128707" y="1724824"/>
                  <a:pt x="0" y="1596117"/>
                  <a:pt x="0" y="1437348"/>
                </a:cubicBezTo>
                <a:lnTo>
                  <a:pt x="0" y="287476"/>
                </a:lnTo>
                <a:cubicBezTo>
                  <a:pt x="0" y="128707"/>
                  <a:pt x="128707" y="0"/>
                  <a:pt x="287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S1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918240" y="4892613"/>
            <a:ext cx="2162306" cy="3473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Proof Of Concept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1453119" y="455542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POC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9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385066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>
            <p:custDataLst>
              <p:tags r:id="rId7"/>
            </p:custDataLst>
          </p:nvPr>
        </p:nvSpPr>
        <p:spPr>
          <a:xfrm>
            <a:off x="4316753" y="2765510"/>
            <a:ext cx="4736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谢谢观看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>
            <p:custDataLst>
              <p:tags r:id="rId8"/>
            </p:custDataLst>
          </p:nvPr>
        </p:nvSpPr>
        <p:spPr>
          <a:xfrm>
            <a:off x="4332752" y="3946544"/>
            <a:ext cx="463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THANK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YOU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 txBox="1"/>
          <p:nvPr>
            <p:custDataLst>
              <p:tags r:id="rId9"/>
            </p:custDataLst>
          </p:nvPr>
        </p:nvSpPr>
        <p:spPr>
          <a:xfrm>
            <a:off x="4393574" y="4709419"/>
            <a:ext cx="4817306" cy="5975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https://github.com/MetapoLabs                         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85392015@qq.com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9" name="深度视觉·原创设计 https://www.docer.com/works?userid=22383862"/>
          <p:cNvSpPr/>
          <p:nvPr>
            <p:custDataLst>
              <p:tags r:id="rId10"/>
            </p:custDataLst>
          </p:nvPr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problem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1676396" y="3088751"/>
            <a:ext cx="1622622" cy="1623822"/>
          </a:xfrm>
          <a:prstGeom prst="ellipse">
            <a:avLst/>
          </a:prstGeom>
          <a:solidFill>
            <a:schemeClr val="accent1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44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8892982" y="3088751"/>
            <a:ext cx="1622622" cy="1623822"/>
          </a:xfrm>
          <a:prstGeom prst="ellipse">
            <a:avLst/>
          </a:prstGeom>
          <a:solidFill>
            <a:schemeClr val="accent1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48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3088989" y="3088751"/>
            <a:ext cx="2053480" cy="2059482"/>
          </a:xfrm>
          <a:prstGeom prst="ellipse">
            <a:avLst/>
          </a:prstGeom>
          <a:solidFill>
            <a:schemeClr val="accent2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6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7047130" y="3088751"/>
            <a:ext cx="2055881" cy="2059482"/>
          </a:xfrm>
          <a:prstGeom prst="ellipse">
            <a:avLst/>
          </a:prstGeom>
          <a:solidFill>
            <a:schemeClr val="accent2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6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4896436" y="3088751"/>
            <a:ext cx="2400328" cy="2405130"/>
          </a:xfrm>
          <a:prstGeom prst="ellipse">
            <a:avLst/>
          </a:prstGeom>
          <a:solidFill>
            <a:schemeClr val="accent3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640080" numCol="1" anchor="ctr" anchorCtr="0" compatLnSpc="1"/>
          <a:lstStyle/>
          <a:p>
            <a:pPr algn="ctr"/>
            <a:endParaRPr lang="en-US" sz="96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1980599" y="365672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Twitter</a:t>
            </a:r>
            <a:endParaRPr lang="en-US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3479328" y="3900626"/>
            <a:ext cx="1353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Facebook</a:t>
            </a:r>
            <a:endParaRPr lang="en-US" sz="2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5574438" y="4007677"/>
            <a:ext cx="1032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Google</a:t>
            </a:r>
            <a:endParaRPr lang="en-US" sz="2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7433108" y="39006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Youtube</a:t>
            </a:r>
            <a:endParaRPr lang="en-US" sz="2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9080111" y="365672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Instagram</a:t>
            </a:r>
            <a:endParaRPr lang="en-US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2434975" y="493275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7k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4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2010661" y="4968193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3969221" y="531221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23k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6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3544907" y="5347645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5704833" y="559876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3,456k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5280519" y="5634199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7832382" y="53122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724k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20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7408068" y="5347645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9552175" y="49327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92k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22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127861" y="4968193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深度视觉·原创设计 https://www.docer.com/works?userid=22383862"/>
          <p:cNvSpPr txBox="1"/>
          <p:nvPr/>
        </p:nvSpPr>
        <p:spPr>
          <a:xfrm>
            <a:off x="4515518" y="1325857"/>
            <a:ext cx="32677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Web2 </a:t>
            </a:r>
            <a:r>
              <a:rPr lang="en-US" sz="320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Oligopoly</a:t>
            </a:r>
            <a:endParaRPr lang="en-US" sz="320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  <a:p>
            <a:pPr algn="ctr"/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27" name="深度视觉·原创设计 https://www.docer.com/works?userid=22383862"/>
          <p:cNvSpPr txBox="1"/>
          <p:nvPr/>
        </p:nvSpPr>
        <p:spPr>
          <a:xfrm>
            <a:off x="2175173" y="2056030"/>
            <a:ext cx="7831183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ctr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FZHei-B01S" panose="02010601030101010101" pitchFamily="2" charset="-122"/>
              </a:rPr>
              <a:t>They owned the internet. They owned the power.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CN" panose="020B0500000000000000" pitchFamily="34" charset="-128"/>
              <a:ea typeface="Source Han Sans CN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14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problem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5302885" y="859790"/>
            <a:ext cx="4284980" cy="5629910"/>
          </a:xfrm>
          <a:custGeom>
            <a:avLst/>
            <a:gdLst/>
            <a:ahLst/>
            <a:cxnLst/>
            <a:rect l="l" t="t" r="r" b="b"/>
            <a:pathLst>
              <a:path w="5786845" h="4284617" extrusionOk="0">
                <a:moveTo>
                  <a:pt x="0" y="0"/>
                </a:moveTo>
                <a:lnTo>
                  <a:pt x="5786845" y="0"/>
                </a:lnTo>
                <a:lnTo>
                  <a:pt x="5786845" y="4284617"/>
                </a:lnTo>
                <a:lnTo>
                  <a:pt x="0" y="4284617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31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939287" y="4665033"/>
            <a:ext cx="291782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Giants Control</a:t>
            </a:r>
            <a:endParaRPr lang="en-US" altLang="zh-CN" sz="32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Exposure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963190" y="5742251"/>
            <a:ext cx="3183654" cy="47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I</a:t>
            </a:r>
            <a:endParaRPr sz="20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939287" y="1658241"/>
            <a:ext cx="2009488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Facebook and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Instagram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can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also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remove your account and posts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939165" y="1328420"/>
            <a:ext cx="168084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remove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39287" y="3372199"/>
            <a:ext cx="2009488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They can take you inside the Top 10 or outside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939165" y="3042920"/>
            <a:ext cx="12471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ranking list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14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problem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5191125" y="2227580"/>
            <a:ext cx="5059680" cy="2115185"/>
          </a:xfrm>
          <a:custGeom>
            <a:avLst/>
            <a:gdLst/>
            <a:ahLst/>
            <a:cxnLst/>
            <a:rect l="l" t="t" r="r" b="b"/>
            <a:pathLst>
              <a:path w="5786845" h="4284617" extrusionOk="0">
                <a:moveTo>
                  <a:pt x="0" y="0"/>
                </a:moveTo>
                <a:lnTo>
                  <a:pt x="5786845" y="0"/>
                </a:lnTo>
                <a:lnTo>
                  <a:pt x="5786845" y="4284617"/>
                </a:lnTo>
                <a:lnTo>
                  <a:pt x="0" y="4284617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31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939287" y="4665033"/>
            <a:ext cx="27419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KOLs Control</a:t>
            </a:r>
            <a:endParaRPr lang="en-US" altLang="zh-CN" sz="32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Exposure</a:t>
            </a:r>
            <a:endParaRPr lang="en-US" altLang="zh-CN" sz="32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深度视觉·原创设计 https://www.docer.com/works?userid=22383862"/>
          <p:cNvSpPr txBox="1"/>
          <p:nvPr/>
        </p:nvSpPr>
        <p:spPr>
          <a:xfrm>
            <a:off x="963190" y="5742251"/>
            <a:ext cx="3183654" cy="47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II</a:t>
            </a:r>
            <a:endParaRPr sz="20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939287" y="1658241"/>
            <a:ext cx="2009488" cy="86042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what ever Elon said, each speech of Elon's will be shown </a:t>
            </a:r>
            <a:r>
              <a:rPr lang="en-US" altLang="zh-CN" sz="1100" dirty="0">
                <a:solidFill>
                  <a:srgbClr val="FC122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many times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939165" y="1328420"/>
            <a:ext cx="153416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hot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939287" y="3372199"/>
            <a:ext cx="2009488" cy="86042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what ever u said, each speech of yours will be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shown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some times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939165" y="3042920"/>
            <a:ext cx="16090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cold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18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purpose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  <a:sym typeface="+mn-ea"/>
            </a:endParaRPr>
          </a:p>
        </p:txBody>
      </p:sp>
      <p:grpSp>
        <p:nvGrpSpPr>
          <p:cNvPr id="2" name="深度视觉·原创设计 https://www.docer.com/works?userid=22383862"/>
          <p:cNvGrpSpPr/>
          <p:nvPr/>
        </p:nvGrpSpPr>
        <p:grpSpPr>
          <a:xfrm>
            <a:off x="1672638" y="1546272"/>
            <a:ext cx="4144586" cy="4146784"/>
            <a:chOff x="791757" y="1565379"/>
            <a:chExt cx="5025517" cy="5028183"/>
          </a:xfrm>
        </p:grpSpPr>
        <p:grpSp>
          <p:nvGrpSpPr>
            <p:cNvPr id="3" name="Group 80"/>
            <p:cNvGrpSpPr/>
            <p:nvPr/>
          </p:nvGrpSpPr>
          <p:grpSpPr bwMode="auto">
            <a:xfrm>
              <a:off x="791757" y="1565379"/>
              <a:ext cx="5025517" cy="5028183"/>
              <a:chOff x="0" y="0"/>
              <a:chExt cx="8977485" cy="8983217"/>
            </a:xfrm>
          </p:grpSpPr>
          <p:sp>
            <p:nvSpPr>
              <p:cNvPr id="9" name="深度视觉·原创设计 https://www.docer.com/works?userid=22383862"/>
              <p:cNvSpPr/>
              <p:nvPr/>
            </p:nvSpPr>
            <p:spPr bwMode="auto">
              <a:xfrm>
                <a:off x="2565833" y="0"/>
                <a:ext cx="4457001" cy="2969041"/>
              </a:xfrm>
              <a:custGeom>
                <a:avLst/>
                <a:gdLst>
                  <a:gd name="T0" fmla="*/ 2147483646 w 21600"/>
                  <a:gd name="T1" fmla="*/ 2147483646 h 21581"/>
                  <a:gd name="T2" fmla="*/ 2147483646 w 21600"/>
                  <a:gd name="T3" fmla="*/ 2147483646 h 21581"/>
                  <a:gd name="T4" fmla="*/ 2147483646 w 21600"/>
                  <a:gd name="T5" fmla="*/ 2147483646 h 21581"/>
                  <a:gd name="T6" fmla="*/ 2147483646 w 21600"/>
                  <a:gd name="T7" fmla="*/ 2147483646 h 2158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81" extrusionOk="0">
                    <a:moveTo>
                      <a:pt x="0" y="9877"/>
                    </a:moveTo>
                    <a:lnTo>
                      <a:pt x="4991" y="17435"/>
                    </a:lnTo>
                    <a:lnTo>
                      <a:pt x="8581" y="12050"/>
                    </a:lnTo>
                    <a:cubicBezTo>
                      <a:pt x="8760" y="11772"/>
                      <a:pt x="9005" y="11611"/>
                      <a:pt x="9263" y="11603"/>
                    </a:cubicBezTo>
                    <a:cubicBezTo>
                      <a:pt x="9535" y="11595"/>
                      <a:pt x="9796" y="11757"/>
                      <a:pt x="9985" y="12050"/>
                    </a:cubicBezTo>
                    <a:lnTo>
                      <a:pt x="14014" y="18093"/>
                    </a:lnTo>
                    <a:lnTo>
                      <a:pt x="11719" y="21581"/>
                    </a:lnTo>
                    <a:lnTo>
                      <a:pt x="21600" y="21546"/>
                    </a:lnTo>
                    <a:lnTo>
                      <a:pt x="21600" y="6740"/>
                    </a:lnTo>
                    <a:lnTo>
                      <a:pt x="19058" y="10473"/>
                    </a:lnTo>
                    <a:lnTo>
                      <a:pt x="13981" y="3101"/>
                    </a:lnTo>
                    <a:cubicBezTo>
                      <a:pt x="12779" y="1109"/>
                      <a:pt x="11067" y="-19"/>
                      <a:pt x="9276" y="1"/>
                    </a:cubicBezTo>
                    <a:cubicBezTo>
                      <a:pt x="7579" y="19"/>
                      <a:pt x="5960" y="1069"/>
                      <a:pt x="4789" y="2911"/>
                    </a:cubicBezTo>
                    <a:lnTo>
                      <a:pt x="0" y="9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0" name="深度视觉·原创设计 https://www.docer.com/works?userid=22383862"/>
              <p:cNvSpPr/>
              <p:nvPr/>
            </p:nvSpPr>
            <p:spPr bwMode="auto">
              <a:xfrm>
                <a:off x="0" y="1917944"/>
                <a:ext cx="3076704" cy="4559738"/>
              </a:xfrm>
              <a:custGeom>
                <a:avLst/>
                <a:gdLst>
                  <a:gd name="T0" fmla="*/ 2147483646 w 21593"/>
                  <a:gd name="T1" fmla="*/ 2147483646 h 21600"/>
                  <a:gd name="T2" fmla="*/ 2147483646 w 21593"/>
                  <a:gd name="T3" fmla="*/ 2147483646 h 21600"/>
                  <a:gd name="T4" fmla="*/ 2147483646 w 21593"/>
                  <a:gd name="T5" fmla="*/ 2147483646 h 21600"/>
                  <a:gd name="T6" fmla="*/ 2147483646 w 21593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3" h="21600" extrusionOk="0">
                    <a:moveTo>
                      <a:pt x="9883" y="21600"/>
                    </a:moveTo>
                    <a:lnTo>
                      <a:pt x="17132" y="16642"/>
                    </a:lnTo>
                    <a:lnTo>
                      <a:pt x="11839" y="13058"/>
                    </a:lnTo>
                    <a:cubicBezTo>
                      <a:pt x="11441" y="12863"/>
                      <a:pt x="11204" y="12552"/>
                      <a:pt x="11202" y="12221"/>
                    </a:cubicBezTo>
                    <a:cubicBezTo>
                      <a:pt x="11199" y="11933"/>
                      <a:pt x="11375" y="11657"/>
                      <a:pt x="11687" y="11461"/>
                    </a:cubicBezTo>
                    <a:lnTo>
                      <a:pt x="17889" y="7243"/>
                    </a:lnTo>
                    <a:lnTo>
                      <a:pt x="21593" y="9743"/>
                    </a:lnTo>
                    <a:lnTo>
                      <a:pt x="21433" y="0"/>
                    </a:lnTo>
                    <a:lnTo>
                      <a:pt x="7240" y="6"/>
                    </a:lnTo>
                    <a:lnTo>
                      <a:pt x="10558" y="2397"/>
                    </a:lnTo>
                    <a:lnTo>
                      <a:pt x="2461" y="8019"/>
                    </a:lnTo>
                    <a:cubicBezTo>
                      <a:pt x="874" y="9158"/>
                      <a:pt x="-7" y="10665"/>
                      <a:pt x="0" y="12229"/>
                    </a:cubicBezTo>
                    <a:cubicBezTo>
                      <a:pt x="7" y="13849"/>
                      <a:pt x="965" y="15402"/>
                      <a:pt x="2664" y="16548"/>
                    </a:cubicBezTo>
                    <a:lnTo>
                      <a:pt x="9883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1" name="深度视觉·原创设计 https://www.docer.com/works?userid=22383862"/>
              <p:cNvSpPr/>
              <p:nvPr/>
            </p:nvSpPr>
            <p:spPr bwMode="auto">
              <a:xfrm>
                <a:off x="1984634" y="6043564"/>
                <a:ext cx="4430694" cy="2939653"/>
              </a:xfrm>
              <a:custGeom>
                <a:avLst/>
                <a:gdLst>
                  <a:gd name="T0" fmla="*/ 2147483646 w 21600"/>
                  <a:gd name="T1" fmla="*/ 2147483646 h 21592"/>
                  <a:gd name="T2" fmla="*/ 2147483646 w 21600"/>
                  <a:gd name="T3" fmla="*/ 2147483646 h 21592"/>
                  <a:gd name="T4" fmla="*/ 2147483646 w 21600"/>
                  <a:gd name="T5" fmla="*/ 2147483646 h 21592"/>
                  <a:gd name="T6" fmla="*/ 2147483646 w 21600"/>
                  <a:gd name="T7" fmla="*/ 2147483646 h 21592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2" extrusionOk="0">
                    <a:moveTo>
                      <a:pt x="0" y="15242"/>
                    </a:moveTo>
                    <a:lnTo>
                      <a:pt x="0" y="0"/>
                    </a:lnTo>
                    <a:lnTo>
                      <a:pt x="10112" y="0"/>
                    </a:lnTo>
                    <a:lnTo>
                      <a:pt x="7657" y="3645"/>
                    </a:lnTo>
                    <a:lnTo>
                      <a:pt x="11473" y="9421"/>
                    </a:lnTo>
                    <a:cubicBezTo>
                      <a:pt x="11653" y="9699"/>
                      <a:pt x="11894" y="9868"/>
                      <a:pt x="12152" y="9894"/>
                    </a:cubicBezTo>
                    <a:cubicBezTo>
                      <a:pt x="12409" y="9920"/>
                      <a:pt x="12664" y="9802"/>
                      <a:pt x="12867" y="9561"/>
                    </a:cubicBezTo>
                    <a:lnTo>
                      <a:pt x="16626" y="4014"/>
                    </a:lnTo>
                    <a:lnTo>
                      <a:pt x="21600" y="11508"/>
                    </a:lnTo>
                    <a:lnTo>
                      <a:pt x="16747" y="18820"/>
                    </a:lnTo>
                    <a:cubicBezTo>
                      <a:pt x="16415" y="19223"/>
                      <a:pt x="16072" y="19598"/>
                      <a:pt x="15719" y="19944"/>
                    </a:cubicBezTo>
                    <a:cubicBezTo>
                      <a:pt x="15379" y="20278"/>
                      <a:pt x="15029" y="20587"/>
                      <a:pt x="14660" y="20836"/>
                    </a:cubicBezTo>
                    <a:cubicBezTo>
                      <a:pt x="13927" y="21331"/>
                      <a:pt x="13126" y="21584"/>
                      <a:pt x="12309" y="21592"/>
                    </a:cubicBezTo>
                    <a:cubicBezTo>
                      <a:pt x="11514" y="21600"/>
                      <a:pt x="10734" y="21375"/>
                      <a:pt x="10002" y="20963"/>
                    </a:cubicBezTo>
                    <a:cubicBezTo>
                      <a:pt x="9238" y="20533"/>
                      <a:pt x="8526" y="19897"/>
                      <a:pt x="7901" y="19077"/>
                    </a:cubicBezTo>
                    <a:lnTo>
                      <a:pt x="2667" y="11336"/>
                    </a:lnTo>
                    <a:lnTo>
                      <a:pt x="0" y="152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2" name="深度视觉·原创设计 https://www.docer.com/works?userid=22383862"/>
              <p:cNvSpPr/>
              <p:nvPr/>
            </p:nvSpPr>
            <p:spPr bwMode="auto">
              <a:xfrm>
                <a:off x="6025566" y="2576250"/>
                <a:ext cx="2951919" cy="4449105"/>
              </a:xfrm>
              <a:custGeom>
                <a:avLst/>
                <a:gdLst>
                  <a:gd name="T0" fmla="*/ 2147483646 w 21563"/>
                  <a:gd name="T1" fmla="*/ 2147483646 h 21600"/>
                  <a:gd name="T2" fmla="*/ 2147483646 w 21563"/>
                  <a:gd name="T3" fmla="*/ 2147483646 h 21600"/>
                  <a:gd name="T4" fmla="*/ 2147483646 w 21563"/>
                  <a:gd name="T5" fmla="*/ 2147483646 h 21600"/>
                  <a:gd name="T6" fmla="*/ 2147483646 w 21563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63" h="21600" extrusionOk="0">
                    <a:moveTo>
                      <a:pt x="0" y="11679"/>
                    </a:moveTo>
                    <a:lnTo>
                      <a:pt x="0" y="21600"/>
                    </a:lnTo>
                    <a:lnTo>
                      <a:pt x="14877" y="21600"/>
                    </a:lnTo>
                    <a:lnTo>
                      <a:pt x="11038" y="19076"/>
                    </a:lnTo>
                    <a:lnTo>
                      <a:pt x="18007" y="14405"/>
                    </a:lnTo>
                    <a:cubicBezTo>
                      <a:pt x="20230" y="13136"/>
                      <a:pt x="21525" y="11292"/>
                      <a:pt x="21562" y="9344"/>
                    </a:cubicBezTo>
                    <a:cubicBezTo>
                      <a:pt x="21600" y="7326"/>
                      <a:pt x="20287" y="5401"/>
                      <a:pt x="17978" y="4090"/>
                    </a:cubicBezTo>
                    <a:lnTo>
                      <a:pt x="11720" y="0"/>
                    </a:lnTo>
                    <a:lnTo>
                      <a:pt x="4168" y="5059"/>
                    </a:lnTo>
                    <a:lnTo>
                      <a:pt x="9584" y="8736"/>
                    </a:lnTo>
                    <a:cubicBezTo>
                      <a:pt x="9830" y="8919"/>
                      <a:pt x="9961" y="9159"/>
                      <a:pt x="9950" y="9404"/>
                    </a:cubicBezTo>
                    <a:cubicBezTo>
                      <a:pt x="9938" y="9653"/>
                      <a:pt x="9783" y="9889"/>
                      <a:pt x="9515" y="10063"/>
                    </a:cubicBezTo>
                    <a:lnTo>
                      <a:pt x="3435" y="14116"/>
                    </a:lnTo>
                    <a:lnTo>
                      <a:pt x="0" y="116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sp>
          <p:nvSpPr>
            <p:cNvPr id="8" name="深度视觉·原创设计 https://www.docer.com/works?userid=22383862"/>
            <p:cNvSpPr/>
            <p:nvPr/>
          </p:nvSpPr>
          <p:spPr>
            <a:xfrm>
              <a:off x="2736224" y="3844840"/>
              <a:ext cx="1316514" cy="558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Arial" panose="020B0604020202090204" pitchFamily="34" charset="0"/>
                  <a:sym typeface="Arial" panose="020B0604020202090204" pitchFamily="34" charset="0"/>
                </a:rPr>
                <a:t>Web3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048000" y="4924425"/>
            <a:ext cx="139192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onChain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17638" y="3068955"/>
            <a:ext cx="145986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Contract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83890" y="1817370"/>
            <a:ext cx="112014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Dapps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2476" y="3357880"/>
            <a:ext cx="154305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Economy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深度视觉·原创设计 https://www.docer.com/works?userid=22383862"/>
          <p:cNvSpPr txBox="1"/>
          <p:nvPr/>
        </p:nvSpPr>
        <p:spPr>
          <a:xfrm>
            <a:off x="6932935" y="2291064"/>
            <a:ext cx="311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A Web3 Social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深度视觉·原创设计 https://www.docer.com/works?userid=22383862"/>
          <p:cNvSpPr txBox="1"/>
          <p:nvPr/>
        </p:nvSpPr>
        <p:spPr>
          <a:xfrm>
            <a:off x="6932935" y="185679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we need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8" name="深度视觉·原创设计 https://www.docer.com/works?userid=22383862"/>
          <p:cNvSpPr txBox="1"/>
          <p:nvPr/>
        </p:nvSpPr>
        <p:spPr>
          <a:xfrm>
            <a:off x="6932930" y="3222625"/>
            <a:ext cx="4594860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1.Accounts and contents can't be deleted (on chain)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2.Every content has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fair exposure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 (smart contract)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3.Dapp lego (SocialFI)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4.Token Economy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WX20220309-2159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" y="1266825"/>
            <a:ext cx="5604510" cy="50399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26549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Every entry is an NFT, mint by user.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Hot = </a:t>
            </a:r>
            <a:r>
              <a:rPr lang="en-US" altLang="zh-CN" sz="14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exposure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The Hot value of entry is auto calculate in smart contract.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The only way to change Hot value is pressing the Like button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Home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09-220110.pngWX20220309-2201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270635"/>
            <a:ext cx="5604510" cy="50323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can @ other entries.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  <p:pic>
        <p:nvPicPr>
          <p:cNvPr id="4" name="图片 3" descr="WX20220310-1048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305" y="2444115"/>
            <a:ext cx="4565015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09-220110.pngWX20220309-2201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270635"/>
            <a:ext cx="5604510" cy="50323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Hot added to up and up.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  <p:pic>
        <p:nvPicPr>
          <p:cNvPr id="4" name="图片 3" descr="/Users/george/Pictures/web3bbs/WX20220310-122814.pngWX20220310-1228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39000" y="2545080"/>
            <a:ext cx="4585970" cy="363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10-130016.pngWX20220310-1300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3295" y="2762885"/>
            <a:ext cx="3561080" cy="23012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Using quadratic voting.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  <p:pic>
        <p:nvPicPr>
          <p:cNvPr id="4" name="图片 3" descr="/Users/george/Pictures/web3bbs/WX20220310-122814.pngWX20220310-1228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39000" y="2545080"/>
            <a:ext cx="4585970" cy="3634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5225415"/>
            <a:ext cx="39230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https://vitalik.ca/general/2019/12/07/quadratic.html</a:t>
            </a:r>
            <a:endParaRPr lang="zh-CN" altLang="en-US" sz="1200">
              <a:solidFill>
                <a:schemeClr val="bg2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141532" y="2870137"/>
                <a:ext cx="1908175" cy="21939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  <m:t>10</m:t>
                          </m:r>
                        </m:e>
                      </m:ra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  <m:t>10</m:t>
                          </m:r>
                        </m:e>
                      </m:ra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 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6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l"/>
                <a:endParaRPr lang="en-US" altLang="zh-CN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charset="0"/>
                  <a:cs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  <m:t>10</m:t>
                          </m:r>
                        </m:e>
                      </m:ra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altLang="zh-CN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charset="0"/>
                  <a:cs typeface="Cambria Math" charset="0"/>
                </a:endParaRPr>
              </a:p>
              <a:p>
                <a:pPr algn="l"/>
                <a:endParaRPr lang="en-US" altLang="zh-CN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charset="0"/>
                  <a:cs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  <m:t>100</m:t>
                          </m:r>
                        </m:e>
                      </m:ra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10</m:t>
                      </m:r>
                    </m:oMath>
                  </m:oMathPara>
                </a14:m>
                <a:endParaRPr lang="en-US" altLang="zh-CN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charset="0"/>
                  <a:cs typeface="Cambria Math" charset="0"/>
                </a:endParaRPr>
              </a:p>
              <a:p>
                <a:pPr algn="l"/>
                <a:endParaRPr lang="en-US" altLang="zh-CN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charset="0"/>
                  <a:cs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  <a:cs typeface="Cambria Math" charset="0"/>
                            </a:rPr>
                            <m:t>10000</m:t>
                          </m:r>
                        </m:e>
                      </m:ra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  <a:ea typeface="宋体" charset="0"/>
                          <a:cs typeface="Cambria Math" charset="0"/>
                        </a:rPr>
                        <m:t>100</m:t>
                      </m:r>
                    </m:oMath>
                  </m:oMathPara>
                </a14:m>
                <a:endParaRPr lang="en-US" altLang="zh-CN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charset="0"/>
                  <a:ea typeface="宋体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532" y="2870137"/>
                <a:ext cx="1908175" cy="2193925"/>
              </a:xfrm>
              <a:prstGeom prst="rect">
                <a:avLst/>
              </a:prstGeom>
              <a:blipFill rotWithShape="1">
                <a:blip r:embed="rId5"/>
                <a:stretch>
                  <a:fillRect l="-30" t="-26" r="-935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p="http://schemas.openxmlformats.org/presentationml/2006/main">
  <p:tag name="MH_OLD_SHAPE_ID" val="2"/>
  <p:tag name="REFSHAPE" val="105553159406104"/>
</p:tagLst>
</file>

<file path=ppt/tags/tag10.xml><?xml version="1.0" encoding="utf-8"?>
<p:tagLst xmlns:p="http://schemas.openxmlformats.org/presentationml/2006/main">
  <p:tag name="MH_OLD_SHAPE_ID" val="6"/>
  <p:tag name="REFSHAPE" val="105553159408344"/>
</p:tagLst>
</file>

<file path=ppt/tags/tag100.xml><?xml version="1.0" encoding="utf-8"?>
<p:tagLst xmlns:p="http://schemas.openxmlformats.org/presentationml/2006/main">
  <p:tag name="MH_OLD_SHAPE_ID" val="7"/>
  <p:tag name="REFSHAPE" val="105553159396888"/>
</p:tagLst>
</file>

<file path=ppt/tags/tag101.xml><?xml version="1.0" encoding="utf-8"?>
<p:tagLst xmlns:p="http://schemas.openxmlformats.org/presentationml/2006/main">
  <p:tag name="MH_OLD_SHAPE_ID" val="2"/>
  <p:tag name="REFSHAPE" val="105553159397112"/>
</p:tagLst>
</file>

<file path=ppt/tags/tag102.xml><?xml version="1.0" encoding="utf-8"?>
<p:tagLst xmlns:p="http://schemas.openxmlformats.org/presentationml/2006/main">
  <p:tag name="MH_OLD_SHAPE_ID" val="3"/>
  <p:tag name="REFSHAPE" val="105553159397336"/>
</p:tagLst>
</file>

<file path=ppt/tags/tag103.xml><?xml version="1.0" encoding="utf-8"?>
<p:tagLst xmlns:p="http://schemas.openxmlformats.org/presentationml/2006/main">
  <p:tag name="MH_OLD_SHAPE_ID" val="4"/>
  <p:tag name="REFSHAPE" val="105553159397560"/>
</p:tagLst>
</file>

<file path=ppt/tags/tag104.xml><?xml version="1.0" encoding="utf-8"?>
<p:tagLst xmlns:p="http://schemas.openxmlformats.org/presentationml/2006/main">
  <p:tag name="MH_OLD_SHAPE_ID" val="5"/>
  <p:tag name="REFSHAPE" val="105553159397784"/>
</p:tagLst>
</file>

<file path=ppt/tags/tag105.xml><?xml version="1.0" encoding="utf-8"?>
<p:tagLst xmlns:p="http://schemas.openxmlformats.org/presentationml/2006/main">
  <p:tag name="MH_OLD_SHAPE_ID" val="6"/>
  <p:tag name="REFSHAPE" val="105553159398008"/>
</p:tagLst>
</file>

<file path=ppt/tags/tag106.xml><?xml version="1.0" encoding="utf-8"?>
<p:tagLst xmlns:p="http://schemas.openxmlformats.org/presentationml/2006/main">
  <p:tag name="MH_OLD_SHAPE_ID" val="2"/>
  <p:tag name="REFSHAPE" val="105553159417976"/>
</p:tagLst>
</file>

<file path=ppt/tags/tag107.xml><?xml version="1.0" encoding="utf-8"?>
<p:tagLst xmlns:p="http://schemas.openxmlformats.org/presentationml/2006/main">
  <p:tag name="MH_OLD_SHAPE_ID" val="3"/>
  <p:tag name="REFSHAPE" val="105553159418200"/>
</p:tagLst>
</file>

<file path=ppt/tags/tag108.xml><?xml version="1.0" encoding="utf-8"?>
<p:tagLst xmlns:p="http://schemas.openxmlformats.org/presentationml/2006/main">
  <p:tag name="MH_OLD_SHAPE_ID" val="4"/>
  <p:tag name="REFSHAPE" val="105553159418424"/>
</p:tagLst>
</file>

<file path=ppt/tags/tag109.xml><?xml version="1.0" encoding="utf-8"?>
<p:tagLst xmlns:p="http://schemas.openxmlformats.org/presentationml/2006/main">
  <p:tag name="MH_OLD_SHAPE_ID" val="5"/>
  <p:tag name="REFSHAPE" val="105553159418648"/>
</p:tagLst>
</file>

<file path=ppt/tags/tag11.xml><?xml version="1.0" encoding="utf-8"?>
<p:tagLst xmlns:p="http://schemas.openxmlformats.org/presentationml/2006/main">
  <p:tag name="MH_OLD_SHAPE_ID" val="2"/>
  <p:tag name="REFSHAPE" val="105553159408568"/>
</p:tagLst>
</file>

<file path=ppt/tags/tag110.xml><?xml version="1.0" encoding="utf-8"?>
<p:tagLst xmlns:p="http://schemas.openxmlformats.org/presentationml/2006/main">
  <p:tag name="MH_OLD_SHAPE_ID" val="6"/>
  <p:tag name="REFSHAPE" val="105553159418872"/>
</p:tagLst>
</file>

<file path=ppt/tags/tag111.xml><?xml version="1.0" encoding="utf-8"?>
<p:tagLst xmlns:p="http://schemas.openxmlformats.org/presentationml/2006/main">
  <p:tag name="MH_OLD_SHAPE_ID" val="3"/>
  <p:tag name="REFSHAPE" val="105553159451192"/>
</p:tagLst>
</file>

<file path=ppt/tags/tag112.xml><?xml version="1.0" encoding="utf-8"?>
<p:tagLst xmlns:p="http://schemas.openxmlformats.org/presentationml/2006/main">
  <p:tag name="MH_OLD_SHAPE_ID" val="5"/>
  <p:tag name="REFSHAPE" val="105553159451416"/>
</p:tagLst>
</file>

<file path=ppt/tags/tag113.xml><?xml version="1.0" encoding="utf-8"?>
<p:tagLst xmlns:p="http://schemas.openxmlformats.org/presentationml/2006/main">
  <p:tag name="MH_OLD_SHAPE_ID" val="6"/>
  <p:tag name="REFSHAPE" val="105553159451640"/>
</p:tagLst>
</file>

<file path=ppt/tags/tag114.xml><?xml version="1.0" encoding="utf-8"?>
<p:tagLst xmlns:p="http://schemas.openxmlformats.org/presentationml/2006/main">
  <p:tag name="MH_OLD_SHAPE_ID" val="7"/>
  <p:tag name="REFSHAPE" val="105553159745880"/>
</p:tagLst>
</file>

<file path=ppt/tags/tag115.xml><?xml version="1.0" encoding="utf-8"?>
<p:tagLst xmlns:p="http://schemas.openxmlformats.org/presentationml/2006/main">
  <p:tag name="MH_OLD_SHAPE_ID" val="8"/>
  <p:tag name="REFSHAPE" val="105553159746104"/>
</p:tagLst>
</file>

<file path=ppt/tags/tag116.xml><?xml version="1.0" encoding="utf-8"?>
<p:tagLst xmlns:p="http://schemas.openxmlformats.org/presentationml/2006/main">
  <p:tag name="MH_OLD_SHAPE_ID" val="9"/>
  <p:tag name="REFSHAPE" val="105553159746552"/>
</p:tagLst>
</file>

<file path=ppt/tags/tag12.xml><?xml version="1.0" encoding="utf-8"?>
<p:tagLst xmlns:p="http://schemas.openxmlformats.org/presentationml/2006/main">
  <p:tag name="MH_OLD_SHAPE_ID" val="3"/>
  <p:tag name="REFSHAPE" val="105553159408792"/>
</p:tagLst>
</file>

<file path=ppt/tags/tag13.xml><?xml version="1.0" encoding="utf-8"?>
<p:tagLst xmlns:p="http://schemas.openxmlformats.org/presentationml/2006/main">
  <p:tag name="MH_OLD_SHAPE_ID" val="4"/>
  <p:tag name="REFSHAPE" val="105553159409016"/>
</p:tagLst>
</file>

<file path=ppt/tags/tag14.xml><?xml version="1.0" encoding="utf-8"?>
<p:tagLst xmlns:p="http://schemas.openxmlformats.org/presentationml/2006/main">
  <p:tag name="MH_OLD_SHAPE_ID" val="5"/>
  <p:tag name="REFSHAPE" val="105553159409240"/>
</p:tagLst>
</file>

<file path=ppt/tags/tag15.xml><?xml version="1.0" encoding="utf-8"?>
<p:tagLst xmlns:p="http://schemas.openxmlformats.org/presentationml/2006/main">
  <p:tag name="MH_OLD_SHAPE_ID" val="6"/>
  <p:tag name="REFSHAPE" val="105553159409464"/>
</p:tagLst>
</file>

<file path=ppt/tags/tag16.xml><?xml version="1.0" encoding="utf-8"?>
<p:tagLst xmlns:p="http://schemas.openxmlformats.org/presentationml/2006/main">
  <p:tag name="MH_OLD_SHAPE_ID" val="2"/>
  <p:tag name="REFSHAPE" val="105553159409688"/>
</p:tagLst>
</file>

<file path=ppt/tags/tag17.xml><?xml version="1.0" encoding="utf-8"?>
<p:tagLst xmlns:p="http://schemas.openxmlformats.org/presentationml/2006/main">
  <p:tag name="MH_OLD_SHAPE_ID" val="3"/>
  <p:tag name="REFSHAPE" val="105553159409912"/>
</p:tagLst>
</file>

<file path=ppt/tags/tag18.xml><?xml version="1.0" encoding="utf-8"?>
<p:tagLst xmlns:p="http://schemas.openxmlformats.org/presentationml/2006/main">
  <p:tag name="MH_OLD_SHAPE_ID" val="4"/>
  <p:tag name="REFSHAPE" val="105553159410136"/>
</p:tagLst>
</file>

<file path=ppt/tags/tag19.xml><?xml version="1.0" encoding="utf-8"?>
<p:tagLst xmlns:p="http://schemas.openxmlformats.org/presentationml/2006/main">
  <p:tag name="MH_OLD_SHAPE_ID" val="5"/>
  <p:tag name="REFSHAPE" val="105553159410360"/>
</p:tagLst>
</file>

<file path=ppt/tags/tag2.xml><?xml version="1.0" encoding="utf-8"?>
<p:tagLst xmlns:p="http://schemas.openxmlformats.org/presentationml/2006/main">
  <p:tag name="MH_OLD_SHAPE_ID" val="3"/>
  <p:tag name="REFSHAPE" val="105553159406328"/>
</p:tagLst>
</file>

<file path=ppt/tags/tag20.xml><?xml version="1.0" encoding="utf-8"?>
<p:tagLst xmlns:p="http://schemas.openxmlformats.org/presentationml/2006/main">
  <p:tag name="MH_OLD_SHAPE_ID" val="6"/>
  <p:tag name="REFSHAPE" val="105553159410584"/>
</p:tagLst>
</file>

<file path=ppt/tags/tag21.xml><?xml version="1.0" encoding="utf-8"?>
<p:tagLst xmlns:p="http://schemas.openxmlformats.org/presentationml/2006/main">
  <p:tag name="MH_OLD_SHAPE_ID" val="7"/>
  <p:tag name="REFSHAPE" val="105553159410808"/>
</p:tagLst>
</file>

<file path=ppt/tags/tag22.xml><?xml version="1.0" encoding="utf-8"?>
<p:tagLst xmlns:p="http://schemas.openxmlformats.org/presentationml/2006/main">
  <p:tag name="MH_OLD_SHAPE_ID" val="2"/>
  <p:tag name="REFSHAPE" val="105553159411032"/>
</p:tagLst>
</file>

<file path=ppt/tags/tag23.xml><?xml version="1.0" encoding="utf-8"?>
<p:tagLst xmlns:p="http://schemas.openxmlformats.org/presentationml/2006/main">
  <p:tag name="MH_OLD_SHAPE_ID" val="3"/>
  <p:tag name="REFSHAPE" val="105553159411256"/>
</p:tagLst>
</file>

<file path=ppt/tags/tag24.xml><?xml version="1.0" encoding="utf-8"?>
<p:tagLst xmlns:p="http://schemas.openxmlformats.org/presentationml/2006/main">
  <p:tag name="MH_OLD_SHAPE_ID" val="4"/>
  <p:tag name="REFSHAPE" val="105553159411480"/>
</p:tagLst>
</file>

<file path=ppt/tags/tag25.xml><?xml version="1.0" encoding="utf-8"?>
<p:tagLst xmlns:p="http://schemas.openxmlformats.org/presentationml/2006/main">
  <p:tag name="MH_OLD_SHAPE_ID" val="5"/>
  <p:tag name="REFSHAPE" val="105553159411704"/>
</p:tagLst>
</file>

<file path=ppt/tags/tag26.xml><?xml version="1.0" encoding="utf-8"?>
<p:tagLst xmlns:p="http://schemas.openxmlformats.org/presentationml/2006/main">
  <p:tag name="MH_OLD_SHAPE_ID" val="6"/>
  <p:tag name="REFSHAPE" val="105553159411928"/>
</p:tagLst>
</file>

<file path=ppt/tags/tag27.xml><?xml version="1.0" encoding="utf-8"?>
<p:tagLst xmlns:p="http://schemas.openxmlformats.org/presentationml/2006/main">
  <p:tag name="MH_OLD_SHAPE_ID" val="7"/>
  <p:tag name="REFSHAPE" val="105553159412152"/>
</p:tagLst>
</file>

<file path=ppt/tags/tag28.xml><?xml version="1.0" encoding="utf-8"?>
<p:tagLst xmlns:p="http://schemas.openxmlformats.org/presentationml/2006/main">
  <p:tag name="MH_OLD_SHAPE_ID" val="8"/>
  <p:tag name="REFSHAPE" val="105553159412376"/>
</p:tagLst>
</file>

<file path=ppt/tags/tag29.xml><?xml version="1.0" encoding="utf-8"?>
<p:tagLst xmlns:p="http://schemas.openxmlformats.org/presentationml/2006/main">
  <p:tag name="MH_OLD_SHAPE_ID" val="9"/>
  <p:tag name="REFSHAPE" val="105553159412600"/>
</p:tagLst>
</file>

<file path=ppt/tags/tag3.xml><?xml version="1.0" encoding="utf-8"?>
<p:tagLst xmlns:p="http://schemas.openxmlformats.org/presentationml/2006/main">
  <p:tag name="MH_OLD_SHAPE_ID" val="4"/>
  <p:tag name="REFSHAPE" val="105553159406776"/>
</p:tagLst>
</file>

<file path=ppt/tags/tag30.xml><?xml version="1.0" encoding="utf-8"?>
<p:tagLst xmlns:p="http://schemas.openxmlformats.org/presentationml/2006/main">
  <p:tag name="MH_OLD_SHAPE_ID" val="2"/>
  <p:tag name="REFSHAPE" val="105553159412824"/>
</p:tagLst>
</file>

<file path=ppt/tags/tag31.xml><?xml version="1.0" encoding="utf-8"?>
<p:tagLst xmlns:p="http://schemas.openxmlformats.org/presentationml/2006/main">
  <p:tag name="MH_OLD_SHAPE_ID" val="3"/>
  <p:tag name="REFSHAPE" val="105553159413048"/>
</p:tagLst>
</file>

<file path=ppt/tags/tag32.xml><?xml version="1.0" encoding="utf-8"?>
<p:tagLst xmlns:p="http://schemas.openxmlformats.org/presentationml/2006/main">
  <p:tag name="MH_OLD_SHAPE_ID" val="4"/>
  <p:tag name="REFSHAPE" val="105553159413272"/>
</p:tagLst>
</file>

<file path=ppt/tags/tag33.xml><?xml version="1.0" encoding="utf-8"?>
<p:tagLst xmlns:p="http://schemas.openxmlformats.org/presentationml/2006/main">
  <p:tag name="MH_OLD_SHAPE_ID" val="5"/>
  <p:tag name="REFSHAPE" val="105553159413496"/>
</p:tagLst>
</file>

<file path=ppt/tags/tag34.xml><?xml version="1.0" encoding="utf-8"?>
<p:tagLst xmlns:p="http://schemas.openxmlformats.org/presentationml/2006/main">
  <p:tag name="MH_OLD_SHAPE_ID" val="2"/>
  <p:tag name="REFSHAPE" val="105553159413720"/>
</p:tagLst>
</file>

<file path=ppt/tags/tag35.xml><?xml version="1.0" encoding="utf-8"?>
<p:tagLst xmlns:p="http://schemas.openxmlformats.org/presentationml/2006/main">
  <p:tag name="MH_OLD_SHAPE_ID" val="3"/>
  <p:tag name="REFSHAPE" val="105553159413944"/>
</p:tagLst>
</file>

<file path=ppt/tags/tag36.xml><?xml version="1.0" encoding="utf-8"?>
<p:tagLst xmlns:p="http://schemas.openxmlformats.org/presentationml/2006/main">
  <p:tag name="MH_OLD_SHAPE_ID" val="4"/>
  <p:tag name="REFSHAPE" val="105553159414168"/>
</p:tagLst>
</file>

<file path=ppt/tags/tag37.xml><?xml version="1.0" encoding="utf-8"?>
<p:tagLst xmlns:p="http://schemas.openxmlformats.org/presentationml/2006/main">
  <p:tag name="MH_OLD_SHAPE_ID" val="2"/>
  <p:tag name="REFSHAPE" val="105553159414392"/>
</p:tagLst>
</file>

<file path=ppt/tags/tag38.xml><?xml version="1.0" encoding="utf-8"?>
<p:tagLst xmlns:p="http://schemas.openxmlformats.org/presentationml/2006/main">
  <p:tag name="MH_OLD_SHAPE_ID" val="3"/>
  <p:tag name="REFSHAPE" val="105553159414616"/>
</p:tagLst>
</file>

<file path=ppt/tags/tag39.xml><?xml version="1.0" encoding="utf-8"?>
<p:tagLst xmlns:p="http://schemas.openxmlformats.org/presentationml/2006/main">
  <p:tag name="MH_OLD_SHAPE_ID" val="4"/>
  <p:tag name="REFSHAPE" val="105553159414840"/>
</p:tagLst>
</file>

<file path=ppt/tags/tag4.xml><?xml version="1.0" encoding="utf-8"?>
<p:tagLst xmlns:p="http://schemas.openxmlformats.org/presentationml/2006/main">
  <p:tag name="MH_OLD_SHAPE_ID" val="5"/>
  <p:tag name="REFSHAPE" val="105553159407000"/>
</p:tagLst>
</file>

<file path=ppt/tags/tag40.xml><?xml version="1.0" encoding="utf-8"?>
<p:tagLst xmlns:p="http://schemas.openxmlformats.org/presentationml/2006/main">
  <p:tag name="MH_OLD_SHAPE_ID" val="5"/>
  <p:tag name="REFSHAPE" val="105553159415064"/>
</p:tagLst>
</file>

<file path=ppt/tags/tag41.xml><?xml version="1.0" encoding="utf-8"?>
<p:tagLst xmlns:p="http://schemas.openxmlformats.org/presentationml/2006/main">
  <p:tag name="MH_OLD_SHAPE_ID" val="6"/>
  <p:tag name="REFSHAPE" val="105553159415288"/>
</p:tagLst>
</file>

<file path=ppt/tags/tag42.xml><?xml version="1.0" encoding="utf-8"?>
<p:tagLst xmlns:p="http://schemas.openxmlformats.org/presentationml/2006/main">
  <p:tag name="MH_OLD_SHAPE_ID" val="7"/>
  <p:tag name="REFSHAPE" val="105553159415512"/>
</p:tagLst>
</file>

<file path=ppt/tags/tag43.xml><?xml version="1.0" encoding="utf-8"?>
<p:tagLst xmlns:p="http://schemas.openxmlformats.org/presentationml/2006/main">
  <p:tag name="MH_OLD_SHAPE_ID" val="2"/>
  <p:tag name="REFSHAPE" val="105553159415736"/>
</p:tagLst>
</file>

<file path=ppt/tags/tag44.xml><?xml version="1.0" encoding="utf-8"?>
<p:tagLst xmlns:p="http://schemas.openxmlformats.org/presentationml/2006/main">
  <p:tag name="MH_OLD_SHAPE_ID" val="3"/>
  <p:tag name="REFSHAPE" val="105553159415960"/>
</p:tagLst>
</file>

<file path=ppt/tags/tag45.xml><?xml version="1.0" encoding="utf-8"?>
<p:tagLst xmlns:p="http://schemas.openxmlformats.org/presentationml/2006/main">
  <p:tag name="MH_OLD_SHAPE_ID" val="4"/>
  <p:tag name="REFSHAPE" val="105553159416184"/>
</p:tagLst>
</file>

<file path=ppt/tags/tag46.xml><?xml version="1.0" encoding="utf-8"?>
<p:tagLst xmlns:p="http://schemas.openxmlformats.org/presentationml/2006/main">
  <p:tag name="MH_OLD_SHAPE_ID" val="5"/>
  <p:tag name="REFSHAPE" val="105553159416408"/>
</p:tagLst>
</file>

<file path=ppt/tags/tag47.xml><?xml version="1.0" encoding="utf-8"?>
<p:tagLst xmlns:p="http://schemas.openxmlformats.org/presentationml/2006/main">
  <p:tag name="MH_OLD_SHAPE_ID" val="6"/>
  <p:tag name="REFSHAPE" val="105553159416632"/>
</p:tagLst>
</file>

<file path=ppt/tags/tag48.xml><?xml version="1.0" encoding="utf-8"?>
<p:tagLst xmlns:p="http://schemas.openxmlformats.org/presentationml/2006/main">
  <p:tag name="MH_OLD_SHAPE_ID" val="2"/>
  <p:tag name="REFSHAPE" val="105553159615928"/>
</p:tagLst>
</file>

<file path=ppt/tags/tag49.xml><?xml version="1.0" encoding="utf-8"?>
<p:tagLst xmlns:p="http://schemas.openxmlformats.org/presentationml/2006/main">
  <p:tag name="MH_OLD_SHAPE_ID" val="3"/>
  <p:tag name="REFSHAPE" val="105553159616376"/>
</p:tagLst>
</file>

<file path=ppt/tags/tag5.xml><?xml version="1.0" encoding="utf-8"?>
<p:tagLst xmlns:p="http://schemas.openxmlformats.org/presentationml/2006/main">
  <p:tag name="MH_OLD_SHAPE_ID" val="6"/>
  <p:tag name="REFSHAPE" val="105553159407224"/>
</p:tagLst>
</file>

<file path=ppt/tags/tag50.xml><?xml version="1.0" encoding="utf-8"?>
<p:tagLst xmlns:p="http://schemas.openxmlformats.org/presentationml/2006/main">
  <p:tag name="MH_OLD_SHAPE_ID" val="4"/>
  <p:tag name="REFSHAPE" val="105553159616600"/>
</p:tagLst>
</file>

<file path=ppt/tags/tag51.xml><?xml version="1.0" encoding="utf-8"?>
<p:tagLst xmlns:p="http://schemas.openxmlformats.org/presentationml/2006/main">
  <p:tag name="MH_OLD_SHAPE_ID" val="5"/>
  <p:tag name="REFSHAPE" val="105553159616824"/>
</p:tagLst>
</file>

<file path=ppt/tags/tag52.xml><?xml version="1.0" encoding="utf-8"?>
<p:tagLst xmlns:p="http://schemas.openxmlformats.org/presentationml/2006/main">
  <p:tag name="MH_OLD_SHAPE_ID" val="6"/>
  <p:tag name="REFSHAPE" val="105553159405656"/>
</p:tagLst>
</file>

<file path=ppt/tags/tag53.xml><?xml version="1.0" encoding="utf-8"?>
<p:tagLst xmlns:p="http://schemas.openxmlformats.org/presentationml/2006/main">
  <p:tag name="MH_OLD_SHAPE_ID" val="2"/>
  <p:tag name="REFSHAPE" val="105553159419096"/>
</p:tagLst>
</file>

<file path=ppt/tags/tag54.xml><?xml version="1.0" encoding="utf-8"?>
<p:tagLst xmlns:p="http://schemas.openxmlformats.org/presentationml/2006/main">
  <p:tag name="MH_OLD_SHAPE_ID" val="3"/>
  <p:tag name="REFSHAPE" val="105553159419320"/>
</p:tagLst>
</file>

<file path=ppt/tags/tag55.xml><?xml version="1.0" encoding="utf-8"?>
<p:tagLst xmlns:p="http://schemas.openxmlformats.org/presentationml/2006/main">
  <p:tag name="MH_OLD_SHAPE_ID" val="4"/>
  <p:tag name="REFSHAPE" val="105553159419544"/>
</p:tagLst>
</file>

<file path=ppt/tags/tag56.xml><?xml version="1.0" encoding="utf-8"?>
<p:tagLst xmlns:p="http://schemas.openxmlformats.org/presentationml/2006/main">
  <p:tag name="MH_OLD_SHAPE_ID" val="5"/>
  <p:tag name="REFSHAPE" val="105553159419768"/>
</p:tagLst>
</file>

<file path=ppt/tags/tag57.xml><?xml version="1.0" encoding="utf-8"?>
<p:tagLst xmlns:p="http://schemas.openxmlformats.org/presentationml/2006/main">
  <p:tag name="MH_OLD_SHAPE_ID" val="6"/>
  <p:tag name="REFSHAPE" val="105553159419992"/>
</p:tagLst>
</file>

<file path=ppt/tags/tag58.xml><?xml version="1.0" encoding="utf-8"?>
<p:tagLst xmlns:p="http://schemas.openxmlformats.org/presentationml/2006/main">
  <p:tag name="MH_OLD_SHAPE_ID" val="2"/>
  <p:tag name="REFSHAPE" val="105553159420216"/>
</p:tagLst>
</file>

<file path=ppt/tags/tag59.xml><?xml version="1.0" encoding="utf-8"?>
<p:tagLst xmlns:p="http://schemas.openxmlformats.org/presentationml/2006/main">
  <p:tag name="MH_OLD_SHAPE_ID" val="3"/>
  <p:tag name="REFSHAPE" val="105553159420440"/>
</p:tagLst>
</file>

<file path=ppt/tags/tag6.xml><?xml version="1.0" encoding="utf-8"?>
<p:tagLst xmlns:p="http://schemas.openxmlformats.org/presentationml/2006/main">
  <p:tag name="MH_OLD_SHAPE_ID" val="2"/>
  <p:tag name="REFSHAPE" val="105553159407448"/>
</p:tagLst>
</file>

<file path=ppt/tags/tag60.xml><?xml version="1.0" encoding="utf-8"?>
<p:tagLst xmlns:p="http://schemas.openxmlformats.org/presentationml/2006/main">
  <p:tag name="MH_OLD_SHAPE_ID" val="4"/>
  <p:tag name="REFSHAPE" val="105553159420664"/>
</p:tagLst>
</file>

<file path=ppt/tags/tag61.xml><?xml version="1.0" encoding="utf-8"?>
<p:tagLst xmlns:p="http://schemas.openxmlformats.org/presentationml/2006/main">
  <p:tag name="MH_OLD_SHAPE_ID" val="5"/>
  <p:tag name="REFSHAPE" val="105553159420888"/>
</p:tagLst>
</file>

<file path=ppt/tags/tag62.xml><?xml version="1.0" encoding="utf-8"?>
<p:tagLst xmlns:p="http://schemas.openxmlformats.org/presentationml/2006/main">
  <p:tag name="MH_OLD_SHAPE_ID" val="6"/>
  <p:tag name="REFSHAPE" val="105553159421112"/>
</p:tagLst>
</file>

<file path=ppt/tags/tag63.xml><?xml version="1.0" encoding="utf-8"?>
<p:tagLst xmlns:p="http://schemas.openxmlformats.org/presentationml/2006/main">
  <p:tag name="MH_OLD_SHAPE_ID" val="2"/>
  <p:tag name="REFSHAPE" val="105553159421336"/>
</p:tagLst>
</file>

<file path=ppt/tags/tag64.xml><?xml version="1.0" encoding="utf-8"?>
<p:tagLst xmlns:p="http://schemas.openxmlformats.org/presentationml/2006/main">
  <p:tag name="MH_OLD_SHAPE_ID" val="3"/>
  <p:tag name="REFSHAPE" val="105553159421560"/>
</p:tagLst>
</file>

<file path=ppt/tags/tag65.xml><?xml version="1.0" encoding="utf-8"?>
<p:tagLst xmlns:p="http://schemas.openxmlformats.org/presentationml/2006/main">
  <p:tag name="MH_OLD_SHAPE_ID" val="4"/>
  <p:tag name="REFSHAPE" val="105553159421784"/>
</p:tagLst>
</file>

<file path=ppt/tags/tag66.xml><?xml version="1.0" encoding="utf-8"?>
<p:tagLst xmlns:p="http://schemas.openxmlformats.org/presentationml/2006/main">
  <p:tag name="MH_OLD_SHAPE_ID" val="5"/>
  <p:tag name="REFSHAPE" val="105553159389272"/>
</p:tagLst>
</file>

<file path=ppt/tags/tag67.xml><?xml version="1.0" encoding="utf-8"?>
<p:tagLst xmlns:p="http://schemas.openxmlformats.org/presentationml/2006/main">
  <p:tag name="MH_OLD_SHAPE_ID" val="6"/>
  <p:tag name="REFSHAPE" val="105553159389496"/>
</p:tagLst>
</file>

<file path=ppt/tags/tag68.xml><?xml version="1.0" encoding="utf-8"?>
<p:tagLst xmlns:p="http://schemas.openxmlformats.org/presentationml/2006/main">
  <p:tag name="MH_OLD_SHAPE_ID" val="2"/>
  <p:tag name="REFSHAPE" val="105553159389720"/>
</p:tagLst>
</file>

<file path=ppt/tags/tag69.xml><?xml version="1.0" encoding="utf-8"?>
<p:tagLst xmlns:p="http://schemas.openxmlformats.org/presentationml/2006/main">
  <p:tag name="MH_OLD_SHAPE_ID" val="3"/>
  <p:tag name="REFSHAPE" val="105553159389944"/>
</p:tagLst>
</file>

<file path=ppt/tags/tag7.xml><?xml version="1.0" encoding="utf-8"?>
<p:tagLst xmlns:p="http://schemas.openxmlformats.org/presentationml/2006/main">
  <p:tag name="MH_OLD_SHAPE_ID" val="3"/>
  <p:tag name="REFSHAPE" val="105553159407672"/>
</p:tagLst>
</file>

<file path=ppt/tags/tag70.xml><?xml version="1.0" encoding="utf-8"?>
<p:tagLst xmlns:p="http://schemas.openxmlformats.org/presentationml/2006/main">
  <p:tag name="MH_OLD_SHAPE_ID" val="4"/>
  <p:tag name="REFSHAPE" val="105553159390168"/>
</p:tagLst>
</file>

<file path=ppt/tags/tag71.xml><?xml version="1.0" encoding="utf-8"?>
<p:tagLst xmlns:p="http://schemas.openxmlformats.org/presentationml/2006/main">
  <p:tag name="MH_OLD_SHAPE_ID" val="5"/>
  <p:tag name="REFSHAPE" val="105553159390392"/>
</p:tagLst>
</file>

<file path=ppt/tags/tag72.xml><?xml version="1.0" encoding="utf-8"?>
<p:tagLst xmlns:p="http://schemas.openxmlformats.org/presentationml/2006/main">
  <p:tag name="MH_OLD_SHAPE_ID" val="6"/>
  <p:tag name="REFSHAPE" val="105553159390616"/>
</p:tagLst>
</file>

<file path=ppt/tags/tag73.xml><?xml version="1.0" encoding="utf-8"?>
<p:tagLst xmlns:p="http://schemas.openxmlformats.org/presentationml/2006/main">
  <p:tag name="MH_OLD_SHAPE_ID" val="7"/>
  <p:tag name="REFSHAPE" val="105553159390840"/>
</p:tagLst>
</file>

<file path=ppt/tags/tag74.xml><?xml version="1.0" encoding="utf-8"?>
<p:tagLst xmlns:p="http://schemas.openxmlformats.org/presentationml/2006/main">
  <p:tag name="MH_OLD_SHAPE_ID" val="2"/>
  <p:tag name="REFSHAPE" val="105553159391064"/>
</p:tagLst>
</file>

<file path=ppt/tags/tag75.xml><?xml version="1.0" encoding="utf-8"?>
<p:tagLst xmlns:p="http://schemas.openxmlformats.org/presentationml/2006/main">
  <p:tag name="MH_OLD_SHAPE_ID" val="3"/>
  <p:tag name="REFSHAPE" val="105553159391288"/>
</p:tagLst>
</file>

<file path=ppt/tags/tag76.xml><?xml version="1.0" encoding="utf-8"?>
<p:tagLst xmlns:p="http://schemas.openxmlformats.org/presentationml/2006/main">
  <p:tag name="MH_OLD_SHAPE_ID" val="4"/>
  <p:tag name="REFSHAPE" val="105553159391512"/>
</p:tagLst>
</file>

<file path=ppt/tags/tag77.xml><?xml version="1.0" encoding="utf-8"?>
<p:tagLst xmlns:p="http://schemas.openxmlformats.org/presentationml/2006/main">
  <p:tag name="MH_OLD_SHAPE_ID" val="5"/>
  <p:tag name="REFSHAPE" val="105553159391736"/>
</p:tagLst>
</file>

<file path=ppt/tags/tag78.xml><?xml version="1.0" encoding="utf-8"?>
<p:tagLst xmlns:p="http://schemas.openxmlformats.org/presentationml/2006/main">
  <p:tag name="MH_OLD_SHAPE_ID" val="6"/>
  <p:tag name="REFSHAPE" val="105553159391960"/>
</p:tagLst>
</file>

<file path=ppt/tags/tag79.xml><?xml version="1.0" encoding="utf-8"?>
<p:tagLst xmlns:p="http://schemas.openxmlformats.org/presentationml/2006/main">
  <p:tag name="MH_OLD_SHAPE_ID" val="7"/>
  <p:tag name="REFSHAPE" val="105553159392184"/>
</p:tagLst>
</file>

<file path=ppt/tags/tag8.xml><?xml version="1.0" encoding="utf-8"?>
<p:tagLst xmlns:p="http://schemas.openxmlformats.org/presentationml/2006/main">
  <p:tag name="MH_OLD_SHAPE_ID" val="4"/>
  <p:tag name="REFSHAPE" val="105553159407896"/>
</p:tagLst>
</file>

<file path=ppt/tags/tag80.xml><?xml version="1.0" encoding="utf-8"?>
<p:tagLst xmlns:p="http://schemas.openxmlformats.org/presentationml/2006/main">
  <p:tag name="MH_OLD_SHAPE_ID" val="8"/>
  <p:tag name="REFSHAPE" val="105553159392408"/>
</p:tagLst>
</file>

<file path=ppt/tags/tag81.xml><?xml version="1.0" encoding="utf-8"?>
<p:tagLst xmlns:p="http://schemas.openxmlformats.org/presentationml/2006/main">
  <p:tag name="MH_OLD_SHAPE_ID" val="9"/>
  <p:tag name="REFSHAPE" val="105553159392632"/>
</p:tagLst>
</file>

<file path=ppt/tags/tag82.xml><?xml version="1.0" encoding="utf-8"?>
<p:tagLst xmlns:p="http://schemas.openxmlformats.org/presentationml/2006/main">
  <p:tag name="MH_OLD_SHAPE_ID" val="2"/>
  <p:tag name="REFSHAPE" val="105553159392856"/>
</p:tagLst>
</file>

<file path=ppt/tags/tag83.xml><?xml version="1.0" encoding="utf-8"?>
<p:tagLst xmlns:p="http://schemas.openxmlformats.org/presentationml/2006/main">
  <p:tag name="MH_OLD_SHAPE_ID" val="3"/>
  <p:tag name="REFSHAPE" val="105553159393080"/>
</p:tagLst>
</file>

<file path=ppt/tags/tag84.xml><?xml version="1.0" encoding="utf-8"?>
<p:tagLst xmlns:p="http://schemas.openxmlformats.org/presentationml/2006/main">
  <p:tag name="MH_OLD_SHAPE_ID" val="4"/>
  <p:tag name="REFSHAPE" val="105553159393304"/>
</p:tagLst>
</file>

<file path=ppt/tags/tag85.xml><?xml version="1.0" encoding="utf-8"?>
<p:tagLst xmlns:p="http://schemas.openxmlformats.org/presentationml/2006/main">
  <p:tag name="MH_OLD_SHAPE_ID" val="5"/>
  <p:tag name="REFSHAPE" val="105553159393528"/>
</p:tagLst>
</file>

<file path=ppt/tags/tag86.xml><?xml version="1.0" encoding="utf-8"?>
<p:tagLst xmlns:p="http://schemas.openxmlformats.org/presentationml/2006/main">
  <p:tag name="MH_OLD_SHAPE_ID" val="2"/>
  <p:tag name="REFSHAPE" val="105553159393752"/>
</p:tagLst>
</file>

<file path=ppt/tags/tag87.xml><?xml version="1.0" encoding="utf-8"?>
<p:tagLst xmlns:p="http://schemas.openxmlformats.org/presentationml/2006/main">
  <p:tag name="MH_OLD_SHAPE_ID" val="3"/>
  <p:tag name="REFSHAPE" val="105553159393976"/>
</p:tagLst>
</file>

<file path=ppt/tags/tag88.xml><?xml version="1.0" encoding="utf-8"?>
<p:tagLst xmlns:p="http://schemas.openxmlformats.org/presentationml/2006/main">
  <p:tag name="MH_OLD_SHAPE_ID" val="4"/>
  <p:tag name="REFSHAPE" val="105553159394200"/>
</p:tagLst>
</file>

<file path=ppt/tags/tag89.xml><?xml version="1.0" encoding="utf-8"?>
<p:tagLst xmlns:p="http://schemas.openxmlformats.org/presentationml/2006/main">
  <p:tag name="MH_OLD_SHAPE_ID" val="2"/>
  <p:tag name="REFSHAPE" val="105553159394424"/>
</p:tagLst>
</file>

<file path=ppt/tags/tag9.xml><?xml version="1.0" encoding="utf-8"?>
<p:tagLst xmlns:p="http://schemas.openxmlformats.org/presentationml/2006/main">
  <p:tag name="MH_OLD_SHAPE_ID" val="5"/>
  <p:tag name="REFSHAPE" val="105553159408120"/>
</p:tagLst>
</file>

<file path=ppt/tags/tag90.xml><?xml version="1.0" encoding="utf-8"?>
<p:tagLst xmlns:p="http://schemas.openxmlformats.org/presentationml/2006/main">
  <p:tag name="MH_OLD_SHAPE_ID" val="3"/>
  <p:tag name="REFSHAPE" val="105553159394648"/>
</p:tagLst>
</file>

<file path=ppt/tags/tag91.xml><?xml version="1.0" encoding="utf-8"?>
<p:tagLst xmlns:p="http://schemas.openxmlformats.org/presentationml/2006/main">
  <p:tag name="MH_OLD_SHAPE_ID" val="4"/>
  <p:tag name="REFSHAPE" val="105553159394872"/>
</p:tagLst>
</file>

<file path=ppt/tags/tag92.xml><?xml version="1.0" encoding="utf-8"?>
<p:tagLst xmlns:p="http://schemas.openxmlformats.org/presentationml/2006/main">
  <p:tag name="MH_OLD_SHAPE_ID" val="5"/>
  <p:tag name="REFSHAPE" val="105553159395096"/>
</p:tagLst>
</file>

<file path=ppt/tags/tag93.xml><?xml version="1.0" encoding="utf-8"?>
<p:tagLst xmlns:p="http://schemas.openxmlformats.org/presentationml/2006/main">
  <p:tag name="MH_OLD_SHAPE_ID" val="6"/>
  <p:tag name="REFSHAPE" val="105553159395320"/>
</p:tagLst>
</file>

<file path=ppt/tags/tag94.xml><?xml version="1.0" encoding="utf-8"?>
<p:tagLst xmlns:p="http://schemas.openxmlformats.org/presentationml/2006/main">
  <p:tag name="MH_OLD_SHAPE_ID" val="7"/>
  <p:tag name="REFSHAPE" val="105553159395544"/>
</p:tagLst>
</file>

<file path=ppt/tags/tag95.xml><?xml version="1.0" encoding="utf-8"?>
<p:tagLst xmlns:p="http://schemas.openxmlformats.org/presentationml/2006/main">
  <p:tag name="MH_OLD_SHAPE_ID" val="2"/>
  <p:tag name="REFSHAPE" val="105553159395768"/>
</p:tagLst>
</file>

<file path=ppt/tags/tag96.xml><?xml version="1.0" encoding="utf-8"?>
<p:tagLst xmlns:p="http://schemas.openxmlformats.org/presentationml/2006/main">
  <p:tag name="MH_OLD_SHAPE_ID" val="3"/>
  <p:tag name="REFSHAPE" val="105553159395992"/>
</p:tagLst>
</file>

<file path=ppt/tags/tag97.xml><?xml version="1.0" encoding="utf-8"?>
<p:tagLst xmlns:p="http://schemas.openxmlformats.org/presentationml/2006/main">
  <p:tag name="MH_OLD_SHAPE_ID" val="4"/>
  <p:tag name="REFSHAPE" val="105553159396216"/>
</p:tagLst>
</file>

<file path=ppt/tags/tag98.xml><?xml version="1.0" encoding="utf-8"?>
<p:tagLst xmlns:p="http://schemas.openxmlformats.org/presentationml/2006/main">
  <p:tag name="MH_OLD_SHAPE_ID" val="5"/>
  <p:tag name="REFSHAPE" val="105553159396440"/>
</p:tagLst>
</file>

<file path=ppt/tags/tag99.xml><?xml version="1.0" encoding="utf-8"?>
<p:tagLst xmlns:p="http://schemas.openxmlformats.org/presentationml/2006/main">
  <p:tag name="MH_OLD_SHAPE_ID" val="6"/>
  <p:tag name="REFSHAPE" val="1055531593966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57EE7"/>
      </a:accent1>
      <a:accent2>
        <a:srgbClr val="86B1F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WPS 演示</Application>
  <PresentationFormat>宽屏</PresentationFormat>
  <Paragraphs>257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67" baseType="lpstr">
      <vt:lpstr>Arial</vt:lpstr>
      <vt:lpstr>方正书宋_GBK</vt:lpstr>
      <vt:lpstr>Wingdings</vt:lpstr>
      <vt:lpstr>PingFang SC Regular</vt:lpstr>
      <vt:lpstr>思源黑体</vt:lpstr>
      <vt:lpstr>苹方-简</vt:lpstr>
      <vt:lpstr>阿里巴巴普惠体 M</vt:lpstr>
      <vt:lpstr>Source Han Sans CN</vt:lpstr>
      <vt:lpstr>Questrial</vt:lpstr>
      <vt:lpstr>思源黑体 CN Normal</vt:lpstr>
      <vt:lpstr>Lato</vt:lpstr>
      <vt:lpstr>FZHei-B01S</vt:lpstr>
      <vt:lpstr>Calibri</vt:lpstr>
      <vt:lpstr>Helvetica Neue</vt:lpstr>
      <vt:lpstr>Open Sans</vt:lpstr>
      <vt:lpstr>Source Han Sans SC</vt:lpstr>
      <vt:lpstr>冬青黑体简体中文</vt:lpstr>
      <vt:lpstr>Roboto</vt:lpstr>
      <vt:lpstr>Gill Sans</vt:lpstr>
      <vt:lpstr>Roboto Bold</vt:lpstr>
      <vt:lpstr>Roboto Black</vt:lpstr>
      <vt:lpstr>Source Sans Pro Light</vt:lpstr>
      <vt:lpstr>Source Han Sans HC</vt:lpstr>
      <vt:lpstr>思源宋体 Heavy</vt:lpstr>
      <vt:lpstr>宋体-简</vt:lpstr>
      <vt:lpstr>微软雅黑</vt:lpstr>
      <vt:lpstr>汉仪旗黑</vt:lpstr>
      <vt:lpstr>宋体</vt:lpstr>
      <vt:lpstr>Arial Unicode MS</vt:lpstr>
      <vt:lpstr>汉仪书宋二KW</vt:lpstr>
      <vt:lpstr>Calibri Light</vt:lpstr>
      <vt:lpstr>等线</vt:lpstr>
      <vt:lpstr>汉仪中等线KW</vt:lpstr>
      <vt:lpstr>等线 Light</vt:lpstr>
      <vt:lpstr>Thonburi</vt:lpstr>
      <vt:lpstr>华文宋体</vt:lpstr>
      <vt:lpstr>Cambria Math</vt:lpstr>
      <vt:lpstr>Kingsoft Math</vt:lpstr>
      <vt:lpstr>Calibri</vt:lpstr>
      <vt:lpstr>宋体</vt:lpstr>
      <vt:lpstr>Lato</vt:lpstr>
      <vt:lpstr>Source Han Sans CN</vt:lpstr>
      <vt:lpstr>Source Han Sans HC</vt:lpstr>
      <vt:lpstr>Source Han Sans SC</vt:lpstr>
      <vt:lpstr>思源宋体 Heavy</vt:lpstr>
      <vt:lpstr>思源黑体</vt:lpstr>
      <vt:lpstr>思源黑体 CN Normal</vt:lpstr>
      <vt:lpstr>阿里巴巴普惠体 M</vt:lpstr>
      <vt:lpstr>报隶-繁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</dc:creator>
  <cp:lastModifiedBy>george</cp:lastModifiedBy>
  <cp:revision>179</cp:revision>
  <dcterms:created xsi:type="dcterms:W3CDTF">2022-03-22T11:18:31Z</dcterms:created>
  <dcterms:modified xsi:type="dcterms:W3CDTF">2022-03-22T11:18:31Z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