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72" r:id="rId3"/>
    <p:sldId id="273" r:id="rId4"/>
    <p:sldId id="275" r:id="rId5"/>
    <p:sldId id="274" r:id="rId6"/>
    <p:sldId id="276" r:id="rId7"/>
    <p:sldId id="277" r:id="rId8"/>
    <p:sldId id="282" r:id="rId9"/>
    <p:sldId id="283" r:id="rId10"/>
    <p:sldId id="284" r:id="rId11"/>
    <p:sldId id="285" r:id="rId12"/>
    <p:sldId id="281" r:id="rId13"/>
    <p:sldId id="286" r:id="rId14"/>
    <p:sldId id="287"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B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7" autoAdjust="0"/>
    <p:restoredTop sz="94660"/>
  </p:normalViewPr>
  <p:slideViewPr>
    <p:cSldViewPr snapToGrid="0">
      <p:cViewPr varScale="1">
        <p:scale>
          <a:sx n="90" d="100"/>
          <a:sy n="90" d="100"/>
        </p:scale>
        <p:origin x="45" y="1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6880E1-CE33-49F8-9B0A-AB0D11C75B21}" type="datetimeFigureOut">
              <a:rPr lang="zh-CN" altLang="en-US" smtClean="0"/>
              <a:t>2020/12/24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B39233-DD13-4612-9A4C-C94C982E5398}" type="slidenum">
              <a:rPr lang="zh-CN" altLang="en-US" smtClean="0"/>
              <a:t>‹#›</a:t>
            </a:fld>
            <a:endParaRPr lang="zh-CN" altLang="en-US"/>
          </a:p>
        </p:txBody>
      </p:sp>
    </p:spTree>
    <p:extLst>
      <p:ext uri="{BB962C8B-B14F-4D97-AF65-F5344CB8AC3E}">
        <p14:creationId xmlns:p14="http://schemas.microsoft.com/office/powerpoint/2010/main" val="299558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2688789" y="6470704"/>
            <a:ext cx="2154143" cy="274320"/>
          </a:xfrm>
        </p:spPr>
        <p:txBody>
          <a:bodyPr/>
          <a:lstStyle>
            <a:lvl1pPr algn="l">
              <a:defRPr/>
            </a:lvl1pPr>
          </a:lstStyle>
          <a:p>
            <a:fld id="{A0A245F9-BA6E-4E8B-A3C0-B1C9320D8CD1}" type="datetime1">
              <a:rPr lang="zh-CN" altLang="en-US" smtClean="0"/>
              <a:t>2020/12/24</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34953D-21D1-42C2-96B8-DD73C7DA1B65}" type="slidenum">
              <a:rPr lang="zh-CN" altLang="en-US" smtClean="0"/>
              <a:t>‹#›</a:t>
            </a:fld>
            <a:endParaRPr lang="zh-CN" alt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图片 10">
            <a:extLst>
              <a:ext uri="{FF2B5EF4-FFF2-40B4-BE49-F238E27FC236}">
                <a16:creationId xmlns:a16="http://schemas.microsoft.com/office/drawing/2014/main" id="{EEC14EAC-F8F3-4C78-8D4D-F2630B498F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789" y="6223374"/>
            <a:ext cx="3200400" cy="587939"/>
          </a:xfrm>
          <a:prstGeom prst="rect">
            <a:avLst/>
          </a:prstGeom>
        </p:spPr>
      </p:pic>
    </p:spTree>
    <p:extLst>
      <p:ext uri="{BB962C8B-B14F-4D97-AF65-F5344CB8AC3E}">
        <p14:creationId xmlns:p14="http://schemas.microsoft.com/office/powerpoint/2010/main" val="4199525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99C749D-B927-42B2-AD39-8B0E336D45BD}" type="datetime1">
              <a:rPr lang="zh-CN" altLang="en-US" smtClean="0"/>
              <a:t>2020/12/24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34953D-21D1-42C2-96B8-DD73C7DA1B65}" type="slidenum">
              <a:rPr lang="zh-CN" altLang="en-US" smtClean="0"/>
              <a:t>‹#›</a:t>
            </a:fld>
            <a:endParaRPr lang="zh-CN" altLang="en-US"/>
          </a:p>
        </p:txBody>
      </p:sp>
      <p:pic>
        <p:nvPicPr>
          <p:cNvPr id="8" name="图片 7">
            <a:extLst>
              <a:ext uri="{FF2B5EF4-FFF2-40B4-BE49-F238E27FC236}">
                <a16:creationId xmlns:a16="http://schemas.microsoft.com/office/drawing/2014/main" id="{ADD53B7F-1CB5-4BD2-A383-6A29CAAA03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260" y="6216558"/>
            <a:ext cx="3200400" cy="587939"/>
          </a:xfrm>
          <a:prstGeom prst="rect">
            <a:avLst/>
          </a:prstGeom>
        </p:spPr>
      </p:pic>
    </p:spTree>
    <p:extLst>
      <p:ext uri="{BB962C8B-B14F-4D97-AF65-F5344CB8AC3E}">
        <p14:creationId xmlns:p14="http://schemas.microsoft.com/office/powerpoint/2010/main" val="364983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03FD050-4F5F-49DF-BDD6-540B0F323DD7}" type="datetime1">
              <a:rPr lang="zh-CN" altLang="en-US" smtClean="0"/>
              <a:t>2020/12/24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34953D-21D1-42C2-96B8-DD73C7DA1B65}"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FA6F23C4-C0CC-4F86-AA9E-EBA3201BFBB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10158680" y="1360588"/>
            <a:ext cx="3200400" cy="587939"/>
          </a:xfrm>
          <a:prstGeom prst="rect">
            <a:avLst/>
          </a:prstGeom>
        </p:spPr>
      </p:pic>
    </p:spTree>
    <p:extLst>
      <p:ext uri="{BB962C8B-B14F-4D97-AF65-F5344CB8AC3E}">
        <p14:creationId xmlns:p14="http://schemas.microsoft.com/office/powerpoint/2010/main" val="955019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B894BF5-0485-4D32-9612-7F80D0CFFE83}" type="datetime1">
              <a:rPr lang="zh-CN" altLang="en-US" smtClean="0"/>
              <a:t>2020/12/24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34953D-21D1-42C2-96B8-DD73C7DA1B65}" type="slidenum">
              <a:rPr lang="zh-CN" altLang="en-US" smtClean="0"/>
              <a:t>‹#›</a:t>
            </a:fld>
            <a:endParaRPr lang="zh-CN" altLang="en-US" dirty="0"/>
          </a:p>
        </p:txBody>
      </p:sp>
      <p:pic>
        <p:nvPicPr>
          <p:cNvPr id="8" name="图片 7">
            <a:extLst>
              <a:ext uri="{FF2B5EF4-FFF2-40B4-BE49-F238E27FC236}">
                <a16:creationId xmlns:a16="http://schemas.microsoft.com/office/drawing/2014/main" id="{B1537AE8-C87B-4F4C-A591-AC5C968DBF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789" y="6223374"/>
            <a:ext cx="3200400" cy="587939"/>
          </a:xfrm>
          <a:prstGeom prst="rect">
            <a:avLst/>
          </a:prstGeom>
        </p:spPr>
      </p:pic>
    </p:spTree>
    <p:extLst>
      <p:ext uri="{BB962C8B-B14F-4D97-AF65-F5344CB8AC3E}">
        <p14:creationId xmlns:p14="http://schemas.microsoft.com/office/powerpoint/2010/main" val="2559265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851842F-D293-4768-A26F-4DC13E416E0D}" type="datetime1">
              <a:rPr lang="zh-CN" altLang="en-US" smtClean="0"/>
              <a:t>2020/12/24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34953D-21D1-42C2-96B8-DD73C7DA1B65}" type="slidenum">
              <a:rPr lang="zh-CN" altLang="en-US" smtClean="0"/>
              <a:t>‹#›</a:t>
            </a:fld>
            <a:endParaRPr lang="zh-CN" alt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图片 6">
            <a:extLst>
              <a:ext uri="{FF2B5EF4-FFF2-40B4-BE49-F238E27FC236}">
                <a16:creationId xmlns:a16="http://schemas.microsoft.com/office/drawing/2014/main" id="{1035E60F-EE4E-4B37-8677-A2F6E8AFD3D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789" y="6223374"/>
            <a:ext cx="3200400" cy="587939"/>
          </a:xfrm>
          <a:prstGeom prst="rect">
            <a:avLst/>
          </a:prstGeom>
        </p:spPr>
      </p:pic>
    </p:spTree>
    <p:extLst>
      <p:ext uri="{BB962C8B-B14F-4D97-AF65-F5344CB8AC3E}">
        <p14:creationId xmlns:p14="http://schemas.microsoft.com/office/powerpoint/2010/main" val="2043596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12F9B26-6240-4AC8-AA12-2028F405D20A}" type="datetime1">
              <a:rPr lang="zh-CN" altLang="en-US" smtClean="0"/>
              <a:t>2020/12/24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34953D-21D1-42C2-96B8-DD73C7DA1B65}" type="slidenum">
              <a:rPr lang="zh-CN" altLang="en-US" smtClean="0"/>
              <a:t>‹#›</a:t>
            </a:fld>
            <a:endParaRPr lang="zh-CN" altLang="en-US"/>
          </a:p>
        </p:txBody>
      </p:sp>
      <p:pic>
        <p:nvPicPr>
          <p:cNvPr id="9" name="图片 8">
            <a:extLst>
              <a:ext uri="{FF2B5EF4-FFF2-40B4-BE49-F238E27FC236}">
                <a16:creationId xmlns:a16="http://schemas.microsoft.com/office/drawing/2014/main" id="{C72CD493-96A7-4EFC-BEA8-58D2AE239CF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789" y="6223374"/>
            <a:ext cx="3200400" cy="587939"/>
          </a:xfrm>
          <a:prstGeom prst="rect">
            <a:avLst/>
          </a:prstGeom>
        </p:spPr>
      </p:pic>
    </p:spTree>
    <p:extLst>
      <p:ext uri="{BB962C8B-B14F-4D97-AF65-F5344CB8AC3E}">
        <p14:creationId xmlns:p14="http://schemas.microsoft.com/office/powerpoint/2010/main" val="2269830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CD3461E-A369-4F0C-A82A-D29EE7D9BDDD}" type="datetime1">
              <a:rPr lang="zh-CN" altLang="en-US" smtClean="0"/>
              <a:t>2020/12/24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F34953D-21D1-42C2-96B8-DD73C7DA1B65}" type="slidenum">
              <a:rPr lang="zh-CN" altLang="en-US" smtClean="0"/>
              <a:t>‹#›</a:t>
            </a:fld>
            <a:endParaRPr lang="zh-CN" altLang="en-US"/>
          </a:p>
        </p:txBody>
      </p:sp>
      <p:pic>
        <p:nvPicPr>
          <p:cNvPr id="2" name="图片 1">
            <a:extLst>
              <a:ext uri="{FF2B5EF4-FFF2-40B4-BE49-F238E27FC236}">
                <a16:creationId xmlns:a16="http://schemas.microsoft.com/office/drawing/2014/main" id="{6771667A-181E-4996-84EB-184E8C7DF26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789" y="6223374"/>
            <a:ext cx="3200400" cy="587939"/>
          </a:xfrm>
          <a:prstGeom prst="rect">
            <a:avLst/>
          </a:prstGeom>
        </p:spPr>
      </p:pic>
    </p:spTree>
    <p:extLst>
      <p:ext uri="{BB962C8B-B14F-4D97-AF65-F5344CB8AC3E}">
        <p14:creationId xmlns:p14="http://schemas.microsoft.com/office/powerpoint/2010/main" val="1519730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59E4871-CB39-403B-AA6F-921E8F20C39F}" type="datetime1">
              <a:rPr lang="zh-CN" altLang="en-US" smtClean="0"/>
              <a:t>2020/12/24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F34953D-21D1-42C2-96B8-DD73C7DA1B65}" type="slidenum">
              <a:rPr lang="zh-CN" altLang="en-US" smtClean="0"/>
              <a:t>‹#›</a:t>
            </a:fld>
            <a:endParaRPr lang="zh-CN" altLang="en-US"/>
          </a:p>
        </p:txBody>
      </p:sp>
      <p:pic>
        <p:nvPicPr>
          <p:cNvPr id="7" name="图片 6">
            <a:extLst>
              <a:ext uri="{FF2B5EF4-FFF2-40B4-BE49-F238E27FC236}">
                <a16:creationId xmlns:a16="http://schemas.microsoft.com/office/drawing/2014/main" id="{C5FFDC75-D0E1-4CEF-B0E4-2B73DF9A9A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789" y="6223374"/>
            <a:ext cx="3200400" cy="587939"/>
          </a:xfrm>
          <a:prstGeom prst="rect">
            <a:avLst/>
          </a:prstGeom>
        </p:spPr>
      </p:pic>
    </p:spTree>
    <p:extLst>
      <p:ext uri="{BB962C8B-B14F-4D97-AF65-F5344CB8AC3E}">
        <p14:creationId xmlns:p14="http://schemas.microsoft.com/office/powerpoint/2010/main" val="2578305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52848-464C-4BA6-968E-B6F868E3D468}" type="datetime1">
              <a:rPr lang="zh-CN" altLang="en-US" smtClean="0"/>
              <a:t>2020/12/24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F34953D-21D1-42C2-96B8-DD73C7DA1B65}" type="slidenum">
              <a:rPr lang="zh-CN" altLang="en-US" smtClean="0"/>
              <a:t>‹#›</a:t>
            </a:fld>
            <a:endParaRPr lang="zh-CN" altLang="en-US"/>
          </a:p>
        </p:txBody>
      </p:sp>
    </p:spTree>
    <p:extLst>
      <p:ext uri="{BB962C8B-B14F-4D97-AF65-F5344CB8AC3E}">
        <p14:creationId xmlns:p14="http://schemas.microsoft.com/office/powerpoint/2010/main" val="3846893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9B08685-CE34-456B-AB4A-6353EC5894ED}" type="datetime1">
              <a:rPr lang="zh-CN" altLang="en-US" smtClean="0"/>
              <a:t>2020/12/24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34953D-21D1-42C2-96B8-DD73C7DA1B65}" type="slidenum">
              <a:rPr lang="zh-CN" altLang="en-US" smtClean="0"/>
              <a:t>‹#›</a:t>
            </a:fld>
            <a:endParaRPr lang="zh-CN" altLang="en-US"/>
          </a:p>
        </p:txBody>
      </p:sp>
      <p:pic>
        <p:nvPicPr>
          <p:cNvPr id="2" name="图片 1">
            <a:extLst>
              <a:ext uri="{FF2B5EF4-FFF2-40B4-BE49-F238E27FC236}">
                <a16:creationId xmlns:a16="http://schemas.microsoft.com/office/drawing/2014/main" id="{1C2A636F-4D68-44F4-BB68-7107B33FE1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789" y="6223374"/>
            <a:ext cx="3200400" cy="587939"/>
          </a:xfrm>
          <a:prstGeom prst="rect">
            <a:avLst/>
          </a:prstGeom>
        </p:spPr>
      </p:pic>
    </p:spTree>
    <p:extLst>
      <p:ext uri="{BB962C8B-B14F-4D97-AF65-F5344CB8AC3E}">
        <p14:creationId xmlns:p14="http://schemas.microsoft.com/office/powerpoint/2010/main" val="1541023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06A7643-8665-4537-8924-8B567F4BFD36}" type="datetime1">
              <a:rPr lang="zh-CN" altLang="en-US" smtClean="0"/>
              <a:t>2020/12/24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34953D-21D1-42C2-96B8-DD73C7DA1B65}"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A689D3A7-A3F6-4B5A-BA65-80335CD2B7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789" y="6223374"/>
            <a:ext cx="3200400" cy="587939"/>
          </a:xfrm>
          <a:prstGeom prst="rect">
            <a:avLst/>
          </a:prstGeom>
        </p:spPr>
      </p:pic>
    </p:spTree>
    <p:extLst>
      <p:ext uri="{BB962C8B-B14F-4D97-AF65-F5344CB8AC3E}">
        <p14:creationId xmlns:p14="http://schemas.microsoft.com/office/powerpoint/2010/main" val="4126316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401729C-F393-4C1B-8D8C-69D7C602AF8C}" type="datetime1">
              <a:rPr lang="zh-CN" altLang="en-US" smtClean="0"/>
              <a:t>2020/12/24</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F34953D-21D1-42C2-96B8-DD73C7DA1B65}" type="slidenum">
              <a:rPr lang="zh-CN" altLang="en-US" smtClean="0"/>
              <a:t>‹#›</a:t>
            </a:fld>
            <a:endParaRPr lang="zh-CN" alt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FE5D1636-1A6A-4E42-AE40-19108D99C45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1789" y="6223374"/>
            <a:ext cx="3200400" cy="587939"/>
          </a:xfrm>
          <a:prstGeom prst="rect">
            <a:avLst/>
          </a:prstGeom>
        </p:spPr>
      </p:pic>
    </p:spTree>
    <p:extLst>
      <p:ext uri="{BB962C8B-B14F-4D97-AF65-F5344CB8AC3E}">
        <p14:creationId xmlns:p14="http://schemas.microsoft.com/office/powerpoint/2010/main" val="42303055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D024FDCB-5417-40B8-981A-92E454AB6235}"/>
              </a:ext>
            </a:extLst>
          </p:cNvPr>
          <p:cNvSpPr>
            <a:spLocks noGrp="1"/>
          </p:cNvSpPr>
          <p:nvPr>
            <p:ph type="ctrTitle"/>
          </p:nvPr>
        </p:nvSpPr>
        <p:spPr>
          <a:xfrm>
            <a:off x="354254" y="4875356"/>
            <a:ext cx="7772400" cy="1463040"/>
          </a:xfrm>
        </p:spPr>
        <p:txBody>
          <a:bodyPr/>
          <a:lstStyle/>
          <a:p>
            <a:r>
              <a:rPr lang="en-US" altLang="zh-CN" dirty="0"/>
              <a:t>Cache Replacement Problem</a:t>
            </a:r>
            <a:endParaRPr lang="zh-CN" altLang="en-US" dirty="0"/>
          </a:p>
        </p:txBody>
      </p:sp>
      <p:sp>
        <p:nvSpPr>
          <p:cNvPr id="11" name="副标题 10">
            <a:extLst>
              <a:ext uri="{FF2B5EF4-FFF2-40B4-BE49-F238E27FC236}">
                <a16:creationId xmlns:a16="http://schemas.microsoft.com/office/drawing/2014/main" id="{8B346ABC-578D-4358-A83D-5C54FAFCA996}"/>
              </a:ext>
            </a:extLst>
          </p:cNvPr>
          <p:cNvSpPr>
            <a:spLocks noGrp="1"/>
          </p:cNvSpPr>
          <p:nvPr>
            <p:ph type="subTitle" idx="1"/>
          </p:nvPr>
        </p:nvSpPr>
        <p:spPr>
          <a:xfrm>
            <a:off x="4089845" y="5838906"/>
            <a:ext cx="4233389" cy="351832"/>
          </a:xfrm>
        </p:spPr>
        <p:txBody>
          <a:bodyPr>
            <a:normAutofit lnSpcReduction="10000"/>
          </a:bodyPr>
          <a:lstStyle/>
          <a:p>
            <a:pPr algn="r"/>
            <a:r>
              <a:rPr lang="en-US" altLang="zh-CN" dirty="0"/>
              <a:t>LRU Algorithm</a:t>
            </a:r>
          </a:p>
        </p:txBody>
      </p:sp>
      <p:sp>
        <p:nvSpPr>
          <p:cNvPr id="15" name="灯片编号占位符 14">
            <a:extLst>
              <a:ext uri="{FF2B5EF4-FFF2-40B4-BE49-F238E27FC236}">
                <a16:creationId xmlns:a16="http://schemas.microsoft.com/office/drawing/2014/main" id="{583A51EF-33CE-43E4-955E-36A856F3A99E}"/>
              </a:ext>
            </a:extLst>
          </p:cNvPr>
          <p:cNvSpPr>
            <a:spLocks noGrp="1"/>
          </p:cNvSpPr>
          <p:nvPr>
            <p:ph type="sldNum" sz="quarter" idx="12"/>
          </p:nvPr>
        </p:nvSpPr>
        <p:spPr/>
        <p:txBody>
          <a:bodyPr/>
          <a:lstStyle/>
          <a:p>
            <a:fld id="{0F34953D-21D1-42C2-96B8-DD73C7DA1B65}" type="slidenum">
              <a:rPr lang="zh-CN" altLang="en-US" smtClean="0"/>
              <a:t>1</a:t>
            </a:fld>
            <a:endParaRPr lang="zh-CN" altLang="en-US"/>
          </a:p>
        </p:txBody>
      </p:sp>
      <p:sp>
        <p:nvSpPr>
          <p:cNvPr id="2" name="文本框 1">
            <a:extLst>
              <a:ext uri="{FF2B5EF4-FFF2-40B4-BE49-F238E27FC236}">
                <a16:creationId xmlns:a16="http://schemas.microsoft.com/office/drawing/2014/main" id="{9142C568-5C62-44D1-A743-28F7F26978F5}"/>
              </a:ext>
            </a:extLst>
          </p:cNvPr>
          <p:cNvSpPr txBox="1"/>
          <p:nvPr/>
        </p:nvSpPr>
        <p:spPr>
          <a:xfrm>
            <a:off x="8677716" y="5368491"/>
            <a:ext cx="3057084" cy="646331"/>
          </a:xfrm>
          <a:prstGeom prst="rect">
            <a:avLst/>
          </a:prstGeom>
          <a:noFill/>
        </p:spPr>
        <p:txBody>
          <a:bodyPr wrap="square" rtlCol="0">
            <a:spAutoFit/>
          </a:bodyPr>
          <a:lstStyle/>
          <a:p>
            <a:r>
              <a:rPr lang="en-US" altLang="zh-CN" dirty="0"/>
              <a:t>Zhiyuan Wang 12032878</a:t>
            </a:r>
            <a:endParaRPr lang="zh-CN" altLang="en-US" dirty="0"/>
          </a:p>
          <a:p>
            <a:r>
              <a:rPr lang="en-US" altLang="zh-CN" dirty="0"/>
              <a:t>Supervisor: </a:t>
            </a:r>
            <a:r>
              <a:rPr lang="en-US" altLang="zh-CN" dirty="0" err="1"/>
              <a:t>Ke</a:t>
            </a:r>
            <a:r>
              <a:rPr lang="en-US" altLang="zh-CN" dirty="0"/>
              <a:t> Tang</a:t>
            </a:r>
          </a:p>
        </p:txBody>
      </p:sp>
    </p:spTree>
    <p:extLst>
      <p:ext uri="{BB962C8B-B14F-4D97-AF65-F5344CB8AC3E}">
        <p14:creationId xmlns:p14="http://schemas.microsoft.com/office/powerpoint/2010/main" val="2173404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6667B-E0E2-4D4B-AFB0-D04C06269C2D}"/>
              </a:ext>
            </a:extLst>
          </p:cNvPr>
          <p:cNvSpPr>
            <a:spLocks noGrp="1"/>
          </p:cNvSpPr>
          <p:nvPr>
            <p:ph type="title"/>
          </p:nvPr>
        </p:nvSpPr>
        <p:spPr/>
        <p:txBody>
          <a:bodyPr/>
          <a:lstStyle/>
          <a:p>
            <a:r>
              <a:rPr lang="en-US" altLang="zh-CN" dirty="0"/>
              <a:t>Example of LRU Algorithm</a:t>
            </a:r>
            <a:endParaRPr lang="zh-CN" altLang="en-US" dirty="0"/>
          </a:p>
        </p:txBody>
      </p:sp>
      <p:sp>
        <p:nvSpPr>
          <p:cNvPr id="4" name="灯片编号占位符 3">
            <a:extLst>
              <a:ext uri="{FF2B5EF4-FFF2-40B4-BE49-F238E27FC236}">
                <a16:creationId xmlns:a16="http://schemas.microsoft.com/office/drawing/2014/main" id="{473491FC-A8FF-404D-BF1A-13B1CB886163}"/>
              </a:ext>
            </a:extLst>
          </p:cNvPr>
          <p:cNvSpPr>
            <a:spLocks noGrp="1"/>
          </p:cNvSpPr>
          <p:nvPr>
            <p:ph type="sldNum" sz="quarter" idx="12"/>
          </p:nvPr>
        </p:nvSpPr>
        <p:spPr/>
        <p:txBody>
          <a:bodyPr/>
          <a:lstStyle/>
          <a:p>
            <a:fld id="{0F34953D-21D1-42C2-96B8-DD73C7DA1B65}" type="slidenum">
              <a:rPr lang="zh-CN" altLang="en-US" smtClean="0"/>
              <a:t>10</a:t>
            </a:fld>
            <a:endParaRPr lang="zh-CN" altLang="en-US" dirty="0"/>
          </a:p>
        </p:txBody>
      </p:sp>
      <p:sp>
        <p:nvSpPr>
          <p:cNvPr id="43" name="文本框 42">
            <a:extLst>
              <a:ext uri="{FF2B5EF4-FFF2-40B4-BE49-F238E27FC236}">
                <a16:creationId xmlns:a16="http://schemas.microsoft.com/office/drawing/2014/main" id="{454E833E-5F0F-4923-AA06-E7B48FFE01DB}"/>
              </a:ext>
            </a:extLst>
          </p:cNvPr>
          <p:cNvSpPr txBox="1"/>
          <p:nvPr/>
        </p:nvSpPr>
        <p:spPr>
          <a:xfrm>
            <a:off x="859118" y="2063938"/>
            <a:ext cx="10308754" cy="830997"/>
          </a:xfrm>
          <a:prstGeom prst="rect">
            <a:avLst/>
          </a:prstGeom>
          <a:noFill/>
        </p:spPr>
        <p:txBody>
          <a:bodyPr wrap="square" rtlCol="0">
            <a:spAutoFit/>
          </a:bodyPr>
          <a:lstStyle/>
          <a:p>
            <a:r>
              <a:rPr lang="en-US" altLang="zh-CN" sz="2400" dirty="0"/>
              <a:t>For the last 5 data accessing “BEADC”, the memory is full but all of them can be found in the hash map. So the we will move the data that is accessed to the head.</a:t>
            </a:r>
            <a:endParaRPr lang="zh-CN" altLang="en-US" sz="2400" dirty="0"/>
          </a:p>
        </p:txBody>
      </p:sp>
      <p:graphicFrame>
        <p:nvGraphicFramePr>
          <p:cNvPr id="58" name="表格 21">
            <a:extLst>
              <a:ext uri="{FF2B5EF4-FFF2-40B4-BE49-F238E27FC236}">
                <a16:creationId xmlns:a16="http://schemas.microsoft.com/office/drawing/2014/main" id="{CCF9F117-9564-4BF2-B91F-6F1D43217B02}"/>
              </a:ext>
            </a:extLst>
          </p:cNvPr>
          <p:cNvGraphicFramePr>
            <a:graphicFrameLocks noGrp="1"/>
          </p:cNvGraphicFramePr>
          <p:nvPr>
            <p:extLst>
              <p:ext uri="{D42A27DB-BD31-4B8C-83A1-F6EECF244321}">
                <p14:modId xmlns:p14="http://schemas.microsoft.com/office/powerpoint/2010/main" val="2745835240"/>
              </p:ext>
            </p:extLst>
          </p:nvPr>
        </p:nvGraphicFramePr>
        <p:xfrm>
          <a:off x="8411324" y="3560193"/>
          <a:ext cx="2709334" cy="2225040"/>
        </p:xfrm>
        <a:graphic>
          <a:graphicData uri="http://schemas.openxmlformats.org/drawingml/2006/table">
            <a:tbl>
              <a:tblPr firstRow="1" bandRow="1">
                <a:tableStyleId>{5C22544A-7EE6-4342-B048-85BDC9FD1C3A}</a:tableStyleId>
              </a:tblPr>
              <a:tblGrid>
                <a:gridCol w="1245199">
                  <a:extLst>
                    <a:ext uri="{9D8B030D-6E8A-4147-A177-3AD203B41FA5}">
                      <a16:colId xmlns:a16="http://schemas.microsoft.com/office/drawing/2014/main" val="3904660145"/>
                    </a:ext>
                  </a:extLst>
                </a:gridCol>
                <a:gridCol w="1464135">
                  <a:extLst>
                    <a:ext uri="{9D8B030D-6E8A-4147-A177-3AD203B41FA5}">
                      <a16:colId xmlns:a16="http://schemas.microsoft.com/office/drawing/2014/main" val="4078396608"/>
                    </a:ext>
                  </a:extLst>
                </a:gridCol>
              </a:tblGrid>
              <a:tr h="370840">
                <a:tc>
                  <a:txBody>
                    <a:bodyPr/>
                    <a:lstStyle/>
                    <a:p>
                      <a:pPr algn="ctr"/>
                      <a:r>
                        <a:rPr lang="en-US" altLang="zh-CN" dirty="0"/>
                        <a:t>Key</a:t>
                      </a:r>
                      <a:endParaRPr lang="zh-CN" altLang="en-US" dirty="0"/>
                    </a:p>
                  </a:txBody>
                  <a:tcPr/>
                </a:tc>
                <a:tc>
                  <a:txBody>
                    <a:bodyPr/>
                    <a:lstStyle/>
                    <a:p>
                      <a:pPr algn="ctr"/>
                      <a:r>
                        <a:rPr lang="en-US" altLang="zh-CN" dirty="0"/>
                        <a:t>Value</a:t>
                      </a:r>
                      <a:endParaRPr lang="zh-CN" altLang="en-US" dirty="0"/>
                    </a:p>
                  </a:txBody>
                  <a:tcPr/>
                </a:tc>
                <a:extLst>
                  <a:ext uri="{0D108BD9-81ED-4DB2-BD59-A6C34878D82A}">
                    <a16:rowId xmlns:a16="http://schemas.microsoft.com/office/drawing/2014/main" val="146917206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a:t>
                      </a:r>
                      <a:endParaRPr lang="zh-CN" altLang="en-US" dirty="0"/>
                    </a:p>
                  </a:txBody>
                  <a:tcPr/>
                </a:tc>
                <a:tc>
                  <a:txBody>
                    <a:bodyPr/>
                    <a:lstStyle/>
                    <a:p>
                      <a:pPr algn="ctr"/>
                      <a:r>
                        <a:rPr lang="en-US" altLang="zh-CN" dirty="0"/>
                        <a:t>A’s Address</a:t>
                      </a:r>
                      <a:endParaRPr lang="zh-CN" altLang="en-US" dirty="0"/>
                    </a:p>
                  </a:txBody>
                  <a:tcPr/>
                </a:tc>
                <a:extLst>
                  <a:ext uri="{0D108BD9-81ED-4DB2-BD59-A6C34878D82A}">
                    <a16:rowId xmlns:a16="http://schemas.microsoft.com/office/drawing/2014/main" val="72432726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B</a:t>
                      </a:r>
                      <a:endParaRPr lang="zh-CN" altLang="en-US" dirty="0"/>
                    </a:p>
                  </a:txBody>
                  <a:tcPr/>
                </a:tc>
                <a:tc>
                  <a:txBody>
                    <a:bodyPr/>
                    <a:lstStyle/>
                    <a:p>
                      <a:pPr algn="ctr"/>
                      <a:r>
                        <a:rPr lang="en-US" altLang="zh-CN" dirty="0"/>
                        <a:t>B’s Address</a:t>
                      </a:r>
                      <a:endParaRPr lang="zh-CN" altLang="en-US" dirty="0"/>
                    </a:p>
                  </a:txBody>
                  <a:tcPr/>
                </a:tc>
                <a:extLst>
                  <a:ext uri="{0D108BD9-81ED-4DB2-BD59-A6C34878D82A}">
                    <a16:rowId xmlns:a16="http://schemas.microsoft.com/office/drawing/2014/main" val="3505733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C</a:t>
                      </a:r>
                      <a:endParaRPr lang="zh-CN" altLang="en-US" dirty="0"/>
                    </a:p>
                  </a:txBody>
                  <a:tcPr/>
                </a:tc>
                <a:tc>
                  <a:txBody>
                    <a:bodyPr/>
                    <a:lstStyle/>
                    <a:p>
                      <a:pPr algn="ctr"/>
                      <a:r>
                        <a:rPr lang="en-US" altLang="zh-CN" dirty="0"/>
                        <a:t>C’s Address</a:t>
                      </a:r>
                      <a:endParaRPr lang="zh-CN" altLang="en-US" dirty="0"/>
                    </a:p>
                  </a:txBody>
                  <a:tcPr/>
                </a:tc>
                <a:extLst>
                  <a:ext uri="{0D108BD9-81ED-4DB2-BD59-A6C34878D82A}">
                    <a16:rowId xmlns:a16="http://schemas.microsoft.com/office/drawing/2014/main" val="34340098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D</a:t>
                      </a:r>
                      <a:endParaRPr lang="zh-CN" altLang="en-US" dirty="0">
                        <a:solidFill>
                          <a:srgbClr val="FF0000"/>
                        </a:solidFill>
                      </a:endParaRPr>
                    </a:p>
                  </a:txBody>
                  <a:tcPr/>
                </a:tc>
                <a:tc>
                  <a:txBody>
                    <a:bodyPr/>
                    <a:lstStyle/>
                    <a:p>
                      <a:pPr algn="ctr"/>
                      <a:r>
                        <a:rPr lang="en-US" altLang="zh-CN" dirty="0">
                          <a:solidFill>
                            <a:srgbClr val="FF0000"/>
                          </a:solidFill>
                        </a:rPr>
                        <a:t>D’s Address</a:t>
                      </a:r>
                      <a:endParaRPr lang="zh-CN" altLang="en-US" dirty="0">
                        <a:solidFill>
                          <a:srgbClr val="FF0000"/>
                        </a:solidFill>
                      </a:endParaRPr>
                    </a:p>
                  </a:txBody>
                  <a:tcPr/>
                </a:tc>
                <a:extLst>
                  <a:ext uri="{0D108BD9-81ED-4DB2-BD59-A6C34878D82A}">
                    <a16:rowId xmlns:a16="http://schemas.microsoft.com/office/drawing/2014/main" val="108104968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E</a:t>
                      </a:r>
                      <a:endParaRPr lang="zh-CN" altLang="en-US" dirty="0"/>
                    </a:p>
                  </a:txBody>
                  <a:tcPr/>
                </a:tc>
                <a:tc>
                  <a:txBody>
                    <a:bodyPr/>
                    <a:lstStyle/>
                    <a:p>
                      <a:pPr algn="ctr"/>
                      <a:r>
                        <a:rPr lang="en-US" altLang="zh-CN" dirty="0"/>
                        <a:t>E’s Address</a:t>
                      </a:r>
                      <a:endParaRPr lang="zh-CN" altLang="en-US" dirty="0"/>
                    </a:p>
                  </a:txBody>
                  <a:tcPr/>
                </a:tc>
                <a:extLst>
                  <a:ext uri="{0D108BD9-81ED-4DB2-BD59-A6C34878D82A}">
                    <a16:rowId xmlns:a16="http://schemas.microsoft.com/office/drawing/2014/main" val="449925774"/>
                  </a:ext>
                </a:extLst>
              </a:tr>
            </a:tbl>
          </a:graphicData>
        </a:graphic>
      </p:graphicFrame>
      <p:graphicFrame>
        <p:nvGraphicFramePr>
          <p:cNvPr id="59" name="表格 5">
            <a:extLst>
              <a:ext uri="{FF2B5EF4-FFF2-40B4-BE49-F238E27FC236}">
                <a16:creationId xmlns:a16="http://schemas.microsoft.com/office/drawing/2014/main" id="{845F7525-C615-491C-BA37-A4A9016EC260}"/>
              </a:ext>
            </a:extLst>
          </p:cNvPr>
          <p:cNvGraphicFramePr>
            <a:graphicFrameLocks noGrp="1"/>
          </p:cNvGraphicFramePr>
          <p:nvPr>
            <p:extLst>
              <p:ext uri="{D42A27DB-BD31-4B8C-83A1-F6EECF244321}">
                <p14:modId xmlns:p14="http://schemas.microsoft.com/office/powerpoint/2010/main" val="3805484764"/>
              </p:ext>
            </p:extLst>
          </p:nvPr>
        </p:nvGraphicFramePr>
        <p:xfrm>
          <a:off x="1773270" y="4580860"/>
          <a:ext cx="5688925" cy="457200"/>
        </p:xfrm>
        <a:graphic>
          <a:graphicData uri="http://schemas.openxmlformats.org/drawingml/2006/table">
            <a:tbl>
              <a:tblPr firstRow="1" bandRow="1">
                <a:tableStyleId>{5C22544A-7EE6-4342-B048-85BDC9FD1C3A}</a:tableStyleId>
              </a:tblPr>
              <a:tblGrid>
                <a:gridCol w="1137785">
                  <a:extLst>
                    <a:ext uri="{9D8B030D-6E8A-4147-A177-3AD203B41FA5}">
                      <a16:colId xmlns:a16="http://schemas.microsoft.com/office/drawing/2014/main" val="1969943395"/>
                    </a:ext>
                  </a:extLst>
                </a:gridCol>
                <a:gridCol w="1137785">
                  <a:extLst>
                    <a:ext uri="{9D8B030D-6E8A-4147-A177-3AD203B41FA5}">
                      <a16:colId xmlns:a16="http://schemas.microsoft.com/office/drawing/2014/main" val="3664151783"/>
                    </a:ext>
                  </a:extLst>
                </a:gridCol>
                <a:gridCol w="1137785">
                  <a:extLst>
                    <a:ext uri="{9D8B030D-6E8A-4147-A177-3AD203B41FA5}">
                      <a16:colId xmlns:a16="http://schemas.microsoft.com/office/drawing/2014/main" val="250173458"/>
                    </a:ext>
                  </a:extLst>
                </a:gridCol>
                <a:gridCol w="1137785">
                  <a:extLst>
                    <a:ext uri="{9D8B030D-6E8A-4147-A177-3AD203B41FA5}">
                      <a16:colId xmlns:a16="http://schemas.microsoft.com/office/drawing/2014/main" val="384902372"/>
                    </a:ext>
                  </a:extLst>
                </a:gridCol>
                <a:gridCol w="1137785">
                  <a:extLst>
                    <a:ext uri="{9D8B030D-6E8A-4147-A177-3AD203B41FA5}">
                      <a16:colId xmlns:a16="http://schemas.microsoft.com/office/drawing/2014/main" val="3006317563"/>
                    </a:ext>
                  </a:extLst>
                </a:gridCol>
              </a:tblGrid>
              <a:tr h="370840">
                <a:tc>
                  <a:txBody>
                    <a:bodyPr/>
                    <a:lstStyle/>
                    <a:p>
                      <a:pPr algn="ctr"/>
                      <a:r>
                        <a:rPr lang="en-US" altLang="zh-CN" sz="2400" dirty="0">
                          <a:solidFill>
                            <a:srgbClr val="FF0000"/>
                          </a:solidFill>
                        </a:rPr>
                        <a:t>D</a:t>
                      </a:r>
                      <a:endParaRPr lang="zh-CN" altLang="en-US" sz="2400" dirty="0">
                        <a:solidFill>
                          <a:srgbClr val="FF0000"/>
                        </a:solidFill>
                      </a:endParaRPr>
                    </a:p>
                  </a:txBody>
                  <a:tcPr/>
                </a:tc>
                <a:tc>
                  <a:txBody>
                    <a:bodyPr/>
                    <a:lstStyle/>
                    <a:p>
                      <a:pPr algn="ctr"/>
                      <a:r>
                        <a:rPr lang="en-US" altLang="zh-CN" sz="2400" dirty="0"/>
                        <a:t>A</a:t>
                      </a:r>
                      <a:endParaRPr lang="zh-CN" altLang="en-US" sz="2400" dirty="0"/>
                    </a:p>
                  </a:txBody>
                  <a:tcPr/>
                </a:tc>
                <a:tc>
                  <a:txBody>
                    <a:bodyPr/>
                    <a:lstStyle/>
                    <a:p>
                      <a:pPr algn="ctr"/>
                      <a:r>
                        <a:rPr lang="en-US" altLang="zh-CN" sz="2400" dirty="0"/>
                        <a:t>E</a:t>
                      </a:r>
                      <a:endParaRPr lang="zh-CN" altLang="en-US" sz="2400" dirty="0"/>
                    </a:p>
                  </a:txBody>
                  <a:tcPr/>
                </a:tc>
                <a:tc>
                  <a:txBody>
                    <a:bodyPr/>
                    <a:lstStyle/>
                    <a:p>
                      <a:pPr algn="ctr"/>
                      <a:r>
                        <a:rPr lang="en-US" altLang="zh-CN" sz="2400" dirty="0"/>
                        <a:t>B</a:t>
                      </a:r>
                      <a:endParaRPr lang="zh-CN" altLang="en-US" sz="2400" dirty="0"/>
                    </a:p>
                  </a:txBody>
                  <a:tcPr/>
                </a:tc>
                <a:tc>
                  <a:txBody>
                    <a:bodyPr/>
                    <a:lstStyle/>
                    <a:p>
                      <a:pPr algn="ctr"/>
                      <a:r>
                        <a:rPr lang="en-US" altLang="zh-CN" sz="2400" dirty="0"/>
                        <a:t>C</a:t>
                      </a:r>
                      <a:endParaRPr lang="zh-CN" altLang="en-US" sz="2400" dirty="0"/>
                    </a:p>
                  </a:txBody>
                  <a:tcPr/>
                </a:tc>
                <a:extLst>
                  <a:ext uri="{0D108BD9-81ED-4DB2-BD59-A6C34878D82A}">
                    <a16:rowId xmlns:a16="http://schemas.microsoft.com/office/drawing/2014/main" val="4151510412"/>
                  </a:ext>
                </a:extLst>
              </a:tr>
            </a:tbl>
          </a:graphicData>
        </a:graphic>
      </p:graphicFrame>
      <p:sp>
        <p:nvSpPr>
          <p:cNvPr id="60" name="文本框 59">
            <a:extLst>
              <a:ext uri="{FF2B5EF4-FFF2-40B4-BE49-F238E27FC236}">
                <a16:creationId xmlns:a16="http://schemas.microsoft.com/office/drawing/2014/main" id="{E59E404B-95E1-463C-B180-2131F4BCB438}"/>
              </a:ext>
            </a:extLst>
          </p:cNvPr>
          <p:cNvSpPr txBox="1"/>
          <p:nvPr/>
        </p:nvSpPr>
        <p:spPr>
          <a:xfrm>
            <a:off x="2840285" y="5098773"/>
            <a:ext cx="2622248" cy="369332"/>
          </a:xfrm>
          <a:prstGeom prst="rect">
            <a:avLst/>
          </a:prstGeom>
          <a:noFill/>
        </p:spPr>
        <p:txBody>
          <a:bodyPr wrap="square" rtlCol="0">
            <a:spAutoFit/>
          </a:bodyPr>
          <a:lstStyle/>
          <a:p>
            <a:pPr algn="ctr"/>
            <a:r>
              <a:rPr lang="en-US" altLang="zh-CN" dirty="0"/>
              <a:t>Memory Queue</a:t>
            </a:r>
            <a:endParaRPr lang="zh-CN" altLang="en-US" dirty="0"/>
          </a:p>
        </p:txBody>
      </p:sp>
      <p:sp>
        <p:nvSpPr>
          <p:cNvPr id="61" name="文本框 60">
            <a:extLst>
              <a:ext uri="{FF2B5EF4-FFF2-40B4-BE49-F238E27FC236}">
                <a16:creationId xmlns:a16="http://schemas.microsoft.com/office/drawing/2014/main" id="{2C3780DC-3294-47F6-874C-D72C290F6734}"/>
              </a:ext>
            </a:extLst>
          </p:cNvPr>
          <p:cNvSpPr txBox="1"/>
          <p:nvPr/>
        </p:nvSpPr>
        <p:spPr>
          <a:xfrm>
            <a:off x="8454867" y="5896493"/>
            <a:ext cx="2622248" cy="369332"/>
          </a:xfrm>
          <a:prstGeom prst="rect">
            <a:avLst/>
          </a:prstGeom>
          <a:noFill/>
        </p:spPr>
        <p:txBody>
          <a:bodyPr wrap="square" rtlCol="0">
            <a:spAutoFit/>
          </a:bodyPr>
          <a:lstStyle/>
          <a:p>
            <a:pPr algn="ctr"/>
            <a:r>
              <a:rPr lang="en-US" altLang="zh-CN" dirty="0"/>
              <a:t>Data Hash Map</a:t>
            </a:r>
            <a:endParaRPr lang="zh-CN" altLang="en-US" dirty="0"/>
          </a:p>
        </p:txBody>
      </p:sp>
      <p:sp>
        <p:nvSpPr>
          <p:cNvPr id="3" name="文本框 2">
            <a:extLst>
              <a:ext uri="{FF2B5EF4-FFF2-40B4-BE49-F238E27FC236}">
                <a16:creationId xmlns:a16="http://schemas.microsoft.com/office/drawing/2014/main" id="{6AF52175-2DBF-46A3-83D6-A21DEB837023}"/>
              </a:ext>
            </a:extLst>
          </p:cNvPr>
          <p:cNvSpPr txBox="1"/>
          <p:nvPr/>
        </p:nvSpPr>
        <p:spPr>
          <a:xfrm>
            <a:off x="1096069" y="3354819"/>
            <a:ext cx="2967258" cy="369332"/>
          </a:xfrm>
          <a:prstGeom prst="rect">
            <a:avLst/>
          </a:prstGeom>
          <a:noFill/>
        </p:spPr>
        <p:txBody>
          <a:bodyPr wrap="square" rtlCol="0">
            <a:spAutoFit/>
          </a:bodyPr>
          <a:lstStyle/>
          <a:p>
            <a:r>
              <a:rPr lang="en-US" altLang="zh-CN" dirty="0"/>
              <a:t>Next data item is </a:t>
            </a:r>
            <a:r>
              <a:rPr lang="en-US" altLang="zh-CN" dirty="0">
                <a:solidFill>
                  <a:srgbClr val="FF0000"/>
                </a:solidFill>
              </a:rPr>
              <a:t>D</a:t>
            </a:r>
            <a:endParaRPr lang="zh-CN" altLang="en-US" dirty="0">
              <a:solidFill>
                <a:srgbClr val="FF0000"/>
              </a:solidFill>
            </a:endParaRPr>
          </a:p>
        </p:txBody>
      </p:sp>
    </p:spTree>
    <p:extLst>
      <p:ext uri="{BB962C8B-B14F-4D97-AF65-F5344CB8AC3E}">
        <p14:creationId xmlns:p14="http://schemas.microsoft.com/office/powerpoint/2010/main" val="2989834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6667B-E0E2-4D4B-AFB0-D04C06269C2D}"/>
              </a:ext>
            </a:extLst>
          </p:cNvPr>
          <p:cNvSpPr>
            <a:spLocks noGrp="1"/>
          </p:cNvSpPr>
          <p:nvPr>
            <p:ph type="title"/>
          </p:nvPr>
        </p:nvSpPr>
        <p:spPr/>
        <p:txBody>
          <a:bodyPr/>
          <a:lstStyle/>
          <a:p>
            <a:r>
              <a:rPr lang="en-US" altLang="zh-CN" dirty="0"/>
              <a:t>Example of LRU Algorithm</a:t>
            </a:r>
            <a:endParaRPr lang="zh-CN" altLang="en-US" dirty="0"/>
          </a:p>
        </p:txBody>
      </p:sp>
      <p:sp>
        <p:nvSpPr>
          <p:cNvPr id="4" name="灯片编号占位符 3">
            <a:extLst>
              <a:ext uri="{FF2B5EF4-FFF2-40B4-BE49-F238E27FC236}">
                <a16:creationId xmlns:a16="http://schemas.microsoft.com/office/drawing/2014/main" id="{473491FC-A8FF-404D-BF1A-13B1CB886163}"/>
              </a:ext>
            </a:extLst>
          </p:cNvPr>
          <p:cNvSpPr>
            <a:spLocks noGrp="1"/>
          </p:cNvSpPr>
          <p:nvPr>
            <p:ph type="sldNum" sz="quarter" idx="12"/>
          </p:nvPr>
        </p:nvSpPr>
        <p:spPr/>
        <p:txBody>
          <a:bodyPr/>
          <a:lstStyle/>
          <a:p>
            <a:fld id="{0F34953D-21D1-42C2-96B8-DD73C7DA1B65}" type="slidenum">
              <a:rPr lang="zh-CN" altLang="en-US" smtClean="0"/>
              <a:t>11</a:t>
            </a:fld>
            <a:endParaRPr lang="zh-CN" altLang="en-US" dirty="0"/>
          </a:p>
        </p:txBody>
      </p:sp>
      <p:sp>
        <p:nvSpPr>
          <p:cNvPr id="43" name="文本框 42">
            <a:extLst>
              <a:ext uri="{FF2B5EF4-FFF2-40B4-BE49-F238E27FC236}">
                <a16:creationId xmlns:a16="http://schemas.microsoft.com/office/drawing/2014/main" id="{454E833E-5F0F-4923-AA06-E7B48FFE01DB}"/>
              </a:ext>
            </a:extLst>
          </p:cNvPr>
          <p:cNvSpPr txBox="1"/>
          <p:nvPr/>
        </p:nvSpPr>
        <p:spPr>
          <a:xfrm>
            <a:off x="859118" y="2063938"/>
            <a:ext cx="10308754" cy="830997"/>
          </a:xfrm>
          <a:prstGeom prst="rect">
            <a:avLst/>
          </a:prstGeom>
          <a:noFill/>
        </p:spPr>
        <p:txBody>
          <a:bodyPr wrap="square" rtlCol="0">
            <a:spAutoFit/>
          </a:bodyPr>
          <a:lstStyle/>
          <a:p>
            <a:r>
              <a:rPr lang="en-US" altLang="zh-CN" sz="2400" dirty="0"/>
              <a:t>For the last 5 data accessing “BEADC”, the memory is full but all of them can be found in the hash map. So the we will move the data that is accessed to the head.</a:t>
            </a:r>
            <a:endParaRPr lang="zh-CN" altLang="en-US" sz="2400" dirty="0"/>
          </a:p>
        </p:txBody>
      </p:sp>
      <p:graphicFrame>
        <p:nvGraphicFramePr>
          <p:cNvPr id="58" name="表格 21">
            <a:extLst>
              <a:ext uri="{FF2B5EF4-FFF2-40B4-BE49-F238E27FC236}">
                <a16:creationId xmlns:a16="http://schemas.microsoft.com/office/drawing/2014/main" id="{CCF9F117-9564-4BF2-B91F-6F1D43217B02}"/>
              </a:ext>
            </a:extLst>
          </p:cNvPr>
          <p:cNvGraphicFramePr>
            <a:graphicFrameLocks noGrp="1"/>
          </p:cNvGraphicFramePr>
          <p:nvPr>
            <p:extLst>
              <p:ext uri="{D42A27DB-BD31-4B8C-83A1-F6EECF244321}">
                <p14:modId xmlns:p14="http://schemas.microsoft.com/office/powerpoint/2010/main" val="841825871"/>
              </p:ext>
            </p:extLst>
          </p:nvPr>
        </p:nvGraphicFramePr>
        <p:xfrm>
          <a:off x="8411324" y="3560193"/>
          <a:ext cx="2709334" cy="2225040"/>
        </p:xfrm>
        <a:graphic>
          <a:graphicData uri="http://schemas.openxmlformats.org/drawingml/2006/table">
            <a:tbl>
              <a:tblPr firstRow="1" bandRow="1">
                <a:tableStyleId>{5C22544A-7EE6-4342-B048-85BDC9FD1C3A}</a:tableStyleId>
              </a:tblPr>
              <a:tblGrid>
                <a:gridCol w="1245199">
                  <a:extLst>
                    <a:ext uri="{9D8B030D-6E8A-4147-A177-3AD203B41FA5}">
                      <a16:colId xmlns:a16="http://schemas.microsoft.com/office/drawing/2014/main" val="3904660145"/>
                    </a:ext>
                  </a:extLst>
                </a:gridCol>
                <a:gridCol w="1464135">
                  <a:extLst>
                    <a:ext uri="{9D8B030D-6E8A-4147-A177-3AD203B41FA5}">
                      <a16:colId xmlns:a16="http://schemas.microsoft.com/office/drawing/2014/main" val="4078396608"/>
                    </a:ext>
                  </a:extLst>
                </a:gridCol>
              </a:tblGrid>
              <a:tr h="370840">
                <a:tc>
                  <a:txBody>
                    <a:bodyPr/>
                    <a:lstStyle/>
                    <a:p>
                      <a:pPr algn="ctr"/>
                      <a:r>
                        <a:rPr lang="en-US" altLang="zh-CN" dirty="0"/>
                        <a:t>Key</a:t>
                      </a:r>
                      <a:endParaRPr lang="zh-CN" altLang="en-US" dirty="0"/>
                    </a:p>
                  </a:txBody>
                  <a:tcPr/>
                </a:tc>
                <a:tc>
                  <a:txBody>
                    <a:bodyPr/>
                    <a:lstStyle/>
                    <a:p>
                      <a:pPr algn="ctr"/>
                      <a:r>
                        <a:rPr lang="en-US" altLang="zh-CN" dirty="0"/>
                        <a:t>Value</a:t>
                      </a:r>
                      <a:endParaRPr lang="zh-CN" altLang="en-US" dirty="0"/>
                    </a:p>
                  </a:txBody>
                  <a:tcPr/>
                </a:tc>
                <a:extLst>
                  <a:ext uri="{0D108BD9-81ED-4DB2-BD59-A6C34878D82A}">
                    <a16:rowId xmlns:a16="http://schemas.microsoft.com/office/drawing/2014/main" val="146917206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a:t>
                      </a:r>
                      <a:endParaRPr lang="zh-CN" altLang="en-US" dirty="0"/>
                    </a:p>
                  </a:txBody>
                  <a:tcPr/>
                </a:tc>
                <a:tc>
                  <a:txBody>
                    <a:bodyPr/>
                    <a:lstStyle/>
                    <a:p>
                      <a:pPr algn="ctr"/>
                      <a:r>
                        <a:rPr lang="en-US" altLang="zh-CN" dirty="0"/>
                        <a:t>A’s Address</a:t>
                      </a:r>
                      <a:endParaRPr lang="zh-CN" altLang="en-US" dirty="0"/>
                    </a:p>
                  </a:txBody>
                  <a:tcPr/>
                </a:tc>
                <a:extLst>
                  <a:ext uri="{0D108BD9-81ED-4DB2-BD59-A6C34878D82A}">
                    <a16:rowId xmlns:a16="http://schemas.microsoft.com/office/drawing/2014/main" val="72432726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B</a:t>
                      </a:r>
                      <a:endParaRPr lang="zh-CN" altLang="en-US" dirty="0"/>
                    </a:p>
                  </a:txBody>
                  <a:tcPr/>
                </a:tc>
                <a:tc>
                  <a:txBody>
                    <a:bodyPr/>
                    <a:lstStyle/>
                    <a:p>
                      <a:pPr algn="ctr"/>
                      <a:r>
                        <a:rPr lang="en-US" altLang="zh-CN" dirty="0"/>
                        <a:t>B’s Address</a:t>
                      </a:r>
                      <a:endParaRPr lang="zh-CN" altLang="en-US" dirty="0"/>
                    </a:p>
                  </a:txBody>
                  <a:tcPr/>
                </a:tc>
                <a:extLst>
                  <a:ext uri="{0D108BD9-81ED-4DB2-BD59-A6C34878D82A}">
                    <a16:rowId xmlns:a16="http://schemas.microsoft.com/office/drawing/2014/main" val="3505733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C</a:t>
                      </a:r>
                      <a:endParaRPr lang="zh-CN" altLang="en-US" dirty="0">
                        <a:solidFill>
                          <a:srgbClr val="FF0000"/>
                        </a:solidFill>
                      </a:endParaRPr>
                    </a:p>
                  </a:txBody>
                  <a:tcPr/>
                </a:tc>
                <a:tc>
                  <a:txBody>
                    <a:bodyPr/>
                    <a:lstStyle/>
                    <a:p>
                      <a:pPr algn="ctr"/>
                      <a:r>
                        <a:rPr lang="en-US" altLang="zh-CN" dirty="0">
                          <a:solidFill>
                            <a:srgbClr val="FF0000"/>
                          </a:solidFill>
                        </a:rPr>
                        <a:t>C’s Address</a:t>
                      </a:r>
                      <a:endParaRPr lang="zh-CN" altLang="en-US" dirty="0">
                        <a:solidFill>
                          <a:srgbClr val="FF0000"/>
                        </a:solidFill>
                      </a:endParaRPr>
                    </a:p>
                  </a:txBody>
                  <a:tcPr/>
                </a:tc>
                <a:extLst>
                  <a:ext uri="{0D108BD9-81ED-4DB2-BD59-A6C34878D82A}">
                    <a16:rowId xmlns:a16="http://schemas.microsoft.com/office/drawing/2014/main" val="34340098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D</a:t>
                      </a:r>
                      <a:endParaRPr lang="zh-CN" altLang="en-US" dirty="0"/>
                    </a:p>
                  </a:txBody>
                  <a:tcPr/>
                </a:tc>
                <a:tc>
                  <a:txBody>
                    <a:bodyPr/>
                    <a:lstStyle/>
                    <a:p>
                      <a:pPr algn="ctr"/>
                      <a:r>
                        <a:rPr lang="en-US" altLang="zh-CN" dirty="0"/>
                        <a:t>D’s Address</a:t>
                      </a:r>
                      <a:endParaRPr lang="zh-CN" altLang="en-US" dirty="0"/>
                    </a:p>
                  </a:txBody>
                  <a:tcPr/>
                </a:tc>
                <a:extLst>
                  <a:ext uri="{0D108BD9-81ED-4DB2-BD59-A6C34878D82A}">
                    <a16:rowId xmlns:a16="http://schemas.microsoft.com/office/drawing/2014/main" val="108104968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E</a:t>
                      </a:r>
                      <a:endParaRPr lang="zh-CN" altLang="en-US" dirty="0"/>
                    </a:p>
                  </a:txBody>
                  <a:tcPr/>
                </a:tc>
                <a:tc>
                  <a:txBody>
                    <a:bodyPr/>
                    <a:lstStyle/>
                    <a:p>
                      <a:pPr algn="ctr"/>
                      <a:r>
                        <a:rPr lang="en-US" altLang="zh-CN" dirty="0"/>
                        <a:t>E’s Address</a:t>
                      </a:r>
                      <a:endParaRPr lang="zh-CN" altLang="en-US" dirty="0"/>
                    </a:p>
                  </a:txBody>
                  <a:tcPr/>
                </a:tc>
                <a:extLst>
                  <a:ext uri="{0D108BD9-81ED-4DB2-BD59-A6C34878D82A}">
                    <a16:rowId xmlns:a16="http://schemas.microsoft.com/office/drawing/2014/main" val="449925774"/>
                  </a:ext>
                </a:extLst>
              </a:tr>
            </a:tbl>
          </a:graphicData>
        </a:graphic>
      </p:graphicFrame>
      <p:graphicFrame>
        <p:nvGraphicFramePr>
          <p:cNvPr id="59" name="表格 5">
            <a:extLst>
              <a:ext uri="{FF2B5EF4-FFF2-40B4-BE49-F238E27FC236}">
                <a16:creationId xmlns:a16="http://schemas.microsoft.com/office/drawing/2014/main" id="{845F7525-C615-491C-BA37-A4A9016EC260}"/>
              </a:ext>
            </a:extLst>
          </p:cNvPr>
          <p:cNvGraphicFramePr>
            <a:graphicFrameLocks noGrp="1"/>
          </p:cNvGraphicFramePr>
          <p:nvPr>
            <p:extLst>
              <p:ext uri="{D42A27DB-BD31-4B8C-83A1-F6EECF244321}">
                <p14:modId xmlns:p14="http://schemas.microsoft.com/office/powerpoint/2010/main" val="667322178"/>
              </p:ext>
            </p:extLst>
          </p:nvPr>
        </p:nvGraphicFramePr>
        <p:xfrm>
          <a:off x="1773270" y="4580860"/>
          <a:ext cx="5688925" cy="457200"/>
        </p:xfrm>
        <a:graphic>
          <a:graphicData uri="http://schemas.openxmlformats.org/drawingml/2006/table">
            <a:tbl>
              <a:tblPr firstRow="1" bandRow="1">
                <a:tableStyleId>{5C22544A-7EE6-4342-B048-85BDC9FD1C3A}</a:tableStyleId>
              </a:tblPr>
              <a:tblGrid>
                <a:gridCol w="1137785">
                  <a:extLst>
                    <a:ext uri="{9D8B030D-6E8A-4147-A177-3AD203B41FA5}">
                      <a16:colId xmlns:a16="http://schemas.microsoft.com/office/drawing/2014/main" val="1969943395"/>
                    </a:ext>
                  </a:extLst>
                </a:gridCol>
                <a:gridCol w="1137785">
                  <a:extLst>
                    <a:ext uri="{9D8B030D-6E8A-4147-A177-3AD203B41FA5}">
                      <a16:colId xmlns:a16="http://schemas.microsoft.com/office/drawing/2014/main" val="3664151783"/>
                    </a:ext>
                  </a:extLst>
                </a:gridCol>
                <a:gridCol w="1137785">
                  <a:extLst>
                    <a:ext uri="{9D8B030D-6E8A-4147-A177-3AD203B41FA5}">
                      <a16:colId xmlns:a16="http://schemas.microsoft.com/office/drawing/2014/main" val="250173458"/>
                    </a:ext>
                  </a:extLst>
                </a:gridCol>
                <a:gridCol w="1137785">
                  <a:extLst>
                    <a:ext uri="{9D8B030D-6E8A-4147-A177-3AD203B41FA5}">
                      <a16:colId xmlns:a16="http://schemas.microsoft.com/office/drawing/2014/main" val="384902372"/>
                    </a:ext>
                  </a:extLst>
                </a:gridCol>
                <a:gridCol w="1137785">
                  <a:extLst>
                    <a:ext uri="{9D8B030D-6E8A-4147-A177-3AD203B41FA5}">
                      <a16:colId xmlns:a16="http://schemas.microsoft.com/office/drawing/2014/main" val="3006317563"/>
                    </a:ext>
                  </a:extLst>
                </a:gridCol>
              </a:tblGrid>
              <a:tr h="370840">
                <a:tc>
                  <a:txBody>
                    <a:bodyPr/>
                    <a:lstStyle/>
                    <a:p>
                      <a:pPr algn="ctr"/>
                      <a:r>
                        <a:rPr lang="en-US" altLang="zh-CN" sz="2400" dirty="0">
                          <a:solidFill>
                            <a:srgbClr val="FF0000"/>
                          </a:solidFill>
                        </a:rPr>
                        <a:t>C</a:t>
                      </a:r>
                      <a:endParaRPr lang="zh-CN" altLang="en-US" sz="2400" dirty="0">
                        <a:solidFill>
                          <a:srgbClr val="FF0000"/>
                        </a:solidFill>
                      </a:endParaRPr>
                    </a:p>
                  </a:txBody>
                  <a:tcPr/>
                </a:tc>
                <a:tc>
                  <a:txBody>
                    <a:bodyPr/>
                    <a:lstStyle/>
                    <a:p>
                      <a:pPr algn="ctr"/>
                      <a:r>
                        <a:rPr lang="en-US" altLang="zh-CN" sz="2400" dirty="0"/>
                        <a:t>D</a:t>
                      </a:r>
                      <a:endParaRPr lang="zh-CN" altLang="en-US" sz="2400" dirty="0"/>
                    </a:p>
                  </a:txBody>
                  <a:tcPr/>
                </a:tc>
                <a:tc>
                  <a:txBody>
                    <a:bodyPr/>
                    <a:lstStyle/>
                    <a:p>
                      <a:pPr algn="ctr"/>
                      <a:r>
                        <a:rPr lang="en-US" altLang="zh-CN" sz="2400" dirty="0"/>
                        <a:t>A</a:t>
                      </a:r>
                      <a:endParaRPr lang="zh-CN" altLang="en-US" sz="2400" dirty="0"/>
                    </a:p>
                  </a:txBody>
                  <a:tcPr/>
                </a:tc>
                <a:tc>
                  <a:txBody>
                    <a:bodyPr/>
                    <a:lstStyle/>
                    <a:p>
                      <a:pPr algn="ctr"/>
                      <a:r>
                        <a:rPr lang="en-US" altLang="zh-CN" sz="2400" dirty="0"/>
                        <a:t>E</a:t>
                      </a:r>
                      <a:endParaRPr lang="zh-CN" altLang="en-US" sz="2400" dirty="0"/>
                    </a:p>
                  </a:txBody>
                  <a:tcPr/>
                </a:tc>
                <a:tc>
                  <a:txBody>
                    <a:bodyPr/>
                    <a:lstStyle/>
                    <a:p>
                      <a:pPr algn="ctr"/>
                      <a:r>
                        <a:rPr lang="en-US" altLang="zh-CN" sz="2400" dirty="0"/>
                        <a:t>B</a:t>
                      </a:r>
                      <a:endParaRPr lang="zh-CN" altLang="en-US" sz="2400" dirty="0"/>
                    </a:p>
                  </a:txBody>
                  <a:tcPr/>
                </a:tc>
                <a:extLst>
                  <a:ext uri="{0D108BD9-81ED-4DB2-BD59-A6C34878D82A}">
                    <a16:rowId xmlns:a16="http://schemas.microsoft.com/office/drawing/2014/main" val="4151510412"/>
                  </a:ext>
                </a:extLst>
              </a:tr>
            </a:tbl>
          </a:graphicData>
        </a:graphic>
      </p:graphicFrame>
      <p:sp>
        <p:nvSpPr>
          <p:cNvPr id="60" name="文本框 59">
            <a:extLst>
              <a:ext uri="{FF2B5EF4-FFF2-40B4-BE49-F238E27FC236}">
                <a16:creationId xmlns:a16="http://schemas.microsoft.com/office/drawing/2014/main" id="{E59E404B-95E1-463C-B180-2131F4BCB438}"/>
              </a:ext>
            </a:extLst>
          </p:cNvPr>
          <p:cNvSpPr txBox="1"/>
          <p:nvPr/>
        </p:nvSpPr>
        <p:spPr>
          <a:xfrm>
            <a:off x="2840285" y="5098773"/>
            <a:ext cx="2622248" cy="369332"/>
          </a:xfrm>
          <a:prstGeom prst="rect">
            <a:avLst/>
          </a:prstGeom>
          <a:noFill/>
        </p:spPr>
        <p:txBody>
          <a:bodyPr wrap="square" rtlCol="0">
            <a:spAutoFit/>
          </a:bodyPr>
          <a:lstStyle/>
          <a:p>
            <a:pPr algn="ctr"/>
            <a:r>
              <a:rPr lang="en-US" altLang="zh-CN" dirty="0"/>
              <a:t>Memory Queue</a:t>
            </a:r>
            <a:endParaRPr lang="zh-CN" altLang="en-US" dirty="0"/>
          </a:p>
        </p:txBody>
      </p:sp>
      <p:sp>
        <p:nvSpPr>
          <p:cNvPr id="61" name="文本框 60">
            <a:extLst>
              <a:ext uri="{FF2B5EF4-FFF2-40B4-BE49-F238E27FC236}">
                <a16:creationId xmlns:a16="http://schemas.microsoft.com/office/drawing/2014/main" id="{2C3780DC-3294-47F6-874C-D72C290F6734}"/>
              </a:ext>
            </a:extLst>
          </p:cNvPr>
          <p:cNvSpPr txBox="1"/>
          <p:nvPr/>
        </p:nvSpPr>
        <p:spPr>
          <a:xfrm>
            <a:off x="8454867" y="5896493"/>
            <a:ext cx="2622248" cy="369332"/>
          </a:xfrm>
          <a:prstGeom prst="rect">
            <a:avLst/>
          </a:prstGeom>
          <a:noFill/>
        </p:spPr>
        <p:txBody>
          <a:bodyPr wrap="square" rtlCol="0">
            <a:spAutoFit/>
          </a:bodyPr>
          <a:lstStyle/>
          <a:p>
            <a:pPr algn="ctr"/>
            <a:r>
              <a:rPr lang="en-US" altLang="zh-CN" dirty="0"/>
              <a:t>Data Hash Map</a:t>
            </a:r>
            <a:endParaRPr lang="zh-CN" altLang="en-US" dirty="0"/>
          </a:p>
        </p:txBody>
      </p:sp>
      <p:sp>
        <p:nvSpPr>
          <p:cNvPr id="3" name="文本框 2">
            <a:extLst>
              <a:ext uri="{FF2B5EF4-FFF2-40B4-BE49-F238E27FC236}">
                <a16:creationId xmlns:a16="http://schemas.microsoft.com/office/drawing/2014/main" id="{6AF52175-2DBF-46A3-83D6-A21DEB837023}"/>
              </a:ext>
            </a:extLst>
          </p:cNvPr>
          <p:cNvSpPr txBox="1"/>
          <p:nvPr/>
        </p:nvSpPr>
        <p:spPr>
          <a:xfrm>
            <a:off x="1096069" y="3354819"/>
            <a:ext cx="2967258" cy="369332"/>
          </a:xfrm>
          <a:prstGeom prst="rect">
            <a:avLst/>
          </a:prstGeom>
          <a:noFill/>
        </p:spPr>
        <p:txBody>
          <a:bodyPr wrap="square" rtlCol="0">
            <a:spAutoFit/>
          </a:bodyPr>
          <a:lstStyle/>
          <a:p>
            <a:r>
              <a:rPr lang="en-US" altLang="zh-CN" dirty="0"/>
              <a:t>Next data item is </a:t>
            </a:r>
            <a:r>
              <a:rPr lang="en-US" altLang="zh-CN" dirty="0">
                <a:solidFill>
                  <a:srgbClr val="FF0000"/>
                </a:solidFill>
              </a:rPr>
              <a:t>C</a:t>
            </a:r>
            <a:endParaRPr lang="zh-CN" altLang="en-US" dirty="0">
              <a:solidFill>
                <a:srgbClr val="FF0000"/>
              </a:solidFill>
            </a:endParaRPr>
          </a:p>
        </p:txBody>
      </p:sp>
    </p:spTree>
    <p:extLst>
      <p:ext uri="{BB962C8B-B14F-4D97-AF65-F5344CB8AC3E}">
        <p14:creationId xmlns:p14="http://schemas.microsoft.com/office/powerpoint/2010/main" val="4157644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6667B-E0E2-4D4B-AFB0-D04C06269C2D}"/>
              </a:ext>
            </a:extLst>
          </p:cNvPr>
          <p:cNvSpPr>
            <a:spLocks noGrp="1"/>
          </p:cNvSpPr>
          <p:nvPr>
            <p:ph type="title"/>
          </p:nvPr>
        </p:nvSpPr>
        <p:spPr/>
        <p:txBody>
          <a:bodyPr/>
          <a:lstStyle/>
          <a:p>
            <a:r>
              <a:rPr lang="en-US" altLang="zh-CN" dirty="0"/>
              <a:t>Example of LRU Algorithm</a:t>
            </a:r>
            <a:endParaRPr lang="zh-CN" altLang="en-US" dirty="0"/>
          </a:p>
        </p:txBody>
      </p:sp>
      <p:sp>
        <p:nvSpPr>
          <p:cNvPr id="4" name="灯片编号占位符 3">
            <a:extLst>
              <a:ext uri="{FF2B5EF4-FFF2-40B4-BE49-F238E27FC236}">
                <a16:creationId xmlns:a16="http://schemas.microsoft.com/office/drawing/2014/main" id="{473491FC-A8FF-404D-BF1A-13B1CB886163}"/>
              </a:ext>
            </a:extLst>
          </p:cNvPr>
          <p:cNvSpPr>
            <a:spLocks noGrp="1"/>
          </p:cNvSpPr>
          <p:nvPr>
            <p:ph type="sldNum" sz="quarter" idx="12"/>
          </p:nvPr>
        </p:nvSpPr>
        <p:spPr/>
        <p:txBody>
          <a:bodyPr/>
          <a:lstStyle/>
          <a:p>
            <a:fld id="{0F34953D-21D1-42C2-96B8-DD73C7DA1B65}" type="slidenum">
              <a:rPr lang="zh-CN" altLang="en-US" smtClean="0"/>
              <a:t>12</a:t>
            </a:fld>
            <a:endParaRPr lang="zh-CN" altLang="en-US" dirty="0"/>
          </a:p>
        </p:txBody>
      </p:sp>
      <p:sp>
        <p:nvSpPr>
          <p:cNvPr id="43" name="文本框 42">
            <a:extLst>
              <a:ext uri="{FF2B5EF4-FFF2-40B4-BE49-F238E27FC236}">
                <a16:creationId xmlns:a16="http://schemas.microsoft.com/office/drawing/2014/main" id="{454E833E-5F0F-4923-AA06-E7B48FFE01DB}"/>
              </a:ext>
            </a:extLst>
          </p:cNvPr>
          <p:cNvSpPr txBox="1"/>
          <p:nvPr/>
        </p:nvSpPr>
        <p:spPr>
          <a:xfrm>
            <a:off x="859118" y="2063938"/>
            <a:ext cx="10308754" cy="830997"/>
          </a:xfrm>
          <a:prstGeom prst="rect">
            <a:avLst/>
          </a:prstGeom>
          <a:noFill/>
        </p:spPr>
        <p:txBody>
          <a:bodyPr wrap="square" rtlCol="0">
            <a:spAutoFit/>
          </a:bodyPr>
          <a:lstStyle/>
          <a:p>
            <a:r>
              <a:rPr lang="en-US" altLang="zh-CN" sz="2400" dirty="0"/>
              <a:t>After the sequence of data accessing “ABCDEBEADC”, If the next data item is F, the memory can’t store 6 items of data, so we need to replace an item using item F.  </a:t>
            </a:r>
            <a:endParaRPr lang="zh-CN" altLang="en-US" sz="2400" dirty="0"/>
          </a:p>
        </p:txBody>
      </p:sp>
      <p:graphicFrame>
        <p:nvGraphicFramePr>
          <p:cNvPr id="58" name="表格 21">
            <a:extLst>
              <a:ext uri="{FF2B5EF4-FFF2-40B4-BE49-F238E27FC236}">
                <a16:creationId xmlns:a16="http://schemas.microsoft.com/office/drawing/2014/main" id="{CCF9F117-9564-4BF2-B91F-6F1D43217B02}"/>
              </a:ext>
            </a:extLst>
          </p:cNvPr>
          <p:cNvGraphicFramePr>
            <a:graphicFrameLocks noGrp="1"/>
          </p:cNvGraphicFramePr>
          <p:nvPr/>
        </p:nvGraphicFramePr>
        <p:xfrm>
          <a:off x="8411324" y="3560193"/>
          <a:ext cx="2709334" cy="2225040"/>
        </p:xfrm>
        <a:graphic>
          <a:graphicData uri="http://schemas.openxmlformats.org/drawingml/2006/table">
            <a:tbl>
              <a:tblPr firstRow="1" bandRow="1">
                <a:tableStyleId>{5C22544A-7EE6-4342-B048-85BDC9FD1C3A}</a:tableStyleId>
              </a:tblPr>
              <a:tblGrid>
                <a:gridCol w="1245199">
                  <a:extLst>
                    <a:ext uri="{9D8B030D-6E8A-4147-A177-3AD203B41FA5}">
                      <a16:colId xmlns:a16="http://schemas.microsoft.com/office/drawing/2014/main" val="3904660145"/>
                    </a:ext>
                  </a:extLst>
                </a:gridCol>
                <a:gridCol w="1464135">
                  <a:extLst>
                    <a:ext uri="{9D8B030D-6E8A-4147-A177-3AD203B41FA5}">
                      <a16:colId xmlns:a16="http://schemas.microsoft.com/office/drawing/2014/main" val="4078396608"/>
                    </a:ext>
                  </a:extLst>
                </a:gridCol>
              </a:tblGrid>
              <a:tr h="370840">
                <a:tc>
                  <a:txBody>
                    <a:bodyPr/>
                    <a:lstStyle/>
                    <a:p>
                      <a:pPr algn="ctr"/>
                      <a:r>
                        <a:rPr lang="en-US" altLang="zh-CN" dirty="0"/>
                        <a:t>Key</a:t>
                      </a:r>
                      <a:endParaRPr lang="zh-CN" altLang="en-US" dirty="0"/>
                    </a:p>
                  </a:txBody>
                  <a:tcPr/>
                </a:tc>
                <a:tc>
                  <a:txBody>
                    <a:bodyPr/>
                    <a:lstStyle/>
                    <a:p>
                      <a:pPr algn="ctr"/>
                      <a:r>
                        <a:rPr lang="en-US" altLang="zh-CN" dirty="0"/>
                        <a:t>Value</a:t>
                      </a:r>
                      <a:endParaRPr lang="zh-CN" altLang="en-US" dirty="0"/>
                    </a:p>
                  </a:txBody>
                  <a:tcPr/>
                </a:tc>
                <a:extLst>
                  <a:ext uri="{0D108BD9-81ED-4DB2-BD59-A6C34878D82A}">
                    <a16:rowId xmlns:a16="http://schemas.microsoft.com/office/drawing/2014/main" val="146917206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a:t>
                      </a:r>
                      <a:endParaRPr lang="zh-CN" altLang="en-US" dirty="0"/>
                    </a:p>
                  </a:txBody>
                  <a:tcPr/>
                </a:tc>
                <a:tc>
                  <a:txBody>
                    <a:bodyPr/>
                    <a:lstStyle/>
                    <a:p>
                      <a:pPr algn="ctr"/>
                      <a:r>
                        <a:rPr lang="en-US" altLang="zh-CN" dirty="0"/>
                        <a:t>A’s Address</a:t>
                      </a:r>
                      <a:endParaRPr lang="zh-CN" altLang="en-US" dirty="0"/>
                    </a:p>
                  </a:txBody>
                  <a:tcPr/>
                </a:tc>
                <a:extLst>
                  <a:ext uri="{0D108BD9-81ED-4DB2-BD59-A6C34878D82A}">
                    <a16:rowId xmlns:a16="http://schemas.microsoft.com/office/drawing/2014/main" val="72432726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B</a:t>
                      </a:r>
                      <a:endParaRPr lang="zh-CN" altLang="en-US" dirty="0"/>
                    </a:p>
                  </a:txBody>
                  <a:tcPr/>
                </a:tc>
                <a:tc>
                  <a:txBody>
                    <a:bodyPr/>
                    <a:lstStyle/>
                    <a:p>
                      <a:pPr algn="ctr"/>
                      <a:r>
                        <a:rPr lang="en-US" altLang="zh-CN" dirty="0"/>
                        <a:t>B’s Address</a:t>
                      </a:r>
                      <a:endParaRPr lang="zh-CN" altLang="en-US" dirty="0"/>
                    </a:p>
                  </a:txBody>
                  <a:tcPr/>
                </a:tc>
                <a:extLst>
                  <a:ext uri="{0D108BD9-81ED-4DB2-BD59-A6C34878D82A}">
                    <a16:rowId xmlns:a16="http://schemas.microsoft.com/office/drawing/2014/main" val="3505733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C</a:t>
                      </a:r>
                      <a:endParaRPr lang="zh-CN" altLang="en-US" dirty="0"/>
                    </a:p>
                  </a:txBody>
                  <a:tcPr/>
                </a:tc>
                <a:tc>
                  <a:txBody>
                    <a:bodyPr/>
                    <a:lstStyle/>
                    <a:p>
                      <a:pPr algn="ctr"/>
                      <a:r>
                        <a:rPr lang="en-US" altLang="zh-CN" dirty="0"/>
                        <a:t>C’s Address</a:t>
                      </a:r>
                      <a:endParaRPr lang="zh-CN" altLang="en-US" dirty="0"/>
                    </a:p>
                  </a:txBody>
                  <a:tcPr/>
                </a:tc>
                <a:extLst>
                  <a:ext uri="{0D108BD9-81ED-4DB2-BD59-A6C34878D82A}">
                    <a16:rowId xmlns:a16="http://schemas.microsoft.com/office/drawing/2014/main" val="34340098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D</a:t>
                      </a:r>
                      <a:endParaRPr lang="zh-CN" altLang="en-US" dirty="0"/>
                    </a:p>
                  </a:txBody>
                  <a:tcPr/>
                </a:tc>
                <a:tc>
                  <a:txBody>
                    <a:bodyPr/>
                    <a:lstStyle/>
                    <a:p>
                      <a:pPr algn="ctr"/>
                      <a:r>
                        <a:rPr lang="en-US" altLang="zh-CN" dirty="0"/>
                        <a:t>D’s Address</a:t>
                      </a:r>
                      <a:endParaRPr lang="zh-CN" altLang="en-US" dirty="0"/>
                    </a:p>
                  </a:txBody>
                  <a:tcPr/>
                </a:tc>
                <a:extLst>
                  <a:ext uri="{0D108BD9-81ED-4DB2-BD59-A6C34878D82A}">
                    <a16:rowId xmlns:a16="http://schemas.microsoft.com/office/drawing/2014/main" val="108104968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E</a:t>
                      </a:r>
                      <a:endParaRPr lang="zh-CN" altLang="en-US" dirty="0"/>
                    </a:p>
                  </a:txBody>
                  <a:tcPr/>
                </a:tc>
                <a:tc>
                  <a:txBody>
                    <a:bodyPr/>
                    <a:lstStyle/>
                    <a:p>
                      <a:pPr algn="ctr"/>
                      <a:r>
                        <a:rPr lang="en-US" altLang="zh-CN" dirty="0"/>
                        <a:t>E’s Address</a:t>
                      </a:r>
                      <a:endParaRPr lang="zh-CN" altLang="en-US" dirty="0"/>
                    </a:p>
                  </a:txBody>
                  <a:tcPr/>
                </a:tc>
                <a:extLst>
                  <a:ext uri="{0D108BD9-81ED-4DB2-BD59-A6C34878D82A}">
                    <a16:rowId xmlns:a16="http://schemas.microsoft.com/office/drawing/2014/main" val="449925774"/>
                  </a:ext>
                </a:extLst>
              </a:tr>
            </a:tbl>
          </a:graphicData>
        </a:graphic>
      </p:graphicFrame>
      <p:graphicFrame>
        <p:nvGraphicFramePr>
          <p:cNvPr id="59" name="表格 5">
            <a:extLst>
              <a:ext uri="{FF2B5EF4-FFF2-40B4-BE49-F238E27FC236}">
                <a16:creationId xmlns:a16="http://schemas.microsoft.com/office/drawing/2014/main" id="{845F7525-C615-491C-BA37-A4A9016EC260}"/>
              </a:ext>
            </a:extLst>
          </p:cNvPr>
          <p:cNvGraphicFramePr>
            <a:graphicFrameLocks noGrp="1"/>
          </p:cNvGraphicFramePr>
          <p:nvPr>
            <p:extLst>
              <p:ext uri="{D42A27DB-BD31-4B8C-83A1-F6EECF244321}">
                <p14:modId xmlns:p14="http://schemas.microsoft.com/office/powerpoint/2010/main" val="2299826567"/>
              </p:ext>
            </p:extLst>
          </p:nvPr>
        </p:nvGraphicFramePr>
        <p:xfrm>
          <a:off x="1125315" y="3817847"/>
          <a:ext cx="5688925" cy="457200"/>
        </p:xfrm>
        <a:graphic>
          <a:graphicData uri="http://schemas.openxmlformats.org/drawingml/2006/table">
            <a:tbl>
              <a:tblPr firstRow="1" bandRow="1">
                <a:tableStyleId>{5C22544A-7EE6-4342-B048-85BDC9FD1C3A}</a:tableStyleId>
              </a:tblPr>
              <a:tblGrid>
                <a:gridCol w="1137785">
                  <a:extLst>
                    <a:ext uri="{9D8B030D-6E8A-4147-A177-3AD203B41FA5}">
                      <a16:colId xmlns:a16="http://schemas.microsoft.com/office/drawing/2014/main" val="1969943395"/>
                    </a:ext>
                  </a:extLst>
                </a:gridCol>
                <a:gridCol w="1137785">
                  <a:extLst>
                    <a:ext uri="{9D8B030D-6E8A-4147-A177-3AD203B41FA5}">
                      <a16:colId xmlns:a16="http://schemas.microsoft.com/office/drawing/2014/main" val="3664151783"/>
                    </a:ext>
                  </a:extLst>
                </a:gridCol>
                <a:gridCol w="1137785">
                  <a:extLst>
                    <a:ext uri="{9D8B030D-6E8A-4147-A177-3AD203B41FA5}">
                      <a16:colId xmlns:a16="http://schemas.microsoft.com/office/drawing/2014/main" val="250173458"/>
                    </a:ext>
                  </a:extLst>
                </a:gridCol>
                <a:gridCol w="1137785">
                  <a:extLst>
                    <a:ext uri="{9D8B030D-6E8A-4147-A177-3AD203B41FA5}">
                      <a16:colId xmlns:a16="http://schemas.microsoft.com/office/drawing/2014/main" val="384902372"/>
                    </a:ext>
                  </a:extLst>
                </a:gridCol>
                <a:gridCol w="1137785">
                  <a:extLst>
                    <a:ext uri="{9D8B030D-6E8A-4147-A177-3AD203B41FA5}">
                      <a16:colId xmlns:a16="http://schemas.microsoft.com/office/drawing/2014/main" val="3006317563"/>
                    </a:ext>
                  </a:extLst>
                </a:gridCol>
              </a:tblGrid>
              <a:tr h="370840">
                <a:tc>
                  <a:txBody>
                    <a:bodyPr/>
                    <a:lstStyle/>
                    <a:p>
                      <a:pPr algn="ctr"/>
                      <a:r>
                        <a:rPr lang="en-US" altLang="zh-CN" sz="2400" dirty="0">
                          <a:solidFill>
                            <a:schemeClr val="bg1"/>
                          </a:solidFill>
                        </a:rPr>
                        <a:t>C</a:t>
                      </a:r>
                      <a:endParaRPr lang="zh-CN" altLang="en-US" sz="2400" dirty="0">
                        <a:solidFill>
                          <a:schemeClr val="bg1"/>
                        </a:solidFill>
                      </a:endParaRPr>
                    </a:p>
                  </a:txBody>
                  <a:tcPr/>
                </a:tc>
                <a:tc>
                  <a:txBody>
                    <a:bodyPr/>
                    <a:lstStyle/>
                    <a:p>
                      <a:pPr algn="ctr"/>
                      <a:r>
                        <a:rPr lang="en-US" altLang="zh-CN" sz="2400" dirty="0">
                          <a:solidFill>
                            <a:schemeClr val="bg1"/>
                          </a:solidFill>
                        </a:rPr>
                        <a:t>D</a:t>
                      </a:r>
                      <a:endParaRPr lang="zh-CN" altLang="en-US" sz="2400" dirty="0">
                        <a:solidFill>
                          <a:schemeClr val="bg1"/>
                        </a:solidFill>
                      </a:endParaRPr>
                    </a:p>
                  </a:txBody>
                  <a:tcPr/>
                </a:tc>
                <a:tc>
                  <a:txBody>
                    <a:bodyPr/>
                    <a:lstStyle/>
                    <a:p>
                      <a:pPr algn="ctr"/>
                      <a:r>
                        <a:rPr lang="en-US" altLang="zh-CN" sz="2400" dirty="0">
                          <a:solidFill>
                            <a:schemeClr val="bg1"/>
                          </a:solidFill>
                        </a:rPr>
                        <a:t>A</a:t>
                      </a:r>
                      <a:endParaRPr lang="zh-CN" altLang="en-US" sz="2400" dirty="0">
                        <a:solidFill>
                          <a:schemeClr val="bg1"/>
                        </a:solidFill>
                      </a:endParaRPr>
                    </a:p>
                  </a:txBody>
                  <a:tcPr/>
                </a:tc>
                <a:tc>
                  <a:txBody>
                    <a:bodyPr/>
                    <a:lstStyle/>
                    <a:p>
                      <a:pPr algn="ctr"/>
                      <a:r>
                        <a:rPr lang="en-US" altLang="zh-CN" sz="2400" dirty="0">
                          <a:solidFill>
                            <a:schemeClr val="bg1"/>
                          </a:solidFill>
                        </a:rPr>
                        <a:t>E</a:t>
                      </a:r>
                      <a:endParaRPr lang="zh-CN" altLang="en-US" sz="2400" dirty="0">
                        <a:solidFill>
                          <a:schemeClr val="bg1"/>
                        </a:solidFill>
                      </a:endParaRPr>
                    </a:p>
                  </a:txBody>
                  <a:tcPr/>
                </a:tc>
                <a:tc>
                  <a:txBody>
                    <a:bodyPr/>
                    <a:lstStyle/>
                    <a:p>
                      <a:pPr algn="ctr"/>
                      <a:r>
                        <a:rPr lang="en-US" altLang="zh-CN" sz="2400" dirty="0">
                          <a:solidFill>
                            <a:srgbClr val="FF0000"/>
                          </a:solidFill>
                        </a:rPr>
                        <a:t>B</a:t>
                      </a:r>
                      <a:endParaRPr lang="zh-CN" altLang="en-US" sz="2400" dirty="0">
                        <a:solidFill>
                          <a:srgbClr val="FF0000"/>
                        </a:solidFill>
                      </a:endParaRPr>
                    </a:p>
                  </a:txBody>
                  <a:tcPr/>
                </a:tc>
                <a:extLst>
                  <a:ext uri="{0D108BD9-81ED-4DB2-BD59-A6C34878D82A}">
                    <a16:rowId xmlns:a16="http://schemas.microsoft.com/office/drawing/2014/main" val="4151510412"/>
                  </a:ext>
                </a:extLst>
              </a:tr>
            </a:tbl>
          </a:graphicData>
        </a:graphic>
      </p:graphicFrame>
      <p:sp>
        <p:nvSpPr>
          <p:cNvPr id="60" name="文本框 59">
            <a:extLst>
              <a:ext uri="{FF2B5EF4-FFF2-40B4-BE49-F238E27FC236}">
                <a16:creationId xmlns:a16="http://schemas.microsoft.com/office/drawing/2014/main" id="{E59E404B-95E1-463C-B180-2131F4BCB438}"/>
              </a:ext>
            </a:extLst>
          </p:cNvPr>
          <p:cNvSpPr txBox="1"/>
          <p:nvPr/>
        </p:nvSpPr>
        <p:spPr>
          <a:xfrm>
            <a:off x="2192330" y="4335760"/>
            <a:ext cx="2622248" cy="369332"/>
          </a:xfrm>
          <a:prstGeom prst="rect">
            <a:avLst/>
          </a:prstGeom>
          <a:noFill/>
        </p:spPr>
        <p:txBody>
          <a:bodyPr wrap="square" rtlCol="0">
            <a:spAutoFit/>
          </a:bodyPr>
          <a:lstStyle/>
          <a:p>
            <a:pPr algn="ctr"/>
            <a:r>
              <a:rPr lang="en-US" altLang="zh-CN" dirty="0"/>
              <a:t>Memory Queue</a:t>
            </a:r>
            <a:endParaRPr lang="zh-CN" altLang="en-US" dirty="0"/>
          </a:p>
        </p:txBody>
      </p:sp>
      <p:sp>
        <p:nvSpPr>
          <p:cNvPr id="61" name="文本框 60">
            <a:extLst>
              <a:ext uri="{FF2B5EF4-FFF2-40B4-BE49-F238E27FC236}">
                <a16:creationId xmlns:a16="http://schemas.microsoft.com/office/drawing/2014/main" id="{2C3780DC-3294-47F6-874C-D72C290F6734}"/>
              </a:ext>
            </a:extLst>
          </p:cNvPr>
          <p:cNvSpPr txBox="1"/>
          <p:nvPr/>
        </p:nvSpPr>
        <p:spPr>
          <a:xfrm>
            <a:off x="8454867" y="5896493"/>
            <a:ext cx="2622248" cy="369332"/>
          </a:xfrm>
          <a:prstGeom prst="rect">
            <a:avLst/>
          </a:prstGeom>
          <a:noFill/>
        </p:spPr>
        <p:txBody>
          <a:bodyPr wrap="square" rtlCol="0">
            <a:spAutoFit/>
          </a:bodyPr>
          <a:lstStyle/>
          <a:p>
            <a:pPr algn="ctr"/>
            <a:r>
              <a:rPr lang="en-US" altLang="zh-CN" dirty="0"/>
              <a:t>Data Hash Map</a:t>
            </a:r>
            <a:endParaRPr lang="zh-CN" altLang="en-US" dirty="0"/>
          </a:p>
        </p:txBody>
      </p:sp>
    </p:spTree>
    <p:extLst>
      <p:ext uri="{BB962C8B-B14F-4D97-AF65-F5344CB8AC3E}">
        <p14:creationId xmlns:p14="http://schemas.microsoft.com/office/powerpoint/2010/main" val="43600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6667B-E0E2-4D4B-AFB0-D04C06269C2D}"/>
              </a:ext>
            </a:extLst>
          </p:cNvPr>
          <p:cNvSpPr>
            <a:spLocks noGrp="1"/>
          </p:cNvSpPr>
          <p:nvPr>
            <p:ph type="title"/>
          </p:nvPr>
        </p:nvSpPr>
        <p:spPr/>
        <p:txBody>
          <a:bodyPr/>
          <a:lstStyle/>
          <a:p>
            <a:r>
              <a:rPr lang="en-US" altLang="zh-CN" dirty="0"/>
              <a:t>Example of LRU Algorithm</a:t>
            </a:r>
            <a:endParaRPr lang="zh-CN" altLang="en-US" dirty="0"/>
          </a:p>
        </p:txBody>
      </p:sp>
      <p:sp>
        <p:nvSpPr>
          <p:cNvPr id="4" name="灯片编号占位符 3">
            <a:extLst>
              <a:ext uri="{FF2B5EF4-FFF2-40B4-BE49-F238E27FC236}">
                <a16:creationId xmlns:a16="http://schemas.microsoft.com/office/drawing/2014/main" id="{473491FC-A8FF-404D-BF1A-13B1CB886163}"/>
              </a:ext>
            </a:extLst>
          </p:cNvPr>
          <p:cNvSpPr>
            <a:spLocks noGrp="1"/>
          </p:cNvSpPr>
          <p:nvPr>
            <p:ph type="sldNum" sz="quarter" idx="12"/>
          </p:nvPr>
        </p:nvSpPr>
        <p:spPr/>
        <p:txBody>
          <a:bodyPr/>
          <a:lstStyle/>
          <a:p>
            <a:fld id="{0F34953D-21D1-42C2-96B8-DD73C7DA1B65}" type="slidenum">
              <a:rPr lang="zh-CN" altLang="en-US" smtClean="0"/>
              <a:t>13</a:t>
            </a:fld>
            <a:endParaRPr lang="zh-CN" altLang="en-US" dirty="0"/>
          </a:p>
        </p:txBody>
      </p:sp>
      <p:sp>
        <p:nvSpPr>
          <p:cNvPr id="43" name="文本框 42">
            <a:extLst>
              <a:ext uri="{FF2B5EF4-FFF2-40B4-BE49-F238E27FC236}">
                <a16:creationId xmlns:a16="http://schemas.microsoft.com/office/drawing/2014/main" id="{454E833E-5F0F-4923-AA06-E7B48FFE01DB}"/>
              </a:ext>
            </a:extLst>
          </p:cNvPr>
          <p:cNvSpPr txBox="1"/>
          <p:nvPr/>
        </p:nvSpPr>
        <p:spPr>
          <a:xfrm>
            <a:off x="859118" y="2063938"/>
            <a:ext cx="10308754" cy="830997"/>
          </a:xfrm>
          <a:prstGeom prst="rect">
            <a:avLst/>
          </a:prstGeom>
          <a:noFill/>
        </p:spPr>
        <p:txBody>
          <a:bodyPr wrap="square" rtlCol="0">
            <a:spAutoFit/>
          </a:bodyPr>
          <a:lstStyle/>
          <a:p>
            <a:r>
              <a:rPr lang="en-US" altLang="zh-CN" sz="2400" dirty="0"/>
              <a:t>After the sequence of data accessing “ABCDEBEADC”, If the next data item is F, the memory can’t store 6 items of data, so we need to replace an item using item F.  </a:t>
            </a:r>
            <a:endParaRPr lang="zh-CN" altLang="en-US" sz="2400" dirty="0"/>
          </a:p>
        </p:txBody>
      </p:sp>
      <p:graphicFrame>
        <p:nvGraphicFramePr>
          <p:cNvPr id="58" name="表格 21">
            <a:extLst>
              <a:ext uri="{FF2B5EF4-FFF2-40B4-BE49-F238E27FC236}">
                <a16:creationId xmlns:a16="http://schemas.microsoft.com/office/drawing/2014/main" id="{CCF9F117-9564-4BF2-B91F-6F1D43217B02}"/>
              </a:ext>
            </a:extLst>
          </p:cNvPr>
          <p:cNvGraphicFramePr>
            <a:graphicFrameLocks noGrp="1"/>
          </p:cNvGraphicFramePr>
          <p:nvPr/>
        </p:nvGraphicFramePr>
        <p:xfrm>
          <a:off x="8411324" y="3560193"/>
          <a:ext cx="2709334" cy="2225040"/>
        </p:xfrm>
        <a:graphic>
          <a:graphicData uri="http://schemas.openxmlformats.org/drawingml/2006/table">
            <a:tbl>
              <a:tblPr firstRow="1" bandRow="1">
                <a:tableStyleId>{5C22544A-7EE6-4342-B048-85BDC9FD1C3A}</a:tableStyleId>
              </a:tblPr>
              <a:tblGrid>
                <a:gridCol w="1245199">
                  <a:extLst>
                    <a:ext uri="{9D8B030D-6E8A-4147-A177-3AD203B41FA5}">
                      <a16:colId xmlns:a16="http://schemas.microsoft.com/office/drawing/2014/main" val="3904660145"/>
                    </a:ext>
                  </a:extLst>
                </a:gridCol>
                <a:gridCol w="1464135">
                  <a:extLst>
                    <a:ext uri="{9D8B030D-6E8A-4147-A177-3AD203B41FA5}">
                      <a16:colId xmlns:a16="http://schemas.microsoft.com/office/drawing/2014/main" val="4078396608"/>
                    </a:ext>
                  </a:extLst>
                </a:gridCol>
              </a:tblGrid>
              <a:tr h="370840">
                <a:tc>
                  <a:txBody>
                    <a:bodyPr/>
                    <a:lstStyle/>
                    <a:p>
                      <a:pPr algn="ctr"/>
                      <a:r>
                        <a:rPr lang="en-US" altLang="zh-CN" dirty="0"/>
                        <a:t>Key</a:t>
                      </a:r>
                      <a:endParaRPr lang="zh-CN" altLang="en-US" dirty="0"/>
                    </a:p>
                  </a:txBody>
                  <a:tcPr/>
                </a:tc>
                <a:tc>
                  <a:txBody>
                    <a:bodyPr/>
                    <a:lstStyle/>
                    <a:p>
                      <a:pPr algn="ctr"/>
                      <a:r>
                        <a:rPr lang="en-US" altLang="zh-CN" dirty="0"/>
                        <a:t>Value</a:t>
                      </a:r>
                      <a:endParaRPr lang="zh-CN" altLang="en-US" dirty="0"/>
                    </a:p>
                  </a:txBody>
                  <a:tcPr/>
                </a:tc>
                <a:extLst>
                  <a:ext uri="{0D108BD9-81ED-4DB2-BD59-A6C34878D82A}">
                    <a16:rowId xmlns:a16="http://schemas.microsoft.com/office/drawing/2014/main" val="146917206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a:t>
                      </a:r>
                      <a:endParaRPr lang="zh-CN" altLang="en-US" dirty="0"/>
                    </a:p>
                  </a:txBody>
                  <a:tcPr/>
                </a:tc>
                <a:tc>
                  <a:txBody>
                    <a:bodyPr/>
                    <a:lstStyle/>
                    <a:p>
                      <a:pPr algn="ctr"/>
                      <a:r>
                        <a:rPr lang="en-US" altLang="zh-CN" dirty="0"/>
                        <a:t>A’s Address</a:t>
                      </a:r>
                      <a:endParaRPr lang="zh-CN" altLang="en-US" dirty="0"/>
                    </a:p>
                  </a:txBody>
                  <a:tcPr/>
                </a:tc>
                <a:extLst>
                  <a:ext uri="{0D108BD9-81ED-4DB2-BD59-A6C34878D82A}">
                    <a16:rowId xmlns:a16="http://schemas.microsoft.com/office/drawing/2014/main" val="72432726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B</a:t>
                      </a:r>
                      <a:endParaRPr lang="zh-CN" altLang="en-US" dirty="0"/>
                    </a:p>
                  </a:txBody>
                  <a:tcPr/>
                </a:tc>
                <a:tc>
                  <a:txBody>
                    <a:bodyPr/>
                    <a:lstStyle/>
                    <a:p>
                      <a:pPr algn="ctr"/>
                      <a:r>
                        <a:rPr lang="en-US" altLang="zh-CN" dirty="0"/>
                        <a:t>B’s Address</a:t>
                      </a:r>
                      <a:endParaRPr lang="zh-CN" altLang="en-US" dirty="0"/>
                    </a:p>
                  </a:txBody>
                  <a:tcPr/>
                </a:tc>
                <a:extLst>
                  <a:ext uri="{0D108BD9-81ED-4DB2-BD59-A6C34878D82A}">
                    <a16:rowId xmlns:a16="http://schemas.microsoft.com/office/drawing/2014/main" val="3505733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C</a:t>
                      </a:r>
                      <a:endParaRPr lang="zh-CN" altLang="en-US" dirty="0"/>
                    </a:p>
                  </a:txBody>
                  <a:tcPr/>
                </a:tc>
                <a:tc>
                  <a:txBody>
                    <a:bodyPr/>
                    <a:lstStyle/>
                    <a:p>
                      <a:pPr algn="ctr"/>
                      <a:r>
                        <a:rPr lang="en-US" altLang="zh-CN" dirty="0"/>
                        <a:t>C’s Address</a:t>
                      </a:r>
                      <a:endParaRPr lang="zh-CN" altLang="en-US" dirty="0"/>
                    </a:p>
                  </a:txBody>
                  <a:tcPr/>
                </a:tc>
                <a:extLst>
                  <a:ext uri="{0D108BD9-81ED-4DB2-BD59-A6C34878D82A}">
                    <a16:rowId xmlns:a16="http://schemas.microsoft.com/office/drawing/2014/main" val="34340098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D</a:t>
                      </a:r>
                      <a:endParaRPr lang="zh-CN" altLang="en-US" dirty="0"/>
                    </a:p>
                  </a:txBody>
                  <a:tcPr/>
                </a:tc>
                <a:tc>
                  <a:txBody>
                    <a:bodyPr/>
                    <a:lstStyle/>
                    <a:p>
                      <a:pPr algn="ctr"/>
                      <a:r>
                        <a:rPr lang="en-US" altLang="zh-CN" dirty="0"/>
                        <a:t>D’s Address</a:t>
                      </a:r>
                      <a:endParaRPr lang="zh-CN" altLang="en-US" dirty="0"/>
                    </a:p>
                  </a:txBody>
                  <a:tcPr/>
                </a:tc>
                <a:extLst>
                  <a:ext uri="{0D108BD9-81ED-4DB2-BD59-A6C34878D82A}">
                    <a16:rowId xmlns:a16="http://schemas.microsoft.com/office/drawing/2014/main" val="108104968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E</a:t>
                      </a:r>
                      <a:endParaRPr lang="zh-CN" altLang="en-US" dirty="0"/>
                    </a:p>
                  </a:txBody>
                  <a:tcPr/>
                </a:tc>
                <a:tc>
                  <a:txBody>
                    <a:bodyPr/>
                    <a:lstStyle/>
                    <a:p>
                      <a:pPr algn="ctr"/>
                      <a:r>
                        <a:rPr lang="en-US" altLang="zh-CN" dirty="0"/>
                        <a:t>E’s Address</a:t>
                      </a:r>
                      <a:endParaRPr lang="zh-CN" altLang="en-US" dirty="0"/>
                    </a:p>
                  </a:txBody>
                  <a:tcPr/>
                </a:tc>
                <a:extLst>
                  <a:ext uri="{0D108BD9-81ED-4DB2-BD59-A6C34878D82A}">
                    <a16:rowId xmlns:a16="http://schemas.microsoft.com/office/drawing/2014/main" val="449925774"/>
                  </a:ext>
                </a:extLst>
              </a:tr>
            </a:tbl>
          </a:graphicData>
        </a:graphic>
      </p:graphicFrame>
      <p:graphicFrame>
        <p:nvGraphicFramePr>
          <p:cNvPr id="59" name="表格 5">
            <a:extLst>
              <a:ext uri="{FF2B5EF4-FFF2-40B4-BE49-F238E27FC236}">
                <a16:creationId xmlns:a16="http://schemas.microsoft.com/office/drawing/2014/main" id="{845F7525-C615-491C-BA37-A4A9016EC260}"/>
              </a:ext>
            </a:extLst>
          </p:cNvPr>
          <p:cNvGraphicFramePr>
            <a:graphicFrameLocks noGrp="1"/>
          </p:cNvGraphicFramePr>
          <p:nvPr/>
        </p:nvGraphicFramePr>
        <p:xfrm>
          <a:off x="1125315" y="3817847"/>
          <a:ext cx="5688925" cy="457200"/>
        </p:xfrm>
        <a:graphic>
          <a:graphicData uri="http://schemas.openxmlformats.org/drawingml/2006/table">
            <a:tbl>
              <a:tblPr firstRow="1" bandRow="1">
                <a:tableStyleId>{5C22544A-7EE6-4342-B048-85BDC9FD1C3A}</a:tableStyleId>
              </a:tblPr>
              <a:tblGrid>
                <a:gridCol w="1137785">
                  <a:extLst>
                    <a:ext uri="{9D8B030D-6E8A-4147-A177-3AD203B41FA5}">
                      <a16:colId xmlns:a16="http://schemas.microsoft.com/office/drawing/2014/main" val="1969943395"/>
                    </a:ext>
                  </a:extLst>
                </a:gridCol>
                <a:gridCol w="1137785">
                  <a:extLst>
                    <a:ext uri="{9D8B030D-6E8A-4147-A177-3AD203B41FA5}">
                      <a16:colId xmlns:a16="http://schemas.microsoft.com/office/drawing/2014/main" val="3664151783"/>
                    </a:ext>
                  </a:extLst>
                </a:gridCol>
                <a:gridCol w="1137785">
                  <a:extLst>
                    <a:ext uri="{9D8B030D-6E8A-4147-A177-3AD203B41FA5}">
                      <a16:colId xmlns:a16="http://schemas.microsoft.com/office/drawing/2014/main" val="250173458"/>
                    </a:ext>
                  </a:extLst>
                </a:gridCol>
                <a:gridCol w="1137785">
                  <a:extLst>
                    <a:ext uri="{9D8B030D-6E8A-4147-A177-3AD203B41FA5}">
                      <a16:colId xmlns:a16="http://schemas.microsoft.com/office/drawing/2014/main" val="384902372"/>
                    </a:ext>
                  </a:extLst>
                </a:gridCol>
                <a:gridCol w="1137785">
                  <a:extLst>
                    <a:ext uri="{9D8B030D-6E8A-4147-A177-3AD203B41FA5}">
                      <a16:colId xmlns:a16="http://schemas.microsoft.com/office/drawing/2014/main" val="3006317563"/>
                    </a:ext>
                  </a:extLst>
                </a:gridCol>
              </a:tblGrid>
              <a:tr h="370840">
                <a:tc>
                  <a:txBody>
                    <a:bodyPr/>
                    <a:lstStyle/>
                    <a:p>
                      <a:pPr algn="ctr"/>
                      <a:r>
                        <a:rPr lang="en-US" altLang="zh-CN" sz="2400" dirty="0">
                          <a:solidFill>
                            <a:schemeClr val="bg1"/>
                          </a:solidFill>
                        </a:rPr>
                        <a:t>C</a:t>
                      </a:r>
                      <a:endParaRPr lang="zh-CN" altLang="en-US" sz="2400" dirty="0">
                        <a:solidFill>
                          <a:schemeClr val="bg1"/>
                        </a:solidFill>
                      </a:endParaRPr>
                    </a:p>
                  </a:txBody>
                  <a:tcPr/>
                </a:tc>
                <a:tc>
                  <a:txBody>
                    <a:bodyPr/>
                    <a:lstStyle/>
                    <a:p>
                      <a:pPr algn="ctr"/>
                      <a:r>
                        <a:rPr lang="en-US" altLang="zh-CN" sz="2400" dirty="0">
                          <a:solidFill>
                            <a:schemeClr val="bg1"/>
                          </a:solidFill>
                        </a:rPr>
                        <a:t>D</a:t>
                      </a:r>
                      <a:endParaRPr lang="zh-CN" altLang="en-US" sz="2400" dirty="0">
                        <a:solidFill>
                          <a:schemeClr val="bg1"/>
                        </a:solidFill>
                      </a:endParaRPr>
                    </a:p>
                  </a:txBody>
                  <a:tcPr/>
                </a:tc>
                <a:tc>
                  <a:txBody>
                    <a:bodyPr/>
                    <a:lstStyle/>
                    <a:p>
                      <a:pPr algn="ctr"/>
                      <a:r>
                        <a:rPr lang="en-US" altLang="zh-CN" sz="2400" dirty="0">
                          <a:solidFill>
                            <a:schemeClr val="bg1"/>
                          </a:solidFill>
                        </a:rPr>
                        <a:t>A</a:t>
                      </a:r>
                      <a:endParaRPr lang="zh-CN" altLang="en-US" sz="2400" dirty="0">
                        <a:solidFill>
                          <a:schemeClr val="bg1"/>
                        </a:solidFill>
                      </a:endParaRPr>
                    </a:p>
                  </a:txBody>
                  <a:tcPr/>
                </a:tc>
                <a:tc>
                  <a:txBody>
                    <a:bodyPr/>
                    <a:lstStyle/>
                    <a:p>
                      <a:pPr algn="ctr"/>
                      <a:r>
                        <a:rPr lang="en-US" altLang="zh-CN" sz="2400" dirty="0">
                          <a:solidFill>
                            <a:schemeClr val="bg1"/>
                          </a:solidFill>
                        </a:rPr>
                        <a:t>E</a:t>
                      </a:r>
                      <a:endParaRPr lang="zh-CN" altLang="en-US" sz="2400" dirty="0">
                        <a:solidFill>
                          <a:schemeClr val="bg1"/>
                        </a:solidFill>
                      </a:endParaRPr>
                    </a:p>
                  </a:txBody>
                  <a:tcPr/>
                </a:tc>
                <a:tc>
                  <a:txBody>
                    <a:bodyPr/>
                    <a:lstStyle/>
                    <a:p>
                      <a:pPr algn="ctr"/>
                      <a:r>
                        <a:rPr lang="en-US" altLang="zh-CN" sz="2400" dirty="0">
                          <a:solidFill>
                            <a:srgbClr val="FF0000"/>
                          </a:solidFill>
                        </a:rPr>
                        <a:t>B</a:t>
                      </a:r>
                      <a:endParaRPr lang="zh-CN" altLang="en-US" sz="2400" dirty="0">
                        <a:solidFill>
                          <a:srgbClr val="FF0000"/>
                        </a:solidFill>
                      </a:endParaRPr>
                    </a:p>
                  </a:txBody>
                  <a:tcPr/>
                </a:tc>
                <a:extLst>
                  <a:ext uri="{0D108BD9-81ED-4DB2-BD59-A6C34878D82A}">
                    <a16:rowId xmlns:a16="http://schemas.microsoft.com/office/drawing/2014/main" val="4151510412"/>
                  </a:ext>
                </a:extLst>
              </a:tr>
            </a:tbl>
          </a:graphicData>
        </a:graphic>
      </p:graphicFrame>
      <p:sp>
        <p:nvSpPr>
          <p:cNvPr id="60" name="文本框 59">
            <a:extLst>
              <a:ext uri="{FF2B5EF4-FFF2-40B4-BE49-F238E27FC236}">
                <a16:creationId xmlns:a16="http://schemas.microsoft.com/office/drawing/2014/main" id="{E59E404B-95E1-463C-B180-2131F4BCB438}"/>
              </a:ext>
            </a:extLst>
          </p:cNvPr>
          <p:cNvSpPr txBox="1"/>
          <p:nvPr/>
        </p:nvSpPr>
        <p:spPr>
          <a:xfrm>
            <a:off x="2192330" y="4335760"/>
            <a:ext cx="2622248" cy="369332"/>
          </a:xfrm>
          <a:prstGeom prst="rect">
            <a:avLst/>
          </a:prstGeom>
          <a:noFill/>
        </p:spPr>
        <p:txBody>
          <a:bodyPr wrap="square" rtlCol="0">
            <a:spAutoFit/>
          </a:bodyPr>
          <a:lstStyle/>
          <a:p>
            <a:pPr algn="ctr"/>
            <a:r>
              <a:rPr lang="en-US" altLang="zh-CN" dirty="0"/>
              <a:t>Memory Queue</a:t>
            </a:r>
            <a:endParaRPr lang="zh-CN" altLang="en-US" dirty="0"/>
          </a:p>
        </p:txBody>
      </p:sp>
      <p:sp>
        <p:nvSpPr>
          <p:cNvPr id="61" name="文本框 60">
            <a:extLst>
              <a:ext uri="{FF2B5EF4-FFF2-40B4-BE49-F238E27FC236}">
                <a16:creationId xmlns:a16="http://schemas.microsoft.com/office/drawing/2014/main" id="{2C3780DC-3294-47F6-874C-D72C290F6734}"/>
              </a:ext>
            </a:extLst>
          </p:cNvPr>
          <p:cNvSpPr txBox="1"/>
          <p:nvPr/>
        </p:nvSpPr>
        <p:spPr>
          <a:xfrm>
            <a:off x="8454867" y="5896493"/>
            <a:ext cx="2622248" cy="369332"/>
          </a:xfrm>
          <a:prstGeom prst="rect">
            <a:avLst/>
          </a:prstGeom>
          <a:noFill/>
        </p:spPr>
        <p:txBody>
          <a:bodyPr wrap="square" rtlCol="0">
            <a:spAutoFit/>
          </a:bodyPr>
          <a:lstStyle/>
          <a:p>
            <a:pPr algn="ctr"/>
            <a:r>
              <a:rPr lang="en-US" altLang="zh-CN" dirty="0"/>
              <a:t>Data Hash Map</a:t>
            </a:r>
            <a:endParaRPr lang="zh-CN" altLang="en-US" dirty="0"/>
          </a:p>
        </p:txBody>
      </p:sp>
      <p:sp>
        <p:nvSpPr>
          <p:cNvPr id="10" name="文本框 9">
            <a:extLst>
              <a:ext uri="{FF2B5EF4-FFF2-40B4-BE49-F238E27FC236}">
                <a16:creationId xmlns:a16="http://schemas.microsoft.com/office/drawing/2014/main" id="{C7B598B4-5C86-45D7-8678-3E552FD50118}"/>
              </a:ext>
            </a:extLst>
          </p:cNvPr>
          <p:cNvSpPr txBox="1"/>
          <p:nvPr/>
        </p:nvSpPr>
        <p:spPr>
          <a:xfrm>
            <a:off x="859118" y="5020928"/>
            <a:ext cx="6094990" cy="646331"/>
          </a:xfrm>
          <a:prstGeom prst="rect">
            <a:avLst/>
          </a:prstGeom>
          <a:noFill/>
        </p:spPr>
        <p:txBody>
          <a:bodyPr wrap="square">
            <a:spAutoFit/>
          </a:bodyPr>
          <a:lstStyle/>
          <a:p>
            <a:r>
              <a:rPr lang="en-US" altLang="zh-CN" dirty="0"/>
              <a:t>We can find that B is the item that used the least recently, so we replace item B using item F.</a:t>
            </a:r>
            <a:endParaRPr lang="zh-CN" altLang="en-US" dirty="0"/>
          </a:p>
        </p:txBody>
      </p:sp>
    </p:spTree>
    <p:extLst>
      <p:ext uri="{BB962C8B-B14F-4D97-AF65-F5344CB8AC3E}">
        <p14:creationId xmlns:p14="http://schemas.microsoft.com/office/powerpoint/2010/main" val="3775908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6667B-E0E2-4D4B-AFB0-D04C06269C2D}"/>
              </a:ext>
            </a:extLst>
          </p:cNvPr>
          <p:cNvSpPr>
            <a:spLocks noGrp="1"/>
          </p:cNvSpPr>
          <p:nvPr>
            <p:ph type="title"/>
          </p:nvPr>
        </p:nvSpPr>
        <p:spPr/>
        <p:txBody>
          <a:bodyPr/>
          <a:lstStyle/>
          <a:p>
            <a:r>
              <a:rPr lang="en-US" altLang="zh-CN" dirty="0"/>
              <a:t>Example of LRU Algorithm</a:t>
            </a:r>
            <a:endParaRPr lang="zh-CN" altLang="en-US" dirty="0"/>
          </a:p>
        </p:txBody>
      </p:sp>
      <p:sp>
        <p:nvSpPr>
          <p:cNvPr id="4" name="灯片编号占位符 3">
            <a:extLst>
              <a:ext uri="{FF2B5EF4-FFF2-40B4-BE49-F238E27FC236}">
                <a16:creationId xmlns:a16="http://schemas.microsoft.com/office/drawing/2014/main" id="{473491FC-A8FF-404D-BF1A-13B1CB886163}"/>
              </a:ext>
            </a:extLst>
          </p:cNvPr>
          <p:cNvSpPr>
            <a:spLocks noGrp="1"/>
          </p:cNvSpPr>
          <p:nvPr>
            <p:ph type="sldNum" sz="quarter" idx="12"/>
          </p:nvPr>
        </p:nvSpPr>
        <p:spPr/>
        <p:txBody>
          <a:bodyPr/>
          <a:lstStyle/>
          <a:p>
            <a:fld id="{0F34953D-21D1-42C2-96B8-DD73C7DA1B65}" type="slidenum">
              <a:rPr lang="zh-CN" altLang="en-US" smtClean="0"/>
              <a:t>14</a:t>
            </a:fld>
            <a:endParaRPr lang="zh-CN" altLang="en-US" dirty="0"/>
          </a:p>
        </p:txBody>
      </p:sp>
      <p:sp>
        <p:nvSpPr>
          <p:cNvPr id="43" name="文本框 42">
            <a:extLst>
              <a:ext uri="{FF2B5EF4-FFF2-40B4-BE49-F238E27FC236}">
                <a16:creationId xmlns:a16="http://schemas.microsoft.com/office/drawing/2014/main" id="{454E833E-5F0F-4923-AA06-E7B48FFE01DB}"/>
              </a:ext>
            </a:extLst>
          </p:cNvPr>
          <p:cNvSpPr txBox="1"/>
          <p:nvPr/>
        </p:nvSpPr>
        <p:spPr>
          <a:xfrm>
            <a:off x="859118" y="2063938"/>
            <a:ext cx="10308754" cy="830997"/>
          </a:xfrm>
          <a:prstGeom prst="rect">
            <a:avLst/>
          </a:prstGeom>
          <a:noFill/>
        </p:spPr>
        <p:txBody>
          <a:bodyPr wrap="square" rtlCol="0">
            <a:spAutoFit/>
          </a:bodyPr>
          <a:lstStyle/>
          <a:p>
            <a:r>
              <a:rPr lang="en-US" altLang="zh-CN" sz="2400" dirty="0"/>
              <a:t>After the sequence of data accessing “ABCDEBEADC”, If the next data item is F, the memory can’t store 6 items of data, so we need to replace an item using item F.  </a:t>
            </a:r>
            <a:endParaRPr lang="zh-CN" altLang="en-US" sz="2400" dirty="0"/>
          </a:p>
        </p:txBody>
      </p:sp>
      <p:graphicFrame>
        <p:nvGraphicFramePr>
          <p:cNvPr id="58" name="表格 21">
            <a:extLst>
              <a:ext uri="{FF2B5EF4-FFF2-40B4-BE49-F238E27FC236}">
                <a16:creationId xmlns:a16="http://schemas.microsoft.com/office/drawing/2014/main" id="{CCF9F117-9564-4BF2-B91F-6F1D43217B02}"/>
              </a:ext>
            </a:extLst>
          </p:cNvPr>
          <p:cNvGraphicFramePr>
            <a:graphicFrameLocks noGrp="1"/>
          </p:cNvGraphicFramePr>
          <p:nvPr>
            <p:extLst>
              <p:ext uri="{D42A27DB-BD31-4B8C-83A1-F6EECF244321}">
                <p14:modId xmlns:p14="http://schemas.microsoft.com/office/powerpoint/2010/main" val="3637145779"/>
              </p:ext>
            </p:extLst>
          </p:nvPr>
        </p:nvGraphicFramePr>
        <p:xfrm>
          <a:off x="8411324" y="3560193"/>
          <a:ext cx="2709334" cy="2225040"/>
        </p:xfrm>
        <a:graphic>
          <a:graphicData uri="http://schemas.openxmlformats.org/drawingml/2006/table">
            <a:tbl>
              <a:tblPr firstRow="1" bandRow="1">
                <a:tableStyleId>{5C22544A-7EE6-4342-B048-85BDC9FD1C3A}</a:tableStyleId>
              </a:tblPr>
              <a:tblGrid>
                <a:gridCol w="1245199">
                  <a:extLst>
                    <a:ext uri="{9D8B030D-6E8A-4147-A177-3AD203B41FA5}">
                      <a16:colId xmlns:a16="http://schemas.microsoft.com/office/drawing/2014/main" val="3904660145"/>
                    </a:ext>
                  </a:extLst>
                </a:gridCol>
                <a:gridCol w="1464135">
                  <a:extLst>
                    <a:ext uri="{9D8B030D-6E8A-4147-A177-3AD203B41FA5}">
                      <a16:colId xmlns:a16="http://schemas.microsoft.com/office/drawing/2014/main" val="4078396608"/>
                    </a:ext>
                  </a:extLst>
                </a:gridCol>
              </a:tblGrid>
              <a:tr h="370840">
                <a:tc>
                  <a:txBody>
                    <a:bodyPr/>
                    <a:lstStyle/>
                    <a:p>
                      <a:pPr algn="ctr"/>
                      <a:r>
                        <a:rPr lang="en-US" altLang="zh-CN" dirty="0"/>
                        <a:t>Key</a:t>
                      </a:r>
                      <a:endParaRPr lang="zh-CN" altLang="en-US" dirty="0"/>
                    </a:p>
                  </a:txBody>
                  <a:tcPr/>
                </a:tc>
                <a:tc>
                  <a:txBody>
                    <a:bodyPr/>
                    <a:lstStyle/>
                    <a:p>
                      <a:pPr algn="ctr"/>
                      <a:r>
                        <a:rPr lang="en-US" altLang="zh-CN" dirty="0"/>
                        <a:t>Value</a:t>
                      </a:r>
                      <a:endParaRPr lang="zh-CN" altLang="en-US" dirty="0"/>
                    </a:p>
                  </a:txBody>
                  <a:tcPr/>
                </a:tc>
                <a:extLst>
                  <a:ext uri="{0D108BD9-81ED-4DB2-BD59-A6C34878D82A}">
                    <a16:rowId xmlns:a16="http://schemas.microsoft.com/office/drawing/2014/main" val="146917206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a:t>
                      </a:r>
                      <a:endParaRPr lang="zh-CN" altLang="en-US" dirty="0"/>
                    </a:p>
                  </a:txBody>
                  <a:tcPr/>
                </a:tc>
                <a:tc>
                  <a:txBody>
                    <a:bodyPr/>
                    <a:lstStyle/>
                    <a:p>
                      <a:pPr algn="ctr"/>
                      <a:r>
                        <a:rPr lang="en-US" altLang="zh-CN" dirty="0"/>
                        <a:t>A’s Address</a:t>
                      </a:r>
                      <a:endParaRPr lang="zh-CN" altLang="en-US" dirty="0"/>
                    </a:p>
                  </a:txBody>
                  <a:tcPr/>
                </a:tc>
                <a:extLst>
                  <a:ext uri="{0D108BD9-81ED-4DB2-BD59-A6C34878D82A}">
                    <a16:rowId xmlns:a16="http://schemas.microsoft.com/office/drawing/2014/main" val="72432726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C</a:t>
                      </a:r>
                      <a:endParaRPr lang="zh-CN" altLang="en-US" dirty="0"/>
                    </a:p>
                  </a:txBody>
                  <a:tcPr/>
                </a:tc>
                <a:tc>
                  <a:txBody>
                    <a:bodyPr/>
                    <a:lstStyle/>
                    <a:p>
                      <a:pPr algn="ctr"/>
                      <a:r>
                        <a:rPr lang="en-US" altLang="zh-CN" dirty="0"/>
                        <a:t>C’s Address</a:t>
                      </a:r>
                      <a:endParaRPr lang="zh-CN" altLang="en-US" dirty="0"/>
                    </a:p>
                  </a:txBody>
                  <a:tcPr/>
                </a:tc>
                <a:extLst>
                  <a:ext uri="{0D108BD9-81ED-4DB2-BD59-A6C34878D82A}">
                    <a16:rowId xmlns:a16="http://schemas.microsoft.com/office/drawing/2014/main" val="34340098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D</a:t>
                      </a:r>
                      <a:endParaRPr lang="zh-CN" altLang="en-US" dirty="0"/>
                    </a:p>
                  </a:txBody>
                  <a:tcPr/>
                </a:tc>
                <a:tc>
                  <a:txBody>
                    <a:bodyPr/>
                    <a:lstStyle/>
                    <a:p>
                      <a:pPr algn="ctr"/>
                      <a:r>
                        <a:rPr lang="en-US" altLang="zh-CN" dirty="0"/>
                        <a:t>D’s Address</a:t>
                      </a:r>
                      <a:endParaRPr lang="zh-CN" altLang="en-US" dirty="0"/>
                    </a:p>
                  </a:txBody>
                  <a:tcPr/>
                </a:tc>
                <a:extLst>
                  <a:ext uri="{0D108BD9-81ED-4DB2-BD59-A6C34878D82A}">
                    <a16:rowId xmlns:a16="http://schemas.microsoft.com/office/drawing/2014/main" val="108104968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E</a:t>
                      </a:r>
                      <a:endParaRPr lang="zh-CN" altLang="en-US" dirty="0"/>
                    </a:p>
                  </a:txBody>
                  <a:tcPr/>
                </a:tc>
                <a:tc>
                  <a:txBody>
                    <a:bodyPr/>
                    <a:lstStyle/>
                    <a:p>
                      <a:pPr algn="ctr"/>
                      <a:r>
                        <a:rPr lang="en-US" altLang="zh-CN" dirty="0"/>
                        <a:t>E’s Address</a:t>
                      </a:r>
                      <a:endParaRPr lang="zh-CN" altLang="en-US" dirty="0"/>
                    </a:p>
                  </a:txBody>
                  <a:tcPr/>
                </a:tc>
                <a:extLst>
                  <a:ext uri="{0D108BD9-81ED-4DB2-BD59-A6C34878D82A}">
                    <a16:rowId xmlns:a16="http://schemas.microsoft.com/office/drawing/2014/main" val="44992577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F</a:t>
                      </a:r>
                      <a:endParaRPr lang="zh-CN" altLang="en-US" dirty="0">
                        <a:solidFill>
                          <a:srgbClr val="FF0000"/>
                        </a:solidFill>
                      </a:endParaRPr>
                    </a:p>
                  </a:txBody>
                  <a:tcPr/>
                </a:tc>
                <a:tc>
                  <a:txBody>
                    <a:bodyPr/>
                    <a:lstStyle/>
                    <a:p>
                      <a:pPr algn="ctr"/>
                      <a:r>
                        <a:rPr lang="en-US" altLang="zh-CN" dirty="0">
                          <a:solidFill>
                            <a:srgbClr val="FF0000"/>
                          </a:solidFill>
                        </a:rPr>
                        <a:t>F’s Address</a:t>
                      </a:r>
                      <a:endParaRPr lang="zh-CN" altLang="en-US" dirty="0">
                        <a:solidFill>
                          <a:srgbClr val="FF0000"/>
                        </a:solidFill>
                      </a:endParaRPr>
                    </a:p>
                  </a:txBody>
                  <a:tcPr/>
                </a:tc>
                <a:extLst>
                  <a:ext uri="{0D108BD9-81ED-4DB2-BD59-A6C34878D82A}">
                    <a16:rowId xmlns:a16="http://schemas.microsoft.com/office/drawing/2014/main" val="963473812"/>
                  </a:ext>
                </a:extLst>
              </a:tr>
            </a:tbl>
          </a:graphicData>
        </a:graphic>
      </p:graphicFrame>
      <p:graphicFrame>
        <p:nvGraphicFramePr>
          <p:cNvPr id="59" name="表格 5">
            <a:extLst>
              <a:ext uri="{FF2B5EF4-FFF2-40B4-BE49-F238E27FC236}">
                <a16:creationId xmlns:a16="http://schemas.microsoft.com/office/drawing/2014/main" id="{845F7525-C615-491C-BA37-A4A9016EC260}"/>
              </a:ext>
            </a:extLst>
          </p:cNvPr>
          <p:cNvGraphicFramePr>
            <a:graphicFrameLocks noGrp="1"/>
          </p:cNvGraphicFramePr>
          <p:nvPr>
            <p:extLst>
              <p:ext uri="{D42A27DB-BD31-4B8C-83A1-F6EECF244321}">
                <p14:modId xmlns:p14="http://schemas.microsoft.com/office/powerpoint/2010/main" val="3699661368"/>
              </p:ext>
            </p:extLst>
          </p:nvPr>
        </p:nvGraphicFramePr>
        <p:xfrm>
          <a:off x="1125315" y="3817847"/>
          <a:ext cx="5688925" cy="457200"/>
        </p:xfrm>
        <a:graphic>
          <a:graphicData uri="http://schemas.openxmlformats.org/drawingml/2006/table">
            <a:tbl>
              <a:tblPr firstRow="1" bandRow="1">
                <a:tableStyleId>{5C22544A-7EE6-4342-B048-85BDC9FD1C3A}</a:tableStyleId>
              </a:tblPr>
              <a:tblGrid>
                <a:gridCol w="1137785">
                  <a:extLst>
                    <a:ext uri="{9D8B030D-6E8A-4147-A177-3AD203B41FA5}">
                      <a16:colId xmlns:a16="http://schemas.microsoft.com/office/drawing/2014/main" val="1969943395"/>
                    </a:ext>
                  </a:extLst>
                </a:gridCol>
                <a:gridCol w="1137785">
                  <a:extLst>
                    <a:ext uri="{9D8B030D-6E8A-4147-A177-3AD203B41FA5}">
                      <a16:colId xmlns:a16="http://schemas.microsoft.com/office/drawing/2014/main" val="3664151783"/>
                    </a:ext>
                  </a:extLst>
                </a:gridCol>
                <a:gridCol w="1137785">
                  <a:extLst>
                    <a:ext uri="{9D8B030D-6E8A-4147-A177-3AD203B41FA5}">
                      <a16:colId xmlns:a16="http://schemas.microsoft.com/office/drawing/2014/main" val="250173458"/>
                    </a:ext>
                  </a:extLst>
                </a:gridCol>
                <a:gridCol w="1137785">
                  <a:extLst>
                    <a:ext uri="{9D8B030D-6E8A-4147-A177-3AD203B41FA5}">
                      <a16:colId xmlns:a16="http://schemas.microsoft.com/office/drawing/2014/main" val="384902372"/>
                    </a:ext>
                  </a:extLst>
                </a:gridCol>
                <a:gridCol w="1137785">
                  <a:extLst>
                    <a:ext uri="{9D8B030D-6E8A-4147-A177-3AD203B41FA5}">
                      <a16:colId xmlns:a16="http://schemas.microsoft.com/office/drawing/2014/main" val="3006317563"/>
                    </a:ext>
                  </a:extLst>
                </a:gridCol>
              </a:tblGrid>
              <a:tr h="370840">
                <a:tc>
                  <a:txBody>
                    <a:bodyPr/>
                    <a:lstStyle/>
                    <a:p>
                      <a:pPr algn="ctr"/>
                      <a:r>
                        <a:rPr lang="en-US" altLang="zh-CN" sz="2400" dirty="0">
                          <a:solidFill>
                            <a:srgbClr val="FF0000"/>
                          </a:solidFill>
                        </a:rPr>
                        <a:t>F</a:t>
                      </a:r>
                      <a:endParaRPr lang="zh-CN" altLang="en-US" sz="2400" dirty="0">
                        <a:solidFill>
                          <a:srgbClr val="FF0000"/>
                        </a:solidFill>
                      </a:endParaRPr>
                    </a:p>
                  </a:txBody>
                  <a:tcPr/>
                </a:tc>
                <a:tc>
                  <a:txBody>
                    <a:bodyPr/>
                    <a:lstStyle/>
                    <a:p>
                      <a:pPr algn="ctr"/>
                      <a:r>
                        <a:rPr lang="en-US" altLang="zh-CN" sz="2400" dirty="0">
                          <a:solidFill>
                            <a:schemeClr val="bg1"/>
                          </a:solidFill>
                        </a:rPr>
                        <a:t>C</a:t>
                      </a:r>
                      <a:endParaRPr lang="zh-CN" altLang="en-US" sz="2400" dirty="0">
                        <a:solidFill>
                          <a:schemeClr val="bg1"/>
                        </a:solidFill>
                      </a:endParaRPr>
                    </a:p>
                  </a:txBody>
                  <a:tcPr/>
                </a:tc>
                <a:tc>
                  <a:txBody>
                    <a:bodyPr/>
                    <a:lstStyle/>
                    <a:p>
                      <a:pPr algn="ctr"/>
                      <a:r>
                        <a:rPr lang="en-US" altLang="zh-CN" sz="2400" dirty="0">
                          <a:solidFill>
                            <a:schemeClr val="bg1"/>
                          </a:solidFill>
                        </a:rPr>
                        <a:t>D</a:t>
                      </a:r>
                      <a:endParaRPr lang="zh-CN" altLang="en-US" sz="2400" dirty="0">
                        <a:solidFill>
                          <a:schemeClr val="bg1"/>
                        </a:solidFill>
                      </a:endParaRPr>
                    </a:p>
                  </a:txBody>
                  <a:tcPr/>
                </a:tc>
                <a:tc>
                  <a:txBody>
                    <a:bodyPr/>
                    <a:lstStyle/>
                    <a:p>
                      <a:pPr algn="ctr"/>
                      <a:r>
                        <a:rPr lang="en-US" altLang="zh-CN" sz="2400" dirty="0">
                          <a:solidFill>
                            <a:schemeClr val="bg1"/>
                          </a:solidFill>
                        </a:rPr>
                        <a:t>A</a:t>
                      </a:r>
                      <a:endParaRPr lang="zh-CN" altLang="en-US" sz="2400" dirty="0">
                        <a:solidFill>
                          <a:schemeClr val="bg1"/>
                        </a:solidFill>
                      </a:endParaRPr>
                    </a:p>
                  </a:txBody>
                  <a:tcPr/>
                </a:tc>
                <a:tc>
                  <a:txBody>
                    <a:bodyPr/>
                    <a:lstStyle/>
                    <a:p>
                      <a:pPr algn="ctr"/>
                      <a:r>
                        <a:rPr lang="en-US" altLang="zh-CN" sz="2400" dirty="0">
                          <a:solidFill>
                            <a:schemeClr val="bg1"/>
                          </a:solidFill>
                        </a:rPr>
                        <a:t>E</a:t>
                      </a:r>
                      <a:endParaRPr lang="zh-CN" altLang="en-US" sz="2400" dirty="0">
                        <a:solidFill>
                          <a:schemeClr val="bg1"/>
                        </a:solidFill>
                      </a:endParaRPr>
                    </a:p>
                  </a:txBody>
                  <a:tcPr/>
                </a:tc>
                <a:extLst>
                  <a:ext uri="{0D108BD9-81ED-4DB2-BD59-A6C34878D82A}">
                    <a16:rowId xmlns:a16="http://schemas.microsoft.com/office/drawing/2014/main" val="4151510412"/>
                  </a:ext>
                </a:extLst>
              </a:tr>
            </a:tbl>
          </a:graphicData>
        </a:graphic>
      </p:graphicFrame>
      <p:sp>
        <p:nvSpPr>
          <p:cNvPr id="60" name="文本框 59">
            <a:extLst>
              <a:ext uri="{FF2B5EF4-FFF2-40B4-BE49-F238E27FC236}">
                <a16:creationId xmlns:a16="http://schemas.microsoft.com/office/drawing/2014/main" id="{E59E404B-95E1-463C-B180-2131F4BCB438}"/>
              </a:ext>
            </a:extLst>
          </p:cNvPr>
          <p:cNvSpPr txBox="1"/>
          <p:nvPr/>
        </p:nvSpPr>
        <p:spPr>
          <a:xfrm>
            <a:off x="2192330" y="4335760"/>
            <a:ext cx="2622248" cy="369332"/>
          </a:xfrm>
          <a:prstGeom prst="rect">
            <a:avLst/>
          </a:prstGeom>
          <a:noFill/>
        </p:spPr>
        <p:txBody>
          <a:bodyPr wrap="square" rtlCol="0">
            <a:spAutoFit/>
          </a:bodyPr>
          <a:lstStyle/>
          <a:p>
            <a:pPr algn="ctr"/>
            <a:r>
              <a:rPr lang="en-US" altLang="zh-CN" dirty="0"/>
              <a:t>Memory Queue</a:t>
            </a:r>
            <a:endParaRPr lang="zh-CN" altLang="en-US" dirty="0"/>
          </a:p>
        </p:txBody>
      </p:sp>
      <p:sp>
        <p:nvSpPr>
          <p:cNvPr id="61" name="文本框 60">
            <a:extLst>
              <a:ext uri="{FF2B5EF4-FFF2-40B4-BE49-F238E27FC236}">
                <a16:creationId xmlns:a16="http://schemas.microsoft.com/office/drawing/2014/main" id="{2C3780DC-3294-47F6-874C-D72C290F6734}"/>
              </a:ext>
            </a:extLst>
          </p:cNvPr>
          <p:cNvSpPr txBox="1"/>
          <p:nvPr/>
        </p:nvSpPr>
        <p:spPr>
          <a:xfrm>
            <a:off x="8454867" y="5896493"/>
            <a:ext cx="2622248" cy="369332"/>
          </a:xfrm>
          <a:prstGeom prst="rect">
            <a:avLst/>
          </a:prstGeom>
          <a:noFill/>
        </p:spPr>
        <p:txBody>
          <a:bodyPr wrap="square" rtlCol="0">
            <a:spAutoFit/>
          </a:bodyPr>
          <a:lstStyle/>
          <a:p>
            <a:pPr algn="ctr"/>
            <a:r>
              <a:rPr lang="en-US" altLang="zh-CN" dirty="0"/>
              <a:t>Data Hash Map</a:t>
            </a:r>
            <a:endParaRPr lang="zh-CN" altLang="en-US" dirty="0"/>
          </a:p>
        </p:txBody>
      </p:sp>
      <p:sp>
        <p:nvSpPr>
          <p:cNvPr id="10" name="文本框 9">
            <a:extLst>
              <a:ext uri="{FF2B5EF4-FFF2-40B4-BE49-F238E27FC236}">
                <a16:creationId xmlns:a16="http://schemas.microsoft.com/office/drawing/2014/main" id="{C7B598B4-5C86-45D7-8678-3E552FD50118}"/>
              </a:ext>
            </a:extLst>
          </p:cNvPr>
          <p:cNvSpPr txBox="1"/>
          <p:nvPr/>
        </p:nvSpPr>
        <p:spPr>
          <a:xfrm>
            <a:off x="859118" y="5020928"/>
            <a:ext cx="6094990" cy="646331"/>
          </a:xfrm>
          <a:prstGeom prst="rect">
            <a:avLst/>
          </a:prstGeom>
          <a:noFill/>
        </p:spPr>
        <p:txBody>
          <a:bodyPr wrap="square">
            <a:spAutoFit/>
          </a:bodyPr>
          <a:lstStyle/>
          <a:p>
            <a:r>
              <a:rPr lang="en-US" altLang="zh-CN" dirty="0"/>
              <a:t>We can find that B is the item that used the least recently, so we replace item B using item F.</a:t>
            </a:r>
            <a:endParaRPr lang="zh-CN" altLang="en-US" dirty="0"/>
          </a:p>
        </p:txBody>
      </p:sp>
    </p:spTree>
    <p:extLst>
      <p:ext uri="{BB962C8B-B14F-4D97-AF65-F5344CB8AC3E}">
        <p14:creationId xmlns:p14="http://schemas.microsoft.com/office/powerpoint/2010/main" val="2710926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CCBD7FEC-FA76-499A-80F0-827EEDE063AD}"/>
              </a:ext>
            </a:extLst>
          </p:cNvPr>
          <p:cNvSpPr>
            <a:spLocks noGrp="1"/>
          </p:cNvSpPr>
          <p:nvPr>
            <p:ph type="ctrTitle"/>
          </p:nvPr>
        </p:nvSpPr>
        <p:spPr/>
        <p:txBody>
          <a:bodyPr/>
          <a:lstStyle/>
          <a:p>
            <a:r>
              <a:rPr lang="en-US" altLang="zh-CN" dirty="0"/>
              <a:t>Thank You !</a:t>
            </a:r>
            <a:endParaRPr lang="zh-CN" altLang="en-US" dirty="0"/>
          </a:p>
        </p:txBody>
      </p:sp>
      <p:sp>
        <p:nvSpPr>
          <p:cNvPr id="9" name="副标题 8">
            <a:extLst>
              <a:ext uri="{FF2B5EF4-FFF2-40B4-BE49-F238E27FC236}">
                <a16:creationId xmlns:a16="http://schemas.microsoft.com/office/drawing/2014/main" id="{1AA61B1E-1E0A-46EA-883C-DD0873252C49}"/>
              </a:ext>
            </a:extLst>
          </p:cNvPr>
          <p:cNvSpPr>
            <a:spLocks noGrp="1"/>
          </p:cNvSpPr>
          <p:nvPr>
            <p:ph type="subTitle" idx="1"/>
          </p:nvPr>
        </p:nvSpPr>
        <p:spPr/>
        <p:txBody>
          <a:bodyPr/>
          <a:lstStyle/>
          <a:p>
            <a:r>
              <a:rPr lang="en-US" altLang="zh-CN" dirty="0"/>
              <a:t>Q&amp;A</a:t>
            </a:r>
            <a:endParaRPr lang="zh-CN" altLang="en-US" dirty="0"/>
          </a:p>
        </p:txBody>
      </p:sp>
      <p:sp>
        <p:nvSpPr>
          <p:cNvPr id="10" name="灯片编号占位符 9">
            <a:extLst>
              <a:ext uri="{FF2B5EF4-FFF2-40B4-BE49-F238E27FC236}">
                <a16:creationId xmlns:a16="http://schemas.microsoft.com/office/drawing/2014/main" id="{EEEBFF06-8C5C-4093-82FB-0C912CE0B342}"/>
              </a:ext>
            </a:extLst>
          </p:cNvPr>
          <p:cNvSpPr>
            <a:spLocks noGrp="1"/>
          </p:cNvSpPr>
          <p:nvPr>
            <p:ph type="sldNum" sz="quarter" idx="12"/>
          </p:nvPr>
        </p:nvSpPr>
        <p:spPr/>
        <p:txBody>
          <a:bodyPr/>
          <a:lstStyle/>
          <a:p>
            <a:fld id="{0F34953D-21D1-42C2-96B8-DD73C7DA1B65}" type="slidenum">
              <a:rPr lang="zh-CN" altLang="en-US" smtClean="0"/>
              <a:t>15</a:t>
            </a:fld>
            <a:endParaRPr lang="zh-CN" altLang="en-US"/>
          </a:p>
        </p:txBody>
      </p:sp>
    </p:spTree>
    <p:extLst>
      <p:ext uri="{BB962C8B-B14F-4D97-AF65-F5344CB8AC3E}">
        <p14:creationId xmlns:p14="http://schemas.microsoft.com/office/powerpoint/2010/main" val="3077647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4E3DF4-1350-411B-8035-C1CE8228CE69}"/>
              </a:ext>
            </a:extLst>
          </p:cNvPr>
          <p:cNvSpPr>
            <a:spLocks noGrp="1"/>
          </p:cNvSpPr>
          <p:nvPr>
            <p:ph type="title"/>
          </p:nvPr>
        </p:nvSpPr>
        <p:spPr/>
        <p:txBody>
          <a:bodyPr/>
          <a:lstStyle/>
          <a:p>
            <a:r>
              <a:rPr lang="en-US" altLang="zh-CN" dirty="0"/>
              <a:t>Content</a:t>
            </a:r>
            <a:endParaRPr lang="zh-CN" altLang="en-US" dirty="0"/>
          </a:p>
        </p:txBody>
      </p:sp>
      <p:sp>
        <p:nvSpPr>
          <p:cNvPr id="3" name="内容占位符 2">
            <a:extLst>
              <a:ext uri="{FF2B5EF4-FFF2-40B4-BE49-F238E27FC236}">
                <a16:creationId xmlns:a16="http://schemas.microsoft.com/office/drawing/2014/main" id="{451B9109-EDC3-426F-84B0-8AA48B6CDB10}"/>
              </a:ext>
            </a:extLst>
          </p:cNvPr>
          <p:cNvSpPr>
            <a:spLocks noGrp="1"/>
          </p:cNvSpPr>
          <p:nvPr>
            <p:ph idx="1"/>
          </p:nvPr>
        </p:nvSpPr>
        <p:spPr>
          <a:xfrm>
            <a:off x="1024128" y="2286000"/>
            <a:ext cx="9720073" cy="4023360"/>
          </a:xfrm>
        </p:spPr>
        <p:txBody>
          <a:bodyPr/>
          <a:lstStyle/>
          <a:p>
            <a:pPr marL="457200" indent="-457200">
              <a:buFont typeface="+mj-lt"/>
              <a:buAutoNum type="arabicPeriod"/>
            </a:pPr>
            <a:r>
              <a:rPr lang="en-US" altLang="zh-CN" dirty="0"/>
              <a:t>Introduction to the Cache Replacement Problem.</a:t>
            </a:r>
          </a:p>
          <a:p>
            <a:pPr marL="457200" indent="-457200">
              <a:buFont typeface="+mj-lt"/>
              <a:buAutoNum type="arabicPeriod"/>
            </a:pPr>
            <a:r>
              <a:rPr lang="en-US" altLang="zh-CN" dirty="0"/>
              <a:t>Introduction to the LRU Algorithm</a:t>
            </a:r>
          </a:p>
        </p:txBody>
      </p:sp>
      <p:sp>
        <p:nvSpPr>
          <p:cNvPr id="4" name="灯片编号占位符 3">
            <a:extLst>
              <a:ext uri="{FF2B5EF4-FFF2-40B4-BE49-F238E27FC236}">
                <a16:creationId xmlns:a16="http://schemas.microsoft.com/office/drawing/2014/main" id="{401A4CEB-07C9-4E71-8D7F-B2E479D04A52}"/>
              </a:ext>
            </a:extLst>
          </p:cNvPr>
          <p:cNvSpPr>
            <a:spLocks noGrp="1"/>
          </p:cNvSpPr>
          <p:nvPr>
            <p:ph type="sldNum" sz="quarter" idx="12"/>
          </p:nvPr>
        </p:nvSpPr>
        <p:spPr/>
        <p:txBody>
          <a:bodyPr/>
          <a:lstStyle/>
          <a:p>
            <a:fld id="{0F34953D-21D1-42C2-96B8-DD73C7DA1B65}" type="slidenum">
              <a:rPr lang="zh-CN" altLang="en-US" smtClean="0"/>
              <a:t>2</a:t>
            </a:fld>
            <a:endParaRPr lang="zh-CN" altLang="en-US" dirty="0"/>
          </a:p>
        </p:txBody>
      </p:sp>
    </p:spTree>
    <p:extLst>
      <p:ext uri="{BB962C8B-B14F-4D97-AF65-F5344CB8AC3E}">
        <p14:creationId xmlns:p14="http://schemas.microsoft.com/office/powerpoint/2010/main" val="176629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6C7B57-D318-4F61-AA27-0D1C21DB3F82}"/>
              </a:ext>
            </a:extLst>
          </p:cNvPr>
          <p:cNvSpPr>
            <a:spLocks noGrp="1"/>
          </p:cNvSpPr>
          <p:nvPr>
            <p:ph type="title"/>
          </p:nvPr>
        </p:nvSpPr>
        <p:spPr>
          <a:xfrm>
            <a:off x="1024128" y="585216"/>
            <a:ext cx="9720072" cy="1499616"/>
          </a:xfrm>
        </p:spPr>
        <p:txBody>
          <a:bodyPr/>
          <a:lstStyle/>
          <a:p>
            <a:r>
              <a:rPr lang="en-US" altLang="zh-CN" dirty="0"/>
              <a:t>Cache Replacement Problem</a:t>
            </a:r>
            <a:endParaRPr lang="zh-CN" altLang="en-US" dirty="0"/>
          </a:p>
        </p:txBody>
      </p:sp>
      <p:sp>
        <p:nvSpPr>
          <p:cNvPr id="3" name="内容占位符 2">
            <a:extLst>
              <a:ext uri="{FF2B5EF4-FFF2-40B4-BE49-F238E27FC236}">
                <a16:creationId xmlns:a16="http://schemas.microsoft.com/office/drawing/2014/main" id="{B528A44A-FE34-41F9-9B16-9D103511D227}"/>
              </a:ext>
            </a:extLst>
          </p:cNvPr>
          <p:cNvSpPr>
            <a:spLocks noGrp="1"/>
          </p:cNvSpPr>
          <p:nvPr>
            <p:ph idx="1"/>
          </p:nvPr>
        </p:nvSpPr>
        <p:spPr>
          <a:xfrm>
            <a:off x="1024128" y="2286000"/>
            <a:ext cx="9944626" cy="4023360"/>
          </a:xfrm>
        </p:spPr>
        <p:txBody>
          <a:bodyPr>
            <a:normAutofit fontScale="92500" lnSpcReduction="10000"/>
          </a:bodyPr>
          <a:lstStyle/>
          <a:p>
            <a:pPr>
              <a:lnSpc>
                <a:spcPct val="100000"/>
              </a:lnSpc>
              <a:buFont typeface="Wingdings" panose="05000000000000000000" pitchFamily="2" charset="2"/>
              <a:buChar char="Ø"/>
            </a:pPr>
            <a:r>
              <a:rPr lang="en-US" altLang="zh-CN" dirty="0"/>
              <a:t>INPUT: </a:t>
            </a:r>
          </a:p>
          <a:p>
            <a:pPr lvl="1">
              <a:lnSpc>
                <a:spcPct val="100000"/>
              </a:lnSpc>
              <a:buFont typeface="Wingdings" panose="05000000000000000000" pitchFamily="2" charset="2"/>
              <a:buChar char="Ø"/>
            </a:pPr>
            <a:r>
              <a:rPr lang="en-US" altLang="zh-CN" dirty="0"/>
              <a:t>A sequence of data accessing in the memory.</a:t>
            </a:r>
          </a:p>
          <a:p>
            <a:pPr lvl="1">
              <a:lnSpc>
                <a:spcPct val="100000"/>
              </a:lnSpc>
              <a:buFont typeface="Wingdings" panose="05000000000000000000" pitchFamily="2" charset="2"/>
              <a:buChar char="Ø"/>
            </a:pPr>
            <a:r>
              <a:rPr lang="en-US" altLang="zh-CN" dirty="0"/>
              <a:t>The capacity of the memory.</a:t>
            </a:r>
          </a:p>
          <a:p>
            <a:pPr>
              <a:lnSpc>
                <a:spcPct val="100000"/>
              </a:lnSpc>
              <a:buFont typeface="Wingdings" panose="05000000000000000000" pitchFamily="2" charset="2"/>
              <a:buChar char="Ø"/>
            </a:pPr>
            <a:r>
              <a:rPr lang="en-US" altLang="zh-CN" dirty="0"/>
              <a:t>OUTPUT:</a:t>
            </a:r>
          </a:p>
          <a:p>
            <a:pPr lvl="1">
              <a:lnSpc>
                <a:spcPct val="100000"/>
              </a:lnSpc>
              <a:buFont typeface="Wingdings" panose="05000000000000000000" pitchFamily="2" charset="2"/>
              <a:buChar char="Ø"/>
            </a:pPr>
            <a:r>
              <a:rPr lang="en-US" altLang="zh-CN" dirty="0"/>
              <a:t>The status of the memory.</a:t>
            </a:r>
          </a:p>
          <a:p>
            <a:pPr>
              <a:lnSpc>
                <a:spcPct val="100000"/>
              </a:lnSpc>
              <a:buFont typeface="Wingdings" panose="05000000000000000000" pitchFamily="2" charset="2"/>
              <a:buChar char="Ø"/>
            </a:pPr>
            <a:r>
              <a:rPr lang="en-US" altLang="zh-CN" dirty="0"/>
              <a:t>BACKGROUND:</a:t>
            </a:r>
          </a:p>
          <a:p>
            <a:pPr lvl="1">
              <a:lnSpc>
                <a:spcPct val="100000"/>
              </a:lnSpc>
              <a:buFont typeface="Wingdings" panose="05000000000000000000" pitchFamily="2" charset="2"/>
              <a:buChar char="Ø"/>
            </a:pPr>
            <a:r>
              <a:rPr lang="en-US" altLang="zh-CN" dirty="0"/>
              <a:t>It cost so much time to load data from disk.</a:t>
            </a:r>
          </a:p>
          <a:p>
            <a:pPr lvl="1">
              <a:lnSpc>
                <a:spcPct val="100000"/>
              </a:lnSpc>
              <a:buFont typeface="Wingdings" panose="05000000000000000000" pitchFamily="2" charset="2"/>
              <a:buChar char="Ø"/>
            </a:pPr>
            <a:r>
              <a:rPr lang="en-US" altLang="zh-CN" dirty="0"/>
              <a:t>It is quick to read data from memory directly.</a:t>
            </a:r>
          </a:p>
          <a:p>
            <a:pPr lvl="1">
              <a:lnSpc>
                <a:spcPct val="100000"/>
              </a:lnSpc>
              <a:buFont typeface="Wingdings" panose="05000000000000000000" pitchFamily="2" charset="2"/>
              <a:buChar char="Ø"/>
            </a:pPr>
            <a:r>
              <a:rPr lang="en-US" altLang="zh-CN" dirty="0"/>
              <a:t>Space of the memory is limited, can’t save all the data.</a:t>
            </a:r>
          </a:p>
          <a:p>
            <a:pPr>
              <a:lnSpc>
                <a:spcPct val="100000"/>
              </a:lnSpc>
              <a:buFont typeface="Wingdings" panose="05000000000000000000" pitchFamily="2" charset="2"/>
              <a:buChar char="Ø"/>
            </a:pPr>
            <a:r>
              <a:rPr lang="en-US" altLang="zh-CN" dirty="0"/>
              <a:t>TARGET:</a:t>
            </a:r>
          </a:p>
          <a:p>
            <a:pPr lvl="1">
              <a:lnSpc>
                <a:spcPct val="100000"/>
              </a:lnSpc>
              <a:buFont typeface="Wingdings" panose="05000000000000000000" pitchFamily="2" charset="2"/>
              <a:buChar char="Ø"/>
            </a:pPr>
            <a:r>
              <a:rPr lang="en-US" altLang="zh-CN" dirty="0"/>
              <a:t>Scheduling the process to replace the data in the memory, minimize the times of loading data from disk.</a:t>
            </a:r>
          </a:p>
        </p:txBody>
      </p:sp>
      <p:sp>
        <p:nvSpPr>
          <p:cNvPr id="4" name="灯片编号占位符 3">
            <a:extLst>
              <a:ext uri="{FF2B5EF4-FFF2-40B4-BE49-F238E27FC236}">
                <a16:creationId xmlns:a16="http://schemas.microsoft.com/office/drawing/2014/main" id="{D5768694-BD27-4A5D-B0B7-CB2A55F248F7}"/>
              </a:ext>
            </a:extLst>
          </p:cNvPr>
          <p:cNvSpPr>
            <a:spLocks noGrp="1"/>
          </p:cNvSpPr>
          <p:nvPr>
            <p:ph type="sldNum" sz="quarter" idx="12"/>
          </p:nvPr>
        </p:nvSpPr>
        <p:spPr/>
        <p:txBody>
          <a:bodyPr/>
          <a:lstStyle/>
          <a:p>
            <a:fld id="{0F34953D-21D1-42C2-96B8-DD73C7DA1B65}" type="slidenum">
              <a:rPr lang="zh-CN" altLang="en-US" smtClean="0"/>
              <a:t>3</a:t>
            </a:fld>
            <a:endParaRPr lang="zh-CN" altLang="en-US" dirty="0"/>
          </a:p>
        </p:txBody>
      </p:sp>
      <p:grpSp>
        <p:nvGrpSpPr>
          <p:cNvPr id="13" name="组合 12">
            <a:extLst>
              <a:ext uri="{FF2B5EF4-FFF2-40B4-BE49-F238E27FC236}">
                <a16:creationId xmlns:a16="http://schemas.microsoft.com/office/drawing/2014/main" id="{E791E508-545E-46C6-A165-C076B127820F}"/>
              </a:ext>
            </a:extLst>
          </p:cNvPr>
          <p:cNvGrpSpPr/>
          <p:nvPr/>
        </p:nvGrpSpPr>
        <p:grpSpPr>
          <a:xfrm>
            <a:off x="7774924" y="3587960"/>
            <a:ext cx="1114237" cy="1575906"/>
            <a:chOff x="7093159" y="2286000"/>
            <a:chExt cx="1114237" cy="1575906"/>
          </a:xfrm>
        </p:grpSpPr>
        <p:sp>
          <p:nvSpPr>
            <p:cNvPr id="5" name="矩形 4">
              <a:extLst>
                <a:ext uri="{FF2B5EF4-FFF2-40B4-BE49-F238E27FC236}">
                  <a16:creationId xmlns:a16="http://schemas.microsoft.com/office/drawing/2014/main" id="{574E8CF4-766B-45E5-837A-5771DAC4690C}"/>
                </a:ext>
              </a:extLst>
            </p:cNvPr>
            <p:cNvSpPr/>
            <p:nvPr/>
          </p:nvSpPr>
          <p:spPr>
            <a:xfrm>
              <a:off x="7093160" y="2286000"/>
              <a:ext cx="1114236" cy="307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6" name="矩形 5">
              <a:extLst>
                <a:ext uri="{FF2B5EF4-FFF2-40B4-BE49-F238E27FC236}">
                  <a16:creationId xmlns:a16="http://schemas.microsoft.com/office/drawing/2014/main" id="{D40784D6-6555-4A5F-9ADE-D2984DF87B09}"/>
                </a:ext>
              </a:extLst>
            </p:cNvPr>
            <p:cNvSpPr/>
            <p:nvPr/>
          </p:nvSpPr>
          <p:spPr>
            <a:xfrm>
              <a:off x="7093160" y="2603191"/>
              <a:ext cx="1114236" cy="307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7" name="矩形 6">
              <a:extLst>
                <a:ext uri="{FF2B5EF4-FFF2-40B4-BE49-F238E27FC236}">
                  <a16:creationId xmlns:a16="http://schemas.microsoft.com/office/drawing/2014/main" id="{D2DD5EE0-3A20-491F-9C73-0D1DD3B56254}"/>
                </a:ext>
              </a:extLst>
            </p:cNvPr>
            <p:cNvSpPr/>
            <p:nvPr/>
          </p:nvSpPr>
          <p:spPr>
            <a:xfrm>
              <a:off x="7093159" y="2920382"/>
              <a:ext cx="1114236" cy="307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8" name="矩形 7">
              <a:extLst>
                <a:ext uri="{FF2B5EF4-FFF2-40B4-BE49-F238E27FC236}">
                  <a16:creationId xmlns:a16="http://schemas.microsoft.com/office/drawing/2014/main" id="{C6A3CEB1-A692-4F0A-AEB1-93FA8A58BAFA}"/>
                </a:ext>
              </a:extLst>
            </p:cNvPr>
            <p:cNvSpPr/>
            <p:nvPr/>
          </p:nvSpPr>
          <p:spPr>
            <a:xfrm>
              <a:off x="7093159" y="3554764"/>
              <a:ext cx="1114236" cy="307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9" name="矩形 8">
              <a:extLst>
                <a:ext uri="{FF2B5EF4-FFF2-40B4-BE49-F238E27FC236}">
                  <a16:creationId xmlns:a16="http://schemas.microsoft.com/office/drawing/2014/main" id="{5C96F5F4-B9FB-4A26-BAA5-EDE743520876}"/>
                </a:ext>
              </a:extLst>
            </p:cNvPr>
            <p:cNvSpPr/>
            <p:nvPr/>
          </p:nvSpPr>
          <p:spPr>
            <a:xfrm>
              <a:off x="7093159" y="3237573"/>
              <a:ext cx="1114236" cy="307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grpSp>
      <p:sp>
        <p:nvSpPr>
          <p:cNvPr id="10" name="文本框 9">
            <a:extLst>
              <a:ext uri="{FF2B5EF4-FFF2-40B4-BE49-F238E27FC236}">
                <a16:creationId xmlns:a16="http://schemas.microsoft.com/office/drawing/2014/main" id="{F3201778-CC90-46BC-82A4-5330A3FD7F32}"/>
              </a:ext>
            </a:extLst>
          </p:cNvPr>
          <p:cNvSpPr txBox="1"/>
          <p:nvPr/>
        </p:nvSpPr>
        <p:spPr>
          <a:xfrm>
            <a:off x="7717395" y="5185307"/>
            <a:ext cx="1229293" cy="369332"/>
          </a:xfrm>
          <a:prstGeom prst="rect">
            <a:avLst/>
          </a:prstGeom>
          <a:noFill/>
        </p:spPr>
        <p:txBody>
          <a:bodyPr wrap="square" rtlCol="0">
            <a:spAutoFit/>
          </a:bodyPr>
          <a:lstStyle/>
          <a:p>
            <a:pPr algn="ctr"/>
            <a:r>
              <a:rPr lang="en-US" altLang="zh-CN" dirty="0"/>
              <a:t>Memory</a:t>
            </a:r>
            <a:endParaRPr lang="zh-CN" altLang="en-US" dirty="0"/>
          </a:p>
        </p:txBody>
      </p:sp>
      <p:pic>
        <p:nvPicPr>
          <p:cNvPr id="12" name="图形 11" descr="数据库">
            <a:extLst>
              <a:ext uri="{FF2B5EF4-FFF2-40B4-BE49-F238E27FC236}">
                <a16:creationId xmlns:a16="http://schemas.microsoft.com/office/drawing/2014/main" id="{D13DE8E3-7510-4F69-AD29-D6147CE9EC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24179" y="3771683"/>
            <a:ext cx="1210340" cy="1248252"/>
          </a:xfrm>
          <a:prstGeom prst="rect">
            <a:avLst/>
          </a:prstGeom>
        </p:spPr>
      </p:pic>
      <p:sp>
        <p:nvSpPr>
          <p:cNvPr id="14" name="文本框 13">
            <a:extLst>
              <a:ext uri="{FF2B5EF4-FFF2-40B4-BE49-F238E27FC236}">
                <a16:creationId xmlns:a16="http://schemas.microsoft.com/office/drawing/2014/main" id="{FCF6B6D0-DC9C-4F0D-A5BD-CCD149F4F035}"/>
              </a:ext>
            </a:extLst>
          </p:cNvPr>
          <p:cNvSpPr txBox="1"/>
          <p:nvPr/>
        </p:nvSpPr>
        <p:spPr>
          <a:xfrm>
            <a:off x="10553225" y="4915941"/>
            <a:ext cx="1229293" cy="369332"/>
          </a:xfrm>
          <a:prstGeom prst="rect">
            <a:avLst/>
          </a:prstGeom>
          <a:noFill/>
        </p:spPr>
        <p:txBody>
          <a:bodyPr wrap="square" rtlCol="0">
            <a:spAutoFit/>
          </a:bodyPr>
          <a:lstStyle/>
          <a:p>
            <a:pPr algn="ctr"/>
            <a:r>
              <a:rPr lang="en-US" altLang="zh-CN" dirty="0"/>
              <a:t>Disk</a:t>
            </a:r>
            <a:endParaRPr lang="zh-CN" altLang="en-US" dirty="0"/>
          </a:p>
        </p:txBody>
      </p:sp>
      <p:pic>
        <p:nvPicPr>
          <p:cNvPr id="16" name="图形 15" descr="Web 设计">
            <a:extLst>
              <a:ext uri="{FF2B5EF4-FFF2-40B4-BE49-F238E27FC236}">
                <a16:creationId xmlns:a16="http://schemas.microsoft.com/office/drawing/2014/main" id="{AC657471-82B6-466E-8E73-FD0663F445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04135" y="1371600"/>
            <a:ext cx="914400" cy="914400"/>
          </a:xfrm>
          <a:prstGeom prst="rect">
            <a:avLst/>
          </a:prstGeom>
        </p:spPr>
      </p:pic>
      <p:sp>
        <p:nvSpPr>
          <p:cNvPr id="17" name="文本框 16">
            <a:extLst>
              <a:ext uri="{FF2B5EF4-FFF2-40B4-BE49-F238E27FC236}">
                <a16:creationId xmlns:a16="http://schemas.microsoft.com/office/drawing/2014/main" id="{0BDCF196-89B3-459C-B44C-70D712E95F1C}"/>
              </a:ext>
            </a:extLst>
          </p:cNvPr>
          <p:cNvSpPr txBox="1"/>
          <p:nvPr/>
        </p:nvSpPr>
        <p:spPr>
          <a:xfrm>
            <a:off x="8946688" y="2117836"/>
            <a:ext cx="1229293" cy="369332"/>
          </a:xfrm>
          <a:prstGeom prst="rect">
            <a:avLst/>
          </a:prstGeom>
          <a:noFill/>
        </p:spPr>
        <p:txBody>
          <a:bodyPr wrap="square" rtlCol="0">
            <a:spAutoFit/>
          </a:bodyPr>
          <a:lstStyle/>
          <a:p>
            <a:pPr algn="ctr"/>
            <a:r>
              <a:rPr lang="en-US" altLang="zh-CN" dirty="0"/>
              <a:t>Program</a:t>
            </a:r>
            <a:endParaRPr lang="zh-CN" altLang="en-US" dirty="0"/>
          </a:p>
        </p:txBody>
      </p:sp>
      <p:cxnSp>
        <p:nvCxnSpPr>
          <p:cNvPr id="19" name="直接箭头连接符 18">
            <a:extLst>
              <a:ext uri="{FF2B5EF4-FFF2-40B4-BE49-F238E27FC236}">
                <a16:creationId xmlns:a16="http://schemas.microsoft.com/office/drawing/2014/main" id="{35A6106F-FF95-425A-915F-256EA4C1EE54}"/>
              </a:ext>
            </a:extLst>
          </p:cNvPr>
          <p:cNvCxnSpPr>
            <a:cxnSpLocks/>
            <a:stCxn id="17" idx="2"/>
            <a:endCxn id="5" idx="0"/>
          </p:cNvCxnSpPr>
          <p:nvPr/>
        </p:nvCxnSpPr>
        <p:spPr>
          <a:xfrm flipH="1">
            <a:off x="8332043" y="2487168"/>
            <a:ext cx="1229292" cy="1100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B2D848B9-4A1C-411E-8ABE-8D990D18C913}"/>
              </a:ext>
            </a:extLst>
          </p:cNvPr>
          <p:cNvSpPr txBox="1"/>
          <p:nvPr/>
        </p:nvSpPr>
        <p:spPr>
          <a:xfrm>
            <a:off x="8229600" y="2797701"/>
            <a:ext cx="717088" cy="369332"/>
          </a:xfrm>
          <a:prstGeom prst="rect">
            <a:avLst/>
          </a:prstGeom>
          <a:noFill/>
        </p:spPr>
        <p:txBody>
          <a:bodyPr wrap="square" rtlCol="0">
            <a:spAutoFit/>
          </a:bodyPr>
          <a:lstStyle/>
          <a:p>
            <a:r>
              <a:rPr lang="en-US" altLang="zh-CN" dirty="0"/>
              <a:t>Read</a:t>
            </a:r>
            <a:endParaRPr lang="zh-CN" altLang="en-US" dirty="0"/>
          </a:p>
        </p:txBody>
      </p:sp>
      <p:cxnSp>
        <p:nvCxnSpPr>
          <p:cNvPr id="23" name="直接箭头连接符 22">
            <a:extLst>
              <a:ext uri="{FF2B5EF4-FFF2-40B4-BE49-F238E27FC236}">
                <a16:creationId xmlns:a16="http://schemas.microsoft.com/office/drawing/2014/main" id="{7C08D8D3-6009-4399-B6AA-AEC2F316B19C}"/>
              </a:ext>
            </a:extLst>
          </p:cNvPr>
          <p:cNvCxnSpPr>
            <a:stCxn id="7" idx="3"/>
            <a:endCxn id="12" idx="1"/>
          </p:cNvCxnSpPr>
          <p:nvPr/>
        </p:nvCxnSpPr>
        <p:spPr>
          <a:xfrm>
            <a:off x="8889160" y="4375913"/>
            <a:ext cx="1635019" cy="19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9E37F817-AA9F-41B2-A86C-F7CE4DD464F2}"/>
              </a:ext>
            </a:extLst>
          </p:cNvPr>
          <p:cNvSpPr txBox="1"/>
          <p:nvPr/>
        </p:nvSpPr>
        <p:spPr>
          <a:xfrm>
            <a:off x="9399870" y="4058722"/>
            <a:ext cx="717088" cy="369332"/>
          </a:xfrm>
          <a:prstGeom prst="rect">
            <a:avLst/>
          </a:prstGeom>
          <a:noFill/>
        </p:spPr>
        <p:txBody>
          <a:bodyPr wrap="square" rtlCol="0">
            <a:spAutoFit/>
          </a:bodyPr>
          <a:lstStyle/>
          <a:p>
            <a:r>
              <a:rPr lang="en-US" altLang="zh-CN" dirty="0"/>
              <a:t>load</a:t>
            </a:r>
            <a:endParaRPr lang="zh-CN" altLang="en-US" dirty="0"/>
          </a:p>
        </p:txBody>
      </p:sp>
    </p:spTree>
    <p:extLst>
      <p:ext uri="{BB962C8B-B14F-4D97-AF65-F5344CB8AC3E}">
        <p14:creationId xmlns:p14="http://schemas.microsoft.com/office/powerpoint/2010/main" val="3075736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6667B-E0E2-4D4B-AFB0-D04C06269C2D}"/>
              </a:ext>
            </a:extLst>
          </p:cNvPr>
          <p:cNvSpPr>
            <a:spLocks noGrp="1"/>
          </p:cNvSpPr>
          <p:nvPr>
            <p:ph type="title"/>
          </p:nvPr>
        </p:nvSpPr>
        <p:spPr/>
        <p:txBody>
          <a:bodyPr/>
          <a:lstStyle/>
          <a:p>
            <a:r>
              <a:rPr lang="en-US" altLang="zh-CN" dirty="0"/>
              <a:t>LRU Algorithm</a:t>
            </a:r>
            <a:endParaRPr lang="zh-CN" altLang="en-US" dirty="0"/>
          </a:p>
        </p:txBody>
      </p:sp>
      <p:sp>
        <p:nvSpPr>
          <p:cNvPr id="3" name="内容占位符 2">
            <a:extLst>
              <a:ext uri="{FF2B5EF4-FFF2-40B4-BE49-F238E27FC236}">
                <a16:creationId xmlns:a16="http://schemas.microsoft.com/office/drawing/2014/main" id="{CD7F1479-92A5-483F-928E-02C408D83B6D}"/>
              </a:ext>
            </a:extLst>
          </p:cNvPr>
          <p:cNvSpPr>
            <a:spLocks noGrp="1"/>
          </p:cNvSpPr>
          <p:nvPr>
            <p:ph idx="1"/>
          </p:nvPr>
        </p:nvSpPr>
        <p:spPr>
          <a:xfrm>
            <a:off x="1024129" y="2286000"/>
            <a:ext cx="4861944" cy="4023360"/>
          </a:xfrm>
        </p:spPr>
        <p:txBody>
          <a:bodyPr/>
          <a:lstStyle/>
          <a:p>
            <a:pPr>
              <a:buFont typeface="Wingdings" panose="05000000000000000000" pitchFamily="2" charset="2"/>
              <a:buChar char="Ø"/>
            </a:pPr>
            <a:r>
              <a:rPr lang="en-US" altLang="zh-CN" dirty="0"/>
              <a:t>LRU(Least Recently Used) Algorithm</a:t>
            </a:r>
          </a:p>
          <a:p>
            <a:pPr lvl="1">
              <a:buFont typeface="Wingdings" panose="05000000000000000000" pitchFamily="2" charset="2"/>
              <a:buChar char="Ø"/>
            </a:pPr>
            <a:r>
              <a:rPr lang="en-US" altLang="zh-CN" dirty="0"/>
              <a:t>This algorithm will delete the data that haven’t be used for the longest time while the memory is full and there is new data which not in the memory and need to be loaded. </a:t>
            </a:r>
          </a:p>
          <a:p>
            <a:pPr lvl="1">
              <a:buFont typeface="Wingdings" panose="05000000000000000000" pitchFamily="2" charset="2"/>
              <a:buChar char="Ø"/>
            </a:pPr>
            <a:r>
              <a:rPr lang="en-US" altLang="zh-CN" dirty="0"/>
              <a:t>This algorithm think that the data we have used recently will be useful. Correspondingly, the data that we have used the least recently is the most impossible to be used soon, so it will be replaced.</a:t>
            </a:r>
          </a:p>
          <a:p>
            <a:pPr>
              <a:buFont typeface="Wingdings" panose="05000000000000000000" pitchFamily="2" charset="2"/>
              <a:buChar char="Ø"/>
            </a:pPr>
            <a:endParaRPr lang="zh-CN" altLang="en-US" dirty="0"/>
          </a:p>
        </p:txBody>
      </p:sp>
      <p:sp>
        <p:nvSpPr>
          <p:cNvPr id="4" name="灯片编号占位符 3">
            <a:extLst>
              <a:ext uri="{FF2B5EF4-FFF2-40B4-BE49-F238E27FC236}">
                <a16:creationId xmlns:a16="http://schemas.microsoft.com/office/drawing/2014/main" id="{473491FC-A8FF-404D-BF1A-13B1CB886163}"/>
              </a:ext>
            </a:extLst>
          </p:cNvPr>
          <p:cNvSpPr>
            <a:spLocks noGrp="1"/>
          </p:cNvSpPr>
          <p:nvPr>
            <p:ph type="sldNum" sz="quarter" idx="12"/>
          </p:nvPr>
        </p:nvSpPr>
        <p:spPr/>
        <p:txBody>
          <a:bodyPr/>
          <a:lstStyle/>
          <a:p>
            <a:fld id="{0F34953D-21D1-42C2-96B8-DD73C7DA1B65}" type="slidenum">
              <a:rPr lang="zh-CN" altLang="en-US" smtClean="0"/>
              <a:t>4</a:t>
            </a:fld>
            <a:endParaRPr lang="zh-CN" altLang="en-US" dirty="0"/>
          </a:p>
        </p:txBody>
      </p:sp>
      <p:grpSp>
        <p:nvGrpSpPr>
          <p:cNvPr id="5" name="组合 4">
            <a:extLst>
              <a:ext uri="{FF2B5EF4-FFF2-40B4-BE49-F238E27FC236}">
                <a16:creationId xmlns:a16="http://schemas.microsoft.com/office/drawing/2014/main" id="{A1C1D4CC-2035-4FAE-9F6E-C9982579331A}"/>
              </a:ext>
            </a:extLst>
          </p:cNvPr>
          <p:cNvGrpSpPr/>
          <p:nvPr/>
        </p:nvGrpSpPr>
        <p:grpSpPr>
          <a:xfrm>
            <a:off x="7160277" y="3348475"/>
            <a:ext cx="1114237" cy="1575906"/>
            <a:chOff x="7093159" y="2286000"/>
            <a:chExt cx="1114237" cy="1575906"/>
          </a:xfrm>
        </p:grpSpPr>
        <p:sp>
          <p:nvSpPr>
            <p:cNvPr id="6" name="矩形 5">
              <a:extLst>
                <a:ext uri="{FF2B5EF4-FFF2-40B4-BE49-F238E27FC236}">
                  <a16:creationId xmlns:a16="http://schemas.microsoft.com/office/drawing/2014/main" id="{3FF24CC0-2FAC-4B0D-A8D2-654CE3AC8F68}"/>
                </a:ext>
              </a:extLst>
            </p:cNvPr>
            <p:cNvSpPr/>
            <p:nvPr/>
          </p:nvSpPr>
          <p:spPr>
            <a:xfrm>
              <a:off x="7093160" y="2286000"/>
              <a:ext cx="1114236" cy="307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7" name="矩形 6">
              <a:extLst>
                <a:ext uri="{FF2B5EF4-FFF2-40B4-BE49-F238E27FC236}">
                  <a16:creationId xmlns:a16="http://schemas.microsoft.com/office/drawing/2014/main" id="{B9532F43-85DD-4C72-88B9-531EB9B15557}"/>
                </a:ext>
              </a:extLst>
            </p:cNvPr>
            <p:cNvSpPr/>
            <p:nvPr/>
          </p:nvSpPr>
          <p:spPr>
            <a:xfrm>
              <a:off x="7093160" y="2603191"/>
              <a:ext cx="1114236" cy="307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8" name="矩形 7">
              <a:extLst>
                <a:ext uri="{FF2B5EF4-FFF2-40B4-BE49-F238E27FC236}">
                  <a16:creationId xmlns:a16="http://schemas.microsoft.com/office/drawing/2014/main" id="{AF2058B9-598D-414F-A48A-E5805E7954AA}"/>
                </a:ext>
              </a:extLst>
            </p:cNvPr>
            <p:cNvSpPr/>
            <p:nvPr/>
          </p:nvSpPr>
          <p:spPr>
            <a:xfrm>
              <a:off x="7093159" y="2920382"/>
              <a:ext cx="1114236" cy="307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9" name="矩形 8">
              <a:extLst>
                <a:ext uri="{FF2B5EF4-FFF2-40B4-BE49-F238E27FC236}">
                  <a16:creationId xmlns:a16="http://schemas.microsoft.com/office/drawing/2014/main" id="{25439074-63F6-466A-9084-E7BB98B448C6}"/>
                </a:ext>
              </a:extLst>
            </p:cNvPr>
            <p:cNvSpPr/>
            <p:nvPr/>
          </p:nvSpPr>
          <p:spPr>
            <a:xfrm>
              <a:off x="7093159" y="3554764"/>
              <a:ext cx="1114236" cy="307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10" name="矩形 9">
              <a:extLst>
                <a:ext uri="{FF2B5EF4-FFF2-40B4-BE49-F238E27FC236}">
                  <a16:creationId xmlns:a16="http://schemas.microsoft.com/office/drawing/2014/main" id="{DB665BCC-6198-4FB7-8377-6479FF1E016E}"/>
                </a:ext>
              </a:extLst>
            </p:cNvPr>
            <p:cNvSpPr/>
            <p:nvPr/>
          </p:nvSpPr>
          <p:spPr>
            <a:xfrm>
              <a:off x="7093159" y="3237573"/>
              <a:ext cx="1114236" cy="307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grpSp>
      <p:sp>
        <p:nvSpPr>
          <p:cNvPr id="11" name="文本框 10">
            <a:extLst>
              <a:ext uri="{FF2B5EF4-FFF2-40B4-BE49-F238E27FC236}">
                <a16:creationId xmlns:a16="http://schemas.microsoft.com/office/drawing/2014/main" id="{E3314BBB-41BC-4F74-8A6B-E0A00CEC766E}"/>
              </a:ext>
            </a:extLst>
          </p:cNvPr>
          <p:cNvSpPr txBox="1"/>
          <p:nvPr/>
        </p:nvSpPr>
        <p:spPr>
          <a:xfrm>
            <a:off x="7102748" y="4945822"/>
            <a:ext cx="1229293" cy="369332"/>
          </a:xfrm>
          <a:prstGeom prst="rect">
            <a:avLst/>
          </a:prstGeom>
          <a:noFill/>
        </p:spPr>
        <p:txBody>
          <a:bodyPr wrap="square" rtlCol="0">
            <a:spAutoFit/>
          </a:bodyPr>
          <a:lstStyle/>
          <a:p>
            <a:pPr algn="ctr"/>
            <a:r>
              <a:rPr lang="en-US" altLang="zh-CN" dirty="0"/>
              <a:t>Memory</a:t>
            </a:r>
            <a:endParaRPr lang="zh-CN" altLang="en-US" dirty="0"/>
          </a:p>
        </p:txBody>
      </p:sp>
      <p:pic>
        <p:nvPicPr>
          <p:cNvPr id="12" name="图形 11" descr="数据库">
            <a:extLst>
              <a:ext uri="{FF2B5EF4-FFF2-40B4-BE49-F238E27FC236}">
                <a16:creationId xmlns:a16="http://schemas.microsoft.com/office/drawing/2014/main" id="{99F6C498-E704-43C3-B5DA-9914F08087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09532" y="3532198"/>
            <a:ext cx="1210340" cy="1248252"/>
          </a:xfrm>
          <a:prstGeom prst="rect">
            <a:avLst/>
          </a:prstGeom>
        </p:spPr>
      </p:pic>
      <p:sp>
        <p:nvSpPr>
          <p:cNvPr id="13" name="文本框 12">
            <a:extLst>
              <a:ext uri="{FF2B5EF4-FFF2-40B4-BE49-F238E27FC236}">
                <a16:creationId xmlns:a16="http://schemas.microsoft.com/office/drawing/2014/main" id="{35EDA5AE-699F-44F2-ACF1-F13CD9104558}"/>
              </a:ext>
            </a:extLst>
          </p:cNvPr>
          <p:cNvSpPr txBox="1"/>
          <p:nvPr/>
        </p:nvSpPr>
        <p:spPr>
          <a:xfrm>
            <a:off x="9938578" y="4676456"/>
            <a:ext cx="1229293" cy="369332"/>
          </a:xfrm>
          <a:prstGeom prst="rect">
            <a:avLst/>
          </a:prstGeom>
          <a:noFill/>
        </p:spPr>
        <p:txBody>
          <a:bodyPr wrap="square" rtlCol="0">
            <a:spAutoFit/>
          </a:bodyPr>
          <a:lstStyle/>
          <a:p>
            <a:pPr algn="ctr"/>
            <a:r>
              <a:rPr lang="en-US" altLang="zh-CN" dirty="0"/>
              <a:t>Disk</a:t>
            </a:r>
            <a:endParaRPr lang="zh-CN" altLang="en-US" dirty="0"/>
          </a:p>
        </p:txBody>
      </p:sp>
      <p:pic>
        <p:nvPicPr>
          <p:cNvPr id="14" name="图形 13" descr="Web 设计">
            <a:extLst>
              <a:ext uri="{FF2B5EF4-FFF2-40B4-BE49-F238E27FC236}">
                <a16:creationId xmlns:a16="http://schemas.microsoft.com/office/drawing/2014/main" id="{192D25C4-C357-4A80-B12A-1E08790634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89488" y="1132115"/>
            <a:ext cx="914400" cy="914400"/>
          </a:xfrm>
          <a:prstGeom prst="rect">
            <a:avLst/>
          </a:prstGeom>
        </p:spPr>
      </p:pic>
      <p:sp>
        <p:nvSpPr>
          <p:cNvPr id="15" name="文本框 14">
            <a:extLst>
              <a:ext uri="{FF2B5EF4-FFF2-40B4-BE49-F238E27FC236}">
                <a16:creationId xmlns:a16="http://schemas.microsoft.com/office/drawing/2014/main" id="{7CBB21BC-A890-4AFC-AC3E-7509959DD492}"/>
              </a:ext>
            </a:extLst>
          </p:cNvPr>
          <p:cNvSpPr txBox="1"/>
          <p:nvPr/>
        </p:nvSpPr>
        <p:spPr>
          <a:xfrm>
            <a:off x="8332041" y="1878351"/>
            <a:ext cx="1229293" cy="369332"/>
          </a:xfrm>
          <a:prstGeom prst="rect">
            <a:avLst/>
          </a:prstGeom>
          <a:noFill/>
        </p:spPr>
        <p:txBody>
          <a:bodyPr wrap="square" rtlCol="0">
            <a:spAutoFit/>
          </a:bodyPr>
          <a:lstStyle/>
          <a:p>
            <a:pPr algn="ctr"/>
            <a:r>
              <a:rPr lang="en-US" altLang="zh-CN" dirty="0"/>
              <a:t>Program</a:t>
            </a:r>
            <a:endParaRPr lang="zh-CN" altLang="en-US" dirty="0"/>
          </a:p>
        </p:txBody>
      </p:sp>
      <p:cxnSp>
        <p:nvCxnSpPr>
          <p:cNvPr id="16" name="直接箭头连接符 15">
            <a:extLst>
              <a:ext uri="{FF2B5EF4-FFF2-40B4-BE49-F238E27FC236}">
                <a16:creationId xmlns:a16="http://schemas.microsoft.com/office/drawing/2014/main" id="{F8B8D87A-F8FA-4209-8AC6-1556D2453E89}"/>
              </a:ext>
            </a:extLst>
          </p:cNvPr>
          <p:cNvCxnSpPr>
            <a:cxnSpLocks/>
            <a:stCxn id="15" idx="2"/>
            <a:endCxn id="6" idx="0"/>
          </p:cNvCxnSpPr>
          <p:nvPr/>
        </p:nvCxnSpPr>
        <p:spPr>
          <a:xfrm flipH="1">
            <a:off x="7717396" y="2247683"/>
            <a:ext cx="1229292" cy="1100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85D2BFBF-3B1F-4E6C-9593-5877A72CA4CB}"/>
              </a:ext>
            </a:extLst>
          </p:cNvPr>
          <p:cNvSpPr txBox="1"/>
          <p:nvPr/>
        </p:nvSpPr>
        <p:spPr>
          <a:xfrm>
            <a:off x="7614953" y="2558216"/>
            <a:ext cx="717088" cy="369332"/>
          </a:xfrm>
          <a:prstGeom prst="rect">
            <a:avLst/>
          </a:prstGeom>
          <a:noFill/>
        </p:spPr>
        <p:txBody>
          <a:bodyPr wrap="square" rtlCol="0">
            <a:spAutoFit/>
          </a:bodyPr>
          <a:lstStyle/>
          <a:p>
            <a:r>
              <a:rPr lang="en-US" altLang="zh-CN" dirty="0"/>
              <a:t>Read</a:t>
            </a:r>
            <a:endParaRPr lang="zh-CN" altLang="en-US" dirty="0"/>
          </a:p>
        </p:txBody>
      </p:sp>
      <p:cxnSp>
        <p:nvCxnSpPr>
          <p:cNvPr id="18" name="直接箭头连接符 17">
            <a:extLst>
              <a:ext uri="{FF2B5EF4-FFF2-40B4-BE49-F238E27FC236}">
                <a16:creationId xmlns:a16="http://schemas.microsoft.com/office/drawing/2014/main" id="{14641300-AA66-4AC0-9922-F537C4E2BC6C}"/>
              </a:ext>
            </a:extLst>
          </p:cNvPr>
          <p:cNvCxnSpPr>
            <a:stCxn id="8" idx="3"/>
            <a:endCxn id="12" idx="1"/>
          </p:cNvCxnSpPr>
          <p:nvPr/>
        </p:nvCxnSpPr>
        <p:spPr>
          <a:xfrm>
            <a:off x="8274513" y="4136428"/>
            <a:ext cx="1635019" cy="19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16F6C9B2-C097-4D30-AB34-FC171A844E40}"/>
              </a:ext>
            </a:extLst>
          </p:cNvPr>
          <p:cNvSpPr txBox="1"/>
          <p:nvPr/>
        </p:nvSpPr>
        <p:spPr>
          <a:xfrm>
            <a:off x="8785223" y="3819237"/>
            <a:ext cx="717088" cy="369332"/>
          </a:xfrm>
          <a:prstGeom prst="rect">
            <a:avLst/>
          </a:prstGeom>
          <a:noFill/>
        </p:spPr>
        <p:txBody>
          <a:bodyPr wrap="square" rtlCol="0">
            <a:spAutoFit/>
          </a:bodyPr>
          <a:lstStyle/>
          <a:p>
            <a:r>
              <a:rPr lang="en-US" altLang="zh-CN" dirty="0"/>
              <a:t>load</a:t>
            </a:r>
            <a:endParaRPr lang="zh-CN" altLang="en-US" dirty="0"/>
          </a:p>
        </p:txBody>
      </p:sp>
    </p:spTree>
    <p:extLst>
      <p:ext uri="{BB962C8B-B14F-4D97-AF65-F5344CB8AC3E}">
        <p14:creationId xmlns:p14="http://schemas.microsoft.com/office/powerpoint/2010/main" val="3765641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6667B-E0E2-4D4B-AFB0-D04C06269C2D}"/>
              </a:ext>
            </a:extLst>
          </p:cNvPr>
          <p:cNvSpPr>
            <a:spLocks noGrp="1"/>
          </p:cNvSpPr>
          <p:nvPr>
            <p:ph type="title"/>
          </p:nvPr>
        </p:nvSpPr>
        <p:spPr/>
        <p:txBody>
          <a:bodyPr/>
          <a:lstStyle/>
          <a:p>
            <a:r>
              <a:rPr lang="en-US" altLang="zh-CN" dirty="0"/>
              <a:t>LRU Algorithm</a:t>
            </a:r>
            <a:endParaRPr lang="zh-CN" altLang="en-US" dirty="0"/>
          </a:p>
        </p:txBody>
      </p:sp>
      <p:sp>
        <p:nvSpPr>
          <p:cNvPr id="4" name="灯片编号占位符 3">
            <a:extLst>
              <a:ext uri="{FF2B5EF4-FFF2-40B4-BE49-F238E27FC236}">
                <a16:creationId xmlns:a16="http://schemas.microsoft.com/office/drawing/2014/main" id="{473491FC-A8FF-404D-BF1A-13B1CB886163}"/>
              </a:ext>
            </a:extLst>
          </p:cNvPr>
          <p:cNvSpPr>
            <a:spLocks noGrp="1"/>
          </p:cNvSpPr>
          <p:nvPr>
            <p:ph type="sldNum" sz="quarter" idx="12"/>
          </p:nvPr>
        </p:nvSpPr>
        <p:spPr/>
        <p:txBody>
          <a:bodyPr/>
          <a:lstStyle/>
          <a:p>
            <a:fld id="{0F34953D-21D1-42C2-96B8-DD73C7DA1B65}" type="slidenum">
              <a:rPr lang="zh-CN" altLang="en-US" smtClean="0"/>
              <a:t>5</a:t>
            </a:fld>
            <a:endParaRPr lang="zh-CN" altLang="en-US" dirty="0"/>
          </a:p>
        </p:txBody>
      </p:sp>
      <p:graphicFrame>
        <p:nvGraphicFramePr>
          <p:cNvPr id="21" name="表格 21">
            <a:extLst>
              <a:ext uri="{FF2B5EF4-FFF2-40B4-BE49-F238E27FC236}">
                <a16:creationId xmlns:a16="http://schemas.microsoft.com/office/drawing/2014/main" id="{C25B7590-01B1-4669-BCB1-88AA8928036C}"/>
              </a:ext>
            </a:extLst>
          </p:cNvPr>
          <p:cNvGraphicFramePr>
            <a:graphicFrameLocks noGrp="1"/>
          </p:cNvGraphicFramePr>
          <p:nvPr>
            <p:extLst>
              <p:ext uri="{D42A27DB-BD31-4B8C-83A1-F6EECF244321}">
                <p14:modId xmlns:p14="http://schemas.microsoft.com/office/powerpoint/2010/main" val="552534407"/>
              </p:ext>
            </p:extLst>
          </p:nvPr>
        </p:nvGraphicFramePr>
        <p:xfrm>
          <a:off x="8127999" y="976402"/>
          <a:ext cx="2709334" cy="1483360"/>
        </p:xfrm>
        <a:graphic>
          <a:graphicData uri="http://schemas.openxmlformats.org/drawingml/2006/table">
            <a:tbl>
              <a:tblPr firstRow="1" bandRow="1">
                <a:tableStyleId>{5C22544A-7EE6-4342-B048-85BDC9FD1C3A}</a:tableStyleId>
              </a:tblPr>
              <a:tblGrid>
                <a:gridCol w="1245199">
                  <a:extLst>
                    <a:ext uri="{9D8B030D-6E8A-4147-A177-3AD203B41FA5}">
                      <a16:colId xmlns:a16="http://schemas.microsoft.com/office/drawing/2014/main" val="3904660145"/>
                    </a:ext>
                  </a:extLst>
                </a:gridCol>
                <a:gridCol w="1464135">
                  <a:extLst>
                    <a:ext uri="{9D8B030D-6E8A-4147-A177-3AD203B41FA5}">
                      <a16:colId xmlns:a16="http://schemas.microsoft.com/office/drawing/2014/main" val="4078396608"/>
                    </a:ext>
                  </a:extLst>
                </a:gridCol>
              </a:tblGrid>
              <a:tr h="370840">
                <a:tc>
                  <a:txBody>
                    <a:bodyPr/>
                    <a:lstStyle/>
                    <a:p>
                      <a:pPr algn="ctr"/>
                      <a:r>
                        <a:rPr lang="en-US" altLang="zh-CN" dirty="0"/>
                        <a:t>Key</a:t>
                      </a:r>
                      <a:endParaRPr lang="zh-CN" altLang="en-US" dirty="0"/>
                    </a:p>
                  </a:txBody>
                  <a:tcPr/>
                </a:tc>
                <a:tc>
                  <a:txBody>
                    <a:bodyPr/>
                    <a:lstStyle/>
                    <a:p>
                      <a:pPr algn="ctr"/>
                      <a:r>
                        <a:rPr lang="en-US" altLang="zh-CN" dirty="0"/>
                        <a:t>Value</a:t>
                      </a:r>
                      <a:endParaRPr lang="zh-CN" altLang="en-US" dirty="0"/>
                    </a:p>
                  </a:txBody>
                  <a:tcPr/>
                </a:tc>
                <a:extLst>
                  <a:ext uri="{0D108BD9-81ED-4DB2-BD59-A6C34878D82A}">
                    <a16:rowId xmlns:a16="http://schemas.microsoft.com/office/drawing/2014/main" val="146917206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Data Name</a:t>
                      </a:r>
                      <a:endParaRPr lang="zh-CN" altLang="en-US" dirty="0"/>
                    </a:p>
                  </a:txBody>
                  <a:tcPr/>
                </a:tc>
                <a:tc>
                  <a:txBody>
                    <a:bodyPr/>
                    <a:lstStyle/>
                    <a:p>
                      <a:pPr algn="ctr"/>
                      <a:r>
                        <a:rPr lang="en-US" altLang="zh-CN" dirty="0"/>
                        <a:t>Data Address</a:t>
                      </a:r>
                      <a:endParaRPr lang="zh-CN" altLang="en-US" dirty="0"/>
                    </a:p>
                  </a:txBody>
                  <a:tcPr/>
                </a:tc>
                <a:extLst>
                  <a:ext uri="{0D108BD9-81ED-4DB2-BD59-A6C34878D82A}">
                    <a16:rowId xmlns:a16="http://schemas.microsoft.com/office/drawing/2014/main" val="724327262"/>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04173595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Data Name</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Data Address</a:t>
                      </a:r>
                      <a:endParaRPr lang="zh-CN" altLang="en-US" dirty="0"/>
                    </a:p>
                  </a:txBody>
                  <a:tcPr/>
                </a:tc>
                <a:extLst>
                  <a:ext uri="{0D108BD9-81ED-4DB2-BD59-A6C34878D82A}">
                    <a16:rowId xmlns:a16="http://schemas.microsoft.com/office/drawing/2014/main" val="449925774"/>
                  </a:ext>
                </a:extLst>
              </a:tr>
            </a:tbl>
          </a:graphicData>
        </a:graphic>
      </p:graphicFrame>
      <p:graphicFrame>
        <p:nvGraphicFramePr>
          <p:cNvPr id="22" name="表格 22">
            <a:extLst>
              <a:ext uri="{FF2B5EF4-FFF2-40B4-BE49-F238E27FC236}">
                <a16:creationId xmlns:a16="http://schemas.microsoft.com/office/drawing/2014/main" id="{73343AD8-9A6F-4506-89C9-655386D8EA2E}"/>
              </a:ext>
            </a:extLst>
          </p:cNvPr>
          <p:cNvGraphicFramePr>
            <a:graphicFrameLocks noGrp="1"/>
          </p:cNvGraphicFramePr>
          <p:nvPr>
            <p:extLst>
              <p:ext uri="{D42A27DB-BD31-4B8C-83A1-F6EECF244321}">
                <p14:modId xmlns:p14="http://schemas.microsoft.com/office/powerpoint/2010/main" val="3403885071"/>
              </p:ext>
            </p:extLst>
          </p:nvPr>
        </p:nvGraphicFramePr>
        <p:xfrm>
          <a:off x="1354667" y="1929640"/>
          <a:ext cx="5297715" cy="370840"/>
        </p:xfrm>
        <a:graphic>
          <a:graphicData uri="http://schemas.openxmlformats.org/drawingml/2006/table">
            <a:tbl>
              <a:tblPr firstRow="1" bandRow="1">
                <a:tableStyleId>{5C22544A-7EE6-4342-B048-85BDC9FD1C3A}</a:tableStyleId>
              </a:tblPr>
              <a:tblGrid>
                <a:gridCol w="1059543">
                  <a:extLst>
                    <a:ext uri="{9D8B030D-6E8A-4147-A177-3AD203B41FA5}">
                      <a16:colId xmlns:a16="http://schemas.microsoft.com/office/drawing/2014/main" val="3419120141"/>
                    </a:ext>
                  </a:extLst>
                </a:gridCol>
                <a:gridCol w="1059543">
                  <a:extLst>
                    <a:ext uri="{9D8B030D-6E8A-4147-A177-3AD203B41FA5}">
                      <a16:colId xmlns:a16="http://schemas.microsoft.com/office/drawing/2014/main" val="1285823347"/>
                    </a:ext>
                  </a:extLst>
                </a:gridCol>
                <a:gridCol w="2119086">
                  <a:extLst>
                    <a:ext uri="{9D8B030D-6E8A-4147-A177-3AD203B41FA5}">
                      <a16:colId xmlns:a16="http://schemas.microsoft.com/office/drawing/2014/main" val="1891604214"/>
                    </a:ext>
                  </a:extLst>
                </a:gridCol>
                <a:gridCol w="1059543">
                  <a:extLst>
                    <a:ext uri="{9D8B030D-6E8A-4147-A177-3AD203B41FA5}">
                      <a16:colId xmlns:a16="http://schemas.microsoft.com/office/drawing/2014/main" val="198895190"/>
                    </a:ext>
                  </a:extLst>
                </a:gridCol>
              </a:tblGrid>
              <a:tr h="370840">
                <a:tc>
                  <a:txBody>
                    <a:bodyPr/>
                    <a:lstStyle/>
                    <a:p>
                      <a:pPr algn="ctr"/>
                      <a:r>
                        <a:rPr lang="en-US" altLang="zh-CN" dirty="0"/>
                        <a:t>Data 1</a:t>
                      </a:r>
                      <a:endParaRPr lang="zh-CN" altLang="en-US" dirty="0"/>
                    </a:p>
                  </a:txBody>
                  <a:tcPr/>
                </a:tc>
                <a:tc>
                  <a:txBody>
                    <a:bodyPr/>
                    <a:lstStyle/>
                    <a:p>
                      <a:pPr algn="ctr"/>
                      <a:r>
                        <a:rPr lang="en-US" altLang="zh-CN" dirty="0"/>
                        <a:t>Data 2</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Data n</a:t>
                      </a:r>
                      <a:endParaRPr lang="zh-CN" altLang="en-US" dirty="0"/>
                    </a:p>
                  </a:txBody>
                  <a:tcPr/>
                </a:tc>
                <a:extLst>
                  <a:ext uri="{0D108BD9-81ED-4DB2-BD59-A6C34878D82A}">
                    <a16:rowId xmlns:a16="http://schemas.microsoft.com/office/drawing/2014/main" val="1696246668"/>
                  </a:ext>
                </a:extLst>
              </a:tr>
            </a:tbl>
          </a:graphicData>
        </a:graphic>
      </p:graphicFrame>
      <p:sp>
        <p:nvSpPr>
          <p:cNvPr id="23" name="文本框 22">
            <a:extLst>
              <a:ext uri="{FF2B5EF4-FFF2-40B4-BE49-F238E27FC236}">
                <a16:creationId xmlns:a16="http://schemas.microsoft.com/office/drawing/2014/main" id="{1792AAF0-FDE1-4D97-A52A-D74A12F33902}"/>
              </a:ext>
            </a:extLst>
          </p:cNvPr>
          <p:cNvSpPr txBox="1"/>
          <p:nvPr/>
        </p:nvSpPr>
        <p:spPr>
          <a:xfrm>
            <a:off x="2598057" y="2394859"/>
            <a:ext cx="2622248" cy="369332"/>
          </a:xfrm>
          <a:prstGeom prst="rect">
            <a:avLst/>
          </a:prstGeom>
          <a:noFill/>
        </p:spPr>
        <p:txBody>
          <a:bodyPr wrap="square" rtlCol="0">
            <a:spAutoFit/>
          </a:bodyPr>
          <a:lstStyle/>
          <a:p>
            <a:pPr algn="ctr"/>
            <a:r>
              <a:rPr lang="en-US" altLang="zh-CN" dirty="0"/>
              <a:t>Memory Queue</a:t>
            </a:r>
            <a:endParaRPr lang="zh-CN" altLang="en-US" dirty="0"/>
          </a:p>
        </p:txBody>
      </p:sp>
      <p:sp>
        <p:nvSpPr>
          <p:cNvPr id="24" name="文本框 23">
            <a:extLst>
              <a:ext uri="{FF2B5EF4-FFF2-40B4-BE49-F238E27FC236}">
                <a16:creationId xmlns:a16="http://schemas.microsoft.com/office/drawing/2014/main" id="{8C817E8C-2E77-4CF0-A7AA-D2E32BB5B745}"/>
              </a:ext>
            </a:extLst>
          </p:cNvPr>
          <p:cNvSpPr txBox="1"/>
          <p:nvPr/>
        </p:nvSpPr>
        <p:spPr>
          <a:xfrm>
            <a:off x="8171542" y="2476018"/>
            <a:ext cx="2622248" cy="369332"/>
          </a:xfrm>
          <a:prstGeom prst="rect">
            <a:avLst/>
          </a:prstGeom>
          <a:noFill/>
        </p:spPr>
        <p:txBody>
          <a:bodyPr wrap="square" rtlCol="0">
            <a:spAutoFit/>
          </a:bodyPr>
          <a:lstStyle/>
          <a:p>
            <a:pPr algn="ctr"/>
            <a:r>
              <a:rPr lang="en-US" altLang="zh-CN" dirty="0"/>
              <a:t>Data Hash Map</a:t>
            </a:r>
            <a:endParaRPr lang="zh-CN" altLang="en-US" dirty="0"/>
          </a:p>
        </p:txBody>
      </p:sp>
      <p:sp>
        <p:nvSpPr>
          <p:cNvPr id="26" name="流程图: 决策 25">
            <a:extLst>
              <a:ext uri="{FF2B5EF4-FFF2-40B4-BE49-F238E27FC236}">
                <a16:creationId xmlns:a16="http://schemas.microsoft.com/office/drawing/2014/main" id="{C77EFC91-571B-4A86-8DA8-9397B6BD66F5}"/>
              </a:ext>
            </a:extLst>
          </p:cNvPr>
          <p:cNvSpPr/>
          <p:nvPr/>
        </p:nvSpPr>
        <p:spPr>
          <a:xfrm>
            <a:off x="1954587" y="3276672"/>
            <a:ext cx="2554514" cy="65314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In hash map?</a:t>
            </a:r>
            <a:endParaRPr lang="zh-CN" altLang="en-US" dirty="0"/>
          </a:p>
        </p:txBody>
      </p:sp>
      <p:cxnSp>
        <p:nvCxnSpPr>
          <p:cNvPr id="29" name="直接箭头连接符 28">
            <a:extLst>
              <a:ext uri="{FF2B5EF4-FFF2-40B4-BE49-F238E27FC236}">
                <a16:creationId xmlns:a16="http://schemas.microsoft.com/office/drawing/2014/main" id="{5EDD7396-274E-46ED-8792-3E2015C35BFF}"/>
              </a:ext>
            </a:extLst>
          </p:cNvPr>
          <p:cNvCxnSpPr>
            <a:cxnSpLocks/>
            <a:stCxn id="26" idx="3"/>
            <a:endCxn id="64" idx="1"/>
          </p:cNvCxnSpPr>
          <p:nvPr/>
        </p:nvCxnSpPr>
        <p:spPr>
          <a:xfrm flipV="1">
            <a:off x="4509101" y="3598822"/>
            <a:ext cx="2099735" cy="4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74C607EC-671A-4583-A2F3-DA2EA3806971}"/>
              </a:ext>
            </a:extLst>
          </p:cNvPr>
          <p:cNvSpPr txBox="1"/>
          <p:nvPr/>
        </p:nvSpPr>
        <p:spPr>
          <a:xfrm>
            <a:off x="2599091" y="4011355"/>
            <a:ext cx="768218" cy="369332"/>
          </a:xfrm>
          <a:prstGeom prst="rect">
            <a:avLst/>
          </a:prstGeom>
          <a:noFill/>
        </p:spPr>
        <p:txBody>
          <a:bodyPr wrap="square" rtlCol="0">
            <a:spAutoFit/>
          </a:bodyPr>
          <a:lstStyle/>
          <a:p>
            <a:pPr algn="ctr"/>
            <a:r>
              <a:rPr lang="en-US" altLang="zh-CN" dirty="0"/>
              <a:t>False</a:t>
            </a:r>
          </a:p>
        </p:txBody>
      </p:sp>
      <p:sp>
        <p:nvSpPr>
          <p:cNvPr id="33" name="流程图: 决策 32">
            <a:extLst>
              <a:ext uri="{FF2B5EF4-FFF2-40B4-BE49-F238E27FC236}">
                <a16:creationId xmlns:a16="http://schemas.microsoft.com/office/drawing/2014/main" id="{41FCB621-F343-4E01-AE6D-917D90E16FB0}"/>
              </a:ext>
            </a:extLst>
          </p:cNvPr>
          <p:cNvSpPr/>
          <p:nvPr/>
        </p:nvSpPr>
        <p:spPr>
          <a:xfrm>
            <a:off x="1814282" y="4500355"/>
            <a:ext cx="2835123" cy="65314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Queue is full?</a:t>
            </a:r>
            <a:endParaRPr lang="zh-CN" altLang="en-US" dirty="0"/>
          </a:p>
        </p:txBody>
      </p:sp>
      <p:cxnSp>
        <p:nvCxnSpPr>
          <p:cNvPr id="35" name="直接箭头连接符 34">
            <a:extLst>
              <a:ext uri="{FF2B5EF4-FFF2-40B4-BE49-F238E27FC236}">
                <a16:creationId xmlns:a16="http://schemas.microsoft.com/office/drawing/2014/main" id="{51AC8180-FE13-4C4A-B27E-2A129EB57753}"/>
              </a:ext>
            </a:extLst>
          </p:cNvPr>
          <p:cNvCxnSpPr>
            <a:stCxn id="26" idx="2"/>
            <a:endCxn id="33" idx="0"/>
          </p:cNvCxnSpPr>
          <p:nvPr/>
        </p:nvCxnSpPr>
        <p:spPr>
          <a:xfrm>
            <a:off x="3231844" y="3929814"/>
            <a:ext cx="0" cy="570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89311D97-DA38-4C49-88C1-63553C3087F1}"/>
              </a:ext>
            </a:extLst>
          </p:cNvPr>
          <p:cNvSpPr txBox="1"/>
          <p:nvPr/>
        </p:nvSpPr>
        <p:spPr>
          <a:xfrm>
            <a:off x="4684313" y="3255292"/>
            <a:ext cx="768218" cy="369332"/>
          </a:xfrm>
          <a:prstGeom prst="rect">
            <a:avLst/>
          </a:prstGeom>
          <a:noFill/>
        </p:spPr>
        <p:txBody>
          <a:bodyPr wrap="square" rtlCol="0">
            <a:spAutoFit/>
          </a:bodyPr>
          <a:lstStyle/>
          <a:p>
            <a:pPr algn="ctr"/>
            <a:r>
              <a:rPr lang="en-US" altLang="zh-CN" dirty="0"/>
              <a:t>True</a:t>
            </a:r>
            <a:endParaRPr lang="zh-CN" altLang="en-US" dirty="0"/>
          </a:p>
        </p:txBody>
      </p:sp>
      <p:sp>
        <p:nvSpPr>
          <p:cNvPr id="37" name="流程图: 过程 36">
            <a:extLst>
              <a:ext uri="{FF2B5EF4-FFF2-40B4-BE49-F238E27FC236}">
                <a16:creationId xmlns:a16="http://schemas.microsoft.com/office/drawing/2014/main" id="{A3FC154F-836D-4AF4-B44F-F28AEC760888}"/>
              </a:ext>
            </a:extLst>
          </p:cNvPr>
          <p:cNvSpPr/>
          <p:nvPr/>
        </p:nvSpPr>
        <p:spPr>
          <a:xfrm>
            <a:off x="5433174" y="5724039"/>
            <a:ext cx="1412723" cy="4596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Load Data</a:t>
            </a:r>
            <a:endParaRPr lang="zh-CN" altLang="en-US" dirty="0"/>
          </a:p>
        </p:txBody>
      </p:sp>
      <p:sp>
        <p:nvSpPr>
          <p:cNvPr id="38" name="流程图: 过程 37">
            <a:extLst>
              <a:ext uri="{FF2B5EF4-FFF2-40B4-BE49-F238E27FC236}">
                <a16:creationId xmlns:a16="http://schemas.microsoft.com/office/drawing/2014/main" id="{420F9A52-A8ED-4941-BB48-F82942D0B543}"/>
              </a:ext>
            </a:extLst>
          </p:cNvPr>
          <p:cNvSpPr/>
          <p:nvPr/>
        </p:nvSpPr>
        <p:spPr>
          <a:xfrm>
            <a:off x="7503881" y="5675659"/>
            <a:ext cx="1572381" cy="5487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Insert to </a:t>
            </a:r>
            <a:r>
              <a:rPr lang="en-US" altLang="zh-CN" b="1" dirty="0">
                <a:solidFill>
                  <a:srgbClr val="FF0000"/>
                </a:solidFill>
              </a:rPr>
              <a:t>head</a:t>
            </a:r>
            <a:r>
              <a:rPr lang="en-US" altLang="zh-CN" dirty="0"/>
              <a:t> of Queue </a:t>
            </a:r>
            <a:endParaRPr lang="zh-CN" altLang="en-US" dirty="0"/>
          </a:p>
        </p:txBody>
      </p:sp>
      <p:cxnSp>
        <p:nvCxnSpPr>
          <p:cNvPr id="47" name="直接箭头连接符 46">
            <a:extLst>
              <a:ext uri="{FF2B5EF4-FFF2-40B4-BE49-F238E27FC236}">
                <a16:creationId xmlns:a16="http://schemas.microsoft.com/office/drawing/2014/main" id="{F1C2C808-054D-4F3D-810B-0CC1824B7CEA}"/>
              </a:ext>
            </a:extLst>
          </p:cNvPr>
          <p:cNvCxnSpPr>
            <a:cxnSpLocks/>
            <a:stCxn id="37" idx="3"/>
            <a:endCxn id="38" idx="1"/>
          </p:cNvCxnSpPr>
          <p:nvPr/>
        </p:nvCxnSpPr>
        <p:spPr>
          <a:xfrm flipV="1">
            <a:off x="6845897" y="5950032"/>
            <a:ext cx="657984" cy="3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连接符: 肘形 50">
            <a:extLst>
              <a:ext uri="{FF2B5EF4-FFF2-40B4-BE49-F238E27FC236}">
                <a16:creationId xmlns:a16="http://schemas.microsoft.com/office/drawing/2014/main" id="{807126BC-159C-496C-8337-ECAEF5DE1AEC}"/>
              </a:ext>
            </a:extLst>
          </p:cNvPr>
          <p:cNvCxnSpPr>
            <a:stCxn id="33" idx="2"/>
            <a:endCxn id="37" idx="1"/>
          </p:cNvCxnSpPr>
          <p:nvPr/>
        </p:nvCxnSpPr>
        <p:spPr>
          <a:xfrm rot="16200000" flipH="1">
            <a:off x="3932333" y="4453008"/>
            <a:ext cx="800352" cy="22013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5F9B0C8E-67C9-4616-A778-653D78E31461}"/>
              </a:ext>
            </a:extLst>
          </p:cNvPr>
          <p:cNvSpPr txBox="1"/>
          <p:nvPr/>
        </p:nvSpPr>
        <p:spPr>
          <a:xfrm>
            <a:off x="3546839" y="5644208"/>
            <a:ext cx="768218" cy="369332"/>
          </a:xfrm>
          <a:prstGeom prst="rect">
            <a:avLst/>
          </a:prstGeom>
          <a:noFill/>
        </p:spPr>
        <p:txBody>
          <a:bodyPr wrap="square" rtlCol="0">
            <a:spAutoFit/>
          </a:bodyPr>
          <a:lstStyle/>
          <a:p>
            <a:pPr algn="ctr"/>
            <a:r>
              <a:rPr lang="en-US" altLang="zh-CN" dirty="0"/>
              <a:t>False</a:t>
            </a:r>
          </a:p>
        </p:txBody>
      </p:sp>
      <p:sp>
        <p:nvSpPr>
          <p:cNvPr id="54" name="流程图: 过程 53">
            <a:extLst>
              <a:ext uri="{FF2B5EF4-FFF2-40B4-BE49-F238E27FC236}">
                <a16:creationId xmlns:a16="http://schemas.microsoft.com/office/drawing/2014/main" id="{B333B450-9B51-483B-AF38-39074E026978}"/>
              </a:ext>
            </a:extLst>
          </p:cNvPr>
          <p:cNvSpPr/>
          <p:nvPr/>
        </p:nvSpPr>
        <p:spPr>
          <a:xfrm>
            <a:off x="9770531" y="5670821"/>
            <a:ext cx="1572381" cy="5487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Update Hash Map</a:t>
            </a:r>
            <a:endParaRPr lang="zh-CN" altLang="en-US" dirty="0"/>
          </a:p>
        </p:txBody>
      </p:sp>
      <p:cxnSp>
        <p:nvCxnSpPr>
          <p:cNvPr id="55" name="直接箭头连接符 54">
            <a:extLst>
              <a:ext uri="{FF2B5EF4-FFF2-40B4-BE49-F238E27FC236}">
                <a16:creationId xmlns:a16="http://schemas.microsoft.com/office/drawing/2014/main" id="{B2247A5A-D066-40F2-B9AE-22C2D536216D}"/>
              </a:ext>
            </a:extLst>
          </p:cNvPr>
          <p:cNvCxnSpPr>
            <a:cxnSpLocks/>
            <a:stCxn id="38" idx="3"/>
            <a:endCxn id="54" idx="1"/>
          </p:cNvCxnSpPr>
          <p:nvPr/>
        </p:nvCxnSpPr>
        <p:spPr>
          <a:xfrm flipV="1">
            <a:off x="9076262" y="5945194"/>
            <a:ext cx="694269" cy="4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流程图: 过程 63">
            <a:extLst>
              <a:ext uri="{FF2B5EF4-FFF2-40B4-BE49-F238E27FC236}">
                <a16:creationId xmlns:a16="http://schemas.microsoft.com/office/drawing/2014/main" id="{FBECDAB4-4753-478E-B92A-6F70BCBEFBC1}"/>
              </a:ext>
            </a:extLst>
          </p:cNvPr>
          <p:cNvSpPr/>
          <p:nvPr/>
        </p:nvSpPr>
        <p:spPr>
          <a:xfrm>
            <a:off x="6608836" y="3324449"/>
            <a:ext cx="1894115" cy="5487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Move the data to the </a:t>
            </a:r>
            <a:r>
              <a:rPr lang="en-US" altLang="zh-CN" b="1" dirty="0">
                <a:solidFill>
                  <a:srgbClr val="FF0000"/>
                </a:solidFill>
              </a:rPr>
              <a:t>head</a:t>
            </a:r>
            <a:r>
              <a:rPr lang="en-US" altLang="zh-CN" dirty="0"/>
              <a:t> of queue</a:t>
            </a:r>
            <a:endParaRPr lang="zh-CN" altLang="en-US" dirty="0"/>
          </a:p>
        </p:txBody>
      </p:sp>
      <p:sp>
        <p:nvSpPr>
          <p:cNvPr id="69" name="流程图: 过程 68">
            <a:extLst>
              <a:ext uri="{FF2B5EF4-FFF2-40B4-BE49-F238E27FC236}">
                <a16:creationId xmlns:a16="http://schemas.microsoft.com/office/drawing/2014/main" id="{797D58D7-14B6-440D-9799-B13D7376C3F1}"/>
              </a:ext>
            </a:extLst>
          </p:cNvPr>
          <p:cNvSpPr/>
          <p:nvPr/>
        </p:nvSpPr>
        <p:spPr>
          <a:xfrm>
            <a:off x="9770530" y="3331500"/>
            <a:ext cx="1572381" cy="5487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Return Data</a:t>
            </a:r>
            <a:endParaRPr lang="zh-CN" altLang="en-US" dirty="0"/>
          </a:p>
        </p:txBody>
      </p:sp>
      <p:cxnSp>
        <p:nvCxnSpPr>
          <p:cNvPr id="71" name="直接箭头连接符 70">
            <a:extLst>
              <a:ext uri="{FF2B5EF4-FFF2-40B4-BE49-F238E27FC236}">
                <a16:creationId xmlns:a16="http://schemas.microsoft.com/office/drawing/2014/main" id="{8913345C-6F13-48C7-9BE5-2D42803CBCBD}"/>
              </a:ext>
            </a:extLst>
          </p:cNvPr>
          <p:cNvCxnSpPr>
            <a:stCxn id="64" idx="3"/>
            <a:endCxn id="69" idx="1"/>
          </p:cNvCxnSpPr>
          <p:nvPr/>
        </p:nvCxnSpPr>
        <p:spPr>
          <a:xfrm>
            <a:off x="8502951" y="3598822"/>
            <a:ext cx="1267579" cy="7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F7443632-1F5C-484A-ABFC-F3D4B452204D}"/>
              </a:ext>
            </a:extLst>
          </p:cNvPr>
          <p:cNvCxnSpPr>
            <a:cxnSpLocks/>
            <a:stCxn id="54" idx="0"/>
            <a:endCxn id="69" idx="2"/>
          </p:cNvCxnSpPr>
          <p:nvPr/>
        </p:nvCxnSpPr>
        <p:spPr>
          <a:xfrm flipH="1" flipV="1">
            <a:off x="10556721" y="3880245"/>
            <a:ext cx="1" cy="1790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流程图: 过程 74">
            <a:extLst>
              <a:ext uri="{FF2B5EF4-FFF2-40B4-BE49-F238E27FC236}">
                <a16:creationId xmlns:a16="http://schemas.microsoft.com/office/drawing/2014/main" id="{D7E37488-056D-4F97-AFCD-BE27303343DB}"/>
              </a:ext>
            </a:extLst>
          </p:cNvPr>
          <p:cNvSpPr/>
          <p:nvPr/>
        </p:nvSpPr>
        <p:spPr>
          <a:xfrm>
            <a:off x="5191276" y="4552553"/>
            <a:ext cx="1894115" cy="5487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Pop the data at the </a:t>
            </a:r>
            <a:r>
              <a:rPr lang="en-US" altLang="zh-CN" b="1" dirty="0">
                <a:solidFill>
                  <a:srgbClr val="FF0000"/>
                </a:solidFill>
              </a:rPr>
              <a:t>tail</a:t>
            </a:r>
            <a:r>
              <a:rPr lang="en-US" altLang="zh-CN" dirty="0"/>
              <a:t> of queue</a:t>
            </a:r>
            <a:endParaRPr lang="zh-CN" altLang="en-US" dirty="0"/>
          </a:p>
        </p:txBody>
      </p:sp>
      <p:cxnSp>
        <p:nvCxnSpPr>
          <p:cNvPr id="77" name="直接箭头连接符 76">
            <a:extLst>
              <a:ext uri="{FF2B5EF4-FFF2-40B4-BE49-F238E27FC236}">
                <a16:creationId xmlns:a16="http://schemas.microsoft.com/office/drawing/2014/main" id="{789726D3-0849-4940-B5F9-C444439D5D73}"/>
              </a:ext>
            </a:extLst>
          </p:cNvPr>
          <p:cNvCxnSpPr>
            <a:stCxn id="33" idx="3"/>
            <a:endCxn id="75" idx="1"/>
          </p:cNvCxnSpPr>
          <p:nvPr/>
        </p:nvCxnSpPr>
        <p:spPr>
          <a:xfrm>
            <a:off x="4649405" y="4826926"/>
            <a:ext cx="5418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文本框 80">
            <a:extLst>
              <a:ext uri="{FF2B5EF4-FFF2-40B4-BE49-F238E27FC236}">
                <a16:creationId xmlns:a16="http://schemas.microsoft.com/office/drawing/2014/main" id="{5AA3B54B-F35A-4FA1-A914-88ABB1420D9C}"/>
              </a:ext>
            </a:extLst>
          </p:cNvPr>
          <p:cNvSpPr txBox="1"/>
          <p:nvPr/>
        </p:nvSpPr>
        <p:spPr>
          <a:xfrm>
            <a:off x="4463661" y="4422367"/>
            <a:ext cx="768218" cy="369332"/>
          </a:xfrm>
          <a:prstGeom prst="rect">
            <a:avLst/>
          </a:prstGeom>
          <a:noFill/>
        </p:spPr>
        <p:txBody>
          <a:bodyPr wrap="square" rtlCol="0">
            <a:spAutoFit/>
          </a:bodyPr>
          <a:lstStyle/>
          <a:p>
            <a:pPr algn="ctr"/>
            <a:r>
              <a:rPr lang="en-US" altLang="zh-CN" dirty="0"/>
              <a:t>True</a:t>
            </a:r>
            <a:endParaRPr lang="zh-CN" altLang="en-US" dirty="0"/>
          </a:p>
        </p:txBody>
      </p:sp>
      <p:cxnSp>
        <p:nvCxnSpPr>
          <p:cNvPr id="95" name="连接符: 肘形 94">
            <a:extLst>
              <a:ext uri="{FF2B5EF4-FFF2-40B4-BE49-F238E27FC236}">
                <a16:creationId xmlns:a16="http://schemas.microsoft.com/office/drawing/2014/main" id="{3A05974D-E42E-42A6-8BC5-41435994D7FF}"/>
              </a:ext>
            </a:extLst>
          </p:cNvPr>
          <p:cNvCxnSpPr>
            <a:stCxn id="75" idx="2"/>
            <a:endCxn id="37" idx="0"/>
          </p:cNvCxnSpPr>
          <p:nvPr/>
        </p:nvCxnSpPr>
        <p:spPr>
          <a:xfrm rot="16200000" flipH="1">
            <a:off x="5827565" y="5412067"/>
            <a:ext cx="622741" cy="12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文本框 107">
            <a:extLst>
              <a:ext uri="{FF2B5EF4-FFF2-40B4-BE49-F238E27FC236}">
                <a16:creationId xmlns:a16="http://schemas.microsoft.com/office/drawing/2014/main" id="{49E9C414-4691-43C6-B0F2-C004756615DF}"/>
              </a:ext>
            </a:extLst>
          </p:cNvPr>
          <p:cNvSpPr txBox="1"/>
          <p:nvPr/>
        </p:nvSpPr>
        <p:spPr>
          <a:xfrm>
            <a:off x="416076" y="5298862"/>
            <a:ext cx="2012646" cy="646331"/>
          </a:xfrm>
          <a:prstGeom prst="rect">
            <a:avLst/>
          </a:prstGeom>
          <a:noFill/>
        </p:spPr>
        <p:txBody>
          <a:bodyPr wrap="square" rtlCol="0">
            <a:spAutoFit/>
          </a:bodyPr>
          <a:lstStyle/>
          <a:p>
            <a:pPr algn="r"/>
            <a:r>
              <a:rPr lang="en-US" altLang="zh-CN"/>
              <a:t>Time </a:t>
            </a:r>
            <a:r>
              <a:rPr lang="en-US" altLang="zh-CN" dirty="0"/>
              <a:t>Complexity:</a:t>
            </a:r>
          </a:p>
          <a:p>
            <a:pPr algn="r"/>
            <a:r>
              <a:rPr lang="en-US" altLang="zh-CN" dirty="0">
                <a:solidFill>
                  <a:srgbClr val="FF0000"/>
                </a:solidFill>
              </a:rPr>
              <a:t>O(1)</a:t>
            </a:r>
            <a:endParaRPr lang="zh-CN" altLang="en-US" dirty="0">
              <a:solidFill>
                <a:srgbClr val="FF0000"/>
              </a:solidFill>
            </a:endParaRPr>
          </a:p>
        </p:txBody>
      </p:sp>
      <p:sp>
        <p:nvSpPr>
          <p:cNvPr id="30" name="流程图: 过程 29">
            <a:extLst>
              <a:ext uri="{FF2B5EF4-FFF2-40B4-BE49-F238E27FC236}">
                <a16:creationId xmlns:a16="http://schemas.microsoft.com/office/drawing/2014/main" id="{44577F0C-29BE-45E4-A924-311DB7382322}"/>
              </a:ext>
            </a:extLst>
          </p:cNvPr>
          <p:cNvSpPr/>
          <p:nvPr/>
        </p:nvSpPr>
        <p:spPr>
          <a:xfrm>
            <a:off x="60472" y="2675278"/>
            <a:ext cx="1894115" cy="5487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New data accessing</a:t>
            </a:r>
            <a:endParaRPr lang="zh-CN" altLang="en-US" dirty="0"/>
          </a:p>
        </p:txBody>
      </p:sp>
      <p:cxnSp>
        <p:nvCxnSpPr>
          <p:cNvPr id="7" name="连接符: 肘形 6">
            <a:extLst>
              <a:ext uri="{FF2B5EF4-FFF2-40B4-BE49-F238E27FC236}">
                <a16:creationId xmlns:a16="http://schemas.microsoft.com/office/drawing/2014/main" id="{4B201EB2-5D57-4317-95F2-413059F2B610}"/>
              </a:ext>
            </a:extLst>
          </p:cNvPr>
          <p:cNvCxnSpPr>
            <a:stCxn id="30" idx="3"/>
            <a:endCxn id="26" idx="0"/>
          </p:cNvCxnSpPr>
          <p:nvPr/>
        </p:nvCxnSpPr>
        <p:spPr>
          <a:xfrm>
            <a:off x="1954587" y="2949651"/>
            <a:ext cx="1277257" cy="3270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299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6667B-E0E2-4D4B-AFB0-D04C06269C2D}"/>
              </a:ext>
            </a:extLst>
          </p:cNvPr>
          <p:cNvSpPr>
            <a:spLocks noGrp="1"/>
          </p:cNvSpPr>
          <p:nvPr>
            <p:ph type="title"/>
          </p:nvPr>
        </p:nvSpPr>
        <p:spPr/>
        <p:txBody>
          <a:bodyPr/>
          <a:lstStyle/>
          <a:p>
            <a:r>
              <a:rPr lang="en-US" altLang="zh-CN" dirty="0"/>
              <a:t>Example of LRU Algorithm</a:t>
            </a:r>
            <a:endParaRPr lang="zh-CN" altLang="en-US" dirty="0"/>
          </a:p>
        </p:txBody>
      </p:sp>
      <p:sp>
        <p:nvSpPr>
          <p:cNvPr id="4" name="灯片编号占位符 3">
            <a:extLst>
              <a:ext uri="{FF2B5EF4-FFF2-40B4-BE49-F238E27FC236}">
                <a16:creationId xmlns:a16="http://schemas.microsoft.com/office/drawing/2014/main" id="{473491FC-A8FF-404D-BF1A-13B1CB886163}"/>
              </a:ext>
            </a:extLst>
          </p:cNvPr>
          <p:cNvSpPr>
            <a:spLocks noGrp="1"/>
          </p:cNvSpPr>
          <p:nvPr>
            <p:ph type="sldNum" sz="quarter" idx="12"/>
          </p:nvPr>
        </p:nvSpPr>
        <p:spPr/>
        <p:txBody>
          <a:bodyPr/>
          <a:lstStyle/>
          <a:p>
            <a:fld id="{0F34953D-21D1-42C2-96B8-DD73C7DA1B65}" type="slidenum">
              <a:rPr lang="zh-CN" altLang="en-US" smtClean="0"/>
              <a:t>6</a:t>
            </a:fld>
            <a:endParaRPr lang="zh-CN" altLang="en-US" dirty="0"/>
          </a:p>
        </p:txBody>
      </p:sp>
      <p:sp>
        <p:nvSpPr>
          <p:cNvPr id="43" name="文本框 42">
            <a:extLst>
              <a:ext uri="{FF2B5EF4-FFF2-40B4-BE49-F238E27FC236}">
                <a16:creationId xmlns:a16="http://schemas.microsoft.com/office/drawing/2014/main" id="{454E833E-5F0F-4923-AA06-E7B48FFE01DB}"/>
              </a:ext>
            </a:extLst>
          </p:cNvPr>
          <p:cNvSpPr txBox="1"/>
          <p:nvPr/>
        </p:nvSpPr>
        <p:spPr>
          <a:xfrm>
            <a:off x="859118" y="2063938"/>
            <a:ext cx="8787499" cy="1569660"/>
          </a:xfrm>
          <a:prstGeom prst="rect">
            <a:avLst/>
          </a:prstGeom>
          <a:noFill/>
        </p:spPr>
        <p:txBody>
          <a:bodyPr wrap="square" rtlCol="0">
            <a:spAutoFit/>
          </a:bodyPr>
          <a:lstStyle/>
          <a:p>
            <a:r>
              <a:rPr lang="en-US" altLang="zh-CN" sz="2400" dirty="0"/>
              <a:t>If the data sequence is ABCDEBEADC and the memory capacity is 5.</a:t>
            </a:r>
          </a:p>
          <a:p>
            <a:r>
              <a:rPr lang="en-US" altLang="zh-CN" sz="2400" dirty="0"/>
              <a:t>For the first 5 data accessing “ABCDE”, the memory is not full, so we can cache them directly.</a:t>
            </a:r>
          </a:p>
          <a:p>
            <a:r>
              <a:rPr lang="en-US" altLang="zh-CN" sz="2400" dirty="0"/>
              <a:t>The memory will be:</a:t>
            </a:r>
            <a:endParaRPr lang="zh-CN" altLang="en-US" sz="2400" dirty="0"/>
          </a:p>
        </p:txBody>
      </p:sp>
      <p:graphicFrame>
        <p:nvGraphicFramePr>
          <p:cNvPr id="58" name="表格 21">
            <a:extLst>
              <a:ext uri="{FF2B5EF4-FFF2-40B4-BE49-F238E27FC236}">
                <a16:creationId xmlns:a16="http://schemas.microsoft.com/office/drawing/2014/main" id="{CCF9F117-9564-4BF2-B91F-6F1D43217B02}"/>
              </a:ext>
            </a:extLst>
          </p:cNvPr>
          <p:cNvGraphicFramePr>
            <a:graphicFrameLocks noGrp="1"/>
          </p:cNvGraphicFramePr>
          <p:nvPr>
            <p:extLst>
              <p:ext uri="{D42A27DB-BD31-4B8C-83A1-F6EECF244321}">
                <p14:modId xmlns:p14="http://schemas.microsoft.com/office/powerpoint/2010/main" val="1783799741"/>
              </p:ext>
            </p:extLst>
          </p:nvPr>
        </p:nvGraphicFramePr>
        <p:xfrm>
          <a:off x="8901830" y="3412016"/>
          <a:ext cx="2709334" cy="2225040"/>
        </p:xfrm>
        <a:graphic>
          <a:graphicData uri="http://schemas.openxmlformats.org/drawingml/2006/table">
            <a:tbl>
              <a:tblPr firstRow="1" bandRow="1">
                <a:tableStyleId>{5C22544A-7EE6-4342-B048-85BDC9FD1C3A}</a:tableStyleId>
              </a:tblPr>
              <a:tblGrid>
                <a:gridCol w="1245199">
                  <a:extLst>
                    <a:ext uri="{9D8B030D-6E8A-4147-A177-3AD203B41FA5}">
                      <a16:colId xmlns:a16="http://schemas.microsoft.com/office/drawing/2014/main" val="3904660145"/>
                    </a:ext>
                  </a:extLst>
                </a:gridCol>
                <a:gridCol w="1464135">
                  <a:extLst>
                    <a:ext uri="{9D8B030D-6E8A-4147-A177-3AD203B41FA5}">
                      <a16:colId xmlns:a16="http://schemas.microsoft.com/office/drawing/2014/main" val="4078396608"/>
                    </a:ext>
                  </a:extLst>
                </a:gridCol>
              </a:tblGrid>
              <a:tr h="370840">
                <a:tc>
                  <a:txBody>
                    <a:bodyPr/>
                    <a:lstStyle/>
                    <a:p>
                      <a:pPr algn="ctr"/>
                      <a:r>
                        <a:rPr lang="en-US" altLang="zh-CN" dirty="0"/>
                        <a:t>Key</a:t>
                      </a:r>
                      <a:endParaRPr lang="zh-CN" altLang="en-US" dirty="0"/>
                    </a:p>
                  </a:txBody>
                  <a:tcPr/>
                </a:tc>
                <a:tc>
                  <a:txBody>
                    <a:bodyPr/>
                    <a:lstStyle/>
                    <a:p>
                      <a:pPr algn="ctr"/>
                      <a:r>
                        <a:rPr lang="en-US" altLang="zh-CN" dirty="0"/>
                        <a:t>Value</a:t>
                      </a:r>
                      <a:endParaRPr lang="zh-CN" altLang="en-US" dirty="0"/>
                    </a:p>
                  </a:txBody>
                  <a:tcPr/>
                </a:tc>
                <a:extLst>
                  <a:ext uri="{0D108BD9-81ED-4DB2-BD59-A6C34878D82A}">
                    <a16:rowId xmlns:a16="http://schemas.microsoft.com/office/drawing/2014/main" val="146917206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a:t>
                      </a:r>
                      <a:endParaRPr lang="zh-CN" altLang="en-US" dirty="0"/>
                    </a:p>
                  </a:txBody>
                  <a:tcPr/>
                </a:tc>
                <a:tc>
                  <a:txBody>
                    <a:bodyPr/>
                    <a:lstStyle/>
                    <a:p>
                      <a:pPr algn="ctr"/>
                      <a:r>
                        <a:rPr lang="en-US" altLang="zh-CN" dirty="0"/>
                        <a:t>A’s Address</a:t>
                      </a:r>
                      <a:endParaRPr lang="zh-CN" altLang="en-US" dirty="0"/>
                    </a:p>
                  </a:txBody>
                  <a:tcPr/>
                </a:tc>
                <a:extLst>
                  <a:ext uri="{0D108BD9-81ED-4DB2-BD59-A6C34878D82A}">
                    <a16:rowId xmlns:a16="http://schemas.microsoft.com/office/drawing/2014/main" val="72432726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B</a:t>
                      </a:r>
                      <a:endParaRPr lang="zh-CN" altLang="en-US" dirty="0"/>
                    </a:p>
                  </a:txBody>
                  <a:tcPr/>
                </a:tc>
                <a:tc>
                  <a:txBody>
                    <a:bodyPr/>
                    <a:lstStyle/>
                    <a:p>
                      <a:pPr algn="ctr"/>
                      <a:r>
                        <a:rPr lang="en-US" altLang="zh-CN" dirty="0"/>
                        <a:t>B’s Address</a:t>
                      </a:r>
                      <a:endParaRPr lang="zh-CN" altLang="en-US" dirty="0"/>
                    </a:p>
                  </a:txBody>
                  <a:tcPr/>
                </a:tc>
                <a:extLst>
                  <a:ext uri="{0D108BD9-81ED-4DB2-BD59-A6C34878D82A}">
                    <a16:rowId xmlns:a16="http://schemas.microsoft.com/office/drawing/2014/main" val="3505733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C</a:t>
                      </a:r>
                      <a:endParaRPr lang="zh-CN" altLang="en-US" dirty="0"/>
                    </a:p>
                  </a:txBody>
                  <a:tcPr/>
                </a:tc>
                <a:tc>
                  <a:txBody>
                    <a:bodyPr/>
                    <a:lstStyle/>
                    <a:p>
                      <a:pPr algn="ctr"/>
                      <a:r>
                        <a:rPr lang="en-US" altLang="zh-CN" dirty="0"/>
                        <a:t>C’s Address</a:t>
                      </a:r>
                      <a:endParaRPr lang="zh-CN" altLang="en-US" dirty="0"/>
                    </a:p>
                  </a:txBody>
                  <a:tcPr/>
                </a:tc>
                <a:extLst>
                  <a:ext uri="{0D108BD9-81ED-4DB2-BD59-A6C34878D82A}">
                    <a16:rowId xmlns:a16="http://schemas.microsoft.com/office/drawing/2014/main" val="34340098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D</a:t>
                      </a:r>
                      <a:endParaRPr lang="zh-CN" altLang="en-US" dirty="0"/>
                    </a:p>
                  </a:txBody>
                  <a:tcPr/>
                </a:tc>
                <a:tc>
                  <a:txBody>
                    <a:bodyPr/>
                    <a:lstStyle/>
                    <a:p>
                      <a:pPr algn="ctr"/>
                      <a:r>
                        <a:rPr lang="en-US" altLang="zh-CN" dirty="0"/>
                        <a:t>D’s Address</a:t>
                      </a:r>
                      <a:endParaRPr lang="zh-CN" altLang="en-US" dirty="0"/>
                    </a:p>
                  </a:txBody>
                  <a:tcPr/>
                </a:tc>
                <a:extLst>
                  <a:ext uri="{0D108BD9-81ED-4DB2-BD59-A6C34878D82A}">
                    <a16:rowId xmlns:a16="http://schemas.microsoft.com/office/drawing/2014/main" val="108104968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E</a:t>
                      </a:r>
                      <a:endParaRPr lang="zh-CN" altLang="en-US" dirty="0"/>
                    </a:p>
                  </a:txBody>
                  <a:tcPr/>
                </a:tc>
                <a:tc>
                  <a:txBody>
                    <a:bodyPr/>
                    <a:lstStyle/>
                    <a:p>
                      <a:pPr algn="ctr"/>
                      <a:r>
                        <a:rPr lang="en-US" altLang="zh-CN" dirty="0"/>
                        <a:t>E’s Address</a:t>
                      </a:r>
                      <a:endParaRPr lang="zh-CN" altLang="en-US" dirty="0"/>
                    </a:p>
                  </a:txBody>
                  <a:tcPr/>
                </a:tc>
                <a:extLst>
                  <a:ext uri="{0D108BD9-81ED-4DB2-BD59-A6C34878D82A}">
                    <a16:rowId xmlns:a16="http://schemas.microsoft.com/office/drawing/2014/main" val="449925774"/>
                  </a:ext>
                </a:extLst>
              </a:tr>
            </a:tbl>
          </a:graphicData>
        </a:graphic>
      </p:graphicFrame>
      <p:sp>
        <p:nvSpPr>
          <p:cNvPr id="61" name="文本框 60">
            <a:extLst>
              <a:ext uri="{FF2B5EF4-FFF2-40B4-BE49-F238E27FC236}">
                <a16:creationId xmlns:a16="http://schemas.microsoft.com/office/drawing/2014/main" id="{2C3780DC-3294-47F6-874C-D72C290F6734}"/>
              </a:ext>
            </a:extLst>
          </p:cNvPr>
          <p:cNvSpPr txBox="1"/>
          <p:nvPr/>
        </p:nvSpPr>
        <p:spPr>
          <a:xfrm>
            <a:off x="8988916" y="5802908"/>
            <a:ext cx="2622248" cy="369332"/>
          </a:xfrm>
          <a:prstGeom prst="rect">
            <a:avLst/>
          </a:prstGeom>
          <a:noFill/>
        </p:spPr>
        <p:txBody>
          <a:bodyPr wrap="square" rtlCol="0">
            <a:spAutoFit/>
          </a:bodyPr>
          <a:lstStyle/>
          <a:p>
            <a:pPr algn="ctr"/>
            <a:r>
              <a:rPr lang="en-US" altLang="zh-CN" dirty="0"/>
              <a:t>Data Hash Map</a:t>
            </a:r>
            <a:endParaRPr lang="zh-CN" altLang="en-US" dirty="0"/>
          </a:p>
        </p:txBody>
      </p:sp>
      <p:graphicFrame>
        <p:nvGraphicFramePr>
          <p:cNvPr id="62" name="表格 5">
            <a:extLst>
              <a:ext uri="{FF2B5EF4-FFF2-40B4-BE49-F238E27FC236}">
                <a16:creationId xmlns:a16="http://schemas.microsoft.com/office/drawing/2014/main" id="{5B538687-DBB3-4931-8285-6C0B1CC466DB}"/>
              </a:ext>
            </a:extLst>
          </p:cNvPr>
          <p:cNvGraphicFramePr>
            <a:graphicFrameLocks noGrp="1"/>
          </p:cNvGraphicFramePr>
          <p:nvPr>
            <p:extLst>
              <p:ext uri="{D42A27DB-BD31-4B8C-83A1-F6EECF244321}">
                <p14:modId xmlns:p14="http://schemas.microsoft.com/office/powerpoint/2010/main" val="441434417"/>
              </p:ext>
            </p:extLst>
          </p:nvPr>
        </p:nvGraphicFramePr>
        <p:xfrm>
          <a:off x="1773270" y="4459746"/>
          <a:ext cx="5688925" cy="457200"/>
        </p:xfrm>
        <a:graphic>
          <a:graphicData uri="http://schemas.openxmlformats.org/drawingml/2006/table">
            <a:tbl>
              <a:tblPr firstRow="1" bandRow="1">
                <a:tableStyleId>{5C22544A-7EE6-4342-B048-85BDC9FD1C3A}</a:tableStyleId>
              </a:tblPr>
              <a:tblGrid>
                <a:gridCol w="1137785">
                  <a:extLst>
                    <a:ext uri="{9D8B030D-6E8A-4147-A177-3AD203B41FA5}">
                      <a16:colId xmlns:a16="http://schemas.microsoft.com/office/drawing/2014/main" val="1969943395"/>
                    </a:ext>
                  </a:extLst>
                </a:gridCol>
                <a:gridCol w="1137785">
                  <a:extLst>
                    <a:ext uri="{9D8B030D-6E8A-4147-A177-3AD203B41FA5}">
                      <a16:colId xmlns:a16="http://schemas.microsoft.com/office/drawing/2014/main" val="3664151783"/>
                    </a:ext>
                  </a:extLst>
                </a:gridCol>
                <a:gridCol w="1137785">
                  <a:extLst>
                    <a:ext uri="{9D8B030D-6E8A-4147-A177-3AD203B41FA5}">
                      <a16:colId xmlns:a16="http://schemas.microsoft.com/office/drawing/2014/main" val="250173458"/>
                    </a:ext>
                  </a:extLst>
                </a:gridCol>
                <a:gridCol w="1137785">
                  <a:extLst>
                    <a:ext uri="{9D8B030D-6E8A-4147-A177-3AD203B41FA5}">
                      <a16:colId xmlns:a16="http://schemas.microsoft.com/office/drawing/2014/main" val="384902372"/>
                    </a:ext>
                  </a:extLst>
                </a:gridCol>
                <a:gridCol w="1137785">
                  <a:extLst>
                    <a:ext uri="{9D8B030D-6E8A-4147-A177-3AD203B41FA5}">
                      <a16:colId xmlns:a16="http://schemas.microsoft.com/office/drawing/2014/main" val="3006317563"/>
                    </a:ext>
                  </a:extLst>
                </a:gridCol>
              </a:tblGrid>
              <a:tr h="370840">
                <a:tc>
                  <a:txBody>
                    <a:bodyPr/>
                    <a:lstStyle/>
                    <a:p>
                      <a:pPr algn="ctr"/>
                      <a:r>
                        <a:rPr lang="en-US" altLang="zh-CN" sz="2400" dirty="0"/>
                        <a:t>A</a:t>
                      </a:r>
                      <a:endParaRPr lang="zh-CN" altLang="en-US" sz="2400" dirty="0"/>
                    </a:p>
                  </a:txBody>
                  <a:tcPr/>
                </a:tc>
                <a:tc>
                  <a:txBody>
                    <a:bodyPr/>
                    <a:lstStyle/>
                    <a:p>
                      <a:pPr algn="ctr"/>
                      <a:r>
                        <a:rPr lang="en-US" altLang="zh-CN" sz="2400" dirty="0"/>
                        <a:t>B</a:t>
                      </a:r>
                      <a:endParaRPr lang="zh-CN" altLang="en-US" sz="2400" dirty="0"/>
                    </a:p>
                  </a:txBody>
                  <a:tcPr/>
                </a:tc>
                <a:tc>
                  <a:txBody>
                    <a:bodyPr/>
                    <a:lstStyle/>
                    <a:p>
                      <a:pPr algn="ctr"/>
                      <a:r>
                        <a:rPr lang="en-US" altLang="zh-CN" sz="2400" dirty="0"/>
                        <a:t>C</a:t>
                      </a:r>
                      <a:endParaRPr lang="zh-CN" altLang="en-US" sz="2400" dirty="0"/>
                    </a:p>
                  </a:txBody>
                  <a:tcPr/>
                </a:tc>
                <a:tc>
                  <a:txBody>
                    <a:bodyPr/>
                    <a:lstStyle/>
                    <a:p>
                      <a:pPr algn="ctr"/>
                      <a:r>
                        <a:rPr lang="en-US" altLang="zh-CN" sz="2400" dirty="0"/>
                        <a:t>D</a:t>
                      </a:r>
                      <a:endParaRPr lang="zh-CN" altLang="en-US" sz="2400" dirty="0"/>
                    </a:p>
                  </a:txBody>
                  <a:tcPr/>
                </a:tc>
                <a:tc>
                  <a:txBody>
                    <a:bodyPr/>
                    <a:lstStyle/>
                    <a:p>
                      <a:pPr algn="ctr"/>
                      <a:r>
                        <a:rPr lang="en-US" altLang="zh-CN" sz="2400" dirty="0"/>
                        <a:t>E</a:t>
                      </a:r>
                      <a:endParaRPr lang="zh-CN" altLang="en-US" sz="2400" dirty="0"/>
                    </a:p>
                  </a:txBody>
                  <a:tcPr/>
                </a:tc>
                <a:extLst>
                  <a:ext uri="{0D108BD9-81ED-4DB2-BD59-A6C34878D82A}">
                    <a16:rowId xmlns:a16="http://schemas.microsoft.com/office/drawing/2014/main" val="4151510412"/>
                  </a:ext>
                </a:extLst>
              </a:tr>
            </a:tbl>
          </a:graphicData>
        </a:graphic>
      </p:graphicFrame>
      <p:sp>
        <p:nvSpPr>
          <p:cNvPr id="63" name="文本框 62">
            <a:extLst>
              <a:ext uri="{FF2B5EF4-FFF2-40B4-BE49-F238E27FC236}">
                <a16:creationId xmlns:a16="http://schemas.microsoft.com/office/drawing/2014/main" id="{2C30CA6B-A3A5-4F74-A206-9C55A4E35B5F}"/>
              </a:ext>
            </a:extLst>
          </p:cNvPr>
          <p:cNvSpPr txBox="1"/>
          <p:nvPr/>
        </p:nvSpPr>
        <p:spPr>
          <a:xfrm>
            <a:off x="2840285" y="4977659"/>
            <a:ext cx="2622248" cy="369332"/>
          </a:xfrm>
          <a:prstGeom prst="rect">
            <a:avLst/>
          </a:prstGeom>
          <a:noFill/>
        </p:spPr>
        <p:txBody>
          <a:bodyPr wrap="square" rtlCol="0">
            <a:spAutoFit/>
          </a:bodyPr>
          <a:lstStyle/>
          <a:p>
            <a:pPr algn="ctr"/>
            <a:r>
              <a:rPr lang="en-US" altLang="zh-CN" dirty="0"/>
              <a:t>Memory Queue</a:t>
            </a:r>
            <a:endParaRPr lang="zh-CN" altLang="en-US" dirty="0"/>
          </a:p>
        </p:txBody>
      </p:sp>
    </p:spTree>
    <p:extLst>
      <p:ext uri="{BB962C8B-B14F-4D97-AF65-F5344CB8AC3E}">
        <p14:creationId xmlns:p14="http://schemas.microsoft.com/office/powerpoint/2010/main" val="3255924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6667B-E0E2-4D4B-AFB0-D04C06269C2D}"/>
              </a:ext>
            </a:extLst>
          </p:cNvPr>
          <p:cNvSpPr>
            <a:spLocks noGrp="1"/>
          </p:cNvSpPr>
          <p:nvPr>
            <p:ph type="title"/>
          </p:nvPr>
        </p:nvSpPr>
        <p:spPr/>
        <p:txBody>
          <a:bodyPr/>
          <a:lstStyle/>
          <a:p>
            <a:r>
              <a:rPr lang="en-US" altLang="zh-CN" dirty="0"/>
              <a:t>Example of LRU Algorithm</a:t>
            </a:r>
            <a:endParaRPr lang="zh-CN" altLang="en-US" dirty="0"/>
          </a:p>
        </p:txBody>
      </p:sp>
      <p:sp>
        <p:nvSpPr>
          <p:cNvPr id="4" name="灯片编号占位符 3">
            <a:extLst>
              <a:ext uri="{FF2B5EF4-FFF2-40B4-BE49-F238E27FC236}">
                <a16:creationId xmlns:a16="http://schemas.microsoft.com/office/drawing/2014/main" id="{473491FC-A8FF-404D-BF1A-13B1CB886163}"/>
              </a:ext>
            </a:extLst>
          </p:cNvPr>
          <p:cNvSpPr>
            <a:spLocks noGrp="1"/>
          </p:cNvSpPr>
          <p:nvPr>
            <p:ph type="sldNum" sz="quarter" idx="12"/>
          </p:nvPr>
        </p:nvSpPr>
        <p:spPr/>
        <p:txBody>
          <a:bodyPr/>
          <a:lstStyle/>
          <a:p>
            <a:fld id="{0F34953D-21D1-42C2-96B8-DD73C7DA1B65}" type="slidenum">
              <a:rPr lang="zh-CN" altLang="en-US" smtClean="0"/>
              <a:t>7</a:t>
            </a:fld>
            <a:endParaRPr lang="zh-CN" altLang="en-US" dirty="0"/>
          </a:p>
        </p:txBody>
      </p:sp>
      <p:sp>
        <p:nvSpPr>
          <p:cNvPr id="43" name="文本框 42">
            <a:extLst>
              <a:ext uri="{FF2B5EF4-FFF2-40B4-BE49-F238E27FC236}">
                <a16:creationId xmlns:a16="http://schemas.microsoft.com/office/drawing/2014/main" id="{454E833E-5F0F-4923-AA06-E7B48FFE01DB}"/>
              </a:ext>
            </a:extLst>
          </p:cNvPr>
          <p:cNvSpPr txBox="1"/>
          <p:nvPr/>
        </p:nvSpPr>
        <p:spPr>
          <a:xfrm>
            <a:off x="859118" y="2063938"/>
            <a:ext cx="10308754" cy="830997"/>
          </a:xfrm>
          <a:prstGeom prst="rect">
            <a:avLst/>
          </a:prstGeom>
          <a:noFill/>
        </p:spPr>
        <p:txBody>
          <a:bodyPr wrap="square" rtlCol="0">
            <a:spAutoFit/>
          </a:bodyPr>
          <a:lstStyle/>
          <a:p>
            <a:r>
              <a:rPr lang="en-US" altLang="zh-CN" sz="2400" dirty="0"/>
              <a:t>For the last 5 data accessing “BEADC”, the memory is full but all of them can be found in the hash map. So the we will move the data that is accessed to the head.</a:t>
            </a:r>
            <a:endParaRPr lang="zh-CN" altLang="en-US" sz="2400" dirty="0"/>
          </a:p>
        </p:txBody>
      </p:sp>
      <p:graphicFrame>
        <p:nvGraphicFramePr>
          <p:cNvPr id="58" name="表格 21">
            <a:extLst>
              <a:ext uri="{FF2B5EF4-FFF2-40B4-BE49-F238E27FC236}">
                <a16:creationId xmlns:a16="http://schemas.microsoft.com/office/drawing/2014/main" id="{CCF9F117-9564-4BF2-B91F-6F1D43217B02}"/>
              </a:ext>
            </a:extLst>
          </p:cNvPr>
          <p:cNvGraphicFramePr>
            <a:graphicFrameLocks noGrp="1"/>
          </p:cNvGraphicFramePr>
          <p:nvPr>
            <p:extLst>
              <p:ext uri="{D42A27DB-BD31-4B8C-83A1-F6EECF244321}">
                <p14:modId xmlns:p14="http://schemas.microsoft.com/office/powerpoint/2010/main" val="1642273461"/>
              </p:ext>
            </p:extLst>
          </p:nvPr>
        </p:nvGraphicFramePr>
        <p:xfrm>
          <a:off x="8411324" y="3560193"/>
          <a:ext cx="2709334" cy="2225040"/>
        </p:xfrm>
        <a:graphic>
          <a:graphicData uri="http://schemas.openxmlformats.org/drawingml/2006/table">
            <a:tbl>
              <a:tblPr firstRow="1" bandRow="1">
                <a:tableStyleId>{5C22544A-7EE6-4342-B048-85BDC9FD1C3A}</a:tableStyleId>
              </a:tblPr>
              <a:tblGrid>
                <a:gridCol w="1245199">
                  <a:extLst>
                    <a:ext uri="{9D8B030D-6E8A-4147-A177-3AD203B41FA5}">
                      <a16:colId xmlns:a16="http://schemas.microsoft.com/office/drawing/2014/main" val="3904660145"/>
                    </a:ext>
                  </a:extLst>
                </a:gridCol>
                <a:gridCol w="1464135">
                  <a:extLst>
                    <a:ext uri="{9D8B030D-6E8A-4147-A177-3AD203B41FA5}">
                      <a16:colId xmlns:a16="http://schemas.microsoft.com/office/drawing/2014/main" val="4078396608"/>
                    </a:ext>
                  </a:extLst>
                </a:gridCol>
              </a:tblGrid>
              <a:tr h="370840">
                <a:tc>
                  <a:txBody>
                    <a:bodyPr/>
                    <a:lstStyle/>
                    <a:p>
                      <a:pPr algn="ctr"/>
                      <a:r>
                        <a:rPr lang="en-US" altLang="zh-CN" dirty="0"/>
                        <a:t>Key</a:t>
                      </a:r>
                      <a:endParaRPr lang="zh-CN" altLang="en-US" dirty="0"/>
                    </a:p>
                  </a:txBody>
                  <a:tcPr/>
                </a:tc>
                <a:tc>
                  <a:txBody>
                    <a:bodyPr/>
                    <a:lstStyle/>
                    <a:p>
                      <a:pPr algn="ctr"/>
                      <a:r>
                        <a:rPr lang="en-US" altLang="zh-CN" dirty="0"/>
                        <a:t>Value</a:t>
                      </a:r>
                      <a:endParaRPr lang="zh-CN" altLang="en-US" dirty="0"/>
                    </a:p>
                  </a:txBody>
                  <a:tcPr/>
                </a:tc>
                <a:extLst>
                  <a:ext uri="{0D108BD9-81ED-4DB2-BD59-A6C34878D82A}">
                    <a16:rowId xmlns:a16="http://schemas.microsoft.com/office/drawing/2014/main" val="146917206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a:t>
                      </a:r>
                      <a:endParaRPr lang="zh-CN" altLang="en-US" dirty="0"/>
                    </a:p>
                  </a:txBody>
                  <a:tcPr/>
                </a:tc>
                <a:tc>
                  <a:txBody>
                    <a:bodyPr/>
                    <a:lstStyle/>
                    <a:p>
                      <a:pPr algn="ctr"/>
                      <a:r>
                        <a:rPr lang="en-US" altLang="zh-CN" dirty="0"/>
                        <a:t>A’s Address</a:t>
                      </a:r>
                      <a:endParaRPr lang="zh-CN" altLang="en-US" dirty="0"/>
                    </a:p>
                  </a:txBody>
                  <a:tcPr/>
                </a:tc>
                <a:extLst>
                  <a:ext uri="{0D108BD9-81ED-4DB2-BD59-A6C34878D82A}">
                    <a16:rowId xmlns:a16="http://schemas.microsoft.com/office/drawing/2014/main" val="72432726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B</a:t>
                      </a:r>
                      <a:endParaRPr lang="zh-CN" altLang="en-US" dirty="0">
                        <a:solidFill>
                          <a:srgbClr val="FF0000"/>
                        </a:solidFill>
                      </a:endParaRPr>
                    </a:p>
                  </a:txBody>
                  <a:tcPr/>
                </a:tc>
                <a:tc>
                  <a:txBody>
                    <a:bodyPr/>
                    <a:lstStyle/>
                    <a:p>
                      <a:pPr algn="ctr"/>
                      <a:r>
                        <a:rPr lang="en-US" altLang="zh-CN" dirty="0">
                          <a:solidFill>
                            <a:srgbClr val="FF0000"/>
                          </a:solidFill>
                        </a:rPr>
                        <a:t>B’s Address</a:t>
                      </a:r>
                      <a:endParaRPr lang="zh-CN" altLang="en-US" dirty="0">
                        <a:solidFill>
                          <a:srgbClr val="FF0000"/>
                        </a:solidFill>
                      </a:endParaRPr>
                    </a:p>
                  </a:txBody>
                  <a:tcPr/>
                </a:tc>
                <a:extLst>
                  <a:ext uri="{0D108BD9-81ED-4DB2-BD59-A6C34878D82A}">
                    <a16:rowId xmlns:a16="http://schemas.microsoft.com/office/drawing/2014/main" val="3505733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C</a:t>
                      </a:r>
                      <a:endParaRPr lang="zh-CN" altLang="en-US" dirty="0"/>
                    </a:p>
                  </a:txBody>
                  <a:tcPr/>
                </a:tc>
                <a:tc>
                  <a:txBody>
                    <a:bodyPr/>
                    <a:lstStyle/>
                    <a:p>
                      <a:pPr algn="ctr"/>
                      <a:r>
                        <a:rPr lang="en-US" altLang="zh-CN" dirty="0"/>
                        <a:t>C’s Address</a:t>
                      </a:r>
                      <a:endParaRPr lang="zh-CN" altLang="en-US" dirty="0"/>
                    </a:p>
                  </a:txBody>
                  <a:tcPr/>
                </a:tc>
                <a:extLst>
                  <a:ext uri="{0D108BD9-81ED-4DB2-BD59-A6C34878D82A}">
                    <a16:rowId xmlns:a16="http://schemas.microsoft.com/office/drawing/2014/main" val="34340098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D</a:t>
                      </a:r>
                      <a:endParaRPr lang="zh-CN" altLang="en-US" dirty="0"/>
                    </a:p>
                  </a:txBody>
                  <a:tcPr/>
                </a:tc>
                <a:tc>
                  <a:txBody>
                    <a:bodyPr/>
                    <a:lstStyle/>
                    <a:p>
                      <a:pPr algn="ctr"/>
                      <a:r>
                        <a:rPr lang="en-US" altLang="zh-CN" dirty="0"/>
                        <a:t>D’s Address</a:t>
                      </a:r>
                      <a:endParaRPr lang="zh-CN" altLang="en-US" dirty="0"/>
                    </a:p>
                  </a:txBody>
                  <a:tcPr/>
                </a:tc>
                <a:extLst>
                  <a:ext uri="{0D108BD9-81ED-4DB2-BD59-A6C34878D82A}">
                    <a16:rowId xmlns:a16="http://schemas.microsoft.com/office/drawing/2014/main" val="108104968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E</a:t>
                      </a:r>
                      <a:endParaRPr lang="zh-CN" altLang="en-US" dirty="0"/>
                    </a:p>
                  </a:txBody>
                  <a:tcPr/>
                </a:tc>
                <a:tc>
                  <a:txBody>
                    <a:bodyPr/>
                    <a:lstStyle/>
                    <a:p>
                      <a:pPr algn="ctr"/>
                      <a:r>
                        <a:rPr lang="en-US" altLang="zh-CN" dirty="0"/>
                        <a:t>E’s Address</a:t>
                      </a:r>
                      <a:endParaRPr lang="zh-CN" altLang="en-US" dirty="0"/>
                    </a:p>
                  </a:txBody>
                  <a:tcPr/>
                </a:tc>
                <a:extLst>
                  <a:ext uri="{0D108BD9-81ED-4DB2-BD59-A6C34878D82A}">
                    <a16:rowId xmlns:a16="http://schemas.microsoft.com/office/drawing/2014/main" val="449925774"/>
                  </a:ext>
                </a:extLst>
              </a:tr>
            </a:tbl>
          </a:graphicData>
        </a:graphic>
      </p:graphicFrame>
      <p:graphicFrame>
        <p:nvGraphicFramePr>
          <p:cNvPr id="59" name="表格 5">
            <a:extLst>
              <a:ext uri="{FF2B5EF4-FFF2-40B4-BE49-F238E27FC236}">
                <a16:creationId xmlns:a16="http://schemas.microsoft.com/office/drawing/2014/main" id="{845F7525-C615-491C-BA37-A4A9016EC260}"/>
              </a:ext>
            </a:extLst>
          </p:cNvPr>
          <p:cNvGraphicFramePr>
            <a:graphicFrameLocks noGrp="1"/>
          </p:cNvGraphicFramePr>
          <p:nvPr>
            <p:extLst>
              <p:ext uri="{D42A27DB-BD31-4B8C-83A1-F6EECF244321}">
                <p14:modId xmlns:p14="http://schemas.microsoft.com/office/powerpoint/2010/main" val="1529081493"/>
              </p:ext>
            </p:extLst>
          </p:nvPr>
        </p:nvGraphicFramePr>
        <p:xfrm>
          <a:off x="1773270" y="4580860"/>
          <a:ext cx="5688925" cy="457200"/>
        </p:xfrm>
        <a:graphic>
          <a:graphicData uri="http://schemas.openxmlformats.org/drawingml/2006/table">
            <a:tbl>
              <a:tblPr firstRow="1" bandRow="1">
                <a:tableStyleId>{5C22544A-7EE6-4342-B048-85BDC9FD1C3A}</a:tableStyleId>
              </a:tblPr>
              <a:tblGrid>
                <a:gridCol w="1137785">
                  <a:extLst>
                    <a:ext uri="{9D8B030D-6E8A-4147-A177-3AD203B41FA5}">
                      <a16:colId xmlns:a16="http://schemas.microsoft.com/office/drawing/2014/main" val="1969943395"/>
                    </a:ext>
                  </a:extLst>
                </a:gridCol>
                <a:gridCol w="1137785">
                  <a:extLst>
                    <a:ext uri="{9D8B030D-6E8A-4147-A177-3AD203B41FA5}">
                      <a16:colId xmlns:a16="http://schemas.microsoft.com/office/drawing/2014/main" val="3664151783"/>
                    </a:ext>
                  </a:extLst>
                </a:gridCol>
                <a:gridCol w="1137785">
                  <a:extLst>
                    <a:ext uri="{9D8B030D-6E8A-4147-A177-3AD203B41FA5}">
                      <a16:colId xmlns:a16="http://schemas.microsoft.com/office/drawing/2014/main" val="250173458"/>
                    </a:ext>
                  </a:extLst>
                </a:gridCol>
                <a:gridCol w="1137785">
                  <a:extLst>
                    <a:ext uri="{9D8B030D-6E8A-4147-A177-3AD203B41FA5}">
                      <a16:colId xmlns:a16="http://schemas.microsoft.com/office/drawing/2014/main" val="384902372"/>
                    </a:ext>
                  </a:extLst>
                </a:gridCol>
                <a:gridCol w="1137785">
                  <a:extLst>
                    <a:ext uri="{9D8B030D-6E8A-4147-A177-3AD203B41FA5}">
                      <a16:colId xmlns:a16="http://schemas.microsoft.com/office/drawing/2014/main" val="3006317563"/>
                    </a:ext>
                  </a:extLst>
                </a:gridCol>
              </a:tblGrid>
              <a:tr h="370840">
                <a:tc>
                  <a:txBody>
                    <a:bodyPr/>
                    <a:lstStyle/>
                    <a:p>
                      <a:pPr algn="ctr"/>
                      <a:r>
                        <a:rPr lang="en-US" altLang="zh-CN" sz="2400" dirty="0">
                          <a:solidFill>
                            <a:srgbClr val="FF0000"/>
                          </a:solidFill>
                        </a:rPr>
                        <a:t>B</a:t>
                      </a:r>
                      <a:endParaRPr lang="zh-CN" altLang="en-US" sz="2400" dirty="0">
                        <a:solidFill>
                          <a:srgbClr val="FF0000"/>
                        </a:solidFill>
                      </a:endParaRPr>
                    </a:p>
                  </a:txBody>
                  <a:tcPr/>
                </a:tc>
                <a:tc>
                  <a:txBody>
                    <a:bodyPr/>
                    <a:lstStyle/>
                    <a:p>
                      <a:pPr algn="ctr"/>
                      <a:r>
                        <a:rPr lang="en-US" altLang="zh-CN" sz="2400" dirty="0"/>
                        <a:t>A</a:t>
                      </a:r>
                      <a:endParaRPr lang="zh-CN" altLang="en-US" sz="2400" dirty="0"/>
                    </a:p>
                  </a:txBody>
                  <a:tcPr/>
                </a:tc>
                <a:tc>
                  <a:txBody>
                    <a:bodyPr/>
                    <a:lstStyle/>
                    <a:p>
                      <a:pPr algn="ctr"/>
                      <a:r>
                        <a:rPr lang="en-US" altLang="zh-CN" sz="2400" dirty="0"/>
                        <a:t>C</a:t>
                      </a:r>
                      <a:endParaRPr lang="zh-CN" altLang="en-US" sz="2400" dirty="0"/>
                    </a:p>
                  </a:txBody>
                  <a:tcPr/>
                </a:tc>
                <a:tc>
                  <a:txBody>
                    <a:bodyPr/>
                    <a:lstStyle/>
                    <a:p>
                      <a:pPr algn="ctr"/>
                      <a:r>
                        <a:rPr lang="en-US" altLang="zh-CN" sz="2400" dirty="0"/>
                        <a:t>D</a:t>
                      </a:r>
                      <a:endParaRPr lang="zh-CN" altLang="en-US" sz="2400" dirty="0"/>
                    </a:p>
                  </a:txBody>
                  <a:tcPr/>
                </a:tc>
                <a:tc>
                  <a:txBody>
                    <a:bodyPr/>
                    <a:lstStyle/>
                    <a:p>
                      <a:pPr algn="ctr"/>
                      <a:r>
                        <a:rPr lang="en-US" altLang="zh-CN" sz="2400" dirty="0"/>
                        <a:t>E</a:t>
                      </a:r>
                      <a:endParaRPr lang="zh-CN" altLang="en-US" sz="2400" dirty="0"/>
                    </a:p>
                  </a:txBody>
                  <a:tcPr/>
                </a:tc>
                <a:extLst>
                  <a:ext uri="{0D108BD9-81ED-4DB2-BD59-A6C34878D82A}">
                    <a16:rowId xmlns:a16="http://schemas.microsoft.com/office/drawing/2014/main" val="4151510412"/>
                  </a:ext>
                </a:extLst>
              </a:tr>
            </a:tbl>
          </a:graphicData>
        </a:graphic>
      </p:graphicFrame>
      <p:sp>
        <p:nvSpPr>
          <p:cNvPr id="60" name="文本框 59">
            <a:extLst>
              <a:ext uri="{FF2B5EF4-FFF2-40B4-BE49-F238E27FC236}">
                <a16:creationId xmlns:a16="http://schemas.microsoft.com/office/drawing/2014/main" id="{E59E404B-95E1-463C-B180-2131F4BCB438}"/>
              </a:ext>
            </a:extLst>
          </p:cNvPr>
          <p:cNvSpPr txBox="1"/>
          <p:nvPr/>
        </p:nvSpPr>
        <p:spPr>
          <a:xfrm>
            <a:off x="2840285" y="5098773"/>
            <a:ext cx="2622248" cy="369332"/>
          </a:xfrm>
          <a:prstGeom prst="rect">
            <a:avLst/>
          </a:prstGeom>
          <a:noFill/>
        </p:spPr>
        <p:txBody>
          <a:bodyPr wrap="square" rtlCol="0">
            <a:spAutoFit/>
          </a:bodyPr>
          <a:lstStyle/>
          <a:p>
            <a:pPr algn="ctr"/>
            <a:r>
              <a:rPr lang="en-US" altLang="zh-CN" dirty="0"/>
              <a:t>Memory Queue</a:t>
            </a:r>
            <a:endParaRPr lang="zh-CN" altLang="en-US" dirty="0"/>
          </a:p>
        </p:txBody>
      </p:sp>
      <p:sp>
        <p:nvSpPr>
          <p:cNvPr id="61" name="文本框 60">
            <a:extLst>
              <a:ext uri="{FF2B5EF4-FFF2-40B4-BE49-F238E27FC236}">
                <a16:creationId xmlns:a16="http://schemas.microsoft.com/office/drawing/2014/main" id="{2C3780DC-3294-47F6-874C-D72C290F6734}"/>
              </a:ext>
            </a:extLst>
          </p:cNvPr>
          <p:cNvSpPr txBox="1"/>
          <p:nvPr/>
        </p:nvSpPr>
        <p:spPr>
          <a:xfrm>
            <a:off x="8454867" y="5896493"/>
            <a:ext cx="2622248" cy="369332"/>
          </a:xfrm>
          <a:prstGeom prst="rect">
            <a:avLst/>
          </a:prstGeom>
          <a:noFill/>
        </p:spPr>
        <p:txBody>
          <a:bodyPr wrap="square" rtlCol="0">
            <a:spAutoFit/>
          </a:bodyPr>
          <a:lstStyle/>
          <a:p>
            <a:pPr algn="ctr"/>
            <a:r>
              <a:rPr lang="en-US" altLang="zh-CN" dirty="0"/>
              <a:t>Data Hash Map</a:t>
            </a:r>
            <a:endParaRPr lang="zh-CN" altLang="en-US" dirty="0"/>
          </a:p>
        </p:txBody>
      </p:sp>
      <p:sp>
        <p:nvSpPr>
          <p:cNvPr id="3" name="文本框 2">
            <a:extLst>
              <a:ext uri="{FF2B5EF4-FFF2-40B4-BE49-F238E27FC236}">
                <a16:creationId xmlns:a16="http://schemas.microsoft.com/office/drawing/2014/main" id="{6AF52175-2DBF-46A3-83D6-A21DEB837023}"/>
              </a:ext>
            </a:extLst>
          </p:cNvPr>
          <p:cNvSpPr txBox="1"/>
          <p:nvPr/>
        </p:nvSpPr>
        <p:spPr>
          <a:xfrm>
            <a:off x="1096069" y="3354819"/>
            <a:ext cx="2967258" cy="369332"/>
          </a:xfrm>
          <a:prstGeom prst="rect">
            <a:avLst/>
          </a:prstGeom>
          <a:noFill/>
        </p:spPr>
        <p:txBody>
          <a:bodyPr wrap="square" rtlCol="0">
            <a:spAutoFit/>
          </a:bodyPr>
          <a:lstStyle/>
          <a:p>
            <a:r>
              <a:rPr lang="en-US" altLang="zh-CN" dirty="0"/>
              <a:t>Next data item is </a:t>
            </a:r>
            <a:r>
              <a:rPr lang="en-US" altLang="zh-CN" dirty="0">
                <a:solidFill>
                  <a:srgbClr val="FF0000"/>
                </a:solidFill>
              </a:rPr>
              <a:t>B</a:t>
            </a:r>
            <a:endParaRPr lang="zh-CN" altLang="en-US" dirty="0">
              <a:solidFill>
                <a:srgbClr val="FF0000"/>
              </a:solidFill>
            </a:endParaRPr>
          </a:p>
        </p:txBody>
      </p:sp>
    </p:spTree>
    <p:extLst>
      <p:ext uri="{BB962C8B-B14F-4D97-AF65-F5344CB8AC3E}">
        <p14:creationId xmlns:p14="http://schemas.microsoft.com/office/powerpoint/2010/main" val="629779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6667B-E0E2-4D4B-AFB0-D04C06269C2D}"/>
              </a:ext>
            </a:extLst>
          </p:cNvPr>
          <p:cNvSpPr>
            <a:spLocks noGrp="1"/>
          </p:cNvSpPr>
          <p:nvPr>
            <p:ph type="title"/>
          </p:nvPr>
        </p:nvSpPr>
        <p:spPr/>
        <p:txBody>
          <a:bodyPr/>
          <a:lstStyle/>
          <a:p>
            <a:r>
              <a:rPr lang="en-US" altLang="zh-CN" dirty="0"/>
              <a:t>Example of LRU Algorithm</a:t>
            </a:r>
            <a:endParaRPr lang="zh-CN" altLang="en-US" dirty="0"/>
          </a:p>
        </p:txBody>
      </p:sp>
      <p:sp>
        <p:nvSpPr>
          <p:cNvPr id="4" name="灯片编号占位符 3">
            <a:extLst>
              <a:ext uri="{FF2B5EF4-FFF2-40B4-BE49-F238E27FC236}">
                <a16:creationId xmlns:a16="http://schemas.microsoft.com/office/drawing/2014/main" id="{473491FC-A8FF-404D-BF1A-13B1CB886163}"/>
              </a:ext>
            </a:extLst>
          </p:cNvPr>
          <p:cNvSpPr>
            <a:spLocks noGrp="1"/>
          </p:cNvSpPr>
          <p:nvPr>
            <p:ph type="sldNum" sz="quarter" idx="12"/>
          </p:nvPr>
        </p:nvSpPr>
        <p:spPr/>
        <p:txBody>
          <a:bodyPr/>
          <a:lstStyle/>
          <a:p>
            <a:fld id="{0F34953D-21D1-42C2-96B8-DD73C7DA1B65}" type="slidenum">
              <a:rPr lang="zh-CN" altLang="en-US" smtClean="0"/>
              <a:t>8</a:t>
            </a:fld>
            <a:endParaRPr lang="zh-CN" altLang="en-US" dirty="0"/>
          </a:p>
        </p:txBody>
      </p:sp>
      <p:sp>
        <p:nvSpPr>
          <p:cNvPr id="43" name="文本框 42">
            <a:extLst>
              <a:ext uri="{FF2B5EF4-FFF2-40B4-BE49-F238E27FC236}">
                <a16:creationId xmlns:a16="http://schemas.microsoft.com/office/drawing/2014/main" id="{454E833E-5F0F-4923-AA06-E7B48FFE01DB}"/>
              </a:ext>
            </a:extLst>
          </p:cNvPr>
          <p:cNvSpPr txBox="1"/>
          <p:nvPr/>
        </p:nvSpPr>
        <p:spPr>
          <a:xfrm>
            <a:off x="859118" y="2063938"/>
            <a:ext cx="10308754" cy="830997"/>
          </a:xfrm>
          <a:prstGeom prst="rect">
            <a:avLst/>
          </a:prstGeom>
          <a:noFill/>
        </p:spPr>
        <p:txBody>
          <a:bodyPr wrap="square" rtlCol="0">
            <a:spAutoFit/>
          </a:bodyPr>
          <a:lstStyle/>
          <a:p>
            <a:r>
              <a:rPr lang="en-US" altLang="zh-CN" sz="2400" dirty="0"/>
              <a:t>For the last 5 data accessing “BEADC”, the memory is full but all of them can be found in the hash map. So the we will move the data that is accessed to the head.</a:t>
            </a:r>
            <a:endParaRPr lang="zh-CN" altLang="en-US" sz="2400" dirty="0"/>
          </a:p>
        </p:txBody>
      </p:sp>
      <p:graphicFrame>
        <p:nvGraphicFramePr>
          <p:cNvPr id="58" name="表格 21">
            <a:extLst>
              <a:ext uri="{FF2B5EF4-FFF2-40B4-BE49-F238E27FC236}">
                <a16:creationId xmlns:a16="http://schemas.microsoft.com/office/drawing/2014/main" id="{CCF9F117-9564-4BF2-B91F-6F1D43217B02}"/>
              </a:ext>
            </a:extLst>
          </p:cNvPr>
          <p:cNvGraphicFramePr>
            <a:graphicFrameLocks noGrp="1"/>
          </p:cNvGraphicFramePr>
          <p:nvPr>
            <p:extLst>
              <p:ext uri="{D42A27DB-BD31-4B8C-83A1-F6EECF244321}">
                <p14:modId xmlns:p14="http://schemas.microsoft.com/office/powerpoint/2010/main" val="719315159"/>
              </p:ext>
            </p:extLst>
          </p:nvPr>
        </p:nvGraphicFramePr>
        <p:xfrm>
          <a:off x="8411324" y="3560193"/>
          <a:ext cx="2709334" cy="2225040"/>
        </p:xfrm>
        <a:graphic>
          <a:graphicData uri="http://schemas.openxmlformats.org/drawingml/2006/table">
            <a:tbl>
              <a:tblPr firstRow="1" bandRow="1">
                <a:tableStyleId>{5C22544A-7EE6-4342-B048-85BDC9FD1C3A}</a:tableStyleId>
              </a:tblPr>
              <a:tblGrid>
                <a:gridCol w="1245199">
                  <a:extLst>
                    <a:ext uri="{9D8B030D-6E8A-4147-A177-3AD203B41FA5}">
                      <a16:colId xmlns:a16="http://schemas.microsoft.com/office/drawing/2014/main" val="3904660145"/>
                    </a:ext>
                  </a:extLst>
                </a:gridCol>
                <a:gridCol w="1464135">
                  <a:extLst>
                    <a:ext uri="{9D8B030D-6E8A-4147-A177-3AD203B41FA5}">
                      <a16:colId xmlns:a16="http://schemas.microsoft.com/office/drawing/2014/main" val="4078396608"/>
                    </a:ext>
                  </a:extLst>
                </a:gridCol>
              </a:tblGrid>
              <a:tr h="370840">
                <a:tc>
                  <a:txBody>
                    <a:bodyPr/>
                    <a:lstStyle/>
                    <a:p>
                      <a:pPr algn="ctr"/>
                      <a:r>
                        <a:rPr lang="en-US" altLang="zh-CN" dirty="0"/>
                        <a:t>Key</a:t>
                      </a:r>
                      <a:endParaRPr lang="zh-CN" altLang="en-US" dirty="0"/>
                    </a:p>
                  </a:txBody>
                  <a:tcPr/>
                </a:tc>
                <a:tc>
                  <a:txBody>
                    <a:bodyPr/>
                    <a:lstStyle/>
                    <a:p>
                      <a:pPr algn="ctr"/>
                      <a:r>
                        <a:rPr lang="en-US" altLang="zh-CN" dirty="0"/>
                        <a:t>Value</a:t>
                      </a:r>
                      <a:endParaRPr lang="zh-CN" altLang="en-US" dirty="0"/>
                    </a:p>
                  </a:txBody>
                  <a:tcPr/>
                </a:tc>
                <a:extLst>
                  <a:ext uri="{0D108BD9-81ED-4DB2-BD59-A6C34878D82A}">
                    <a16:rowId xmlns:a16="http://schemas.microsoft.com/office/drawing/2014/main" val="146917206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a:t>
                      </a:r>
                      <a:endParaRPr lang="zh-CN" altLang="en-US" dirty="0"/>
                    </a:p>
                  </a:txBody>
                  <a:tcPr/>
                </a:tc>
                <a:tc>
                  <a:txBody>
                    <a:bodyPr/>
                    <a:lstStyle/>
                    <a:p>
                      <a:pPr algn="ctr"/>
                      <a:r>
                        <a:rPr lang="en-US" altLang="zh-CN" dirty="0"/>
                        <a:t>A’s Address</a:t>
                      </a:r>
                      <a:endParaRPr lang="zh-CN" altLang="en-US" dirty="0"/>
                    </a:p>
                  </a:txBody>
                  <a:tcPr/>
                </a:tc>
                <a:extLst>
                  <a:ext uri="{0D108BD9-81ED-4DB2-BD59-A6C34878D82A}">
                    <a16:rowId xmlns:a16="http://schemas.microsoft.com/office/drawing/2014/main" val="72432726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B</a:t>
                      </a:r>
                      <a:endParaRPr lang="zh-CN" altLang="en-US" dirty="0"/>
                    </a:p>
                  </a:txBody>
                  <a:tcPr/>
                </a:tc>
                <a:tc>
                  <a:txBody>
                    <a:bodyPr/>
                    <a:lstStyle/>
                    <a:p>
                      <a:pPr algn="ctr"/>
                      <a:r>
                        <a:rPr lang="en-US" altLang="zh-CN" dirty="0"/>
                        <a:t>B’s Address</a:t>
                      </a:r>
                      <a:endParaRPr lang="zh-CN" altLang="en-US" dirty="0"/>
                    </a:p>
                  </a:txBody>
                  <a:tcPr/>
                </a:tc>
                <a:extLst>
                  <a:ext uri="{0D108BD9-81ED-4DB2-BD59-A6C34878D82A}">
                    <a16:rowId xmlns:a16="http://schemas.microsoft.com/office/drawing/2014/main" val="3505733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C</a:t>
                      </a:r>
                      <a:endParaRPr lang="zh-CN" altLang="en-US" dirty="0"/>
                    </a:p>
                  </a:txBody>
                  <a:tcPr/>
                </a:tc>
                <a:tc>
                  <a:txBody>
                    <a:bodyPr/>
                    <a:lstStyle/>
                    <a:p>
                      <a:pPr algn="ctr"/>
                      <a:r>
                        <a:rPr lang="en-US" altLang="zh-CN" dirty="0"/>
                        <a:t>C’s Address</a:t>
                      </a:r>
                      <a:endParaRPr lang="zh-CN" altLang="en-US" dirty="0"/>
                    </a:p>
                  </a:txBody>
                  <a:tcPr/>
                </a:tc>
                <a:extLst>
                  <a:ext uri="{0D108BD9-81ED-4DB2-BD59-A6C34878D82A}">
                    <a16:rowId xmlns:a16="http://schemas.microsoft.com/office/drawing/2014/main" val="34340098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D</a:t>
                      </a:r>
                      <a:endParaRPr lang="zh-CN" altLang="en-US" dirty="0"/>
                    </a:p>
                  </a:txBody>
                  <a:tcPr/>
                </a:tc>
                <a:tc>
                  <a:txBody>
                    <a:bodyPr/>
                    <a:lstStyle/>
                    <a:p>
                      <a:pPr algn="ctr"/>
                      <a:r>
                        <a:rPr lang="en-US" altLang="zh-CN" dirty="0"/>
                        <a:t>D’s Address</a:t>
                      </a:r>
                      <a:endParaRPr lang="zh-CN" altLang="en-US" dirty="0"/>
                    </a:p>
                  </a:txBody>
                  <a:tcPr/>
                </a:tc>
                <a:extLst>
                  <a:ext uri="{0D108BD9-81ED-4DB2-BD59-A6C34878D82A}">
                    <a16:rowId xmlns:a16="http://schemas.microsoft.com/office/drawing/2014/main" val="108104968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E</a:t>
                      </a:r>
                      <a:endParaRPr lang="zh-CN" altLang="en-US" dirty="0">
                        <a:solidFill>
                          <a:srgbClr val="FF0000"/>
                        </a:solidFill>
                      </a:endParaRPr>
                    </a:p>
                  </a:txBody>
                  <a:tcPr/>
                </a:tc>
                <a:tc>
                  <a:txBody>
                    <a:bodyPr/>
                    <a:lstStyle/>
                    <a:p>
                      <a:pPr algn="ctr"/>
                      <a:r>
                        <a:rPr lang="en-US" altLang="zh-CN" dirty="0">
                          <a:solidFill>
                            <a:srgbClr val="FF0000"/>
                          </a:solidFill>
                        </a:rPr>
                        <a:t>E’s Address</a:t>
                      </a:r>
                      <a:endParaRPr lang="zh-CN" altLang="en-US" dirty="0">
                        <a:solidFill>
                          <a:srgbClr val="FF0000"/>
                        </a:solidFill>
                      </a:endParaRPr>
                    </a:p>
                  </a:txBody>
                  <a:tcPr/>
                </a:tc>
                <a:extLst>
                  <a:ext uri="{0D108BD9-81ED-4DB2-BD59-A6C34878D82A}">
                    <a16:rowId xmlns:a16="http://schemas.microsoft.com/office/drawing/2014/main" val="449925774"/>
                  </a:ext>
                </a:extLst>
              </a:tr>
            </a:tbl>
          </a:graphicData>
        </a:graphic>
      </p:graphicFrame>
      <p:graphicFrame>
        <p:nvGraphicFramePr>
          <p:cNvPr id="59" name="表格 5">
            <a:extLst>
              <a:ext uri="{FF2B5EF4-FFF2-40B4-BE49-F238E27FC236}">
                <a16:creationId xmlns:a16="http://schemas.microsoft.com/office/drawing/2014/main" id="{845F7525-C615-491C-BA37-A4A9016EC260}"/>
              </a:ext>
            </a:extLst>
          </p:cNvPr>
          <p:cNvGraphicFramePr>
            <a:graphicFrameLocks noGrp="1"/>
          </p:cNvGraphicFramePr>
          <p:nvPr>
            <p:extLst>
              <p:ext uri="{D42A27DB-BD31-4B8C-83A1-F6EECF244321}">
                <p14:modId xmlns:p14="http://schemas.microsoft.com/office/powerpoint/2010/main" val="1310845032"/>
              </p:ext>
            </p:extLst>
          </p:nvPr>
        </p:nvGraphicFramePr>
        <p:xfrm>
          <a:off x="1773270" y="4580860"/>
          <a:ext cx="5688925" cy="457200"/>
        </p:xfrm>
        <a:graphic>
          <a:graphicData uri="http://schemas.openxmlformats.org/drawingml/2006/table">
            <a:tbl>
              <a:tblPr firstRow="1" bandRow="1">
                <a:tableStyleId>{5C22544A-7EE6-4342-B048-85BDC9FD1C3A}</a:tableStyleId>
              </a:tblPr>
              <a:tblGrid>
                <a:gridCol w="1137785">
                  <a:extLst>
                    <a:ext uri="{9D8B030D-6E8A-4147-A177-3AD203B41FA5}">
                      <a16:colId xmlns:a16="http://schemas.microsoft.com/office/drawing/2014/main" val="1969943395"/>
                    </a:ext>
                  </a:extLst>
                </a:gridCol>
                <a:gridCol w="1137785">
                  <a:extLst>
                    <a:ext uri="{9D8B030D-6E8A-4147-A177-3AD203B41FA5}">
                      <a16:colId xmlns:a16="http://schemas.microsoft.com/office/drawing/2014/main" val="3664151783"/>
                    </a:ext>
                  </a:extLst>
                </a:gridCol>
                <a:gridCol w="1137785">
                  <a:extLst>
                    <a:ext uri="{9D8B030D-6E8A-4147-A177-3AD203B41FA5}">
                      <a16:colId xmlns:a16="http://schemas.microsoft.com/office/drawing/2014/main" val="250173458"/>
                    </a:ext>
                  </a:extLst>
                </a:gridCol>
                <a:gridCol w="1137785">
                  <a:extLst>
                    <a:ext uri="{9D8B030D-6E8A-4147-A177-3AD203B41FA5}">
                      <a16:colId xmlns:a16="http://schemas.microsoft.com/office/drawing/2014/main" val="384902372"/>
                    </a:ext>
                  </a:extLst>
                </a:gridCol>
                <a:gridCol w="1137785">
                  <a:extLst>
                    <a:ext uri="{9D8B030D-6E8A-4147-A177-3AD203B41FA5}">
                      <a16:colId xmlns:a16="http://schemas.microsoft.com/office/drawing/2014/main" val="3006317563"/>
                    </a:ext>
                  </a:extLst>
                </a:gridCol>
              </a:tblGrid>
              <a:tr h="370840">
                <a:tc>
                  <a:txBody>
                    <a:bodyPr/>
                    <a:lstStyle/>
                    <a:p>
                      <a:pPr algn="ctr"/>
                      <a:r>
                        <a:rPr lang="en-US" altLang="zh-CN" sz="2400" dirty="0">
                          <a:solidFill>
                            <a:srgbClr val="FF0000"/>
                          </a:solidFill>
                        </a:rPr>
                        <a:t>E</a:t>
                      </a:r>
                      <a:endParaRPr lang="zh-CN" altLang="en-US" sz="2400" dirty="0">
                        <a:solidFill>
                          <a:srgbClr val="FF0000"/>
                        </a:solidFill>
                      </a:endParaRPr>
                    </a:p>
                  </a:txBody>
                  <a:tcPr/>
                </a:tc>
                <a:tc>
                  <a:txBody>
                    <a:bodyPr/>
                    <a:lstStyle/>
                    <a:p>
                      <a:pPr algn="ctr"/>
                      <a:r>
                        <a:rPr lang="en-US" altLang="zh-CN" sz="2400" dirty="0"/>
                        <a:t>B</a:t>
                      </a:r>
                      <a:endParaRPr lang="zh-CN" altLang="en-US" sz="2400" dirty="0"/>
                    </a:p>
                  </a:txBody>
                  <a:tcPr/>
                </a:tc>
                <a:tc>
                  <a:txBody>
                    <a:bodyPr/>
                    <a:lstStyle/>
                    <a:p>
                      <a:pPr algn="ctr"/>
                      <a:r>
                        <a:rPr lang="en-US" altLang="zh-CN" sz="2400" dirty="0"/>
                        <a:t>A</a:t>
                      </a:r>
                      <a:endParaRPr lang="zh-CN" altLang="en-US" sz="2400" dirty="0"/>
                    </a:p>
                  </a:txBody>
                  <a:tcPr/>
                </a:tc>
                <a:tc>
                  <a:txBody>
                    <a:bodyPr/>
                    <a:lstStyle/>
                    <a:p>
                      <a:pPr algn="ctr"/>
                      <a:r>
                        <a:rPr lang="en-US" altLang="zh-CN" sz="2400" dirty="0"/>
                        <a:t>C</a:t>
                      </a:r>
                      <a:endParaRPr lang="zh-CN" altLang="en-US" sz="2400" dirty="0"/>
                    </a:p>
                  </a:txBody>
                  <a:tcPr/>
                </a:tc>
                <a:tc>
                  <a:txBody>
                    <a:bodyPr/>
                    <a:lstStyle/>
                    <a:p>
                      <a:pPr algn="ctr"/>
                      <a:r>
                        <a:rPr lang="en-US" altLang="zh-CN" sz="2400" dirty="0"/>
                        <a:t>D</a:t>
                      </a:r>
                      <a:endParaRPr lang="zh-CN" altLang="en-US" sz="2400" dirty="0"/>
                    </a:p>
                  </a:txBody>
                  <a:tcPr/>
                </a:tc>
                <a:extLst>
                  <a:ext uri="{0D108BD9-81ED-4DB2-BD59-A6C34878D82A}">
                    <a16:rowId xmlns:a16="http://schemas.microsoft.com/office/drawing/2014/main" val="4151510412"/>
                  </a:ext>
                </a:extLst>
              </a:tr>
            </a:tbl>
          </a:graphicData>
        </a:graphic>
      </p:graphicFrame>
      <p:sp>
        <p:nvSpPr>
          <p:cNvPr id="60" name="文本框 59">
            <a:extLst>
              <a:ext uri="{FF2B5EF4-FFF2-40B4-BE49-F238E27FC236}">
                <a16:creationId xmlns:a16="http://schemas.microsoft.com/office/drawing/2014/main" id="{E59E404B-95E1-463C-B180-2131F4BCB438}"/>
              </a:ext>
            </a:extLst>
          </p:cNvPr>
          <p:cNvSpPr txBox="1"/>
          <p:nvPr/>
        </p:nvSpPr>
        <p:spPr>
          <a:xfrm>
            <a:off x="2840285" y="5098773"/>
            <a:ext cx="2622248" cy="369332"/>
          </a:xfrm>
          <a:prstGeom prst="rect">
            <a:avLst/>
          </a:prstGeom>
          <a:noFill/>
        </p:spPr>
        <p:txBody>
          <a:bodyPr wrap="square" rtlCol="0">
            <a:spAutoFit/>
          </a:bodyPr>
          <a:lstStyle/>
          <a:p>
            <a:pPr algn="ctr"/>
            <a:r>
              <a:rPr lang="en-US" altLang="zh-CN" dirty="0"/>
              <a:t>Memory Queue</a:t>
            </a:r>
            <a:endParaRPr lang="zh-CN" altLang="en-US" dirty="0"/>
          </a:p>
        </p:txBody>
      </p:sp>
      <p:sp>
        <p:nvSpPr>
          <p:cNvPr id="61" name="文本框 60">
            <a:extLst>
              <a:ext uri="{FF2B5EF4-FFF2-40B4-BE49-F238E27FC236}">
                <a16:creationId xmlns:a16="http://schemas.microsoft.com/office/drawing/2014/main" id="{2C3780DC-3294-47F6-874C-D72C290F6734}"/>
              </a:ext>
            </a:extLst>
          </p:cNvPr>
          <p:cNvSpPr txBox="1"/>
          <p:nvPr/>
        </p:nvSpPr>
        <p:spPr>
          <a:xfrm>
            <a:off x="8454867" y="5896493"/>
            <a:ext cx="2622248" cy="369332"/>
          </a:xfrm>
          <a:prstGeom prst="rect">
            <a:avLst/>
          </a:prstGeom>
          <a:noFill/>
        </p:spPr>
        <p:txBody>
          <a:bodyPr wrap="square" rtlCol="0">
            <a:spAutoFit/>
          </a:bodyPr>
          <a:lstStyle/>
          <a:p>
            <a:pPr algn="ctr"/>
            <a:r>
              <a:rPr lang="en-US" altLang="zh-CN" dirty="0"/>
              <a:t>Data Hash Map</a:t>
            </a:r>
            <a:endParaRPr lang="zh-CN" altLang="en-US" dirty="0"/>
          </a:p>
        </p:txBody>
      </p:sp>
      <p:sp>
        <p:nvSpPr>
          <p:cNvPr id="3" name="文本框 2">
            <a:extLst>
              <a:ext uri="{FF2B5EF4-FFF2-40B4-BE49-F238E27FC236}">
                <a16:creationId xmlns:a16="http://schemas.microsoft.com/office/drawing/2014/main" id="{6AF52175-2DBF-46A3-83D6-A21DEB837023}"/>
              </a:ext>
            </a:extLst>
          </p:cNvPr>
          <p:cNvSpPr txBox="1"/>
          <p:nvPr/>
        </p:nvSpPr>
        <p:spPr>
          <a:xfrm>
            <a:off x="1096069" y="3354819"/>
            <a:ext cx="2967258" cy="369332"/>
          </a:xfrm>
          <a:prstGeom prst="rect">
            <a:avLst/>
          </a:prstGeom>
          <a:noFill/>
        </p:spPr>
        <p:txBody>
          <a:bodyPr wrap="square" rtlCol="0">
            <a:spAutoFit/>
          </a:bodyPr>
          <a:lstStyle/>
          <a:p>
            <a:r>
              <a:rPr lang="en-US" altLang="zh-CN" dirty="0"/>
              <a:t>Next data item is </a:t>
            </a:r>
            <a:r>
              <a:rPr lang="en-US" altLang="zh-CN" dirty="0">
                <a:solidFill>
                  <a:srgbClr val="FF0000"/>
                </a:solidFill>
              </a:rPr>
              <a:t>E</a:t>
            </a:r>
            <a:endParaRPr lang="zh-CN" altLang="en-US" dirty="0">
              <a:solidFill>
                <a:srgbClr val="FF0000"/>
              </a:solidFill>
            </a:endParaRPr>
          </a:p>
        </p:txBody>
      </p:sp>
    </p:spTree>
    <p:extLst>
      <p:ext uri="{BB962C8B-B14F-4D97-AF65-F5344CB8AC3E}">
        <p14:creationId xmlns:p14="http://schemas.microsoft.com/office/powerpoint/2010/main" val="3091681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6667B-E0E2-4D4B-AFB0-D04C06269C2D}"/>
              </a:ext>
            </a:extLst>
          </p:cNvPr>
          <p:cNvSpPr>
            <a:spLocks noGrp="1"/>
          </p:cNvSpPr>
          <p:nvPr>
            <p:ph type="title"/>
          </p:nvPr>
        </p:nvSpPr>
        <p:spPr/>
        <p:txBody>
          <a:bodyPr/>
          <a:lstStyle/>
          <a:p>
            <a:r>
              <a:rPr lang="en-US" altLang="zh-CN" dirty="0"/>
              <a:t>Example of LRU Algorithm</a:t>
            </a:r>
            <a:endParaRPr lang="zh-CN" altLang="en-US" dirty="0"/>
          </a:p>
        </p:txBody>
      </p:sp>
      <p:sp>
        <p:nvSpPr>
          <p:cNvPr id="4" name="灯片编号占位符 3">
            <a:extLst>
              <a:ext uri="{FF2B5EF4-FFF2-40B4-BE49-F238E27FC236}">
                <a16:creationId xmlns:a16="http://schemas.microsoft.com/office/drawing/2014/main" id="{473491FC-A8FF-404D-BF1A-13B1CB886163}"/>
              </a:ext>
            </a:extLst>
          </p:cNvPr>
          <p:cNvSpPr>
            <a:spLocks noGrp="1"/>
          </p:cNvSpPr>
          <p:nvPr>
            <p:ph type="sldNum" sz="quarter" idx="12"/>
          </p:nvPr>
        </p:nvSpPr>
        <p:spPr/>
        <p:txBody>
          <a:bodyPr/>
          <a:lstStyle/>
          <a:p>
            <a:fld id="{0F34953D-21D1-42C2-96B8-DD73C7DA1B65}" type="slidenum">
              <a:rPr lang="zh-CN" altLang="en-US" smtClean="0"/>
              <a:t>9</a:t>
            </a:fld>
            <a:endParaRPr lang="zh-CN" altLang="en-US" dirty="0"/>
          </a:p>
        </p:txBody>
      </p:sp>
      <p:sp>
        <p:nvSpPr>
          <p:cNvPr id="43" name="文本框 42">
            <a:extLst>
              <a:ext uri="{FF2B5EF4-FFF2-40B4-BE49-F238E27FC236}">
                <a16:creationId xmlns:a16="http://schemas.microsoft.com/office/drawing/2014/main" id="{454E833E-5F0F-4923-AA06-E7B48FFE01DB}"/>
              </a:ext>
            </a:extLst>
          </p:cNvPr>
          <p:cNvSpPr txBox="1"/>
          <p:nvPr/>
        </p:nvSpPr>
        <p:spPr>
          <a:xfrm>
            <a:off x="859118" y="2063938"/>
            <a:ext cx="10308754" cy="830997"/>
          </a:xfrm>
          <a:prstGeom prst="rect">
            <a:avLst/>
          </a:prstGeom>
          <a:noFill/>
        </p:spPr>
        <p:txBody>
          <a:bodyPr wrap="square" rtlCol="0">
            <a:spAutoFit/>
          </a:bodyPr>
          <a:lstStyle/>
          <a:p>
            <a:r>
              <a:rPr lang="en-US" altLang="zh-CN" sz="2400" dirty="0"/>
              <a:t>For the last 5 data accessing “BEADC”, the memory is full but all of them can be found in the hash map. So the we will move the data that is accessed to the head.</a:t>
            </a:r>
            <a:endParaRPr lang="zh-CN" altLang="en-US" sz="2400" dirty="0"/>
          </a:p>
        </p:txBody>
      </p:sp>
      <p:graphicFrame>
        <p:nvGraphicFramePr>
          <p:cNvPr id="58" name="表格 21">
            <a:extLst>
              <a:ext uri="{FF2B5EF4-FFF2-40B4-BE49-F238E27FC236}">
                <a16:creationId xmlns:a16="http://schemas.microsoft.com/office/drawing/2014/main" id="{CCF9F117-9564-4BF2-B91F-6F1D43217B02}"/>
              </a:ext>
            </a:extLst>
          </p:cNvPr>
          <p:cNvGraphicFramePr>
            <a:graphicFrameLocks noGrp="1"/>
          </p:cNvGraphicFramePr>
          <p:nvPr>
            <p:extLst>
              <p:ext uri="{D42A27DB-BD31-4B8C-83A1-F6EECF244321}">
                <p14:modId xmlns:p14="http://schemas.microsoft.com/office/powerpoint/2010/main" val="1161294306"/>
              </p:ext>
            </p:extLst>
          </p:nvPr>
        </p:nvGraphicFramePr>
        <p:xfrm>
          <a:off x="8411324" y="3560193"/>
          <a:ext cx="2709334" cy="2225040"/>
        </p:xfrm>
        <a:graphic>
          <a:graphicData uri="http://schemas.openxmlformats.org/drawingml/2006/table">
            <a:tbl>
              <a:tblPr firstRow="1" bandRow="1">
                <a:tableStyleId>{5C22544A-7EE6-4342-B048-85BDC9FD1C3A}</a:tableStyleId>
              </a:tblPr>
              <a:tblGrid>
                <a:gridCol w="1245199">
                  <a:extLst>
                    <a:ext uri="{9D8B030D-6E8A-4147-A177-3AD203B41FA5}">
                      <a16:colId xmlns:a16="http://schemas.microsoft.com/office/drawing/2014/main" val="3904660145"/>
                    </a:ext>
                  </a:extLst>
                </a:gridCol>
                <a:gridCol w="1464135">
                  <a:extLst>
                    <a:ext uri="{9D8B030D-6E8A-4147-A177-3AD203B41FA5}">
                      <a16:colId xmlns:a16="http://schemas.microsoft.com/office/drawing/2014/main" val="4078396608"/>
                    </a:ext>
                  </a:extLst>
                </a:gridCol>
              </a:tblGrid>
              <a:tr h="370840">
                <a:tc>
                  <a:txBody>
                    <a:bodyPr/>
                    <a:lstStyle/>
                    <a:p>
                      <a:pPr algn="ctr"/>
                      <a:r>
                        <a:rPr lang="en-US" altLang="zh-CN" dirty="0"/>
                        <a:t>Key</a:t>
                      </a:r>
                      <a:endParaRPr lang="zh-CN" altLang="en-US" dirty="0"/>
                    </a:p>
                  </a:txBody>
                  <a:tcPr/>
                </a:tc>
                <a:tc>
                  <a:txBody>
                    <a:bodyPr/>
                    <a:lstStyle/>
                    <a:p>
                      <a:pPr algn="ctr"/>
                      <a:r>
                        <a:rPr lang="en-US" altLang="zh-CN" dirty="0"/>
                        <a:t>Value</a:t>
                      </a:r>
                      <a:endParaRPr lang="zh-CN" altLang="en-US" dirty="0"/>
                    </a:p>
                  </a:txBody>
                  <a:tcPr/>
                </a:tc>
                <a:extLst>
                  <a:ext uri="{0D108BD9-81ED-4DB2-BD59-A6C34878D82A}">
                    <a16:rowId xmlns:a16="http://schemas.microsoft.com/office/drawing/2014/main" val="146917206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A</a:t>
                      </a:r>
                      <a:endParaRPr lang="zh-CN" altLang="en-US" dirty="0">
                        <a:solidFill>
                          <a:srgbClr val="FF0000"/>
                        </a:solidFill>
                      </a:endParaRPr>
                    </a:p>
                  </a:txBody>
                  <a:tcPr/>
                </a:tc>
                <a:tc>
                  <a:txBody>
                    <a:bodyPr/>
                    <a:lstStyle/>
                    <a:p>
                      <a:pPr algn="ctr"/>
                      <a:r>
                        <a:rPr lang="en-US" altLang="zh-CN" dirty="0">
                          <a:solidFill>
                            <a:srgbClr val="FF0000"/>
                          </a:solidFill>
                        </a:rPr>
                        <a:t>A’s Address</a:t>
                      </a:r>
                      <a:endParaRPr lang="zh-CN" altLang="en-US" dirty="0">
                        <a:solidFill>
                          <a:srgbClr val="FF0000"/>
                        </a:solidFill>
                      </a:endParaRPr>
                    </a:p>
                  </a:txBody>
                  <a:tcPr/>
                </a:tc>
                <a:extLst>
                  <a:ext uri="{0D108BD9-81ED-4DB2-BD59-A6C34878D82A}">
                    <a16:rowId xmlns:a16="http://schemas.microsoft.com/office/drawing/2014/main" val="72432726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B</a:t>
                      </a:r>
                      <a:endParaRPr lang="zh-CN" altLang="en-US" dirty="0"/>
                    </a:p>
                  </a:txBody>
                  <a:tcPr/>
                </a:tc>
                <a:tc>
                  <a:txBody>
                    <a:bodyPr/>
                    <a:lstStyle/>
                    <a:p>
                      <a:pPr algn="ctr"/>
                      <a:r>
                        <a:rPr lang="en-US" altLang="zh-CN" dirty="0"/>
                        <a:t>B’s Address</a:t>
                      </a:r>
                      <a:endParaRPr lang="zh-CN" altLang="en-US" dirty="0"/>
                    </a:p>
                  </a:txBody>
                  <a:tcPr/>
                </a:tc>
                <a:extLst>
                  <a:ext uri="{0D108BD9-81ED-4DB2-BD59-A6C34878D82A}">
                    <a16:rowId xmlns:a16="http://schemas.microsoft.com/office/drawing/2014/main" val="3505733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C</a:t>
                      </a:r>
                      <a:endParaRPr lang="zh-CN" altLang="en-US" dirty="0"/>
                    </a:p>
                  </a:txBody>
                  <a:tcPr/>
                </a:tc>
                <a:tc>
                  <a:txBody>
                    <a:bodyPr/>
                    <a:lstStyle/>
                    <a:p>
                      <a:pPr algn="ctr"/>
                      <a:r>
                        <a:rPr lang="en-US" altLang="zh-CN" dirty="0"/>
                        <a:t>C’s Address</a:t>
                      </a:r>
                      <a:endParaRPr lang="zh-CN" altLang="en-US" dirty="0"/>
                    </a:p>
                  </a:txBody>
                  <a:tcPr/>
                </a:tc>
                <a:extLst>
                  <a:ext uri="{0D108BD9-81ED-4DB2-BD59-A6C34878D82A}">
                    <a16:rowId xmlns:a16="http://schemas.microsoft.com/office/drawing/2014/main" val="34340098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D</a:t>
                      </a:r>
                      <a:endParaRPr lang="zh-CN" altLang="en-US" dirty="0"/>
                    </a:p>
                  </a:txBody>
                  <a:tcPr/>
                </a:tc>
                <a:tc>
                  <a:txBody>
                    <a:bodyPr/>
                    <a:lstStyle/>
                    <a:p>
                      <a:pPr algn="ctr"/>
                      <a:r>
                        <a:rPr lang="en-US" altLang="zh-CN" dirty="0"/>
                        <a:t>D’s Address</a:t>
                      </a:r>
                      <a:endParaRPr lang="zh-CN" altLang="en-US" dirty="0"/>
                    </a:p>
                  </a:txBody>
                  <a:tcPr/>
                </a:tc>
                <a:extLst>
                  <a:ext uri="{0D108BD9-81ED-4DB2-BD59-A6C34878D82A}">
                    <a16:rowId xmlns:a16="http://schemas.microsoft.com/office/drawing/2014/main" val="108104968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E</a:t>
                      </a:r>
                      <a:endParaRPr lang="zh-CN" altLang="en-US" dirty="0"/>
                    </a:p>
                  </a:txBody>
                  <a:tcPr/>
                </a:tc>
                <a:tc>
                  <a:txBody>
                    <a:bodyPr/>
                    <a:lstStyle/>
                    <a:p>
                      <a:pPr algn="ctr"/>
                      <a:r>
                        <a:rPr lang="en-US" altLang="zh-CN" dirty="0"/>
                        <a:t>E’s Address</a:t>
                      </a:r>
                      <a:endParaRPr lang="zh-CN" altLang="en-US" dirty="0"/>
                    </a:p>
                  </a:txBody>
                  <a:tcPr/>
                </a:tc>
                <a:extLst>
                  <a:ext uri="{0D108BD9-81ED-4DB2-BD59-A6C34878D82A}">
                    <a16:rowId xmlns:a16="http://schemas.microsoft.com/office/drawing/2014/main" val="449925774"/>
                  </a:ext>
                </a:extLst>
              </a:tr>
            </a:tbl>
          </a:graphicData>
        </a:graphic>
      </p:graphicFrame>
      <p:graphicFrame>
        <p:nvGraphicFramePr>
          <p:cNvPr id="59" name="表格 5">
            <a:extLst>
              <a:ext uri="{FF2B5EF4-FFF2-40B4-BE49-F238E27FC236}">
                <a16:creationId xmlns:a16="http://schemas.microsoft.com/office/drawing/2014/main" id="{845F7525-C615-491C-BA37-A4A9016EC260}"/>
              </a:ext>
            </a:extLst>
          </p:cNvPr>
          <p:cNvGraphicFramePr>
            <a:graphicFrameLocks noGrp="1"/>
          </p:cNvGraphicFramePr>
          <p:nvPr>
            <p:extLst>
              <p:ext uri="{D42A27DB-BD31-4B8C-83A1-F6EECF244321}">
                <p14:modId xmlns:p14="http://schemas.microsoft.com/office/powerpoint/2010/main" val="3237230340"/>
              </p:ext>
            </p:extLst>
          </p:nvPr>
        </p:nvGraphicFramePr>
        <p:xfrm>
          <a:off x="1773270" y="4580860"/>
          <a:ext cx="5688925" cy="457200"/>
        </p:xfrm>
        <a:graphic>
          <a:graphicData uri="http://schemas.openxmlformats.org/drawingml/2006/table">
            <a:tbl>
              <a:tblPr firstRow="1" bandRow="1">
                <a:tableStyleId>{5C22544A-7EE6-4342-B048-85BDC9FD1C3A}</a:tableStyleId>
              </a:tblPr>
              <a:tblGrid>
                <a:gridCol w="1137785">
                  <a:extLst>
                    <a:ext uri="{9D8B030D-6E8A-4147-A177-3AD203B41FA5}">
                      <a16:colId xmlns:a16="http://schemas.microsoft.com/office/drawing/2014/main" val="1969943395"/>
                    </a:ext>
                  </a:extLst>
                </a:gridCol>
                <a:gridCol w="1137785">
                  <a:extLst>
                    <a:ext uri="{9D8B030D-6E8A-4147-A177-3AD203B41FA5}">
                      <a16:colId xmlns:a16="http://schemas.microsoft.com/office/drawing/2014/main" val="3664151783"/>
                    </a:ext>
                  </a:extLst>
                </a:gridCol>
                <a:gridCol w="1137785">
                  <a:extLst>
                    <a:ext uri="{9D8B030D-6E8A-4147-A177-3AD203B41FA5}">
                      <a16:colId xmlns:a16="http://schemas.microsoft.com/office/drawing/2014/main" val="250173458"/>
                    </a:ext>
                  </a:extLst>
                </a:gridCol>
                <a:gridCol w="1137785">
                  <a:extLst>
                    <a:ext uri="{9D8B030D-6E8A-4147-A177-3AD203B41FA5}">
                      <a16:colId xmlns:a16="http://schemas.microsoft.com/office/drawing/2014/main" val="384902372"/>
                    </a:ext>
                  </a:extLst>
                </a:gridCol>
                <a:gridCol w="1137785">
                  <a:extLst>
                    <a:ext uri="{9D8B030D-6E8A-4147-A177-3AD203B41FA5}">
                      <a16:colId xmlns:a16="http://schemas.microsoft.com/office/drawing/2014/main" val="3006317563"/>
                    </a:ext>
                  </a:extLst>
                </a:gridCol>
              </a:tblGrid>
              <a:tr h="370840">
                <a:tc>
                  <a:txBody>
                    <a:bodyPr/>
                    <a:lstStyle/>
                    <a:p>
                      <a:pPr algn="ctr"/>
                      <a:r>
                        <a:rPr lang="en-US" altLang="zh-CN" sz="2400" dirty="0">
                          <a:solidFill>
                            <a:srgbClr val="FF0000"/>
                          </a:solidFill>
                        </a:rPr>
                        <a:t>A</a:t>
                      </a:r>
                      <a:endParaRPr lang="zh-CN" altLang="en-US" sz="2400" dirty="0">
                        <a:solidFill>
                          <a:srgbClr val="FF0000"/>
                        </a:solidFill>
                      </a:endParaRPr>
                    </a:p>
                  </a:txBody>
                  <a:tcPr/>
                </a:tc>
                <a:tc>
                  <a:txBody>
                    <a:bodyPr/>
                    <a:lstStyle/>
                    <a:p>
                      <a:pPr algn="ctr"/>
                      <a:r>
                        <a:rPr lang="en-US" altLang="zh-CN" sz="2400" dirty="0"/>
                        <a:t>E</a:t>
                      </a:r>
                      <a:endParaRPr lang="zh-CN" altLang="en-US" sz="2400" dirty="0"/>
                    </a:p>
                  </a:txBody>
                  <a:tcPr/>
                </a:tc>
                <a:tc>
                  <a:txBody>
                    <a:bodyPr/>
                    <a:lstStyle/>
                    <a:p>
                      <a:pPr algn="ctr"/>
                      <a:r>
                        <a:rPr lang="en-US" altLang="zh-CN" sz="2400" dirty="0"/>
                        <a:t>B</a:t>
                      </a:r>
                      <a:endParaRPr lang="zh-CN" altLang="en-US" sz="2400" dirty="0"/>
                    </a:p>
                  </a:txBody>
                  <a:tcPr/>
                </a:tc>
                <a:tc>
                  <a:txBody>
                    <a:bodyPr/>
                    <a:lstStyle/>
                    <a:p>
                      <a:pPr algn="ctr"/>
                      <a:r>
                        <a:rPr lang="en-US" altLang="zh-CN" sz="2400" dirty="0"/>
                        <a:t>C</a:t>
                      </a:r>
                      <a:endParaRPr lang="zh-CN" altLang="en-US" sz="2400" dirty="0"/>
                    </a:p>
                  </a:txBody>
                  <a:tcPr/>
                </a:tc>
                <a:tc>
                  <a:txBody>
                    <a:bodyPr/>
                    <a:lstStyle/>
                    <a:p>
                      <a:pPr algn="ctr"/>
                      <a:r>
                        <a:rPr lang="en-US" altLang="zh-CN" sz="2400" dirty="0"/>
                        <a:t>D</a:t>
                      </a:r>
                      <a:endParaRPr lang="zh-CN" altLang="en-US" sz="2400" dirty="0"/>
                    </a:p>
                  </a:txBody>
                  <a:tcPr/>
                </a:tc>
                <a:extLst>
                  <a:ext uri="{0D108BD9-81ED-4DB2-BD59-A6C34878D82A}">
                    <a16:rowId xmlns:a16="http://schemas.microsoft.com/office/drawing/2014/main" val="4151510412"/>
                  </a:ext>
                </a:extLst>
              </a:tr>
            </a:tbl>
          </a:graphicData>
        </a:graphic>
      </p:graphicFrame>
      <p:sp>
        <p:nvSpPr>
          <p:cNvPr id="60" name="文本框 59">
            <a:extLst>
              <a:ext uri="{FF2B5EF4-FFF2-40B4-BE49-F238E27FC236}">
                <a16:creationId xmlns:a16="http://schemas.microsoft.com/office/drawing/2014/main" id="{E59E404B-95E1-463C-B180-2131F4BCB438}"/>
              </a:ext>
            </a:extLst>
          </p:cNvPr>
          <p:cNvSpPr txBox="1"/>
          <p:nvPr/>
        </p:nvSpPr>
        <p:spPr>
          <a:xfrm>
            <a:off x="2840285" y="5098773"/>
            <a:ext cx="2622248" cy="369332"/>
          </a:xfrm>
          <a:prstGeom prst="rect">
            <a:avLst/>
          </a:prstGeom>
          <a:noFill/>
        </p:spPr>
        <p:txBody>
          <a:bodyPr wrap="square" rtlCol="0">
            <a:spAutoFit/>
          </a:bodyPr>
          <a:lstStyle/>
          <a:p>
            <a:pPr algn="ctr"/>
            <a:r>
              <a:rPr lang="en-US" altLang="zh-CN" dirty="0"/>
              <a:t>Memory Queue</a:t>
            </a:r>
            <a:endParaRPr lang="zh-CN" altLang="en-US" dirty="0"/>
          </a:p>
        </p:txBody>
      </p:sp>
      <p:sp>
        <p:nvSpPr>
          <p:cNvPr id="61" name="文本框 60">
            <a:extLst>
              <a:ext uri="{FF2B5EF4-FFF2-40B4-BE49-F238E27FC236}">
                <a16:creationId xmlns:a16="http://schemas.microsoft.com/office/drawing/2014/main" id="{2C3780DC-3294-47F6-874C-D72C290F6734}"/>
              </a:ext>
            </a:extLst>
          </p:cNvPr>
          <p:cNvSpPr txBox="1"/>
          <p:nvPr/>
        </p:nvSpPr>
        <p:spPr>
          <a:xfrm>
            <a:off x="8454867" y="5896493"/>
            <a:ext cx="2622248" cy="369332"/>
          </a:xfrm>
          <a:prstGeom prst="rect">
            <a:avLst/>
          </a:prstGeom>
          <a:noFill/>
        </p:spPr>
        <p:txBody>
          <a:bodyPr wrap="square" rtlCol="0">
            <a:spAutoFit/>
          </a:bodyPr>
          <a:lstStyle/>
          <a:p>
            <a:pPr algn="ctr"/>
            <a:r>
              <a:rPr lang="en-US" altLang="zh-CN" dirty="0"/>
              <a:t>Data Hash Map</a:t>
            </a:r>
            <a:endParaRPr lang="zh-CN" altLang="en-US" dirty="0"/>
          </a:p>
        </p:txBody>
      </p:sp>
      <p:sp>
        <p:nvSpPr>
          <p:cNvPr id="3" name="文本框 2">
            <a:extLst>
              <a:ext uri="{FF2B5EF4-FFF2-40B4-BE49-F238E27FC236}">
                <a16:creationId xmlns:a16="http://schemas.microsoft.com/office/drawing/2014/main" id="{6AF52175-2DBF-46A3-83D6-A21DEB837023}"/>
              </a:ext>
            </a:extLst>
          </p:cNvPr>
          <p:cNvSpPr txBox="1"/>
          <p:nvPr/>
        </p:nvSpPr>
        <p:spPr>
          <a:xfrm>
            <a:off x="1096069" y="3354819"/>
            <a:ext cx="2967258" cy="369332"/>
          </a:xfrm>
          <a:prstGeom prst="rect">
            <a:avLst/>
          </a:prstGeom>
          <a:noFill/>
        </p:spPr>
        <p:txBody>
          <a:bodyPr wrap="square" rtlCol="0">
            <a:spAutoFit/>
          </a:bodyPr>
          <a:lstStyle/>
          <a:p>
            <a:r>
              <a:rPr lang="en-US" altLang="zh-CN" dirty="0"/>
              <a:t>Next data item is </a:t>
            </a:r>
            <a:r>
              <a:rPr lang="en-US" altLang="zh-CN" dirty="0">
                <a:solidFill>
                  <a:srgbClr val="FF0000"/>
                </a:solidFill>
              </a:rPr>
              <a:t>A</a:t>
            </a:r>
            <a:endParaRPr lang="zh-CN" altLang="en-US" dirty="0">
              <a:solidFill>
                <a:srgbClr val="FF0000"/>
              </a:solidFill>
            </a:endParaRPr>
          </a:p>
        </p:txBody>
      </p:sp>
    </p:spTree>
    <p:extLst>
      <p:ext uri="{BB962C8B-B14F-4D97-AF65-F5344CB8AC3E}">
        <p14:creationId xmlns:p14="http://schemas.microsoft.com/office/powerpoint/2010/main" val="18217874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11912</TotalTime>
  <Words>1007</Words>
  <Application>Microsoft Office PowerPoint</Application>
  <PresentationFormat>宽屏</PresentationFormat>
  <Paragraphs>287</Paragraphs>
  <Slides>15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等线</vt:lpstr>
      <vt:lpstr>Tw Cen MT</vt:lpstr>
      <vt:lpstr>Tw Cen MT Condensed</vt:lpstr>
      <vt:lpstr>Wingdings</vt:lpstr>
      <vt:lpstr>Wingdings 3</vt:lpstr>
      <vt:lpstr>积分</vt:lpstr>
      <vt:lpstr>Cache Replacement Problem</vt:lpstr>
      <vt:lpstr>Content</vt:lpstr>
      <vt:lpstr>Cache Replacement Problem</vt:lpstr>
      <vt:lpstr>LRU Algorithm</vt:lpstr>
      <vt:lpstr>LRU Algorithm</vt:lpstr>
      <vt:lpstr>Example of LRU Algorithm</vt:lpstr>
      <vt:lpstr>Example of LRU Algorithm</vt:lpstr>
      <vt:lpstr>Example of LRU Algorithm</vt:lpstr>
      <vt:lpstr>Example of LRU Algorithm</vt:lpstr>
      <vt:lpstr>Example of LRU Algorithm</vt:lpstr>
      <vt:lpstr>Example of LRU Algorithm</vt:lpstr>
      <vt:lpstr>Example of LRU Algorithm</vt:lpstr>
      <vt:lpstr>Example of LRU Algorithm</vt:lpstr>
      <vt:lpstr>Example of LRU Algorithm</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Nearest Neighbor Greedy</dc:title>
  <dc:creator>汪 至圆</dc:creator>
  <cp:lastModifiedBy>汪 至圆</cp:lastModifiedBy>
  <cp:revision>232</cp:revision>
  <dcterms:created xsi:type="dcterms:W3CDTF">2020-09-15T17:20:17Z</dcterms:created>
  <dcterms:modified xsi:type="dcterms:W3CDTF">2020-12-24T05:24:46Z</dcterms:modified>
</cp:coreProperties>
</file>