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72" r:id="rId3"/>
    <p:sldId id="258" r:id="rId4"/>
    <p:sldId id="273" r:id="rId5"/>
    <p:sldId id="274" r:id="rId6"/>
    <p:sldId id="275" r:id="rId7"/>
    <p:sldId id="276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10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880E1-CE33-49F8-9B0A-AB0D11C75B2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39233-DD13-4612-9A4C-C94C982E5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88789" y="6470704"/>
            <a:ext cx="2154143" cy="274320"/>
          </a:xfrm>
        </p:spPr>
        <p:txBody>
          <a:bodyPr/>
          <a:lstStyle>
            <a:lvl1pPr algn="l">
              <a:defRPr/>
            </a:lvl1pPr>
          </a:lstStyle>
          <a:p>
            <a:fld id="{A0A245F9-BA6E-4E8B-A3C0-B1C9320D8CD1}" type="datetime1">
              <a:rPr lang="zh-CN" altLang="en-US" smtClean="0"/>
              <a:t>2020/12/6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C14EAC-F8F3-4C78-8D4D-F2630B498F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2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749D-B927-42B2-AD39-8B0E336D45BD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D53B7F-1CB5-4BD2-A383-6A29CAAA0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" y="6216558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3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D050-4F5F-49DF-BDD6-540B0F323DD7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A6F23C4-C0CC-4F86-AA9E-EBA3201BFB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158680" y="1360588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1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4BF5-0485-4D32-9612-7F80D0CFFE83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537AE8-C87B-4F4C-A591-AC5C968DBF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6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842F-D293-4768-A26F-4DC13E416E0D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35E60F-EE4E-4B37-8677-A2F6E8AFD3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9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9B26-6240-4AC8-AA12-2028F405D20A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2CD493-96A7-4EFC-BEA8-58D2AE239C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3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461E-A369-4F0C-A82A-D29EE7D9BDDD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71667A-181E-4996-84EB-184E8C7DF2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3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871-CB39-403B-AA6F-921E8F20C39F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FFDC75-D0E1-4CEF-B0E4-2B73DF9A9A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2848-464C-4BA6-968E-B6F868E3D468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9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8685-CE34-456B-AB4A-6353EC5894ED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2A636F-4D68-44F4-BB68-7107B33FE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2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7643-8665-4537-8924-8B567F4BFD36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A689D3A7-A3F6-4B5A-BA65-80335CD2B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1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01729C-F393-4C1B-8D8C-69D7C602AF8C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34953D-21D1-42C2-96B8-DD73C7DA1B6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FE5D1636-1A6A-4E42-AE40-19108D99C4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" y="6223374"/>
            <a:ext cx="3200400" cy="5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0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D024FDCB-5417-40B8-981A-92E454AB6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254" y="4875356"/>
            <a:ext cx="7772400" cy="1463040"/>
          </a:xfrm>
        </p:spPr>
        <p:txBody>
          <a:bodyPr/>
          <a:lstStyle/>
          <a:p>
            <a:r>
              <a:rPr lang="en-US" altLang="zh-CN" dirty="0"/>
              <a:t> Disjoint Paths Problem</a:t>
            </a:r>
            <a:endParaRPr lang="zh-CN" altLang="en-US" dirty="0"/>
          </a:p>
        </p:txBody>
      </p:sp>
      <p:sp>
        <p:nvSpPr>
          <p:cNvPr id="11" name="副标题 10">
            <a:extLst>
              <a:ext uri="{FF2B5EF4-FFF2-40B4-BE49-F238E27FC236}">
                <a16:creationId xmlns:a16="http://schemas.microsoft.com/office/drawing/2014/main" id="{8B346ABC-578D-4358-A83D-5C54FAFCA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9845" y="5838906"/>
            <a:ext cx="4233389" cy="35183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zh-CN" dirty="0"/>
              <a:t>Greedy Algorithm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583A51EF-33CE-43E4-955E-36A856F3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42C568-5C62-44D1-A743-28F7F26978F5}"/>
              </a:ext>
            </a:extLst>
          </p:cNvPr>
          <p:cNvSpPr txBox="1"/>
          <p:nvPr/>
        </p:nvSpPr>
        <p:spPr>
          <a:xfrm>
            <a:off x="8677716" y="5368491"/>
            <a:ext cx="30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Zhiyuan Wang 12032878</a:t>
            </a:r>
            <a:endParaRPr lang="zh-CN" altLang="en-US" dirty="0"/>
          </a:p>
          <a:p>
            <a:r>
              <a:rPr lang="en-US" altLang="zh-CN" dirty="0"/>
              <a:t>Supervisor: </a:t>
            </a:r>
            <a:r>
              <a:rPr lang="en-US" altLang="zh-CN" dirty="0" err="1"/>
              <a:t>Ke</a:t>
            </a:r>
            <a:r>
              <a:rPr lang="en-US" altLang="zh-CN" dirty="0"/>
              <a:t> Tang</a:t>
            </a:r>
          </a:p>
        </p:txBody>
      </p:sp>
    </p:spTree>
    <p:extLst>
      <p:ext uri="{BB962C8B-B14F-4D97-AF65-F5344CB8AC3E}">
        <p14:creationId xmlns:p14="http://schemas.microsoft.com/office/powerpoint/2010/main" val="217340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E3DF4-1350-411B-8035-C1CE8228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B9109-EDC3-426F-84B0-8AA48B6C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Introduction to the Disjoint Paths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Introduction to the Greedy Disjoint Path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The example about Disjoint Path Problem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1A4CEB-07C9-4E71-8D7F-B2E479D0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2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52AFA8-8863-4BAA-808D-C716FDCF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1DCA1136-F5B3-4396-9F5F-119DA9C7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F34953D-21D1-42C2-96B8-DD73C7DA1B65}" type="slidenum">
              <a:rPr lang="en-US" altLang="zh-CN" smtClean="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4ACBF1-00EC-42D0-919E-C9462FC8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8686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Disjoint Paths Problem</a:t>
            </a:r>
            <a:endParaRPr lang="en-US" altLang="zh-C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内容占位符 2">
                <a:extLst>
                  <a:ext uri="{FF2B5EF4-FFF2-40B4-BE49-F238E27FC236}">
                    <a16:creationId xmlns:a16="http://schemas.microsoft.com/office/drawing/2014/main" id="{70D4D7FD-B35D-4EFC-9588-CC977BE4C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Input: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 directed graph G, there are k pairs 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/>
                        </m:ctrlPr>
                      </m:sSubPr>
                      <m:e>
                        <m:r>
                          <a:rPr lang="en-US" altLang="zh-CN" b="0" i="1" smtClean="0"/>
                          <m:t>𝑠</m:t>
                        </m:r>
                      </m:e>
                      <m:sub>
                        <m:r>
                          <a:rPr lang="en-US" altLang="zh-CN" b="0" i="1" smtClean="0"/>
                          <m:t>1</m:t>
                        </m:r>
                      </m:sub>
                    </m:sSub>
                    <m:r>
                      <a:rPr lang="en-US" altLang="zh-CN" b="0" i="1" smtClean="0"/>
                      <m:t>,</m:t>
                    </m:r>
                    <m:sSub>
                      <m:sSubPr>
                        <m:ctrlPr>
                          <a:rPr lang="en-US" altLang="zh-CN" i="1"/>
                        </m:ctrlPr>
                      </m:sSubPr>
                      <m:e>
                        <m:r>
                          <a:rPr lang="en-US" altLang="zh-CN" b="0" i="1" smtClean="0"/>
                          <m:t>𝑡</m:t>
                        </m:r>
                      </m:e>
                      <m:sub>
                        <m:r>
                          <a:rPr lang="en-US" altLang="zh-CN" b="0" i="1" smtClean="0"/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)…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/>
                        </m:ctrlPr>
                      </m:sSubPr>
                      <m:e>
                        <m:r>
                          <a:rPr lang="en-US" altLang="zh-CN" i="1"/>
                          <m:t>𝑠</m:t>
                        </m:r>
                      </m:e>
                      <m:sub>
                        <m:r>
                          <a:rPr lang="en-US" altLang="zh-CN" b="0" i="1" smtClean="0"/>
                          <m:t>𝑘</m:t>
                        </m:r>
                      </m:sub>
                    </m:sSub>
                    <m:r>
                      <a:rPr lang="en-US" altLang="zh-CN" i="1"/>
                      <m:t>,</m:t>
                    </m:r>
                    <m:sSub>
                      <m:sSubPr>
                        <m:ctrlPr>
                          <a:rPr lang="en-US" altLang="zh-CN" i="1"/>
                        </m:ctrlPr>
                      </m:sSubPr>
                      <m:e>
                        <m:r>
                          <a:rPr lang="en-US" altLang="zh-CN" i="1"/>
                          <m:t>𝑡</m:t>
                        </m:r>
                      </m:e>
                      <m:sub>
                        <m:r>
                          <a:rPr lang="en-US" altLang="zh-CN" b="0" i="1" smtClean="0"/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source node of the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target node of the path.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An integer capacity of each edge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Constraint: In the graph, each node cannot be used by more than c paths.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Objective: Maximization of the number of satisfied paths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Output: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Satisfied paths</a:t>
                </a:r>
                <a:endParaRPr lang="zh-CN" altLang="en-US" dirty="0"/>
              </a:p>
            </p:txBody>
          </p:sp>
        </mc:Choice>
        <mc:Fallback>
          <p:sp>
            <p:nvSpPr>
              <p:cNvPr id="38" name="内容占位符 2">
                <a:extLst>
                  <a:ext uri="{FF2B5EF4-FFF2-40B4-BE49-F238E27FC236}">
                    <a16:creationId xmlns:a16="http://schemas.microsoft.com/office/drawing/2014/main" id="{70D4D7FD-B35D-4EFC-9588-CC977BE4C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>
                <a:blip r:embed="rId2"/>
                <a:stretch>
                  <a:fillRect l="-1191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16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AA1FD-3293-4207-BB8D-806FCEF5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 Disjoint Path Algorithm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908B5-C3AE-4A3D-9C6C-C7B3F274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662672" cy="4023360"/>
          </a:xfrm>
        </p:spPr>
        <p:txBody>
          <a:bodyPr/>
          <a:lstStyle/>
          <a:p>
            <a:r>
              <a:rPr lang="en-US" altLang="zh-CN" dirty="0"/>
              <a:t>Choose the shortest path from the paths that satisfy the constraint and add into the result set, until there is no path can satisfies the constraint.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7CB31-5A92-4C0B-BD26-5AAF7A64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42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AA1FD-3293-4207-BB8D-806FCEF5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 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7CB31-5A92-4C0B-BD26-5AAF7A64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5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D708F6FC-728D-4426-B46A-637A35F8B759}"/>
                  </a:ext>
                </a:extLst>
              </p:cNvPr>
              <p:cNvSpPr/>
              <p:nvPr/>
            </p:nvSpPr>
            <p:spPr>
              <a:xfrm>
                <a:off x="1624129" y="3696166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D708F6FC-728D-4426-B46A-637A35F8B7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129" y="3696166"/>
                <a:ext cx="396000" cy="39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780C4C-EC1D-40C7-BC38-6EC3E9FFD5C0}"/>
                  </a:ext>
                </a:extLst>
              </p:cNvPr>
              <p:cNvSpPr/>
              <p:nvPr/>
            </p:nvSpPr>
            <p:spPr>
              <a:xfrm>
                <a:off x="2751455" y="2792448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780C4C-EC1D-40C7-BC38-6EC3E9FFD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455" y="2792448"/>
                <a:ext cx="396000" cy="39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1248B1D-4566-49AF-878F-0BB0E1B10AB0}"/>
                  </a:ext>
                </a:extLst>
              </p:cNvPr>
              <p:cNvSpPr/>
              <p:nvPr/>
            </p:nvSpPr>
            <p:spPr>
              <a:xfrm>
                <a:off x="2751455" y="4778101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1248B1D-4566-49AF-878F-0BB0E1B10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455" y="4778101"/>
                <a:ext cx="396000" cy="39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932F3D21-6860-4FB9-8554-11E5E67ECD92}"/>
              </a:ext>
            </a:extLst>
          </p:cNvPr>
          <p:cNvSpPr/>
          <p:nvPr/>
        </p:nvSpPr>
        <p:spPr>
          <a:xfrm>
            <a:off x="2751455" y="3696166"/>
            <a:ext cx="396000" cy="396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143C6045-12C5-4B48-8CE7-D0385FA0E860}"/>
                  </a:ext>
                </a:extLst>
              </p:cNvPr>
              <p:cNvSpPr/>
              <p:nvPr/>
            </p:nvSpPr>
            <p:spPr>
              <a:xfrm>
                <a:off x="3878781" y="3696166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143C6045-12C5-4B48-8CE7-D0385FA0E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781" y="3696166"/>
                <a:ext cx="396000" cy="39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B3E5D41-3743-4337-9090-557A5057EC88}"/>
              </a:ext>
            </a:extLst>
          </p:cNvPr>
          <p:cNvCxnSpPr>
            <a:cxnSpLocks/>
          </p:cNvCxnSpPr>
          <p:nvPr/>
        </p:nvCxnSpPr>
        <p:spPr>
          <a:xfrm flipV="1">
            <a:off x="2949455" y="4092166"/>
            <a:ext cx="0" cy="6859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1323A53-C85E-47FD-991F-12DA7857664E}"/>
              </a:ext>
            </a:extLst>
          </p:cNvPr>
          <p:cNvCxnSpPr>
            <a:cxnSpLocks/>
          </p:cNvCxnSpPr>
          <p:nvPr/>
        </p:nvCxnSpPr>
        <p:spPr>
          <a:xfrm flipV="1">
            <a:off x="2949455" y="3188448"/>
            <a:ext cx="0" cy="5077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A379AF3-F63F-4F01-A691-EC05970E51CC}"/>
              </a:ext>
            </a:extLst>
          </p:cNvPr>
          <p:cNvCxnSpPr>
            <a:cxnSpLocks/>
          </p:cNvCxnSpPr>
          <p:nvPr/>
        </p:nvCxnSpPr>
        <p:spPr>
          <a:xfrm>
            <a:off x="2020129" y="3894166"/>
            <a:ext cx="7313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C7E8A07-D71D-4914-AEB3-9C845EA222CC}"/>
              </a:ext>
            </a:extLst>
          </p:cNvPr>
          <p:cNvCxnSpPr>
            <a:cxnSpLocks/>
          </p:cNvCxnSpPr>
          <p:nvPr/>
        </p:nvCxnSpPr>
        <p:spPr>
          <a:xfrm>
            <a:off x="3147455" y="3894166"/>
            <a:ext cx="7313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5FFA346-DD31-4A29-A7AF-34017A416BAD}"/>
                  </a:ext>
                </a:extLst>
              </p:cNvPr>
              <p:cNvSpPr txBox="1"/>
              <p:nvPr/>
            </p:nvSpPr>
            <p:spPr>
              <a:xfrm>
                <a:off x="4763604" y="2891837"/>
                <a:ext cx="6767545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optimal solution is always obtained by the greedy algorithm independent of the selection order of the shortest paths.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Whether how to choose the order of path when use greedy algorithm, both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)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) will in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000" dirty="0"/>
                  <a:t>. 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5FFA346-DD31-4A29-A7AF-34017A416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604" y="2891837"/>
                <a:ext cx="6767545" cy="1631216"/>
              </a:xfrm>
              <a:prstGeom prst="rect">
                <a:avLst/>
              </a:prstGeom>
              <a:blipFill>
                <a:blip r:embed="rId6"/>
                <a:stretch>
                  <a:fillRect l="-810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146AB07B-07DA-433C-BA43-528D562FC33A}"/>
              </a:ext>
            </a:extLst>
          </p:cNvPr>
          <p:cNvSpPr txBox="1"/>
          <p:nvPr/>
        </p:nvSpPr>
        <p:spPr>
          <a:xfrm>
            <a:off x="1024128" y="2524715"/>
            <a:ext cx="905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c=1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4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AA1FD-3293-4207-BB8D-806FCEF5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 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7CB31-5A92-4C0B-BD26-5AAF7A64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6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D708F6FC-728D-4426-B46A-637A35F8B759}"/>
                  </a:ext>
                </a:extLst>
              </p:cNvPr>
              <p:cNvSpPr/>
              <p:nvPr/>
            </p:nvSpPr>
            <p:spPr>
              <a:xfrm>
                <a:off x="1323772" y="3712465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D708F6FC-728D-4426-B46A-637A35F8B7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772" y="3712465"/>
                <a:ext cx="396000" cy="39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780C4C-EC1D-40C7-BC38-6EC3E9FFD5C0}"/>
                  </a:ext>
                </a:extLst>
              </p:cNvPr>
              <p:cNvSpPr/>
              <p:nvPr/>
            </p:nvSpPr>
            <p:spPr>
              <a:xfrm>
                <a:off x="3618679" y="2685055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4780C4C-EC1D-40C7-BC38-6EC3E9FFD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679" y="2685055"/>
                <a:ext cx="396000" cy="39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1248B1D-4566-49AF-878F-0BB0E1B10AB0}"/>
                  </a:ext>
                </a:extLst>
              </p:cNvPr>
              <p:cNvSpPr/>
              <p:nvPr/>
            </p:nvSpPr>
            <p:spPr>
              <a:xfrm>
                <a:off x="1323772" y="2685055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1248B1D-4566-49AF-878F-0BB0E1B10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772" y="2685055"/>
                <a:ext cx="396000" cy="39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932F3D21-6860-4FB9-8554-11E5E67ECD92}"/>
              </a:ext>
            </a:extLst>
          </p:cNvPr>
          <p:cNvSpPr/>
          <p:nvPr/>
        </p:nvSpPr>
        <p:spPr>
          <a:xfrm>
            <a:off x="2853710" y="3712465"/>
            <a:ext cx="396000" cy="396000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143C6045-12C5-4B48-8CE7-D0385FA0E860}"/>
                  </a:ext>
                </a:extLst>
              </p:cNvPr>
              <p:cNvSpPr/>
              <p:nvPr/>
            </p:nvSpPr>
            <p:spPr>
              <a:xfrm>
                <a:off x="4383648" y="3712465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143C6045-12C5-4B48-8CE7-D0385FA0E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648" y="3712465"/>
                <a:ext cx="396000" cy="39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5FFA346-DD31-4A29-A7AF-34017A416BAD}"/>
                  </a:ext>
                </a:extLst>
              </p:cNvPr>
              <p:cNvSpPr txBox="1"/>
              <p:nvPr/>
            </p:nvSpPr>
            <p:spPr>
              <a:xfrm>
                <a:off x="5741300" y="3043046"/>
                <a:ext cx="6234912" cy="2558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example 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ra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/>
                  <a:t> always holds independent of the selection order of the shortest paths.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If we use greedy algorithm, it will choose the path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) with length 2 firstly,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)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/>
                  <a:t>) can’t be added into the result set.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Optimal solution allocate edges like left figure, there are three path in the result set.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m = 9,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ra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5FFA346-DD31-4A29-A7AF-34017A416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300" y="3043046"/>
                <a:ext cx="6234912" cy="2558008"/>
              </a:xfrm>
              <a:prstGeom prst="rect">
                <a:avLst/>
              </a:prstGeom>
              <a:blipFill>
                <a:blip r:embed="rId6"/>
                <a:stretch>
                  <a:fillRect l="-880" t="-952" r="-98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48215AF-F149-4DBF-8AD2-D1D7E38A2E2E}"/>
                  </a:ext>
                </a:extLst>
              </p:cNvPr>
              <p:cNvSpPr/>
              <p:nvPr/>
            </p:nvSpPr>
            <p:spPr>
              <a:xfrm>
                <a:off x="4441095" y="2685055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48215AF-F149-4DBF-8AD2-D1D7E38A2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095" y="2685055"/>
                <a:ext cx="396000" cy="396000"/>
              </a:xfrm>
              <a:prstGeom prst="ellipse">
                <a:avLst/>
              </a:prstGeom>
              <a:blipFill>
                <a:blip r:embed="rId7"/>
                <a:stretch>
                  <a:fillRect l="-1493"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31CFB232-60C7-4740-88AF-D3EE050402DB}"/>
                  </a:ext>
                </a:extLst>
              </p:cNvPr>
              <p:cNvSpPr/>
              <p:nvPr/>
            </p:nvSpPr>
            <p:spPr>
              <a:xfrm>
                <a:off x="2088741" y="2685055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31CFB232-60C7-4740-88AF-D3EE05040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741" y="2685055"/>
                <a:ext cx="396000" cy="39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椭圆 74">
            <a:extLst>
              <a:ext uri="{FF2B5EF4-FFF2-40B4-BE49-F238E27FC236}">
                <a16:creationId xmlns:a16="http://schemas.microsoft.com/office/drawing/2014/main" id="{2D6353B1-9B46-444A-9C7E-CB504DC62E5D}"/>
              </a:ext>
            </a:extLst>
          </p:cNvPr>
          <p:cNvSpPr/>
          <p:nvPr/>
        </p:nvSpPr>
        <p:spPr>
          <a:xfrm>
            <a:off x="2088741" y="4562565"/>
            <a:ext cx="396000" cy="396000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55786FD-45A3-4371-AB29-E44A03C3C8F0}"/>
              </a:ext>
            </a:extLst>
          </p:cNvPr>
          <p:cNvSpPr/>
          <p:nvPr/>
        </p:nvSpPr>
        <p:spPr>
          <a:xfrm>
            <a:off x="3618679" y="4562565"/>
            <a:ext cx="396000" cy="396000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C548B61-54E2-43AE-B43C-CAC2DBBEDBCB}"/>
              </a:ext>
            </a:extLst>
          </p:cNvPr>
          <p:cNvCxnSpPr>
            <a:stCxn id="7" idx="4"/>
            <a:endCxn id="5" idx="0"/>
          </p:cNvCxnSpPr>
          <p:nvPr/>
        </p:nvCxnSpPr>
        <p:spPr>
          <a:xfrm>
            <a:off x="1521772" y="3081055"/>
            <a:ext cx="0" cy="63141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ECCF6C4-F4F8-4354-836B-15D595D0AC51}"/>
              </a:ext>
            </a:extLst>
          </p:cNvPr>
          <p:cNvCxnSpPr>
            <a:stCxn id="5" idx="5"/>
            <a:endCxn id="75" idx="1"/>
          </p:cNvCxnSpPr>
          <p:nvPr/>
        </p:nvCxnSpPr>
        <p:spPr>
          <a:xfrm>
            <a:off x="1661779" y="4050472"/>
            <a:ext cx="484955" cy="570086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43EB857-8101-4E12-A315-F9CADA161015}"/>
              </a:ext>
            </a:extLst>
          </p:cNvPr>
          <p:cNvCxnSpPr>
            <a:cxnSpLocks/>
          </p:cNvCxnSpPr>
          <p:nvPr/>
        </p:nvCxnSpPr>
        <p:spPr>
          <a:xfrm>
            <a:off x="2484741" y="4760565"/>
            <a:ext cx="1133938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ACC8E00-3611-4CEA-B1F5-75661E7945D6}"/>
              </a:ext>
            </a:extLst>
          </p:cNvPr>
          <p:cNvCxnSpPr>
            <a:cxnSpLocks/>
            <a:stCxn id="76" idx="7"/>
            <a:endCxn id="9" idx="3"/>
          </p:cNvCxnSpPr>
          <p:nvPr/>
        </p:nvCxnSpPr>
        <p:spPr>
          <a:xfrm flipV="1">
            <a:off x="3956686" y="4050472"/>
            <a:ext cx="484955" cy="570086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CB74C2D2-B4A8-48BE-914A-748C1416D34A}"/>
              </a:ext>
            </a:extLst>
          </p:cNvPr>
          <p:cNvCxnSpPr>
            <a:stCxn id="9" idx="0"/>
            <a:endCxn id="37" idx="4"/>
          </p:cNvCxnSpPr>
          <p:nvPr/>
        </p:nvCxnSpPr>
        <p:spPr>
          <a:xfrm flipV="1">
            <a:off x="4581648" y="3081055"/>
            <a:ext cx="57447" cy="63141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B2C983B-C78D-4C95-B1F0-C79C91A6EB92}"/>
              </a:ext>
            </a:extLst>
          </p:cNvPr>
          <p:cNvCxnSpPr>
            <a:cxnSpLocks/>
          </p:cNvCxnSpPr>
          <p:nvPr/>
        </p:nvCxnSpPr>
        <p:spPr>
          <a:xfrm>
            <a:off x="1719772" y="3910465"/>
            <a:ext cx="1133938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7210187-F154-4430-8505-3FAD528B7F97}"/>
              </a:ext>
            </a:extLst>
          </p:cNvPr>
          <p:cNvCxnSpPr>
            <a:cxnSpLocks/>
          </p:cNvCxnSpPr>
          <p:nvPr/>
        </p:nvCxnSpPr>
        <p:spPr>
          <a:xfrm>
            <a:off x="3249710" y="3910465"/>
            <a:ext cx="1133938" cy="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5C7862F2-372C-4F3B-8FAF-E7F5E499550B}"/>
              </a:ext>
            </a:extLst>
          </p:cNvPr>
          <p:cNvCxnSpPr>
            <a:stCxn id="39" idx="5"/>
            <a:endCxn id="8" idx="1"/>
          </p:cNvCxnSpPr>
          <p:nvPr/>
        </p:nvCxnSpPr>
        <p:spPr>
          <a:xfrm>
            <a:off x="2426748" y="3023062"/>
            <a:ext cx="484955" cy="747396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ED0B093-A71C-4F5F-935B-56A9723D9B98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3191717" y="3023062"/>
            <a:ext cx="484955" cy="747396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7C6AD0D-F3CE-4FAF-B10A-A4BE17ADB667}"/>
              </a:ext>
            </a:extLst>
          </p:cNvPr>
          <p:cNvSpPr txBox="1"/>
          <p:nvPr/>
        </p:nvSpPr>
        <p:spPr>
          <a:xfrm>
            <a:off x="634214" y="4435345"/>
            <a:ext cx="905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c=1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7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AA1FD-3293-4207-BB8D-806FCEF5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 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7CB31-5A92-4C0B-BD26-5AAF7A64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7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D708F6FC-728D-4426-B46A-637A35F8B759}"/>
                  </a:ext>
                </a:extLst>
              </p:cNvPr>
              <p:cNvSpPr/>
              <p:nvPr/>
            </p:nvSpPr>
            <p:spPr>
              <a:xfrm>
                <a:off x="1323772" y="3712465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D708F6FC-728D-4426-B46A-637A35F8B7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772" y="3712465"/>
                <a:ext cx="396000" cy="39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1248B1D-4566-49AF-878F-0BB0E1B10AB0}"/>
                  </a:ext>
                </a:extLst>
              </p:cNvPr>
              <p:cNvSpPr/>
              <p:nvPr/>
            </p:nvSpPr>
            <p:spPr>
              <a:xfrm>
                <a:off x="1323772" y="2685055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1248B1D-4566-49AF-878F-0BB0E1B10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772" y="2685055"/>
                <a:ext cx="396000" cy="39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143C6045-12C5-4B48-8CE7-D0385FA0E860}"/>
                  </a:ext>
                </a:extLst>
              </p:cNvPr>
              <p:cNvSpPr/>
              <p:nvPr/>
            </p:nvSpPr>
            <p:spPr>
              <a:xfrm>
                <a:off x="4383648" y="3712465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143C6045-12C5-4B48-8CE7-D0385FA0E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648" y="3712465"/>
                <a:ext cx="396000" cy="39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5FFA346-DD31-4A29-A7AF-34017A416BAD}"/>
                  </a:ext>
                </a:extLst>
              </p:cNvPr>
              <p:cNvSpPr txBox="1"/>
              <p:nvPr/>
            </p:nvSpPr>
            <p:spPr>
              <a:xfrm>
                <a:off x="5634342" y="2209567"/>
                <a:ext cx="6299650" cy="5023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example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ra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/>
                  <a:t> always holds depending on the selection order of the shortest paths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When we use greedy algorithm, if we choose the path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) with length 2 firstly,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)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/>
                  <a:t>) can’t be added into the result set.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Optimal solution allocate edges like left figure, there are three path in the result set.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m = 8,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ra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When we use greedy algorithm, if we choose the path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) with length 2 firstly,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greedy algorithm will also get the optimal solution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m = 8,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ra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zh-CN" altLang="en-US" sz="20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5FFA346-DD31-4A29-A7AF-34017A416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42" y="2209567"/>
                <a:ext cx="6299650" cy="5023683"/>
              </a:xfrm>
              <a:prstGeom prst="rect">
                <a:avLst/>
              </a:prstGeom>
              <a:blipFill>
                <a:blip r:embed="rId5"/>
                <a:stretch>
                  <a:fillRect l="-870" t="-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48215AF-F149-4DBF-8AD2-D1D7E38A2E2E}"/>
                  </a:ext>
                </a:extLst>
              </p:cNvPr>
              <p:cNvSpPr/>
              <p:nvPr/>
            </p:nvSpPr>
            <p:spPr>
              <a:xfrm>
                <a:off x="4441095" y="2685055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48215AF-F149-4DBF-8AD2-D1D7E38A2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095" y="2685055"/>
                <a:ext cx="396000" cy="396000"/>
              </a:xfrm>
              <a:prstGeom prst="ellipse">
                <a:avLst/>
              </a:prstGeom>
              <a:blipFill>
                <a:blip r:embed="rId6"/>
                <a:stretch>
                  <a:fillRect l="-1493"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31CFB232-60C7-4740-88AF-D3EE050402DB}"/>
                  </a:ext>
                </a:extLst>
              </p:cNvPr>
              <p:cNvSpPr/>
              <p:nvPr/>
            </p:nvSpPr>
            <p:spPr>
              <a:xfrm>
                <a:off x="2852394" y="2690465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31CFB232-60C7-4740-88AF-D3EE05040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394" y="2690465"/>
                <a:ext cx="396000" cy="39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椭圆 74">
            <a:extLst>
              <a:ext uri="{FF2B5EF4-FFF2-40B4-BE49-F238E27FC236}">
                <a16:creationId xmlns:a16="http://schemas.microsoft.com/office/drawing/2014/main" id="{2D6353B1-9B46-444A-9C7E-CB504DC62E5D}"/>
              </a:ext>
            </a:extLst>
          </p:cNvPr>
          <p:cNvSpPr/>
          <p:nvPr/>
        </p:nvSpPr>
        <p:spPr>
          <a:xfrm>
            <a:off x="2088741" y="4562565"/>
            <a:ext cx="396000" cy="396000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55786FD-45A3-4371-AB29-E44A03C3C8F0}"/>
              </a:ext>
            </a:extLst>
          </p:cNvPr>
          <p:cNvSpPr/>
          <p:nvPr/>
        </p:nvSpPr>
        <p:spPr>
          <a:xfrm>
            <a:off x="3618679" y="4562565"/>
            <a:ext cx="396000" cy="396000"/>
          </a:xfrm>
          <a:prstGeom prst="ellipse">
            <a:avLst/>
          </a:prstGeom>
          <a:noFill/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C548B61-54E2-43AE-B43C-CAC2DBBEDBCB}"/>
              </a:ext>
            </a:extLst>
          </p:cNvPr>
          <p:cNvCxnSpPr>
            <a:stCxn id="7" idx="4"/>
            <a:endCxn id="5" idx="0"/>
          </p:cNvCxnSpPr>
          <p:nvPr/>
        </p:nvCxnSpPr>
        <p:spPr>
          <a:xfrm>
            <a:off x="1521772" y="3081055"/>
            <a:ext cx="0" cy="63141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ECCF6C4-F4F8-4354-836B-15D595D0AC51}"/>
              </a:ext>
            </a:extLst>
          </p:cNvPr>
          <p:cNvCxnSpPr>
            <a:stCxn id="5" idx="5"/>
            <a:endCxn id="75" idx="1"/>
          </p:cNvCxnSpPr>
          <p:nvPr/>
        </p:nvCxnSpPr>
        <p:spPr>
          <a:xfrm>
            <a:off x="1661779" y="4050472"/>
            <a:ext cx="484955" cy="570086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43EB857-8101-4E12-A315-F9CADA161015}"/>
              </a:ext>
            </a:extLst>
          </p:cNvPr>
          <p:cNvCxnSpPr>
            <a:cxnSpLocks/>
          </p:cNvCxnSpPr>
          <p:nvPr/>
        </p:nvCxnSpPr>
        <p:spPr>
          <a:xfrm>
            <a:off x="2484741" y="4760565"/>
            <a:ext cx="1133938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ACC8E00-3611-4CEA-B1F5-75661E7945D6}"/>
              </a:ext>
            </a:extLst>
          </p:cNvPr>
          <p:cNvCxnSpPr>
            <a:cxnSpLocks/>
            <a:stCxn id="76" idx="7"/>
            <a:endCxn id="9" idx="3"/>
          </p:cNvCxnSpPr>
          <p:nvPr/>
        </p:nvCxnSpPr>
        <p:spPr>
          <a:xfrm flipV="1">
            <a:off x="3956686" y="4050472"/>
            <a:ext cx="484955" cy="570086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CB74C2D2-B4A8-48BE-914A-748C1416D34A}"/>
              </a:ext>
            </a:extLst>
          </p:cNvPr>
          <p:cNvCxnSpPr>
            <a:stCxn id="9" idx="0"/>
            <a:endCxn id="37" idx="4"/>
          </p:cNvCxnSpPr>
          <p:nvPr/>
        </p:nvCxnSpPr>
        <p:spPr>
          <a:xfrm flipV="1">
            <a:off x="4581648" y="3081055"/>
            <a:ext cx="57447" cy="631410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B2C983B-C78D-4C95-B1F0-C79C91A6EB92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1719772" y="3910465"/>
            <a:ext cx="1132622" cy="1823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7210187-F154-4430-8505-3FAD528B7F97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3248394" y="3910466"/>
            <a:ext cx="1135254" cy="1822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5C7862F2-372C-4F3B-8FAF-E7F5E499550B}"/>
              </a:ext>
            </a:extLst>
          </p:cNvPr>
          <p:cNvCxnSpPr>
            <a:cxnSpLocks/>
            <a:stCxn id="39" idx="4"/>
            <a:endCxn id="25" idx="0"/>
          </p:cNvCxnSpPr>
          <p:nvPr/>
        </p:nvCxnSpPr>
        <p:spPr>
          <a:xfrm>
            <a:off x="3050394" y="3086465"/>
            <a:ext cx="0" cy="627823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4283DA7-DA8C-4C2A-B946-13D2D3B3FCDE}"/>
              </a:ext>
            </a:extLst>
          </p:cNvPr>
          <p:cNvSpPr txBox="1"/>
          <p:nvPr/>
        </p:nvSpPr>
        <p:spPr>
          <a:xfrm>
            <a:off x="615950" y="4387270"/>
            <a:ext cx="905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c=1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8C3DEE1A-19C2-4E0A-B519-FC7BAA8809E0}"/>
                  </a:ext>
                </a:extLst>
              </p:cNvPr>
              <p:cNvSpPr/>
              <p:nvPr/>
            </p:nvSpPr>
            <p:spPr>
              <a:xfrm>
                <a:off x="2852394" y="3714288"/>
                <a:ext cx="396000" cy="396000"/>
              </a:xfrm>
              <a:prstGeom prst="ellipse">
                <a:avLst/>
              </a:prstGeom>
              <a:noFill/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8C3DEE1A-19C2-4E0A-B519-FC7BAA880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394" y="3714288"/>
                <a:ext cx="396000" cy="39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92D050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17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CCBD7FEC-FA76-499A-80F0-827EEDE06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 !</a:t>
            </a:r>
            <a:endParaRPr lang="zh-CN" altLang="en-US" dirty="0"/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1AA61B1E-1E0A-46EA-883C-DD0873252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EEBFF06-8C5C-4093-82FB-0C912CE0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953D-21D1-42C2-96B8-DD73C7DA1B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647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10718</TotalTime>
  <Words>461</Words>
  <Application>Microsoft Office PowerPoint</Application>
  <PresentationFormat>宽屏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Arial</vt:lpstr>
      <vt:lpstr>Cambria Math</vt:lpstr>
      <vt:lpstr>Tw Cen MT</vt:lpstr>
      <vt:lpstr>Tw Cen MT Condensed</vt:lpstr>
      <vt:lpstr>Wingdings 3</vt:lpstr>
      <vt:lpstr>积分</vt:lpstr>
      <vt:lpstr> Disjoint Paths Problem</vt:lpstr>
      <vt:lpstr>Content</vt:lpstr>
      <vt:lpstr>Disjoint Paths Problem</vt:lpstr>
      <vt:lpstr>Greedy Disjoint Path Algorithm </vt:lpstr>
      <vt:lpstr>Example 1</vt:lpstr>
      <vt:lpstr>Example 2</vt:lpstr>
      <vt:lpstr>Example 3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Nearest Neighbor Greedy</dc:title>
  <dc:creator>汪 至圆</dc:creator>
  <cp:lastModifiedBy>汪 至圆</cp:lastModifiedBy>
  <cp:revision>202</cp:revision>
  <dcterms:created xsi:type="dcterms:W3CDTF">2020-09-15T17:20:17Z</dcterms:created>
  <dcterms:modified xsi:type="dcterms:W3CDTF">2020-12-07T13:09:10Z</dcterms:modified>
</cp:coreProperties>
</file>