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72" r:id="rId3"/>
    <p:sldId id="257" r:id="rId4"/>
    <p:sldId id="258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08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880E1-CE33-49F8-9B0A-AB0D11C75B21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39233-DD13-4612-9A4C-C94C982E5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5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88789" y="6470704"/>
            <a:ext cx="2154143" cy="274320"/>
          </a:xfrm>
        </p:spPr>
        <p:txBody>
          <a:bodyPr/>
          <a:lstStyle>
            <a:lvl1pPr algn="l">
              <a:defRPr/>
            </a:lvl1pPr>
          </a:lstStyle>
          <a:p>
            <a:fld id="{A0A245F9-BA6E-4E8B-A3C0-B1C9320D8CD1}" type="datetime1">
              <a:rPr lang="zh-CN" altLang="en-US" smtClean="0"/>
              <a:t>2020/11/3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EC14EAC-F8F3-4C78-8D4D-F2630B498F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2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749D-B927-42B2-AD39-8B0E336D45BD}" type="datetime1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DD53B7F-1CB5-4BD2-A383-6A29CAAA03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" y="6216558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3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D050-4F5F-49DF-BDD6-540B0F323DD7}" type="datetime1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FA6F23C4-C0CC-4F86-AA9E-EBA3201BFB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58680" y="1360588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1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4BF5-0485-4D32-9612-7F80D0CFFE83}" type="datetime1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1537AE8-C87B-4F4C-A591-AC5C968DBF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6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842F-D293-4768-A26F-4DC13E416E0D}" type="datetime1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035E60F-EE4E-4B37-8677-A2F6E8AFD3D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9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9B26-6240-4AC8-AA12-2028F405D20A}" type="datetime1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72CD493-96A7-4EFC-BEA8-58D2AE239C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3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461E-A369-4F0C-A82A-D29EE7D9BDDD}" type="datetime1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771667A-181E-4996-84EB-184E8C7DF2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3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4871-CB39-403B-AA6F-921E8F20C39F}" type="datetime1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FFDC75-D0E1-4CEF-B0E4-2B73DF9A9A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0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2848-464C-4BA6-968E-B6F868E3D468}" type="datetime1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89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8685-CE34-456B-AB4A-6353EC5894ED}" type="datetime1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C2A636F-4D68-44F4-BB68-7107B33FE1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2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A7643-8665-4537-8924-8B567F4BFD36}" type="datetime1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A689D3A7-A3F6-4B5A-BA65-80335CD2B7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1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401729C-F393-4C1B-8D8C-69D7C602AF8C}" type="datetime1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FE5D1636-1A6A-4E42-AE40-19108D99C45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0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D024FDCB-5417-40B8-981A-92E454AB6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254" y="4875356"/>
            <a:ext cx="7772400" cy="1463040"/>
          </a:xfrm>
        </p:spPr>
        <p:txBody>
          <a:bodyPr/>
          <a:lstStyle/>
          <a:p>
            <a:r>
              <a:rPr lang="en-US" altLang="zh-CN" dirty="0"/>
              <a:t>Set Cover Problem</a:t>
            </a:r>
            <a:endParaRPr lang="zh-CN" altLang="en-US" dirty="0"/>
          </a:p>
        </p:txBody>
      </p:sp>
      <p:sp>
        <p:nvSpPr>
          <p:cNvPr id="11" name="副标题 10">
            <a:extLst>
              <a:ext uri="{FF2B5EF4-FFF2-40B4-BE49-F238E27FC236}">
                <a16:creationId xmlns:a16="http://schemas.microsoft.com/office/drawing/2014/main" id="{8B346ABC-578D-4358-A83D-5C54FAFCA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9845" y="5838906"/>
            <a:ext cx="4233389" cy="351832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en-US" altLang="zh-CN" dirty="0"/>
              <a:t>Choice the machine by Greedy Set Cover Algorithm</a:t>
            </a:r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583A51EF-33CE-43E4-955E-36A856F3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42C568-5C62-44D1-A743-28F7F26978F5}"/>
              </a:ext>
            </a:extLst>
          </p:cNvPr>
          <p:cNvSpPr txBox="1"/>
          <p:nvPr/>
        </p:nvSpPr>
        <p:spPr>
          <a:xfrm>
            <a:off x="8677716" y="5368491"/>
            <a:ext cx="30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Zhiyuan Wang</a:t>
            </a:r>
          </a:p>
          <a:p>
            <a:r>
              <a:rPr lang="en-US" altLang="zh-CN" dirty="0"/>
              <a:t>12032878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404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ACBF1-00EC-42D0-919E-C9462FC8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Example </a:t>
            </a:r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1DCA1136-F5B3-4396-9F5F-119DA9C7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34953D-21D1-42C2-96B8-DD73C7DA1B65}" type="slidenum">
              <a:rPr lang="en-US" altLang="zh-CN" smtClean="0"/>
              <a:pPr defTabSz="914400">
                <a:spcAft>
                  <a:spcPts val="600"/>
                </a:spcAft>
              </a:pPr>
              <a:t>10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14">
                <a:extLst>
                  <a:ext uri="{FF2B5EF4-FFF2-40B4-BE49-F238E27FC236}">
                    <a16:creationId xmlns:a16="http://schemas.microsoft.com/office/drawing/2014/main" id="{9161A49D-00F8-4B24-B7F1-12877DE60F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0609325"/>
                  </p:ext>
                </p:extLst>
              </p:nvPr>
            </p:nvGraphicFramePr>
            <p:xfrm>
              <a:off x="670988" y="2084832"/>
              <a:ext cx="5766066" cy="2961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4177">
                      <a:extLst>
                        <a:ext uri="{9D8B030D-6E8A-4147-A177-3AD203B41FA5}">
                          <a16:colId xmlns:a16="http://schemas.microsoft.com/office/drawing/2014/main" val="1060295037"/>
                        </a:ext>
                      </a:extLst>
                    </a:gridCol>
                    <a:gridCol w="2960722">
                      <a:extLst>
                        <a:ext uri="{9D8B030D-6E8A-4147-A177-3AD203B41FA5}">
                          <a16:colId xmlns:a16="http://schemas.microsoft.com/office/drawing/2014/main" val="2365254792"/>
                        </a:ext>
                      </a:extLst>
                    </a:gridCol>
                    <a:gridCol w="898287">
                      <a:extLst>
                        <a:ext uri="{9D8B030D-6E8A-4147-A177-3AD203B41FA5}">
                          <a16:colId xmlns:a16="http://schemas.microsoft.com/office/drawing/2014/main" val="727274518"/>
                        </a:ext>
                      </a:extLst>
                    </a:gridCol>
                    <a:gridCol w="982880">
                      <a:extLst>
                        <a:ext uri="{9D8B030D-6E8A-4147-A177-3AD203B41FA5}">
                          <a16:colId xmlns:a16="http://schemas.microsoft.com/office/drawing/2014/main" val="4192694869"/>
                        </a:ext>
                      </a:extLst>
                    </a:gridCol>
                  </a:tblGrid>
                  <a:tr h="3432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Subset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Elements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Cost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w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5684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R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T6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78349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T3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3.955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8307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T0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T1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T2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T5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T9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6.295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7286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T2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T4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T8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4.776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8600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T3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T4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T5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rgbClr val="0070C0"/>
                              </a:solidFill>
                            </a:rPr>
                            <a:t>T6</a:t>
                          </a:r>
                          <a:r>
                            <a:rPr lang="zh-CN" altLang="en-US" dirty="0">
                              <a:solidFill>
                                <a:srgbClr val="0070C0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rgbClr val="0070C0"/>
                              </a:solidFill>
                            </a:rPr>
                            <a:t>T7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14.842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7.421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8840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T1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T5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rgbClr val="0070C0"/>
                              </a:solidFill>
                            </a:rPr>
                            <a:t>T6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6.759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6.759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8177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T0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T2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T3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/>
                            <a:t>T4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>
                              <a:solidFill>
                                <a:srgbClr val="0070C0"/>
                              </a:solidFill>
                            </a:rPr>
                            <a:t>T7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7.987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7.987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82897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14">
                <a:extLst>
                  <a:ext uri="{FF2B5EF4-FFF2-40B4-BE49-F238E27FC236}">
                    <a16:creationId xmlns:a16="http://schemas.microsoft.com/office/drawing/2014/main" id="{9161A49D-00F8-4B24-B7F1-12877DE60F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0609325"/>
                  </p:ext>
                </p:extLst>
              </p:nvPr>
            </p:nvGraphicFramePr>
            <p:xfrm>
              <a:off x="670988" y="2084832"/>
              <a:ext cx="5766066" cy="2961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4177">
                      <a:extLst>
                        <a:ext uri="{9D8B030D-6E8A-4147-A177-3AD203B41FA5}">
                          <a16:colId xmlns:a16="http://schemas.microsoft.com/office/drawing/2014/main" val="1060295037"/>
                        </a:ext>
                      </a:extLst>
                    </a:gridCol>
                    <a:gridCol w="2960722">
                      <a:extLst>
                        <a:ext uri="{9D8B030D-6E8A-4147-A177-3AD203B41FA5}">
                          <a16:colId xmlns:a16="http://schemas.microsoft.com/office/drawing/2014/main" val="2365254792"/>
                        </a:ext>
                      </a:extLst>
                    </a:gridCol>
                    <a:gridCol w="898287">
                      <a:extLst>
                        <a:ext uri="{9D8B030D-6E8A-4147-A177-3AD203B41FA5}">
                          <a16:colId xmlns:a16="http://schemas.microsoft.com/office/drawing/2014/main" val="727274518"/>
                        </a:ext>
                      </a:extLst>
                    </a:gridCol>
                    <a:gridCol w="982880">
                      <a:extLst>
                        <a:ext uri="{9D8B030D-6E8A-4147-A177-3AD203B41FA5}">
                          <a16:colId xmlns:a16="http://schemas.microsoft.com/office/drawing/2014/main" val="419269486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Subset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Elements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Cost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w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5684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R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T6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78349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T3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3.955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88199" t="-206557" r="-3106" b="-5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8307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T0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T1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T2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T5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T9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6.295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88199" t="-306557" r="-3106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7286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T2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T4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T8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4.776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88199" t="-413333" r="-3106" b="-3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8600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T3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T4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T5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rgbClr val="0070C0"/>
                              </a:solidFill>
                            </a:rPr>
                            <a:t>T6</a:t>
                          </a:r>
                          <a:r>
                            <a:rPr lang="zh-CN" altLang="en-US" dirty="0">
                              <a:solidFill>
                                <a:srgbClr val="0070C0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rgbClr val="0070C0"/>
                              </a:solidFill>
                            </a:rPr>
                            <a:t>T7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14.842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7.421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8840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T1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T5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rgbClr val="0070C0"/>
                              </a:solidFill>
                            </a:rPr>
                            <a:t>T6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6.759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6.759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8177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T0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T2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T3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/>
                            <a:t>T4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>
                              <a:solidFill>
                                <a:srgbClr val="0070C0"/>
                              </a:solidFill>
                            </a:rPr>
                            <a:t>T7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7.987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7.987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82897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7A9DBD71-833B-4397-A4E6-D0EC6F173963}"/>
              </a:ext>
            </a:extLst>
          </p:cNvPr>
          <p:cNvSpPr txBox="1"/>
          <p:nvPr/>
        </p:nvSpPr>
        <p:spPr>
          <a:xfrm>
            <a:off x="7395764" y="3053940"/>
            <a:ext cx="3391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Greedy solution is 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M2+M1+M0+M4…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63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ACBF1-00EC-42D0-919E-C9462FC8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Example </a:t>
            </a:r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1DCA1136-F5B3-4396-9F5F-119DA9C7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34953D-21D1-42C2-96B8-DD73C7DA1B65}" type="slidenum">
              <a:rPr lang="en-US" altLang="zh-CN" smtClean="0"/>
              <a:pPr defTabSz="914400">
                <a:spcAft>
                  <a:spcPts val="600"/>
                </a:spcAft>
              </a:pPr>
              <a:t>11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14">
                <a:extLst>
                  <a:ext uri="{FF2B5EF4-FFF2-40B4-BE49-F238E27FC236}">
                    <a16:creationId xmlns:a16="http://schemas.microsoft.com/office/drawing/2014/main" id="{9161A49D-00F8-4B24-B7F1-12877DE60F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6982141"/>
                  </p:ext>
                </p:extLst>
              </p:nvPr>
            </p:nvGraphicFramePr>
            <p:xfrm>
              <a:off x="670988" y="2084832"/>
              <a:ext cx="5766066" cy="2961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4177">
                      <a:extLst>
                        <a:ext uri="{9D8B030D-6E8A-4147-A177-3AD203B41FA5}">
                          <a16:colId xmlns:a16="http://schemas.microsoft.com/office/drawing/2014/main" val="1060295037"/>
                        </a:ext>
                      </a:extLst>
                    </a:gridCol>
                    <a:gridCol w="2960722">
                      <a:extLst>
                        <a:ext uri="{9D8B030D-6E8A-4147-A177-3AD203B41FA5}">
                          <a16:colId xmlns:a16="http://schemas.microsoft.com/office/drawing/2014/main" val="2365254792"/>
                        </a:ext>
                      </a:extLst>
                    </a:gridCol>
                    <a:gridCol w="898287">
                      <a:extLst>
                        <a:ext uri="{9D8B030D-6E8A-4147-A177-3AD203B41FA5}">
                          <a16:colId xmlns:a16="http://schemas.microsoft.com/office/drawing/2014/main" val="727274518"/>
                        </a:ext>
                      </a:extLst>
                    </a:gridCol>
                    <a:gridCol w="982880">
                      <a:extLst>
                        <a:ext uri="{9D8B030D-6E8A-4147-A177-3AD203B41FA5}">
                          <a16:colId xmlns:a16="http://schemas.microsoft.com/office/drawing/2014/main" val="4192694869"/>
                        </a:ext>
                      </a:extLst>
                    </a:gridCol>
                  </a:tblGrid>
                  <a:tr h="3432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Subset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Elements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Cost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w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5684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R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T7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78349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T3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3.955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8307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T0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T1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T2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T5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T9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6.295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7286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T2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T4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T8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4.776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8600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T3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T4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T5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T6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rgbClr val="0070C0"/>
                              </a:solidFill>
                            </a:rPr>
                            <a:t>T7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14.842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14.842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8840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T1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T5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T6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6.759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8177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T0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T2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T3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/>
                            <a:t>T4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>
                              <a:solidFill>
                                <a:srgbClr val="0070C0"/>
                              </a:solidFill>
                            </a:rPr>
                            <a:t>T7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7.987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7.987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82897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14">
                <a:extLst>
                  <a:ext uri="{FF2B5EF4-FFF2-40B4-BE49-F238E27FC236}">
                    <a16:creationId xmlns:a16="http://schemas.microsoft.com/office/drawing/2014/main" id="{9161A49D-00F8-4B24-B7F1-12877DE60F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6982141"/>
                  </p:ext>
                </p:extLst>
              </p:nvPr>
            </p:nvGraphicFramePr>
            <p:xfrm>
              <a:off x="670988" y="2084832"/>
              <a:ext cx="5766066" cy="2961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4177">
                      <a:extLst>
                        <a:ext uri="{9D8B030D-6E8A-4147-A177-3AD203B41FA5}">
                          <a16:colId xmlns:a16="http://schemas.microsoft.com/office/drawing/2014/main" val="1060295037"/>
                        </a:ext>
                      </a:extLst>
                    </a:gridCol>
                    <a:gridCol w="2960722">
                      <a:extLst>
                        <a:ext uri="{9D8B030D-6E8A-4147-A177-3AD203B41FA5}">
                          <a16:colId xmlns:a16="http://schemas.microsoft.com/office/drawing/2014/main" val="2365254792"/>
                        </a:ext>
                      </a:extLst>
                    </a:gridCol>
                    <a:gridCol w="898287">
                      <a:extLst>
                        <a:ext uri="{9D8B030D-6E8A-4147-A177-3AD203B41FA5}">
                          <a16:colId xmlns:a16="http://schemas.microsoft.com/office/drawing/2014/main" val="727274518"/>
                        </a:ext>
                      </a:extLst>
                    </a:gridCol>
                    <a:gridCol w="982880">
                      <a:extLst>
                        <a:ext uri="{9D8B030D-6E8A-4147-A177-3AD203B41FA5}">
                          <a16:colId xmlns:a16="http://schemas.microsoft.com/office/drawing/2014/main" val="419269486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Subset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Elements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Cost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w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5684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R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T7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78349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T3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3.955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88199" t="-206557" r="-3106" b="-5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8307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T0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T1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T2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T5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T9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6.295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88199" t="-306557" r="-3106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7286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T2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T4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T8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4.776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88199" t="-413333" r="-3106" b="-3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8600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T3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T4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T5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T6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rgbClr val="0070C0"/>
                              </a:solidFill>
                            </a:rPr>
                            <a:t>T7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14.842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14.842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8840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T1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T5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T6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6.759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88199" t="-604918" r="-3106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8177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T0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T2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T3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/>
                            <a:t>T4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>
                              <a:solidFill>
                                <a:srgbClr val="0070C0"/>
                              </a:solidFill>
                            </a:rPr>
                            <a:t>T7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7.987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7.987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82897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7A9DBD71-833B-4397-A4E6-D0EC6F173963}"/>
              </a:ext>
            </a:extLst>
          </p:cNvPr>
          <p:cNvSpPr txBox="1"/>
          <p:nvPr/>
        </p:nvSpPr>
        <p:spPr>
          <a:xfrm>
            <a:off x="7395764" y="3053940"/>
            <a:ext cx="3391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Greedy solution is 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M2+M1+M0+M4+M5…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954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ACBF1-00EC-42D0-919E-C9462FC8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Example </a:t>
            </a:r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1DCA1136-F5B3-4396-9F5F-119DA9C7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34953D-21D1-42C2-96B8-DD73C7DA1B65}" type="slidenum">
              <a:rPr lang="en-US" altLang="zh-CN" smtClean="0"/>
              <a:pPr defTabSz="914400">
                <a:spcAft>
                  <a:spcPts val="600"/>
                </a:spcAft>
              </a:pPr>
              <a:t>12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14">
                <a:extLst>
                  <a:ext uri="{FF2B5EF4-FFF2-40B4-BE49-F238E27FC236}">
                    <a16:creationId xmlns:a16="http://schemas.microsoft.com/office/drawing/2014/main" id="{9161A49D-00F8-4B24-B7F1-12877DE60F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1363378"/>
                  </p:ext>
                </p:extLst>
              </p:nvPr>
            </p:nvGraphicFramePr>
            <p:xfrm>
              <a:off x="670988" y="2084832"/>
              <a:ext cx="5766066" cy="2961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4177">
                      <a:extLst>
                        <a:ext uri="{9D8B030D-6E8A-4147-A177-3AD203B41FA5}">
                          <a16:colId xmlns:a16="http://schemas.microsoft.com/office/drawing/2014/main" val="1060295037"/>
                        </a:ext>
                      </a:extLst>
                    </a:gridCol>
                    <a:gridCol w="2960722">
                      <a:extLst>
                        <a:ext uri="{9D8B030D-6E8A-4147-A177-3AD203B41FA5}">
                          <a16:colId xmlns:a16="http://schemas.microsoft.com/office/drawing/2014/main" val="2365254792"/>
                        </a:ext>
                      </a:extLst>
                    </a:gridCol>
                    <a:gridCol w="898287">
                      <a:extLst>
                        <a:ext uri="{9D8B030D-6E8A-4147-A177-3AD203B41FA5}">
                          <a16:colId xmlns:a16="http://schemas.microsoft.com/office/drawing/2014/main" val="727274518"/>
                        </a:ext>
                      </a:extLst>
                    </a:gridCol>
                    <a:gridCol w="982880">
                      <a:extLst>
                        <a:ext uri="{9D8B030D-6E8A-4147-A177-3AD203B41FA5}">
                          <a16:colId xmlns:a16="http://schemas.microsoft.com/office/drawing/2014/main" val="4192694869"/>
                        </a:ext>
                      </a:extLst>
                    </a:gridCol>
                  </a:tblGrid>
                  <a:tr h="3432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Subset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Elements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Cost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w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5684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R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78349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T3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3.955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8307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T0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T1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T2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T5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T9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6.295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7286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T2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T4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T8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T9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4.776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8600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T3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T4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T5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T6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T7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T8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14.842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8840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T1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T5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T6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T9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6.759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8177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T0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T2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T3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T4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T7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T8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7.987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82897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14">
                <a:extLst>
                  <a:ext uri="{FF2B5EF4-FFF2-40B4-BE49-F238E27FC236}">
                    <a16:creationId xmlns:a16="http://schemas.microsoft.com/office/drawing/2014/main" id="{9161A49D-00F8-4B24-B7F1-12877DE60F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1363378"/>
                  </p:ext>
                </p:extLst>
              </p:nvPr>
            </p:nvGraphicFramePr>
            <p:xfrm>
              <a:off x="670988" y="2084832"/>
              <a:ext cx="5766066" cy="2961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4177">
                      <a:extLst>
                        <a:ext uri="{9D8B030D-6E8A-4147-A177-3AD203B41FA5}">
                          <a16:colId xmlns:a16="http://schemas.microsoft.com/office/drawing/2014/main" val="1060295037"/>
                        </a:ext>
                      </a:extLst>
                    </a:gridCol>
                    <a:gridCol w="2960722">
                      <a:extLst>
                        <a:ext uri="{9D8B030D-6E8A-4147-A177-3AD203B41FA5}">
                          <a16:colId xmlns:a16="http://schemas.microsoft.com/office/drawing/2014/main" val="2365254792"/>
                        </a:ext>
                      </a:extLst>
                    </a:gridCol>
                    <a:gridCol w="898287">
                      <a:extLst>
                        <a:ext uri="{9D8B030D-6E8A-4147-A177-3AD203B41FA5}">
                          <a16:colId xmlns:a16="http://schemas.microsoft.com/office/drawing/2014/main" val="727274518"/>
                        </a:ext>
                      </a:extLst>
                    </a:gridCol>
                    <a:gridCol w="982880">
                      <a:extLst>
                        <a:ext uri="{9D8B030D-6E8A-4147-A177-3AD203B41FA5}">
                          <a16:colId xmlns:a16="http://schemas.microsoft.com/office/drawing/2014/main" val="419269486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Subset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Elements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Cost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w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5684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R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78349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T3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3.955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88199" t="-206557" r="-3106" b="-5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8307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T0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T1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T2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T5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T9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6.295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88199" t="-306557" r="-3106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7286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T2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T4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T8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T9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4.776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88199" t="-413333" r="-3106" b="-3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8600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T3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T4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T5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T6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T7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T8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14.842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88199" t="-504918" r="-3106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840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T1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T5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T6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T9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6.759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88199" t="-604918" r="-3106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8177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T0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T2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T3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T4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T7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T8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7.987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88199" t="-704918" r="-3106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82897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7A9DBD71-833B-4397-A4E6-D0EC6F173963}"/>
              </a:ext>
            </a:extLst>
          </p:cNvPr>
          <p:cNvSpPr txBox="1"/>
          <p:nvPr/>
        </p:nvSpPr>
        <p:spPr>
          <a:xfrm>
            <a:off x="7395764" y="3053940"/>
            <a:ext cx="3391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Greedy solution is 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M2+M1+M0+M4+M5=29.772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550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ACBF1-00EC-42D0-919E-C9462FC8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Example </a:t>
            </a:r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1DCA1136-F5B3-4396-9F5F-119DA9C7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34953D-21D1-42C2-96B8-DD73C7DA1B65}" type="slidenum">
              <a:rPr lang="en-US" altLang="zh-CN" smtClean="0"/>
              <a:pPr defTabSz="914400">
                <a:spcAft>
                  <a:spcPts val="600"/>
                </a:spcAft>
              </a:pPr>
              <a:t>13</a:t>
            </a:fld>
            <a:endParaRPr lang="en-US" altLang="zh-CN" dirty="0"/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6400036C-0B4C-410F-9C27-B3B372B74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561" y="1881759"/>
            <a:ext cx="5149375" cy="38662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C8B11B7-C64B-4538-8384-EF4E0FC8AED7}"/>
              </a:ext>
            </a:extLst>
          </p:cNvPr>
          <p:cNvSpPr txBox="1"/>
          <p:nvPr/>
        </p:nvSpPr>
        <p:spPr>
          <a:xfrm>
            <a:off x="6629065" y="4845918"/>
            <a:ext cx="54071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optimal solution is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T4+T5=14.746</a:t>
            </a:r>
          </a:p>
          <a:p>
            <a:r>
              <a:rPr lang="en-US" altLang="zh-CN" dirty="0"/>
              <a:t>The Greedy solution is : </a:t>
            </a:r>
            <a:r>
              <a:rPr lang="en-US" altLang="zh-CN" dirty="0">
                <a:solidFill>
                  <a:srgbClr val="FF0000"/>
                </a:solidFill>
              </a:rPr>
              <a:t>M2+M1+M0+M4+M5=29.772</a:t>
            </a:r>
          </a:p>
          <a:p>
            <a:r>
              <a:rPr lang="en-US" altLang="zh-CN" dirty="0"/>
              <a:t>So, </a:t>
            </a:r>
            <a:r>
              <a:rPr lang="en-US" altLang="zh-CN" dirty="0">
                <a:solidFill>
                  <a:srgbClr val="FF0000"/>
                </a:solidFill>
              </a:rPr>
              <a:t>W(C) = 2.019*W(C</a:t>
            </a:r>
            <a:r>
              <a:rPr lang="en-US" altLang="zh-CN" baseline="30000" dirty="0">
                <a:solidFill>
                  <a:srgbClr val="FF0000"/>
                </a:solidFill>
              </a:rPr>
              <a:t>*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14">
            <a:extLst>
              <a:ext uri="{FF2B5EF4-FFF2-40B4-BE49-F238E27FC236}">
                <a16:creationId xmlns:a16="http://schemas.microsoft.com/office/drawing/2014/main" id="{D26436EF-21F5-4FCE-9FA0-C58E13CD31F3}"/>
              </a:ext>
            </a:extLst>
          </p:cNvPr>
          <p:cNvGraphicFramePr>
            <a:graphicFrameLocks noGrp="1"/>
          </p:cNvGraphicFramePr>
          <p:nvPr/>
        </p:nvGraphicFramePr>
        <p:xfrm>
          <a:off x="6350742" y="2133600"/>
          <a:ext cx="477915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167">
                  <a:extLst>
                    <a:ext uri="{9D8B030D-6E8A-4147-A177-3AD203B41FA5}">
                      <a16:colId xmlns:a16="http://schemas.microsoft.com/office/drawing/2014/main" val="1060295037"/>
                    </a:ext>
                  </a:extLst>
                </a:gridCol>
                <a:gridCol w="2695912">
                  <a:extLst>
                    <a:ext uri="{9D8B030D-6E8A-4147-A177-3AD203B41FA5}">
                      <a16:colId xmlns:a16="http://schemas.microsoft.com/office/drawing/2014/main" val="2365254792"/>
                    </a:ext>
                  </a:extLst>
                </a:gridCol>
                <a:gridCol w="1102078">
                  <a:extLst>
                    <a:ext uri="{9D8B030D-6E8A-4147-A177-3AD203B41FA5}">
                      <a16:colId xmlns:a16="http://schemas.microsoft.com/office/drawing/2014/main" val="727274518"/>
                    </a:ext>
                  </a:extLst>
                </a:gridCol>
              </a:tblGrid>
              <a:tr h="3432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Subset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Elements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684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T3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3.955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30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T0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T1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T2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T5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6.295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8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T2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T4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T8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4.776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0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T3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T4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T5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T6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T7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14.842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840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T1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T5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T6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6.759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17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T0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T2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T3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T4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T7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7.987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289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665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CCBD7FEC-FA76-499A-80F0-827EEDE063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 !</a:t>
            </a:r>
            <a:endParaRPr lang="zh-CN" altLang="en-US" dirty="0"/>
          </a:p>
        </p:txBody>
      </p:sp>
      <p:sp>
        <p:nvSpPr>
          <p:cNvPr id="9" name="副标题 8">
            <a:extLst>
              <a:ext uri="{FF2B5EF4-FFF2-40B4-BE49-F238E27FC236}">
                <a16:creationId xmlns:a16="http://schemas.microsoft.com/office/drawing/2014/main" id="{1AA61B1E-1E0A-46EA-883C-DD0873252C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EEEBFF06-8C5C-4093-82FB-0C912CE0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647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E3DF4-1350-411B-8035-C1CE8228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1B9109-EDC3-426F-84B0-8AA48B6CD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Set Cover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Greedy Set Cover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The example where a good solution is not obtained by the greedy algorithm (for example, w(C) &gt; 2w(C</a:t>
            </a:r>
            <a:r>
              <a:rPr lang="en-US" altLang="zh-CN" baseline="30000" dirty="0"/>
              <a:t>*</a:t>
            </a:r>
            <a:r>
              <a:rPr lang="en-US" altLang="zh-CN" dirty="0"/>
              <a:t>))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1A4CEB-07C9-4E71-8D7F-B2E479D0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629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BFFEF50-F62B-4A59-B82B-698063A05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B913FE7-8B8F-41B9-9030-ADA1B61F9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altLang="zh-CN" sz="3900" dirty="0">
                <a:solidFill>
                  <a:schemeClr val="tx1"/>
                </a:solidFill>
              </a:rPr>
              <a:t>Set Cover Problem</a:t>
            </a:r>
            <a:endParaRPr lang="zh-CN" altLang="en-US" sz="39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2DDE2F-7DF3-4271-BED6-7504CAD2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A6F050-5B62-4DC0-8D42-489BF0C8E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894296" cy="3931920"/>
          </a:xfrm>
        </p:spPr>
        <p:txBody>
          <a:bodyPr>
            <a:normAutofit/>
          </a:bodyPr>
          <a:lstStyle/>
          <a:p>
            <a:pPr lvl="1" algn="just"/>
            <a:r>
              <a:rPr lang="en-US" altLang="zh-CN" sz="2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This problem’s target is </a:t>
            </a:r>
            <a:r>
              <a:rPr lang="en-US" altLang="zh-CN" sz="28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choosing subsets to cover all of the elements and minimize the total cost.</a:t>
            </a:r>
            <a:endParaRPr lang="zh-CN" altLang="zh-CN" sz="28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B46F38C9-6F9A-471A-9993-6D3CD506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34953D-21D1-42C2-96B8-DD73C7DA1B65}" type="slidenum">
              <a:rPr lang="zh-CN" altLang="en-US" smtClean="0"/>
              <a:pPr>
                <a:spcAft>
                  <a:spcPts val="600"/>
                </a:spcAft>
              </a:pPr>
              <a:t>3</a:t>
            </a:fld>
            <a:endParaRPr lang="zh-CN" altLang="en-US"/>
          </a:p>
        </p:txBody>
      </p:sp>
      <p:pic>
        <p:nvPicPr>
          <p:cNvPr id="14" name="图形 13">
            <a:extLst>
              <a:ext uri="{FF2B5EF4-FFF2-40B4-BE49-F238E27FC236}">
                <a16:creationId xmlns:a16="http://schemas.microsoft.com/office/drawing/2014/main" id="{737FBE54-5D5F-4EB4-BA84-C9A4B51D1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7621" y="1006313"/>
            <a:ext cx="6453490" cy="484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3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52AFA8-8863-4BAA-808D-C716FDCF3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994ACBF1-00EC-42D0-919E-C9462FC8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776469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Greedy Set Cover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7521B2-9E27-40B6-8907-BDCF4AB5A94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24128" y="2286000"/>
                <a:ext cx="4429615" cy="3931920"/>
              </a:xfrm>
            </p:spPr>
            <p:txBody>
              <a:bodyPr vert="horz" lIns="45720" tIns="45720" rIns="45720" bIns="45720" rtlCol="0">
                <a:norm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en-US" altLang="zh-CN" sz="2000" dirty="0"/>
                  <a:t>This algorithm will select the subset with the best evaluation. The evaluation is calculated by the following formula:</a:t>
                </a:r>
              </a:p>
              <a:p>
                <a:pPr marL="12801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zh-CN" sz="2400" i="1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zh-CN" altLang="zh-CN" sz="2400" i="1" dirty="0">
                  <a:latin typeface="+mj-lt"/>
                </a:endParaRPr>
              </a:p>
              <a:p>
                <a:pPr algn="just">
                  <a:lnSpc>
                    <a:spcPct val="130000"/>
                  </a:lnSpc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7521B2-9E27-40B6-8907-BDCF4AB5A9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24128" y="2286000"/>
                <a:ext cx="4429615" cy="3931920"/>
              </a:xfrm>
              <a:blipFill>
                <a:blip r:embed="rId2"/>
                <a:stretch>
                  <a:fillRect l="-413" r="-23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1DCA1136-F5B3-4396-9F5F-119DA9C7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34953D-21D1-42C2-96B8-DD73C7DA1B65}" type="slidenum">
              <a:rPr lang="en-US" altLang="zh-CN" smtClean="0"/>
              <a:pPr defTabSz="914400">
                <a:spcAft>
                  <a:spcPts val="600"/>
                </a:spcAft>
              </a:pPr>
              <a:t>4</a:t>
            </a:fld>
            <a:endParaRPr lang="en-US" altLang="zh-CN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C56C697-08A4-4D13-A9B1-6A3132B3C1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65468" y="1905155"/>
            <a:ext cx="6027353" cy="3047690"/>
          </a:xfrm>
        </p:spPr>
      </p:pic>
    </p:spTree>
    <p:extLst>
      <p:ext uri="{BB962C8B-B14F-4D97-AF65-F5344CB8AC3E}">
        <p14:creationId xmlns:p14="http://schemas.microsoft.com/office/powerpoint/2010/main" val="865160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ACBF1-00EC-42D0-919E-C9462FC8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Example </a:t>
            </a:r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1DCA1136-F5B3-4396-9F5F-119DA9C7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34953D-21D1-42C2-96B8-DD73C7DA1B65}" type="slidenum">
              <a:rPr lang="en-US" altLang="zh-CN" smtClean="0"/>
              <a:pPr defTabSz="914400">
                <a:spcAft>
                  <a:spcPts val="600"/>
                </a:spcAft>
              </a:pPr>
              <a:t>5</a:t>
            </a:fld>
            <a:endParaRPr lang="en-US" altLang="zh-CN" dirty="0"/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6400036C-0B4C-410F-9C27-B3B372B74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561" y="1881759"/>
            <a:ext cx="5848350" cy="4391025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B66615AA-451C-4E4D-A4F5-DCA732BCB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951142"/>
              </p:ext>
            </p:extLst>
          </p:nvPr>
        </p:nvGraphicFramePr>
        <p:xfrm>
          <a:off x="6693140" y="2133600"/>
          <a:ext cx="477915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167">
                  <a:extLst>
                    <a:ext uri="{9D8B030D-6E8A-4147-A177-3AD203B41FA5}">
                      <a16:colId xmlns:a16="http://schemas.microsoft.com/office/drawing/2014/main" val="1060295037"/>
                    </a:ext>
                  </a:extLst>
                </a:gridCol>
                <a:gridCol w="2695912">
                  <a:extLst>
                    <a:ext uri="{9D8B030D-6E8A-4147-A177-3AD203B41FA5}">
                      <a16:colId xmlns:a16="http://schemas.microsoft.com/office/drawing/2014/main" val="2365254792"/>
                    </a:ext>
                  </a:extLst>
                </a:gridCol>
                <a:gridCol w="1102078">
                  <a:extLst>
                    <a:ext uri="{9D8B030D-6E8A-4147-A177-3AD203B41FA5}">
                      <a16:colId xmlns:a16="http://schemas.microsoft.com/office/drawing/2014/main" val="727274518"/>
                    </a:ext>
                  </a:extLst>
                </a:gridCol>
              </a:tblGrid>
              <a:tr h="3432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Subset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Elements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684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T3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3.955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30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T0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T1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T2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T5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6.295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8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T2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T4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T8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4.776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0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T3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T4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T5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T6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T7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14.842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840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T1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T5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T6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6.759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17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T0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T2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T3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T4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T7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7.987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289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984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ACBF1-00EC-42D0-919E-C9462FC8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Example </a:t>
            </a:r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1DCA1136-F5B3-4396-9F5F-119DA9C7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34953D-21D1-42C2-96B8-DD73C7DA1B65}" type="slidenum">
              <a:rPr lang="en-US" altLang="zh-CN" smtClean="0"/>
              <a:pPr defTabSz="914400">
                <a:spcAft>
                  <a:spcPts val="600"/>
                </a:spcAft>
              </a:pPr>
              <a:t>6</a:t>
            </a:fld>
            <a:endParaRPr lang="en-US" altLang="zh-CN" dirty="0"/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6400036C-0B4C-410F-9C27-B3B372B74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561" y="1881759"/>
            <a:ext cx="5149375" cy="38662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C8B11B7-C64B-4538-8384-EF4E0FC8AED7}"/>
              </a:ext>
            </a:extLst>
          </p:cNvPr>
          <p:cNvSpPr txBox="1"/>
          <p:nvPr/>
        </p:nvSpPr>
        <p:spPr>
          <a:xfrm>
            <a:off x="6629066" y="4845918"/>
            <a:ext cx="498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optimal solution is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T4+T5=14.746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14">
            <a:extLst>
              <a:ext uri="{FF2B5EF4-FFF2-40B4-BE49-F238E27FC236}">
                <a16:creationId xmlns:a16="http://schemas.microsoft.com/office/drawing/2014/main" id="{D26436EF-21F5-4FCE-9FA0-C58E13CD3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73241"/>
              </p:ext>
            </p:extLst>
          </p:nvPr>
        </p:nvGraphicFramePr>
        <p:xfrm>
          <a:off x="6350742" y="2133600"/>
          <a:ext cx="477915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167">
                  <a:extLst>
                    <a:ext uri="{9D8B030D-6E8A-4147-A177-3AD203B41FA5}">
                      <a16:colId xmlns:a16="http://schemas.microsoft.com/office/drawing/2014/main" val="1060295037"/>
                    </a:ext>
                  </a:extLst>
                </a:gridCol>
                <a:gridCol w="2695912">
                  <a:extLst>
                    <a:ext uri="{9D8B030D-6E8A-4147-A177-3AD203B41FA5}">
                      <a16:colId xmlns:a16="http://schemas.microsoft.com/office/drawing/2014/main" val="2365254792"/>
                    </a:ext>
                  </a:extLst>
                </a:gridCol>
                <a:gridCol w="1102078">
                  <a:extLst>
                    <a:ext uri="{9D8B030D-6E8A-4147-A177-3AD203B41FA5}">
                      <a16:colId xmlns:a16="http://schemas.microsoft.com/office/drawing/2014/main" val="727274518"/>
                    </a:ext>
                  </a:extLst>
                </a:gridCol>
              </a:tblGrid>
              <a:tr h="3432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Subset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Elements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684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T3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3.955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30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T0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T1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T2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T5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6.295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8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T2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T4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T8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4.776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0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T3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T4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T5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T6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T7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14.842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840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T1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T5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T6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6.759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17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T0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T2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T3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T4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T7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7.987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289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191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ACBF1-00EC-42D0-919E-C9462FC8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Example </a:t>
            </a:r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1DCA1136-F5B3-4396-9F5F-119DA9C7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34953D-21D1-42C2-96B8-DD73C7DA1B65}" type="slidenum">
              <a:rPr lang="en-US" altLang="zh-CN" smtClean="0"/>
              <a:pPr defTabSz="914400">
                <a:spcAft>
                  <a:spcPts val="600"/>
                </a:spcAft>
              </a:pPr>
              <a:t>7</a:t>
            </a:fld>
            <a:endParaRPr lang="en-US" altLang="zh-CN" dirty="0"/>
          </a:p>
        </p:txBody>
      </p:sp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9161A49D-00F8-4B24-B7F1-12877DE60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03440"/>
              </p:ext>
            </p:extLst>
          </p:nvPr>
        </p:nvGraphicFramePr>
        <p:xfrm>
          <a:off x="670988" y="2084832"/>
          <a:ext cx="5766066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177">
                  <a:extLst>
                    <a:ext uri="{9D8B030D-6E8A-4147-A177-3AD203B41FA5}">
                      <a16:colId xmlns:a16="http://schemas.microsoft.com/office/drawing/2014/main" val="1060295037"/>
                    </a:ext>
                  </a:extLst>
                </a:gridCol>
                <a:gridCol w="2960722">
                  <a:extLst>
                    <a:ext uri="{9D8B030D-6E8A-4147-A177-3AD203B41FA5}">
                      <a16:colId xmlns:a16="http://schemas.microsoft.com/office/drawing/2014/main" val="2365254792"/>
                    </a:ext>
                  </a:extLst>
                </a:gridCol>
                <a:gridCol w="898287">
                  <a:extLst>
                    <a:ext uri="{9D8B030D-6E8A-4147-A177-3AD203B41FA5}">
                      <a16:colId xmlns:a16="http://schemas.microsoft.com/office/drawing/2014/main" val="727274518"/>
                    </a:ext>
                  </a:extLst>
                </a:gridCol>
                <a:gridCol w="982880">
                  <a:extLst>
                    <a:ext uri="{9D8B030D-6E8A-4147-A177-3AD203B41FA5}">
                      <a16:colId xmlns:a16="http://schemas.microsoft.com/office/drawing/2014/main" val="4192694869"/>
                    </a:ext>
                  </a:extLst>
                </a:gridCol>
              </a:tblGrid>
              <a:tr h="3432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Subset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Elements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684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T0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T1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T2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T3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T4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T5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T6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T7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T8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T9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834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T3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3.955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3.955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30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T0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、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T1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、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T2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、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T5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、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T9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6.295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8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T2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、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T4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、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T8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、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T9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4.776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1.194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0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T3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、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T4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、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T5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、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T6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、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T7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、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T8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14.842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2.473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840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T1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、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T5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、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T6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、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T9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6.759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1.690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17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T0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、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T2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、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T3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、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T4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、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T7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、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T8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7.987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28973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A9DBD71-833B-4397-A4E6-D0EC6F173963}"/>
              </a:ext>
            </a:extLst>
          </p:cNvPr>
          <p:cNvSpPr txBox="1"/>
          <p:nvPr/>
        </p:nvSpPr>
        <p:spPr>
          <a:xfrm>
            <a:off x="7395764" y="3053940"/>
            <a:ext cx="3391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Greedy solution is 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M2+…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96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ACBF1-00EC-42D0-919E-C9462FC8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Example </a:t>
            </a:r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1DCA1136-F5B3-4396-9F5F-119DA9C7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34953D-21D1-42C2-96B8-DD73C7DA1B65}" type="slidenum">
              <a:rPr lang="en-US" altLang="zh-CN" smtClean="0"/>
              <a:pPr defTabSz="914400">
                <a:spcAft>
                  <a:spcPts val="600"/>
                </a:spcAft>
              </a:pPr>
              <a:t>8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14">
                <a:extLst>
                  <a:ext uri="{FF2B5EF4-FFF2-40B4-BE49-F238E27FC236}">
                    <a16:creationId xmlns:a16="http://schemas.microsoft.com/office/drawing/2014/main" id="{9161A49D-00F8-4B24-B7F1-12877DE60F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2423349"/>
                  </p:ext>
                </p:extLst>
              </p:nvPr>
            </p:nvGraphicFramePr>
            <p:xfrm>
              <a:off x="670988" y="2084832"/>
              <a:ext cx="5766066" cy="2961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4177">
                      <a:extLst>
                        <a:ext uri="{9D8B030D-6E8A-4147-A177-3AD203B41FA5}">
                          <a16:colId xmlns:a16="http://schemas.microsoft.com/office/drawing/2014/main" val="1060295037"/>
                        </a:ext>
                      </a:extLst>
                    </a:gridCol>
                    <a:gridCol w="2960722">
                      <a:extLst>
                        <a:ext uri="{9D8B030D-6E8A-4147-A177-3AD203B41FA5}">
                          <a16:colId xmlns:a16="http://schemas.microsoft.com/office/drawing/2014/main" val="2365254792"/>
                        </a:ext>
                      </a:extLst>
                    </a:gridCol>
                    <a:gridCol w="898287">
                      <a:extLst>
                        <a:ext uri="{9D8B030D-6E8A-4147-A177-3AD203B41FA5}">
                          <a16:colId xmlns:a16="http://schemas.microsoft.com/office/drawing/2014/main" val="727274518"/>
                        </a:ext>
                      </a:extLst>
                    </a:gridCol>
                    <a:gridCol w="982880">
                      <a:extLst>
                        <a:ext uri="{9D8B030D-6E8A-4147-A177-3AD203B41FA5}">
                          <a16:colId xmlns:a16="http://schemas.microsoft.com/office/drawing/2014/main" val="4192694869"/>
                        </a:ext>
                      </a:extLst>
                    </a:gridCol>
                  </a:tblGrid>
                  <a:tr h="3432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Subset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Elements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Cost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w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5684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R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T0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T1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T3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T5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T6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78349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>
                              <a:solidFill>
                                <a:srgbClr val="0070C0"/>
                              </a:solidFill>
                            </a:rPr>
                            <a:t>T3</a:t>
                          </a:r>
                          <a:endParaRPr lang="zh-CN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3.955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3.955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8307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>
                              <a:solidFill>
                                <a:srgbClr val="0070C0"/>
                              </a:solidFill>
                            </a:rPr>
                            <a:t>T0</a:t>
                          </a:r>
                          <a:r>
                            <a:rPr lang="zh-CN" altLang="en-US" dirty="0">
                              <a:solidFill>
                                <a:srgbClr val="0070C0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rgbClr val="0070C0"/>
                              </a:solidFill>
                            </a:rPr>
                            <a:t>T1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T2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>
                              <a:solidFill>
                                <a:srgbClr val="0070C0"/>
                              </a:solidFill>
                            </a:rPr>
                            <a:t>T5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6.295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2.098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7286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T2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T4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T8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4.776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8600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70C0"/>
                              </a:solidFill>
                            </a:rPr>
                            <a:t>T3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T4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>
                              <a:solidFill>
                                <a:srgbClr val="0070C0"/>
                              </a:solidFill>
                            </a:rPr>
                            <a:t>T5</a:t>
                          </a:r>
                          <a:r>
                            <a:rPr lang="zh-CN" altLang="en-US" dirty="0">
                              <a:solidFill>
                                <a:srgbClr val="0070C0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rgbClr val="0070C0"/>
                              </a:solidFill>
                            </a:rPr>
                            <a:t>T6</a:t>
                          </a:r>
                          <a:r>
                            <a:rPr lang="zh-CN" altLang="en-US" dirty="0">
                              <a:solidFill>
                                <a:srgbClr val="0070C0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rgbClr val="0070C0"/>
                              </a:solidFill>
                            </a:rPr>
                            <a:t>T7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14.842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4.947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8840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70C0"/>
                              </a:solidFill>
                            </a:rPr>
                            <a:t>T1</a:t>
                          </a:r>
                          <a:r>
                            <a:rPr lang="zh-CN" altLang="en-US" dirty="0">
                              <a:solidFill>
                                <a:srgbClr val="0070C0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rgbClr val="0070C0"/>
                              </a:solidFill>
                            </a:rPr>
                            <a:t>T5</a:t>
                          </a:r>
                          <a:r>
                            <a:rPr lang="zh-CN" altLang="en-US" dirty="0">
                              <a:solidFill>
                                <a:srgbClr val="0070C0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rgbClr val="0070C0"/>
                              </a:solidFill>
                            </a:rPr>
                            <a:t>T6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6.759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2.253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8177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70C0"/>
                              </a:solidFill>
                            </a:rPr>
                            <a:t>T0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T2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>
                              <a:solidFill>
                                <a:srgbClr val="0070C0"/>
                              </a:solidFill>
                            </a:rPr>
                            <a:t>T3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T4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>
                              <a:solidFill>
                                <a:srgbClr val="00B0F0"/>
                              </a:solidFill>
                            </a:rPr>
                            <a:t>T7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7.987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2.662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82897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14">
                <a:extLst>
                  <a:ext uri="{FF2B5EF4-FFF2-40B4-BE49-F238E27FC236}">
                    <a16:creationId xmlns:a16="http://schemas.microsoft.com/office/drawing/2014/main" id="{9161A49D-00F8-4B24-B7F1-12877DE60F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2423349"/>
                  </p:ext>
                </p:extLst>
              </p:nvPr>
            </p:nvGraphicFramePr>
            <p:xfrm>
              <a:off x="670988" y="2084832"/>
              <a:ext cx="5766066" cy="2961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4177">
                      <a:extLst>
                        <a:ext uri="{9D8B030D-6E8A-4147-A177-3AD203B41FA5}">
                          <a16:colId xmlns:a16="http://schemas.microsoft.com/office/drawing/2014/main" val="1060295037"/>
                        </a:ext>
                      </a:extLst>
                    </a:gridCol>
                    <a:gridCol w="2960722">
                      <a:extLst>
                        <a:ext uri="{9D8B030D-6E8A-4147-A177-3AD203B41FA5}">
                          <a16:colId xmlns:a16="http://schemas.microsoft.com/office/drawing/2014/main" val="2365254792"/>
                        </a:ext>
                      </a:extLst>
                    </a:gridCol>
                    <a:gridCol w="898287">
                      <a:extLst>
                        <a:ext uri="{9D8B030D-6E8A-4147-A177-3AD203B41FA5}">
                          <a16:colId xmlns:a16="http://schemas.microsoft.com/office/drawing/2014/main" val="727274518"/>
                        </a:ext>
                      </a:extLst>
                    </a:gridCol>
                    <a:gridCol w="982880">
                      <a:extLst>
                        <a:ext uri="{9D8B030D-6E8A-4147-A177-3AD203B41FA5}">
                          <a16:colId xmlns:a16="http://schemas.microsoft.com/office/drawing/2014/main" val="419269486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Subset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Elements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Cost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w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5684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R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T0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T1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T3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T5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T6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78349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>
                              <a:solidFill>
                                <a:srgbClr val="0070C0"/>
                              </a:solidFill>
                            </a:rPr>
                            <a:t>T3</a:t>
                          </a:r>
                          <a:endParaRPr lang="zh-CN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3.955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3.955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8307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>
                              <a:solidFill>
                                <a:srgbClr val="0070C0"/>
                              </a:solidFill>
                            </a:rPr>
                            <a:t>T0</a:t>
                          </a:r>
                          <a:r>
                            <a:rPr lang="zh-CN" altLang="en-US" dirty="0">
                              <a:solidFill>
                                <a:srgbClr val="0070C0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rgbClr val="0070C0"/>
                              </a:solidFill>
                            </a:rPr>
                            <a:t>T1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T2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>
                              <a:solidFill>
                                <a:srgbClr val="0070C0"/>
                              </a:solidFill>
                            </a:rPr>
                            <a:t>T5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6.295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2.098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7286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T2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T4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T8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4.776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88199" t="-413333" r="-3106" b="-3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8600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70C0"/>
                              </a:solidFill>
                            </a:rPr>
                            <a:t>T3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T4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>
                              <a:solidFill>
                                <a:srgbClr val="0070C0"/>
                              </a:solidFill>
                            </a:rPr>
                            <a:t>T5</a:t>
                          </a:r>
                          <a:r>
                            <a:rPr lang="zh-CN" altLang="en-US" dirty="0">
                              <a:solidFill>
                                <a:srgbClr val="0070C0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rgbClr val="0070C0"/>
                              </a:solidFill>
                            </a:rPr>
                            <a:t>T6</a:t>
                          </a:r>
                          <a:r>
                            <a:rPr lang="zh-CN" altLang="en-US" dirty="0">
                              <a:solidFill>
                                <a:srgbClr val="0070C0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rgbClr val="0070C0"/>
                              </a:solidFill>
                            </a:rPr>
                            <a:t>T7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14.842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4.947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8840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70C0"/>
                              </a:solidFill>
                            </a:rPr>
                            <a:t>T1</a:t>
                          </a:r>
                          <a:r>
                            <a:rPr lang="zh-CN" altLang="en-US" dirty="0">
                              <a:solidFill>
                                <a:srgbClr val="0070C0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rgbClr val="0070C0"/>
                              </a:solidFill>
                            </a:rPr>
                            <a:t>T5</a:t>
                          </a:r>
                          <a:r>
                            <a:rPr lang="zh-CN" altLang="en-US" dirty="0">
                              <a:solidFill>
                                <a:srgbClr val="0070C0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rgbClr val="0070C0"/>
                              </a:solidFill>
                            </a:rPr>
                            <a:t>T6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6.759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2.253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8177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70C0"/>
                              </a:solidFill>
                            </a:rPr>
                            <a:t>T0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T2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>
                              <a:solidFill>
                                <a:srgbClr val="0070C0"/>
                              </a:solidFill>
                            </a:rPr>
                            <a:t>T3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T4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>
                              <a:solidFill>
                                <a:srgbClr val="00B0F0"/>
                              </a:solidFill>
                            </a:rPr>
                            <a:t>T7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7.987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2.662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82897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7A9DBD71-833B-4397-A4E6-D0EC6F173963}"/>
              </a:ext>
            </a:extLst>
          </p:cNvPr>
          <p:cNvSpPr txBox="1"/>
          <p:nvPr/>
        </p:nvSpPr>
        <p:spPr>
          <a:xfrm>
            <a:off x="7395764" y="3053940"/>
            <a:ext cx="3391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Greedy solution is 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M2+M1…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495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ACBF1-00EC-42D0-919E-C9462FC8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Example </a:t>
            </a:r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1DCA1136-F5B3-4396-9F5F-119DA9C7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34953D-21D1-42C2-96B8-DD73C7DA1B65}" type="slidenum">
              <a:rPr lang="en-US" altLang="zh-CN" smtClean="0"/>
              <a:pPr defTabSz="914400">
                <a:spcAft>
                  <a:spcPts val="600"/>
                </a:spcAft>
              </a:pPr>
              <a:t>9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14">
                <a:extLst>
                  <a:ext uri="{FF2B5EF4-FFF2-40B4-BE49-F238E27FC236}">
                    <a16:creationId xmlns:a16="http://schemas.microsoft.com/office/drawing/2014/main" id="{9161A49D-00F8-4B24-B7F1-12877DE60F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0938967"/>
                  </p:ext>
                </p:extLst>
              </p:nvPr>
            </p:nvGraphicFramePr>
            <p:xfrm>
              <a:off x="670988" y="2084832"/>
              <a:ext cx="5766066" cy="2961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4177">
                      <a:extLst>
                        <a:ext uri="{9D8B030D-6E8A-4147-A177-3AD203B41FA5}">
                          <a16:colId xmlns:a16="http://schemas.microsoft.com/office/drawing/2014/main" val="1060295037"/>
                        </a:ext>
                      </a:extLst>
                    </a:gridCol>
                    <a:gridCol w="2960722">
                      <a:extLst>
                        <a:ext uri="{9D8B030D-6E8A-4147-A177-3AD203B41FA5}">
                          <a16:colId xmlns:a16="http://schemas.microsoft.com/office/drawing/2014/main" val="2365254792"/>
                        </a:ext>
                      </a:extLst>
                    </a:gridCol>
                    <a:gridCol w="898287">
                      <a:extLst>
                        <a:ext uri="{9D8B030D-6E8A-4147-A177-3AD203B41FA5}">
                          <a16:colId xmlns:a16="http://schemas.microsoft.com/office/drawing/2014/main" val="727274518"/>
                        </a:ext>
                      </a:extLst>
                    </a:gridCol>
                    <a:gridCol w="982880">
                      <a:extLst>
                        <a:ext uri="{9D8B030D-6E8A-4147-A177-3AD203B41FA5}">
                          <a16:colId xmlns:a16="http://schemas.microsoft.com/office/drawing/2014/main" val="4192694869"/>
                        </a:ext>
                      </a:extLst>
                    </a:gridCol>
                  </a:tblGrid>
                  <a:tr h="3432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Subset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Elements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Cost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w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5684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R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T3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T6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78349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>
                              <a:solidFill>
                                <a:srgbClr val="0070C0"/>
                              </a:solidFill>
                            </a:rPr>
                            <a:t>T3</a:t>
                          </a:r>
                          <a:endParaRPr lang="zh-CN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3.955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3.955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8307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T0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T1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T2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T5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T9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6.295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7286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T2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T4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T8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4.776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8600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T3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T4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T5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rgbClr val="0070C0"/>
                              </a:solidFill>
                            </a:rPr>
                            <a:t>T6</a:t>
                          </a:r>
                          <a:r>
                            <a:rPr lang="zh-CN" altLang="en-US" dirty="0">
                              <a:solidFill>
                                <a:srgbClr val="0070C0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rgbClr val="0070C0"/>
                              </a:solidFill>
                            </a:rPr>
                            <a:t>T7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14.842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7.421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8840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T1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T5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rgbClr val="0070C0"/>
                              </a:solidFill>
                            </a:rPr>
                            <a:t>T6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6.759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6.759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8177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T0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T2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rgbClr val="0070C0"/>
                              </a:solidFill>
                            </a:rPr>
                            <a:t>T3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/>
                            <a:t>T4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>
                              <a:solidFill>
                                <a:srgbClr val="0070C0"/>
                              </a:solidFill>
                            </a:rPr>
                            <a:t>T7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7.987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3.994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82897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14">
                <a:extLst>
                  <a:ext uri="{FF2B5EF4-FFF2-40B4-BE49-F238E27FC236}">
                    <a16:creationId xmlns:a16="http://schemas.microsoft.com/office/drawing/2014/main" id="{9161A49D-00F8-4B24-B7F1-12877DE60F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0938967"/>
                  </p:ext>
                </p:extLst>
              </p:nvPr>
            </p:nvGraphicFramePr>
            <p:xfrm>
              <a:off x="670988" y="2084832"/>
              <a:ext cx="5766066" cy="2961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4177">
                      <a:extLst>
                        <a:ext uri="{9D8B030D-6E8A-4147-A177-3AD203B41FA5}">
                          <a16:colId xmlns:a16="http://schemas.microsoft.com/office/drawing/2014/main" val="1060295037"/>
                        </a:ext>
                      </a:extLst>
                    </a:gridCol>
                    <a:gridCol w="2960722">
                      <a:extLst>
                        <a:ext uri="{9D8B030D-6E8A-4147-A177-3AD203B41FA5}">
                          <a16:colId xmlns:a16="http://schemas.microsoft.com/office/drawing/2014/main" val="2365254792"/>
                        </a:ext>
                      </a:extLst>
                    </a:gridCol>
                    <a:gridCol w="898287">
                      <a:extLst>
                        <a:ext uri="{9D8B030D-6E8A-4147-A177-3AD203B41FA5}">
                          <a16:colId xmlns:a16="http://schemas.microsoft.com/office/drawing/2014/main" val="727274518"/>
                        </a:ext>
                      </a:extLst>
                    </a:gridCol>
                    <a:gridCol w="982880">
                      <a:extLst>
                        <a:ext uri="{9D8B030D-6E8A-4147-A177-3AD203B41FA5}">
                          <a16:colId xmlns:a16="http://schemas.microsoft.com/office/drawing/2014/main" val="419269486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Subset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Elements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Cost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w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5684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R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T3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T6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78349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>
                              <a:solidFill>
                                <a:srgbClr val="0070C0"/>
                              </a:solidFill>
                            </a:rPr>
                            <a:t>T3</a:t>
                          </a:r>
                          <a:endParaRPr lang="zh-CN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3.955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3.955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8307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T0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T1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T2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T5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T9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6.295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88199" t="-306557" r="-3106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7286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T2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T4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T8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4.776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88199" t="-413333" r="-3106" b="-3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8600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T3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T4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T5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rgbClr val="0070C0"/>
                              </a:solidFill>
                            </a:rPr>
                            <a:t>T6</a:t>
                          </a:r>
                          <a:r>
                            <a:rPr lang="zh-CN" altLang="en-US" dirty="0">
                              <a:solidFill>
                                <a:srgbClr val="0070C0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rgbClr val="0070C0"/>
                              </a:solidFill>
                            </a:rPr>
                            <a:t>T7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14.842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7.421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8840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T1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T5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rgbClr val="0070C0"/>
                              </a:solidFill>
                            </a:rPr>
                            <a:t>T6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6.759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6.759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8177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T0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T2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>
                              <a:solidFill>
                                <a:srgbClr val="0070C0"/>
                              </a:solidFill>
                            </a:rPr>
                            <a:t>T3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、</a:t>
                          </a:r>
                          <a:r>
                            <a:rPr lang="en-US" altLang="zh-CN" dirty="0"/>
                            <a:t>T4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>
                              <a:solidFill>
                                <a:srgbClr val="0070C0"/>
                              </a:solidFill>
                            </a:rPr>
                            <a:t>T7</a:t>
                          </a:r>
                          <a:r>
                            <a:rPr lang="zh-CN" altLang="en-US" dirty="0"/>
                            <a:t>、</a:t>
                          </a:r>
                          <a:r>
                            <a:rPr lang="en-US" altLang="zh-CN" dirty="0"/>
                            <a:t>T8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7.987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3.994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82897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7A9DBD71-833B-4397-A4E6-D0EC6F173963}"/>
              </a:ext>
            </a:extLst>
          </p:cNvPr>
          <p:cNvSpPr txBox="1"/>
          <p:nvPr/>
        </p:nvSpPr>
        <p:spPr>
          <a:xfrm>
            <a:off x="7395764" y="3053940"/>
            <a:ext cx="3391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Greedy solution is 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M2+M1+M0…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708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4858</TotalTime>
  <Words>871</Words>
  <Application>Microsoft Office PowerPoint</Application>
  <PresentationFormat>宽屏</PresentationFormat>
  <Paragraphs>296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Cambria Math</vt:lpstr>
      <vt:lpstr>Tw Cen MT</vt:lpstr>
      <vt:lpstr>Tw Cen MT Condensed</vt:lpstr>
      <vt:lpstr>Wingdings 3</vt:lpstr>
      <vt:lpstr>积分</vt:lpstr>
      <vt:lpstr>Set Cover Problem</vt:lpstr>
      <vt:lpstr>Content</vt:lpstr>
      <vt:lpstr>Set Cover Problem</vt:lpstr>
      <vt:lpstr>Greedy Set Cover Algorithm</vt:lpstr>
      <vt:lpstr>Example </vt:lpstr>
      <vt:lpstr>Example </vt:lpstr>
      <vt:lpstr>Example </vt:lpstr>
      <vt:lpstr>Example </vt:lpstr>
      <vt:lpstr>Example </vt:lpstr>
      <vt:lpstr>Example </vt:lpstr>
      <vt:lpstr>Example </vt:lpstr>
      <vt:lpstr>Example </vt:lpstr>
      <vt:lpstr>Example 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Nearest Neighbor Greedy</dc:title>
  <dc:creator>汪 至圆</dc:creator>
  <cp:lastModifiedBy>汪 至圆</cp:lastModifiedBy>
  <cp:revision>91</cp:revision>
  <dcterms:created xsi:type="dcterms:W3CDTF">2020-09-15T17:20:17Z</dcterms:created>
  <dcterms:modified xsi:type="dcterms:W3CDTF">2020-11-03T15:15:53Z</dcterms:modified>
</cp:coreProperties>
</file>