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72" r:id="rId3"/>
    <p:sldId id="257" r:id="rId4"/>
    <p:sldId id="258" r:id="rId5"/>
    <p:sldId id="273" r:id="rId6"/>
    <p:sldId id="275" r:id="rId7"/>
    <p:sldId id="276" r:id="rId8"/>
    <p:sldId id="277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7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10" y="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880E1-CE33-49F8-9B0A-AB0D11C75B21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39233-DD13-4612-9A4C-C94C982E5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5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88789" y="6470704"/>
            <a:ext cx="2154143" cy="274320"/>
          </a:xfrm>
        </p:spPr>
        <p:txBody>
          <a:bodyPr/>
          <a:lstStyle>
            <a:lvl1pPr algn="l">
              <a:defRPr/>
            </a:lvl1pPr>
          </a:lstStyle>
          <a:p>
            <a:fld id="{A0A245F9-BA6E-4E8B-A3C0-B1C9320D8CD1}" type="datetime1">
              <a:rPr lang="zh-CN" altLang="en-US" smtClean="0"/>
              <a:t>2020/11/10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EC14EAC-F8F3-4C78-8D4D-F2630B498F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" y="6223374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52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749D-B927-42B2-AD39-8B0E336D45BD}" type="datetime1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DD53B7F-1CB5-4BD2-A383-6A29CAAA03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" y="6216558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3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D050-4F5F-49DF-BDD6-540B0F323DD7}" type="datetime1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FA6F23C4-C0CC-4F86-AA9E-EBA3201BFB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158680" y="1360588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1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4BF5-0485-4D32-9612-7F80D0CFFE83}" type="datetime1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1537AE8-C87B-4F4C-A591-AC5C968DBF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" y="6223374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6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842F-D293-4768-A26F-4DC13E416E0D}" type="datetime1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035E60F-EE4E-4B37-8677-A2F6E8AFD3D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" y="6223374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9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9B26-6240-4AC8-AA12-2028F405D20A}" type="datetime1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72CD493-96A7-4EFC-BEA8-58D2AE239C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" y="6223374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3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461E-A369-4F0C-A82A-D29EE7D9BDDD}" type="datetime1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771667A-181E-4996-84EB-184E8C7DF2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" y="6223374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30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E4871-CB39-403B-AA6F-921E8F20C39F}" type="datetime1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FFDC75-D0E1-4CEF-B0E4-2B73DF9A9A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" y="6223374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0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2848-464C-4BA6-968E-B6F868E3D468}" type="datetime1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89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8685-CE34-456B-AB4A-6353EC5894ED}" type="datetime1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C2A636F-4D68-44F4-BB68-7107B33FE1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" y="6223374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2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A7643-8665-4537-8924-8B567F4BFD36}" type="datetime1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A689D3A7-A3F6-4B5A-BA65-80335CD2B7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" y="6223374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1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401729C-F393-4C1B-8D8C-69D7C602AF8C}" type="datetime1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FE5D1636-1A6A-4E42-AE40-19108D99C45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" y="6223374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30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D024FDCB-5417-40B8-981A-92E454AB6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254" y="4875356"/>
            <a:ext cx="7772400" cy="1463040"/>
          </a:xfrm>
        </p:spPr>
        <p:txBody>
          <a:bodyPr/>
          <a:lstStyle/>
          <a:p>
            <a:r>
              <a:rPr lang="en-US" altLang="zh-CN" dirty="0"/>
              <a:t> Vertex Cover Problem</a:t>
            </a:r>
            <a:endParaRPr lang="zh-CN" altLang="en-US" dirty="0"/>
          </a:p>
        </p:txBody>
      </p:sp>
      <p:sp>
        <p:nvSpPr>
          <p:cNvPr id="11" name="副标题 10">
            <a:extLst>
              <a:ext uri="{FF2B5EF4-FFF2-40B4-BE49-F238E27FC236}">
                <a16:creationId xmlns:a16="http://schemas.microsoft.com/office/drawing/2014/main" id="{8B346ABC-578D-4358-A83D-5C54FAFCA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9845" y="5838906"/>
            <a:ext cx="4233389" cy="351832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zh-CN" dirty="0"/>
              <a:t>Choice the vertex to cover all the edge</a:t>
            </a:r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583A51EF-33CE-43E4-955E-36A856F3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142C568-5C62-44D1-A743-28F7F26978F5}"/>
              </a:ext>
            </a:extLst>
          </p:cNvPr>
          <p:cNvSpPr txBox="1"/>
          <p:nvPr/>
        </p:nvSpPr>
        <p:spPr>
          <a:xfrm>
            <a:off x="8677716" y="5368491"/>
            <a:ext cx="30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Zhiyuan Wang</a:t>
            </a:r>
          </a:p>
          <a:p>
            <a:r>
              <a:rPr lang="en-US" altLang="zh-CN" dirty="0"/>
              <a:t>12032878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40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E3DF4-1350-411B-8035-C1CE8228C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1B9109-EDC3-426F-84B0-8AA48B6CD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Vertex Cover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Convert to Set Cover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Price Method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The example that chooses the edge in different orders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The example where a good solution is not obtained by the pricing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The example that the vertex cover problem where better results are always obtained by the greedy set cover algorithm than the pricing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The example that the vertex cover problem where better results are always obtained by the pricing method than the greedy set cover algorithm</a:t>
            </a:r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1A4CEB-07C9-4E71-8D7F-B2E479D0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629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BFFEF50-F62B-4A59-B82B-698063A05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B913FE7-8B8F-41B9-9030-ADA1B61F9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026264" cy="1499616"/>
          </a:xfrm>
        </p:spPr>
        <p:txBody>
          <a:bodyPr>
            <a:normAutofit/>
          </a:bodyPr>
          <a:lstStyle/>
          <a:p>
            <a:r>
              <a:rPr lang="en-US" altLang="zh-CN" sz="3900" dirty="0">
                <a:solidFill>
                  <a:schemeClr val="tx1"/>
                </a:solidFill>
              </a:rPr>
              <a:t>Vertex Cover Problem</a:t>
            </a:r>
            <a:endParaRPr lang="zh-CN" altLang="en-US" sz="39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92DDE2F-7DF3-4271-BED6-7504CAD2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A6F050-5B62-4DC0-8D42-489BF0C8E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481259" cy="3931920"/>
          </a:xfrm>
        </p:spPr>
        <p:txBody>
          <a:bodyPr>
            <a:normAutofit/>
          </a:bodyPr>
          <a:lstStyle/>
          <a:p>
            <a:pPr lvl="1" algn="just"/>
            <a:r>
              <a:rPr lang="en-US" altLang="zh-CN" sz="2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This problem’s target is </a:t>
            </a:r>
            <a:r>
              <a:rPr lang="en-US" altLang="zh-CN" sz="28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choosing vertex to cover all of the edges and minimize the total cost.</a:t>
            </a:r>
            <a:endParaRPr lang="zh-CN" altLang="zh-CN" sz="28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B46F38C9-6F9A-471A-9993-6D3CD506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34953D-21D1-42C2-96B8-DD73C7DA1B65}" type="slidenum">
              <a:rPr lang="zh-CN" altLang="en-US" smtClean="0"/>
              <a:pPr>
                <a:spcAft>
                  <a:spcPts val="600"/>
                </a:spcAft>
              </a:pPr>
              <a:t>3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2743FB-9F5E-46FE-B23E-AA2B114A5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801" y="771224"/>
            <a:ext cx="5519706" cy="551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83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52AFA8-8863-4BAA-808D-C716FDCF3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994ACBF1-00EC-42D0-919E-C9462FC8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4776469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Price Method Algorithm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521B2-9E27-40B6-8907-BDCF4AB5A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429615" cy="3931920"/>
          </a:xfrm>
        </p:spPr>
        <p:txBody>
          <a:bodyPr vert="horz" lIns="45720" tIns="45720" rIns="45720" bIns="45720" rtlCol="0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400" dirty="0">
                <a:latin typeface="+mj-lt"/>
              </a:rPr>
              <a:t>In this algorithm, all the edge will be initialization with value 0. In each iteration, we will increase one edge to let one of it’s vertexes be tight without violating fairness.</a:t>
            </a:r>
            <a:endParaRPr lang="zh-CN" altLang="zh-CN" sz="2400" dirty="0">
              <a:latin typeface="+mj-lt"/>
            </a:endParaRPr>
          </a:p>
          <a:p>
            <a:pPr algn="just">
              <a:lnSpc>
                <a:spcPct val="130000"/>
              </a:lnSpc>
            </a:pPr>
            <a:endParaRPr lang="en-US" altLang="zh-CN" sz="2000" dirty="0"/>
          </a:p>
        </p:txBody>
      </p: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1DCA1136-F5B3-4396-9F5F-119DA9C7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34953D-21D1-42C2-96B8-DD73C7DA1B65}" type="slidenum">
              <a:rPr lang="en-US" altLang="zh-CN" smtClean="0"/>
              <a:pPr defTabSz="914400">
                <a:spcAft>
                  <a:spcPts val="600"/>
                </a:spcAft>
              </a:pPr>
              <a:t>4</a:t>
            </a:fld>
            <a:endParaRPr lang="en-US" altLang="zh-CN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741D2FC-6C30-42C9-9C51-33F1E6735F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0777" y="792728"/>
            <a:ext cx="5272544" cy="5272544"/>
          </a:xfrm>
        </p:spPr>
      </p:pic>
    </p:spTree>
    <p:extLst>
      <p:ext uri="{BB962C8B-B14F-4D97-AF65-F5344CB8AC3E}">
        <p14:creationId xmlns:p14="http://schemas.microsoft.com/office/powerpoint/2010/main" val="865160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ACBF1-00EC-42D0-919E-C9462FC8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Example 1</a:t>
            </a:r>
          </a:p>
        </p:txBody>
      </p: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1DCA1136-F5B3-4396-9F5F-119DA9C7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34953D-21D1-42C2-96B8-DD73C7DA1B65}" type="slidenum">
              <a:rPr lang="en-US" altLang="zh-CN" smtClean="0"/>
              <a:pPr defTabSz="914400">
                <a:spcAft>
                  <a:spcPts val="600"/>
                </a:spcAft>
              </a:pPr>
              <a:t>5</a:t>
            </a:fld>
            <a:endParaRPr lang="en-US" altLang="zh-CN" dirty="0"/>
          </a:p>
        </p:txBody>
      </p:sp>
      <p:pic>
        <p:nvPicPr>
          <p:cNvPr id="6" name="内容占位符 7">
            <a:extLst>
              <a:ext uri="{FF2B5EF4-FFF2-40B4-BE49-F238E27FC236}">
                <a16:creationId xmlns:a16="http://schemas.microsoft.com/office/drawing/2014/main" id="{06AE92DA-015E-4A58-BEF3-88FBE44D4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938" y="1562347"/>
            <a:ext cx="4321251" cy="4321251"/>
          </a:xfrm>
          <a:prstGeom prst="rect">
            <a:avLst/>
          </a:prstGeom>
        </p:spPr>
      </p:pic>
      <p:pic>
        <p:nvPicPr>
          <p:cNvPr id="3" name="内容占位符 7">
            <a:extLst>
              <a:ext uri="{FF2B5EF4-FFF2-40B4-BE49-F238E27FC236}">
                <a16:creationId xmlns:a16="http://schemas.microsoft.com/office/drawing/2014/main" id="{49DF30C2-BB9E-468F-8DFE-BA0320D72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74227" y="1562347"/>
            <a:ext cx="4321251" cy="432125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A670CC1-9EFA-400B-89E1-9F3EA641D839}"/>
              </a:ext>
            </a:extLst>
          </p:cNvPr>
          <p:cNvSpPr txBox="1"/>
          <p:nvPr/>
        </p:nvSpPr>
        <p:spPr>
          <a:xfrm>
            <a:off x="2336408" y="5698932"/>
            <a:ext cx="264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Choice the min edge firstly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B39E60-58B0-4F43-8EF0-8B669977995D}"/>
              </a:ext>
            </a:extLst>
          </p:cNvPr>
          <p:cNvSpPr txBox="1"/>
          <p:nvPr/>
        </p:nvSpPr>
        <p:spPr>
          <a:xfrm>
            <a:off x="7572450" y="5698932"/>
            <a:ext cx="272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Choice the max edge firstly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5984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ACBF1-00EC-42D0-919E-C9462FC8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Example 2</a:t>
            </a:r>
          </a:p>
        </p:txBody>
      </p: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1DCA1136-F5B3-4396-9F5F-119DA9C7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34953D-21D1-42C2-96B8-DD73C7DA1B65}" type="slidenum">
              <a:rPr lang="en-US" altLang="zh-CN" smtClean="0"/>
              <a:pPr defTabSz="914400">
                <a:spcAft>
                  <a:spcPts val="600"/>
                </a:spcAft>
              </a:pPr>
              <a:t>6</a:t>
            </a:fld>
            <a:endParaRPr lang="en-US" altLang="zh-CN" dirty="0"/>
          </a:p>
        </p:txBody>
      </p:sp>
      <p:pic>
        <p:nvPicPr>
          <p:cNvPr id="6" name="内容占位符 7">
            <a:extLst>
              <a:ext uri="{FF2B5EF4-FFF2-40B4-BE49-F238E27FC236}">
                <a16:creationId xmlns:a16="http://schemas.microsoft.com/office/drawing/2014/main" id="{06AE92DA-015E-4A58-BEF3-88FBE44D4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8938" y="1562347"/>
            <a:ext cx="4321251" cy="4321251"/>
          </a:xfrm>
          <a:prstGeom prst="rect">
            <a:avLst/>
          </a:prstGeom>
        </p:spPr>
      </p:pic>
      <p:pic>
        <p:nvPicPr>
          <p:cNvPr id="3" name="内容占位符 7">
            <a:extLst>
              <a:ext uri="{FF2B5EF4-FFF2-40B4-BE49-F238E27FC236}">
                <a16:creationId xmlns:a16="http://schemas.microsoft.com/office/drawing/2014/main" id="{49DF30C2-BB9E-468F-8DFE-BA0320D72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74227" y="1562347"/>
            <a:ext cx="4321251" cy="432125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A670CC1-9EFA-400B-89E1-9F3EA641D839}"/>
              </a:ext>
            </a:extLst>
          </p:cNvPr>
          <p:cNvSpPr txBox="1"/>
          <p:nvPr/>
        </p:nvSpPr>
        <p:spPr>
          <a:xfrm>
            <a:off x="2118880" y="5698932"/>
            <a:ext cx="3081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Use the Price Method Algorithm</a:t>
            </a:r>
          </a:p>
          <a:p>
            <a:pPr algn="ctr"/>
            <a:r>
              <a:rPr lang="en-US" altLang="zh-CN" dirty="0"/>
              <a:t>Cost is 48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B39E60-58B0-4F43-8EF0-8B669977995D}"/>
              </a:ext>
            </a:extLst>
          </p:cNvPr>
          <p:cNvSpPr txBox="1"/>
          <p:nvPr/>
        </p:nvSpPr>
        <p:spPr>
          <a:xfrm>
            <a:off x="7750544" y="5692979"/>
            <a:ext cx="2368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Use the Brute Algorithm</a:t>
            </a:r>
          </a:p>
          <a:p>
            <a:pPr algn="ctr"/>
            <a:r>
              <a:rPr lang="en-US" altLang="zh-CN" dirty="0"/>
              <a:t>Cost is 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309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ACBF1-00EC-42D0-919E-C9462FC8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Example 3</a:t>
            </a:r>
          </a:p>
        </p:txBody>
      </p: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1DCA1136-F5B3-4396-9F5F-119DA9C7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34953D-21D1-42C2-96B8-DD73C7DA1B65}" type="slidenum">
              <a:rPr lang="en-US" altLang="zh-CN" smtClean="0"/>
              <a:pPr defTabSz="914400">
                <a:spcAft>
                  <a:spcPts val="600"/>
                </a:spcAft>
              </a:pPr>
              <a:t>7</a:t>
            </a:fld>
            <a:endParaRPr lang="en-US" altLang="zh-CN" dirty="0"/>
          </a:p>
        </p:txBody>
      </p:sp>
      <p:pic>
        <p:nvPicPr>
          <p:cNvPr id="6" name="内容占位符 7">
            <a:extLst>
              <a:ext uri="{FF2B5EF4-FFF2-40B4-BE49-F238E27FC236}">
                <a16:creationId xmlns:a16="http://schemas.microsoft.com/office/drawing/2014/main" id="{06AE92DA-015E-4A58-BEF3-88FBE44D4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8938" y="1562347"/>
            <a:ext cx="4321251" cy="4321251"/>
          </a:xfrm>
          <a:prstGeom prst="rect">
            <a:avLst/>
          </a:prstGeom>
        </p:spPr>
      </p:pic>
      <p:pic>
        <p:nvPicPr>
          <p:cNvPr id="3" name="内容占位符 7">
            <a:extLst>
              <a:ext uri="{FF2B5EF4-FFF2-40B4-BE49-F238E27FC236}">
                <a16:creationId xmlns:a16="http://schemas.microsoft.com/office/drawing/2014/main" id="{49DF30C2-BB9E-468F-8DFE-BA0320D72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74227" y="1562347"/>
            <a:ext cx="4321251" cy="432125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A670CC1-9EFA-400B-89E1-9F3EA641D839}"/>
              </a:ext>
            </a:extLst>
          </p:cNvPr>
          <p:cNvSpPr txBox="1"/>
          <p:nvPr/>
        </p:nvSpPr>
        <p:spPr>
          <a:xfrm>
            <a:off x="2118880" y="5698932"/>
            <a:ext cx="3081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Use the Price Method Algorithm</a:t>
            </a:r>
          </a:p>
          <a:p>
            <a:pPr algn="ctr"/>
            <a:r>
              <a:rPr lang="en-US" altLang="zh-CN" dirty="0"/>
              <a:t>Cost is 46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B39E60-58B0-4F43-8EF0-8B669977995D}"/>
              </a:ext>
            </a:extLst>
          </p:cNvPr>
          <p:cNvSpPr txBox="1"/>
          <p:nvPr/>
        </p:nvSpPr>
        <p:spPr>
          <a:xfrm>
            <a:off x="7127472" y="5698932"/>
            <a:ext cx="361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Use the Greedy Set Cover Algorithm</a:t>
            </a:r>
          </a:p>
          <a:p>
            <a:pPr algn="ctr"/>
            <a:r>
              <a:rPr lang="en-US" altLang="zh-CN" dirty="0"/>
              <a:t>Cost is 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0955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ACBF1-00EC-42D0-919E-C9462FC8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Example 4</a:t>
            </a:r>
          </a:p>
        </p:txBody>
      </p: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1DCA1136-F5B3-4396-9F5F-119DA9C7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34953D-21D1-42C2-96B8-DD73C7DA1B65}" type="slidenum">
              <a:rPr lang="en-US" altLang="zh-CN" smtClean="0"/>
              <a:pPr defTabSz="914400">
                <a:spcAft>
                  <a:spcPts val="600"/>
                </a:spcAft>
              </a:pPr>
              <a:t>8</a:t>
            </a:fld>
            <a:endParaRPr lang="en-US" altLang="zh-CN" dirty="0"/>
          </a:p>
        </p:txBody>
      </p:sp>
      <p:pic>
        <p:nvPicPr>
          <p:cNvPr id="6" name="内容占位符 7">
            <a:extLst>
              <a:ext uri="{FF2B5EF4-FFF2-40B4-BE49-F238E27FC236}">
                <a16:creationId xmlns:a16="http://schemas.microsoft.com/office/drawing/2014/main" id="{06AE92DA-015E-4A58-BEF3-88FBE44D4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8938" y="1562347"/>
            <a:ext cx="4321251" cy="4321251"/>
          </a:xfrm>
          <a:prstGeom prst="rect">
            <a:avLst/>
          </a:prstGeom>
        </p:spPr>
      </p:pic>
      <p:pic>
        <p:nvPicPr>
          <p:cNvPr id="3" name="内容占位符 7">
            <a:extLst>
              <a:ext uri="{FF2B5EF4-FFF2-40B4-BE49-F238E27FC236}">
                <a16:creationId xmlns:a16="http://schemas.microsoft.com/office/drawing/2014/main" id="{49DF30C2-BB9E-468F-8DFE-BA0320D72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74227" y="1562347"/>
            <a:ext cx="4321251" cy="432125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A670CC1-9EFA-400B-89E1-9F3EA641D839}"/>
              </a:ext>
            </a:extLst>
          </p:cNvPr>
          <p:cNvSpPr txBox="1"/>
          <p:nvPr/>
        </p:nvSpPr>
        <p:spPr>
          <a:xfrm>
            <a:off x="2118880" y="5698932"/>
            <a:ext cx="3081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Use the Price Method Algorithm</a:t>
            </a:r>
          </a:p>
          <a:p>
            <a:pPr algn="ctr"/>
            <a:r>
              <a:rPr lang="en-US" altLang="zh-CN" dirty="0"/>
              <a:t>Cost is 1.8845238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B39E60-58B0-4F43-8EF0-8B669977995D}"/>
              </a:ext>
            </a:extLst>
          </p:cNvPr>
          <p:cNvSpPr txBox="1"/>
          <p:nvPr/>
        </p:nvSpPr>
        <p:spPr>
          <a:xfrm>
            <a:off x="7127472" y="5698932"/>
            <a:ext cx="361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Use the Greedy Set Cover Algorithm</a:t>
            </a:r>
          </a:p>
          <a:p>
            <a:pPr algn="ctr"/>
            <a:r>
              <a:rPr lang="en-US" altLang="zh-CN" dirty="0"/>
              <a:t>Cost is 2.7178571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D3A3712-680A-46DD-87B6-0639F42FD42D}"/>
                  </a:ext>
                </a:extLst>
              </p:cNvPr>
              <p:cNvSpPr txBox="1"/>
              <p:nvPr/>
            </p:nvSpPr>
            <p:spPr>
              <a:xfrm>
                <a:off x="5087263" y="4972487"/>
                <a:ext cx="24154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/>
                  <a:t> is a very small positive float number</a:t>
                </a:r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D3A3712-680A-46DD-87B6-0639F42FD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263" y="4972487"/>
                <a:ext cx="2415472" cy="646331"/>
              </a:xfrm>
              <a:prstGeom prst="rect">
                <a:avLst/>
              </a:prstGeom>
              <a:blipFill>
                <a:blip r:embed="rId4"/>
                <a:stretch>
                  <a:fillRect l="-2273" t="-5660" r="-4293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459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CCBD7FEC-FA76-499A-80F0-827EEDE063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 !</a:t>
            </a:r>
            <a:endParaRPr lang="zh-CN" altLang="en-US" dirty="0"/>
          </a:p>
        </p:txBody>
      </p:sp>
      <p:sp>
        <p:nvSpPr>
          <p:cNvPr id="9" name="副标题 8">
            <a:extLst>
              <a:ext uri="{FF2B5EF4-FFF2-40B4-BE49-F238E27FC236}">
                <a16:creationId xmlns:a16="http://schemas.microsoft.com/office/drawing/2014/main" id="{1AA61B1E-1E0A-46EA-883C-DD0873252C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EEEBFF06-8C5C-4093-82FB-0C912CE0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647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6916</TotalTime>
  <Words>244</Words>
  <Application>Microsoft Office PowerPoint</Application>
  <PresentationFormat>宽屏</PresentationFormat>
  <Paragraphs>46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Cambria Math</vt:lpstr>
      <vt:lpstr>Tw Cen MT</vt:lpstr>
      <vt:lpstr>Tw Cen MT Condensed</vt:lpstr>
      <vt:lpstr>Wingdings 3</vt:lpstr>
      <vt:lpstr>积分</vt:lpstr>
      <vt:lpstr> Vertex Cover Problem</vt:lpstr>
      <vt:lpstr>Content</vt:lpstr>
      <vt:lpstr>Vertex Cover Problem</vt:lpstr>
      <vt:lpstr>Price Method Algorithm</vt:lpstr>
      <vt:lpstr>Example 1</vt:lpstr>
      <vt:lpstr>Example 2</vt:lpstr>
      <vt:lpstr>Example 3</vt:lpstr>
      <vt:lpstr>Example 4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Nearest Neighbor Greedy</dc:title>
  <dc:creator>汪 至圆</dc:creator>
  <cp:lastModifiedBy>汪 至圆</cp:lastModifiedBy>
  <cp:revision>118</cp:revision>
  <dcterms:created xsi:type="dcterms:W3CDTF">2020-09-15T17:20:17Z</dcterms:created>
  <dcterms:modified xsi:type="dcterms:W3CDTF">2020-11-11T06:32:25Z</dcterms:modified>
</cp:coreProperties>
</file>