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72" r:id="rId3"/>
    <p:sldId id="257" r:id="rId4"/>
    <p:sldId id="284" r:id="rId5"/>
    <p:sldId id="258" r:id="rId6"/>
    <p:sldId id="278" r:id="rId7"/>
    <p:sldId id="279" r:id="rId8"/>
    <p:sldId id="280" r:id="rId9"/>
    <p:sldId id="281" r:id="rId10"/>
    <p:sldId id="283" r:id="rId11"/>
    <p:sldId id="28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42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880E1-CE33-49F8-9B0A-AB0D11C75B21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9233-DD13-4612-9A4C-C94C982E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88789" y="6470704"/>
            <a:ext cx="2154143" cy="274320"/>
          </a:xfrm>
        </p:spPr>
        <p:txBody>
          <a:bodyPr/>
          <a:lstStyle>
            <a:lvl1pPr algn="l">
              <a:defRPr/>
            </a:lvl1pPr>
          </a:lstStyle>
          <a:p>
            <a:fld id="{A0A245F9-BA6E-4E8B-A3C0-B1C9320D8CD1}" type="datetime1">
              <a:rPr lang="zh-CN" altLang="en-US" smtClean="0"/>
              <a:t>2020/11/24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C14EAC-F8F3-4C78-8D4D-F2630B498F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2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749D-B927-42B2-AD39-8B0E336D45BD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D53B7F-1CB5-4BD2-A383-6A29CAAA0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" y="621655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D050-4F5F-49DF-BDD6-540B0F323DD7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A6F23C4-C0CC-4F86-AA9E-EBA3201BF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58680" y="136058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4BF5-0485-4D32-9612-7F80D0CFFE83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537AE8-C87B-4F4C-A591-AC5C968DBF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42F-D293-4768-A26F-4DC13E416E0D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35E60F-EE4E-4B37-8677-A2F6E8AFD3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9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9B26-6240-4AC8-AA12-2028F405D20A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2CD493-96A7-4EFC-BEA8-58D2AE239C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461E-A369-4F0C-A82A-D29EE7D9BDDD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71667A-181E-4996-84EB-184E8C7DF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871-CB39-403B-AA6F-921E8F20C39F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FDC75-D0E1-4CEF-B0E4-2B73DF9A9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848-464C-4BA6-968E-B6F868E3D468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8685-CE34-456B-AB4A-6353EC5894ED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2A636F-4D68-44F4-BB68-7107B33FE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7643-8665-4537-8924-8B567F4BFD36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689D3A7-A3F6-4B5A-BA65-80335CD2B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1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01729C-F393-4C1B-8D8C-69D7C602AF8C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E5D1636-1A6A-4E42-AE40-19108D99C4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0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netlib.or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lib.or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024FDCB-5417-40B8-981A-92E454A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254" y="4875356"/>
            <a:ext cx="7772400" cy="1463040"/>
          </a:xfrm>
        </p:spPr>
        <p:txBody>
          <a:bodyPr/>
          <a:lstStyle/>
          <a:p>
            <a:r>
              <a:rPr lang="en-US" altLang="zh-CN" dirty="0"/>
              <a:t> Linear Programming</a:t>
            </a:r>
            <a:endParaRPr lang="zh-CN" altLang="en-US" dirty="0"/>
          </a:p>
        </p:txBody>
      </p:sp>
      <p:sp>
        <p:nvSpPr>
          <p:cNvPr id="11" name="副标题 10">
            <a:extLst>
              <a:ext uri="{FF2B5EF4-FFF2-40B4-BE49-F238E27FC236}">
                <a16:creationId xmlns:a16="http://schemas.microsoft.com/office/drawing/2014/main" id="{8B346ABC-578D-4358-A83D-5C54FAFCA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9845" y="5838906"/>
            <a:ext cx="4233389" cy="351832"/>
          </a:xfrm>
        </p:spPr>
        <p:txBody>
          <a:bodyPr>
            <a:normAutofit lnSpcReduction="10000"/>
          </a:bodyPr>
          <a:lstStyle/>
          <a:p>
            <a:pPr algn="r"/>
            <a:endParaRPr lang="en-US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583A51EF-33CE-43E4-955E-36A856F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42C568-5C62-44D1-A743-28F7F26978F5}"/>
              </a:ext>
            </a:extLst>
          </p:cNvPr>
          <p:cNvSpPr txBox="1"/>
          <p:nvPr/>
        </p:nvSpPr>
        <p:spPr>
          <a:xfrm>
            <a:off x="8677716" y="5368491"/>
            <a:ext cx="30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Zhiyuan Wang</a:t>
            </a:r>
          </a:p>
          <a:p>
            <a:r>
              <a:rPr lang="en-US" altLang="zh-CN" dirty="0"/>
              <a:t>12032878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40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7646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Huge 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521B2-9E27-40B6-8907-BDCF4AB5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1909720"/>
            <a:ext cx="4842598" cy="4308200"/>
          </a:xfrm>
        </p:spPr>
        <p:txBody>
          <a:bodyPr vert="horz" lIns="45720" tIns="45720" rIns="45720" bIns="45720" rtlCol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On the right is its constraint matrix, which is a sparse matrix with 5,027,692 elements which’s value is not 0.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We can find it have 10,000,000 elements and 5,000 constraint conditions.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10</a:t>
            </a:fld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F57F89A-05F4-482D-B11B-B967D1D1AE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533" y="2151794"/>
            <a:ext cx="4754562" cy="34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5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7646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Huge 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521B2-9E27-40B6-8907-BDCF4AB5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400" dirty="0">
                <a:latin typeface="+mj-lt"/>
              </a:rPr>
              <a:t>The huge example was generated by myself.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+mj-lt"/>
              </a:rPr>
              <a:t>For this huge example. It will be solved in 269.93s, in a server with 20 cores and 64GB memory.</a:t>
            </a:r>
          </a:p>
          <a:p>
            <a:pPr algn="just">
              <a:lnSpc>
                <a:spcPct val="130000"/>
              </a:lnSpc>
            </a:pPr>
            <a:endParaRPr lang="en-US" altLang="zh-CN" dirty="0">
              <a:latin typeface="+mj-lt"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11</a:t>
            </a:fld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F60CE8-6096-4AF7-A990-F1E3A6C196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5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CBD7FEC-FA76-499A-80F0-827EEDE06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1AA61B1E-1E0A-46EA-883C-DD0873252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EEBFF06-8C5C-4093-82FB-0C912CE0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4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E3DF4-1350-411B-8035-C1CE8228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B9109-EDC3-426F-84B0-8AA48B6C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Linear Programming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 small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 large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 huge example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A4CEB-07C9-4E71-8D7F-B2E479D0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2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913FE7-8B8F-41B9-9030-ADA1B61F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026264" cy="149961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Linear Programming Software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6F050-5B62-4DC0-8D42-489BF0C8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05317" cy="3931920"/>
          </a:xfrm>
        </p:spPr>
        <p:txBody>
          <a:bodyPr>
            <a:normAutofit/>
          </a:bodyPr>
          <a:lstStyle/>
          <a:p>
            <a:pPr lvl="1" algn="just"/>
            <a:r>
              <a:rPr lang="en-US" altLang="zh-CN" sz="2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The software which I use is Mathematica. It is </a:t>
            </a:r>
            <a:r>
              <a:rPr lang="en-US" altLang="zh-CN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a numerical calculation software published by the Wolfram company.</a:t>
            </a:r>
            <a:endParaRPr lang="zh-CN" altLang="zh-CN" sz="28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46F38C9-6F9A-471A-9993-6D3CD506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34953D-21D1-42C2-96B8-DD73C7DA1B65}" type="slidenum">
              <a:rPr lang="zh-CN" altLang="en-US" smtClean="0"/>
              <a:pPr>
                <a:spcAft>
                  <a:spcPts val="600"/>
                </a:spcAft>
              </a:pPr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5E744-36EA-42F5-AC97-FC06A297D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5" b="98739" l="3504" r="95696">
                        <a14:foregroundMark x1="53754" y1="6014" x2="53754" y2="6014"/>
                        <a14:foregroundMark x1="53954" y1="2425" x2="53954" y2="2425"/>
                        <a14:foregroundMark x1="91792" y1="38409" x2="91792" y2="38409"/>
                        <a14:foregroundMark x1="95696" y1="37730" x2="95696" y2="37730"/>
                        <a14:foregroundMark x1="48448" y1="90301" x2="48448" y2="90301"/>
                        <a14:foregroundMark x1="47247" y1="94180" x2="47247" y2="94180"/>
                        <a14:foregroundMark x1="8108" y1="60621" x2="8108" y2="60621"/>
                        <a14:foregroundMark x1="3504" y1="62270" x2="3504" y2="62270"/>
                        <a14:foregroundMark x1="13013" y1="63046" x2="13013" y2="63046"/>
                        <a14:foregroundMark x1="11912" y1="63628" x2="11912" y2="63628"/>
                        <a14:foregroundMark x1="46446" y1="98739" x2="46446" y2="98739"/>
                        <a14:foregroundMark x1="22422" y1="83705" x2="22422" y2="837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846" y="1525175"/>
            <a:ext cx="3689468" cy="38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F09F4FB-7BA7-4390-B05A-001F4909A1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4520" y="1132887"/>
            <a:ext cx="4908394" cy="5548074"/>
          </a:xfr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7646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Mathematica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521B2-9E27-40B6-8907-BDCF4AB5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1966365"/>
            <a:ext cx="4587699" cy="4251555"/>
          </a:xfrm>
        </p:spPr>
        <p:txBody>
          <a:bodyPr vert="horz" lIns="45720" tIns="45720" rIns="45720" bIns="45720" rtlCol="0">
            <a:normAutofit fontScale="85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Mathematic is a popular numerical </a:t>
            </a:r>
            <a:r>
              <a:rPr lang="en-US" altLang="zh-CN" sz="2400">
                <a:latin typeface="+mj-lt"/>
              </a:rPr>
              <a:t>calculation software</a:t>
            </a:r>
            <a:r>
              <a:rPr lang="en-US" altLang="zh-CN" sz="2400" dirty="0">
                <a:latin typeface="+mj-lt"/>
              </a:rPr>
              <a:t>.  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It integrates a large number of commonly used numerical computation functions and detailed documentation. And its calculation engine is very powerful.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For linear programming, it have built-in function to solve the problem. It also can provide some open source dataset to run the benchmark.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It can calculate the linear programming problem by many method, including “Interior Point” method, “Simplex” method and “Revised Simplex” method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950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7646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Small 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521B2-9E27-40B6-8907-BDCF4AB5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The small example which I choose is a Vertex problem.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There are ten nodes in the graph, and the graph is connected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5</a:t>
            </a:fld>
            <a:endParaRPr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92D2FE0-4A32-4AF0-8871-3163508570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5706" y="883565"/>
            <a:ext cx="4782029" cy="50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6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7646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Small 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521B2-9E27-40B6-8907-BDCF4AB5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After the linear programming, we can the optimal result.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The number near the node is the x.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6</a:t>
            </a:fld>
            <a:endParaRPr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92D2FE0-4A32-4AF0-8871-3163508570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1017" y="883565"/>
            <a:ext cx="4371408" cy="50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1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7646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Large 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521B2-9E27-40B6-8907-BDCF4AB5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The large example is a dataset from website: 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www.netlib.org</a:t>
            </a:r>
            <a:r>
              <a:rPr lang="en-US" altLang="zh-CN" dirty="0"/>
              <a:t>.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On the right is its constraint matrix, which is a sparse matrix with 1,397,793 elements which’s value is not 0.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We can find it have 232,966 elements and 10,280 constraint conditions.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7</a:t>
            </a:fld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F57F89A-05F4-482D-B11B-B967D1D1AE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2533" y="2084832"/>
            <a:ext cx="4754562" cy="362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7646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Large 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521B2-9E27-40B6-8907-BDCF4AB5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latin typeface="+mj-lt"/>
              </a:rPr>
              <a:t>The large example is a dataset from website: 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www.netlib.org</a:t>
            </a:r>
            <a:r>
              <a:rPr lang="en-US" altLang="zh-CN" dirty="0"/>
              <a:t>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latin typeface="+mj-lt"/>
              </a:rPr>
              <a:t>For this large example. It will be solved in 16.774s, in a laptop with 8 cores and 16GB memory.</a:t>
            </a:r>
          </a:p>
          <a:p>
            <a:pPr algn="just">
              <a:lnSpc>
                <a:spcPct val="130000"/>
              </a:lnSpc>
            </a:pPr>
            <a:endParaRPr lang="en-US" altLang="zh-CN" dirty="0">
              <a:latin typeface="+mj-lt"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8</a:t>
            </a:fld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F60CE8-6096-4AF7-A990-F1E3A6C196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3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7646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Huge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7521B2-9E27-40B6-8907-BDCF4AB5A9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8" y="1909720"/>
                <a:ext cx="4842598" cy="4308200"/>
              </a:xfrm>
            </p:spPr>
            <p:txBody>
              <a:bodyPr vert="horz" lIns="45720" tIns="45720" rIns="45720" bIns="45720" rtlCol="0"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altLang="zh-CN" sz="2400" dirty="0">
                    <a:latin typeface="+mj-lt"/>
                  </a:rPr>
                  <a:t>The huge example was generated by myself.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altLang="zh-CN" sz="2400" dirty="0">
                    <a:latin typeface="+mj-lt"/>
                  </a:rPr>
                  <a:t>In the class, professor has showed how to convert  vertex cover problem to an linear programming problem. I try to convert the set cover problem to linear programming problem.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altLang="zh-CN" dirty="0">
                    <a:latin typeface="+mj-lt"/>
                  </a:rPr>
                  <a:t>The weight vector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>
                    <a:latin typeface="+mj-lt"/>
                  </a:rPr>
                  <a:t> of subsets is the target which need to be solved. And the constraint matrix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>
                    <a:latin typeface="+mj-lt"/>
                  </a:rPr>
                  <a:t> have m rows, m is the number of the jobs. In each rows, there are n values. if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𝒕𝒉</m:t>
                    </m:r>
                  </m:oMath>
                </a14:m>
                <a:r>
                  <a:rPr lang="en-US" altLang="zh-CN" b="1" dirty="0">
                    <a:latin typeface="+mj-lt"/>
                  </a:rPr>
                  <a:t> </a:t>
                </a:r>
                <a:r>
                  <a:rPr lang="en-US" altLang="zh-CN" dirty="0">
                    <a:latin typeface="+mj-lt"/>
                  </a:rPr>
                  <a:t>subset contain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𝒕𝒉</m:t>
                    </m:r>
                  </m:oMath>
                </a14:m>
                <a:r>
                  <a:rPr lang="en-US" altLang="zh-CN" b="1" dirty="0">
                    <a:latin typeface="+mj-lt"/>
                  </a:rPr>
                  <a:t> </a:t>
                </a:r>
                <a:r>
                  <a:rPr lang="en-US" altLang="zh-CN" dirty="0">
                    <a:latin typeface="+mj-lt"/>
                  </a:rPr>
                  <a:t>elements,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j-lt"/>
                  </a:rPr>
                  <a:t> will be 1, else it will be 0.</a:t>
                </a:r>
                <a:endParaRPr lang="en-US" altLang="zh-CN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7521B2-9E27-40B6-8907-BDCF4AB5A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8" y="1909720"/>
                <a:ext cx="4842598" cy="4308200"/>
              </a:xfrm>
              <a:blipFill>
                <a:blip r:embed="rId2"/>
                <a:stretch>
                  <a:fillRect l="-1008" t="-1132" r="-2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9</a:t>
            </a:fld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4BA04BA-9C82-4530-BCDF-700B11B637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1234" y="4114788"/>
            <a:ext cx="3324476" cy="901317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1FEAD3-4AB5-4BA2-BC9C-026316C23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234" y="2351277"/>
            <a:ext cx="6075716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6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7637</TotalTime>
  <Words>455</Words>
  <Application>Microsoft Office PowerPoint</Application>
  <PresentationFormat>宽屏</PresentationFormat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Cambria Math</vt:lpstr>
      <vt:lpstr>Tw Cen MT</vt:lpstr>
      <vt:lpstr>Tw Cen MT Condensed</vt:lpstr>
      <vt:lpstr>Wingdings 3</vt:lpstr>
      <vt:lpstr>积分</vt:lpstr>
      <vt:lpstr> Linear Programming</vt:lpstr>
      <vt:lpstr>Content</vt:lpstr>
      <vt:lpstr>Linear Programming Software</vt:lpstr>
      <vt:lpstr>Mathematica</vt:lpstr>
      <vt:lpstr>Small Example</vt:lpstr>
      <vt:lpstr>Small Example</vt:lpstr>
      <vt:lpstr>Large Example</vt:lpstr>
      <vt:lpstr>Large Example</vt:lpstr>
      <vt:lpstr>Huge Example</vt:lpstr>
      <vt:lpstr>Huge Example</vt:lpstr>
      <vt:lpstr>Huge Example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Greedy</dc:title>
  <dc:creator>汪 至圆</dc:creator>
  <cp:lastModifiedBy>汪 至圆</cp:lastModifiedBy>
  <cp:revision>148</cp:revision>
  <dcterms:created xsi:type="dcterms:W3CDTF">2020-09-15T17:20:17Z</dcterms:created>
  <dcterms:modified xsi:type="dcterms:W3CDTF">2020-11-24T11:06:48Z</dcterms:modified>
</cp:coreProperties>
</file>