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9" r:id="rId4"/>
    <p:sldId id="258" r:id="rId5"/>
    <p:sldId id="263" r:id="rId6"/>
    <p:sldId id="260" r:id="rId7"/>
    <p:sldId id="266" r:id="rId8"/>
    <p:sldId id="267" r:id="rId9"/>
    <p:sldId id="265"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2" d="100"/>
          <a:sy n="162" d="100"/>
        </p:scale>
        <p:origin x="10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880E1-CE33-49F8-9B0A-AB0D11C75B21}" type="datetimeFigureOut">
              <a:rPr lang="zh-CN" altLang="en-US" smtClean="0"/>
              <a:t>2020/9/16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B39233-DD13-4612-9A4C-C94C982E5398}" type="slidenum">
              <a:rPr lang="zh-CN" altLang="en-US" smtClean="0"/>
              <a:t>‹#›</a:t>
            </a:fld>
            <a:endParaRPr lang="zh-CN" altLang="en-US"/>
          </a:p>
        </p:txBody>
      </p:sp>
    </p:spTree>
    <p:extLst>
      <p:ext uri="{BB962C8B-B14F-4D97-AF65-F5344CB8AC3E}">
        <p14:creationId xmlns:p14="http://schemas.microsoft.com/office/powerpoint/2010/main" val="299558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2688789" y="6470704"/>
            <a:ext cx="2154143" cy="274320"/>
          </a:xfrm>
        </p:spPr>
        <p:txBody>
          <a:bodyPr/>
          <a:lstStyle>
            <a:lvl1pPr algn="l">
              <a:defRPr/>
            </a:lvl1pPr>
          </a:lstStyle>
          <a:p>
            <a:fld id="{25CD65A3-AC27-4EFF-9820-C09D55C8B298}" type="datetime1">
              <a:rPr lang="zh-CN" altLang="en-US" smtClean="0"/>
              <a:t>2020/9/16</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34953D-21D1-42C2-96B8-DD73C7DA1B65}" type="slidenum">
              <a:rPr lang="zh-CN" altLang="en-US" smtClean="0"/>
              <a:t>‹#›</a:t>
            </a:fld>
            <a:endParaRPr lang="zh-CN" alt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图片 10">
            <a:extLst>
              <a:ext uri="{FF2B5EF4-FFF2-40B4-BE49-F238E27FC236}">
                <a16:creationId xmlns:a16="http://schemas.microsoft.com/office/drawing/2014/main" id="{EEC14EAC-F8F3-4C78-8D4D-F2630B498F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789" y="6223374"/>
            <a:ext cx="3200400" cy="587939"/>
          </a:xfrm>
          <a:prstGeom prst="rect">
            <a:avLst/>
          </a:prstGeom>
        </p:spPr>
      </p:pic>
    </p:spTree>
    <p:extLst>
      <p:ext uri="{BB962C8B-B14F-4D97-AF65-F5344CB8AC3E}">
        <p14:creationId xmlns:p14="http://schemas.microsoft.com/office/powerpoint/2010/main" val="4199525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C839F9B-AD95-446D-8914-F16703A9566D}" type="datetime1">
              <a:rPr lang="zh-CN" altLang="en-US" smtClean="0"/>
              <a:t>2020/9/16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34953D-21D1-42C2-96B8-DD73C7DA1B65}" type="slidenum">
              <a:rPr lang="zh-CN" altLang="en-US" smtClean="0"/>
              <a:t>‹#›</a:t>
            </a:fld>
            <a:endParaRPr lang="zh-CN" altLang="en-US"/>
          </a:p>
        </p:txBody>
      </p:sp>
      <p:pic>
        <p:nvPicPr>
          <p:cNvPr id="8" name="图片 7">
            <a:extLst>
              <a:ext uri="{FF2B5EF4-FFF2-40B4-BE49-F238E27FC236}">
                <a16:creationId xmlns:a16="http://schemas.microsoft.com/office/drawing/2014/main" id="{ADD53B7F-1CB5-4BD2-A383-6A29CAAA03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260" y="6216558"/>
            <a:ext cx="3200400" cy="587939"/>
          </a:xfrm>
          <a:prstGeom prst="rect">
            <a:avLst/>
          </a:prstGeom>
        </p:spPr>
      </p:pic>
    </p:spTree>
    <p:extLst>
      <p:ext uri="{BB962C8B-B14F-4D97-AF65-F5344CB8AC3E}">
        <p14:creationId xmlns:p14="http://schemas.microsoft.com/office/powerpoint/2010/main" val="364983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9992021-BFA5-45BF-A9F2-CABAB58C6396}" type="datetime1">
              <a:rPr lang="zh-CN" altLang="en-US" smtClean="0"/>
              <a:t>2020/9/16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34953D-21D1-42C2-96B8-DD73C7DA1B65}"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FA6F23C4-C0CC-4F86-AA9E-EBA3201BFBB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10158680" y="1360588"/>
            <a:ext cx="3200400" cy="587939"/>
          </a:xfrm>
          <a:prstGeom prst="rect">
            <a:avLst/>
          </a:prstGeom>
        </p:spPr>
      </p:pic>
    </p:spTree>
    <p:extLst>
      <p:ext uri="{BB962C8B-B14F-4D97-AF65-F5344CB8AC3E}">
        <p14:creationId xmlns:p14="http://schemas.microsoft.com/office/powerpoint/2010/main" val="955019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E79B371-81D2-47A7-9074-D252D73BE0F5}" type="datetime1">
              <a:rPr lang="zh-CN" altLang="en-US" smtClean="0"/>
              <a:t>2020/9/16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34953D-21D1-42C2-96B8-DD73C7DA1B65}" type="slidenum">
              <a:rPr lang="zh-CN" altLang="en-US" smtClean="0"/>
              <a:t>‹#›</a:t>
            </a:fld>
            <a:endParaRPr lang="zh-CN" altLang="en-US" dirty="0"/>
          </a:p>
        </p:txBody>
      </p:sp>
      <p:pic>
        <p:nvPicPr>
          <p:cNvPr id="8" name="图片 7">
            <a:extLst>
              <a:ext uri="{FF2B5EF4-FFF2-40B4-BE49-F238E27FC236}">
                <a16:creationId xmlns:a16="http://schemas.microsoft.com/office/drawing/2014/main" id="{B1537AE8-C87B-4F4C-A591-AC5C968DBF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89" y="6223374"/>
            <a:ext cx="3200400" cy="587939"/>
          </a:xfrm>
          <a:prstGeom prst="rect">
            <a:avLst/>
          </a:prstGeom>
        </p:spPr>
      </p:pic>
    </p:spTree>
    <p:extLst>
      <p:ext uri="{BB962C8B-B14F-4D97-AF65-F5344CB8AC3E}">
        <p14:creationId xmlns:p14="http://schemas.microsoft.com/office/powerpoint/2010/main" val="2559265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265A5A8-B2D5-41B2-979B-36107D5B8C89}" type="datetime1">
              <a:rPr lang="zh-CN" altLang="en-US" smtClean="0"/>
              <a:t>2020/9/16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34953D-21D1-42C2-96B8-DD73C7DA1B65}" type="slidenum">
              <a:rPr lang="zh-CN" altLang="en-US" smtClean="0"/>
              <a:t>‹#›</a:t>
            </a:fld>
            <a:endParaRPr lang="zh-CN" alt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图片 6">
            <a:extLst>
              <a:ext uri="{FF2B5EF4-FFF2-40B4-BE49-F238E27FC236}">
                <a16:creationId xmlns:a16="http://schemas.microsoft.com/office/drawing/2014/main" id="{1035E60F-EE4E-4B37-8677-A2F6E8AFD3D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789" y="6223374"/>
            <a:ext cx="3200400" cy="587939"/>
          </a:xfrm>
          <a:prstGeom prst="rect">
            <a:avLst/>
          </a:prstGeom>
        </p:spPr>
      </p:pic>
    </p:spTree>
    <p:extLst>
      <p:ext uri="{BB962C8B-B14F-4D97-AF65-F5344CB8AC3E}">
        <p14:creationId xmlns:p14="http://schemas.microsoft.com/office/powerpoint/2010/main" val="2043596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63B2D5E-29CD-415C-A01C-815271B29D92}" type="datetime1">
              <a:rPr lang="zh-CN" altLang="en-US" smtClean="0"/>
              <a:t>2020/9/16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34953D-21D1-42C2-96B8-DD73C7DA1B65}" type="slidenum">
              <a:rPr lang="zh-CN" altLang="en-US" smtClean="0"/>
              <a:t>‹#›</a:t>
            </a:fld>
            <a:endParaRPr lang="zh-CN" altLang="en-US"/>
          </a:p>
        </p:txBody>
      </p:sp>
      <p:pic>
        <p:nvPicPr>
          <p:cNvPr id="9" name="图片 8">
            <a:extLst>
              <a:ext uri="{FF2B5EF4-FFF2-40B4-BE49-F238E27FC236}">
                <a16:creationId xmlns:a16="http://schemas.microsoft.com/office/drawing/2014/main" id="{C72CD493-96A7-4EFC-BEA8-58D2AE239CF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89" y="6223374"/>
            <a:ext cx="3200400" cy="587939"/>
          </a:xfrm>
          <a:prstGeom prst="rect">
            <a:avLst/>
          </a:prstGeom>
        </p:spPr>
      </p:pic>
    </p:spTree>
    <p:extLst>
      <p:ext uri="{BB962C8B-B14F-4D97-AF65-F5344CB8AC3E}">
        <p14:creationId xmlns:p14="http://schemas.microsoft.com/office/powerpoint/2010/main" val="2269830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71BA418-09E4-4B1D-9EB6-C0708CC18BB5}" type="datetime1">
              <a:rPr lang="zh-CN" altLang="en-US" smtClean="0"/>
              <a:t>2020/9/16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F34953D-21D1-42C2-96B8-DD73C7DA1B65}" type="slidenum">
              <a:rPr lang="zh-CN" altLang="en-US" smtClean="0"/>
              <a:t>‹#›</a:t>
            </a:fld>
            <a:endParaRPr lang="zh-CN" altLang="en-US"/>
          </a:p>
        </p:txBody>
      </p:sp>
      <p:pic>
        <p:nvPicPr>
          <p:cNvPr id="2" name="图片 1">
            <a:extLst>
              <a:ext uri="{FF2B5EF4-FFF2-40B4-BE49-F238E27FC236}">
                <a16:creationId xmlns:a16="http://schemas.microsoft.com/office/drawing/2014/main" id="{6771667A-181E-4996-84EB-184E8C7DF2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89" y="6223374"/>
            <a:ext cx="3200400" cy="587939"/>
          </a:xfrm>
          <a:prstGeom prst="rect">
            <a:avLst/>
          </a:prstGeom>
        </p:spPr>
      </p:pic>
    </p:spTree>
    <p:extLst>
      <p:ext uri="{BB962C8B-B14F-4D97-AF65-F5344CB8AC3E}">
        <p14:creationId xmlns:p14="http://schemas.microsoft.com/office/powerpoint/2010/main" val="1519730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E2016CF-6531-42EC-8ED7-0BE75E2696B9}" type="datetime1">
              <a:rPr lang="zh-CN" altLang="en-US" smtClean="0"/>
              <a:t>2020/9/16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F34953D-21D1-42C2-96B8-DD73C7DA1B65}" type="slidenum">
              <a:rPr lang="zh-CN" altLang="en-US" smtClean="0"/>
              <a:t>‹#›</a:t>
            </a:fld>
            <a:endParaRPr lang="zh-CN" altLang="en-US"/>
          </a:p>
        </p:txBody>
      </p:sp>
      <p:pic>
        <p:nvPicPr>
          <p:cNvPr id="7" name="图片 6">
            <a:extLst>
              <a:ext uri="{FF2B5EF4-FFF2-40B4-BE49-F238E27FC236}">
                <a16:creationId xmlns:a16="http://schemas.microsoft.com/office/drawing/2014/main" id="{C5FFDC75-D0E1-4CEF-B0E4-2B73DF9A9A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89" y="6223374"/>
            <a:ext cx="3200400" cy="587939"/>
          </a:xfrm>
          <a:prstGeom prst="rect">
            <a:avLst/>
          </a:prstGeom>
        </p:spPr>
      </p:pic>
    </p:spTree>
    <p:extLst>
      <p:ext uri="{BB962C8B-B14F-4D97-AF65-F5344CB8AC3E}">
        <p14:creationId xmlns:p14="http://schemas.microsoft.com/office/powerpoint/2010/main" val="2578305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EC45F-3371-46A4-82D5-D36ED832AFD1}" type="datetime1">
              <a:rPr lang="zh-CN" altLang="en-US" smtClean="0"/>
              <a:t>2020/9/16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F34953D-21D1-42C2-96B8-DD73C7DA1B65}" type="slidenum">
              <a:rPr lang="zh-CN" altLang="en-US" smtClean="0"/>
              <a:t>‹#›</a:t>
            </a:fld>
            <a:endParaRPr lang="zh-CN" altLang="en-US"/>
          </a:p>
        </p:txBody>
      </p:sp>
    </p:spTree>
    <p:extLst>
      <p:ext uri="{BB962C8B-B14F-4D97-AF65-F5344CB8AC3E}">
        <p14:creationId xmlns:p14="http://schemas.microsoft.com/office/powerpoint/2010/main" val="3846893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DB6F828-0AE6-4F7B-A835-9AF542469156}" type="datetime1">
              <a:rPr lang="zh-CN" altLang="en-US" smtClean="0"/>
              <a:t>2020/9/16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34953D-21D1-42C2-96B8-DD73C7DA1B65}" type="slidenum">
              <a:rPr lang="zh-CN" altLang="en-US" smtClean="0"/>
              <a:t>‹#›</a:t>
            </a:fld>
            <a:endParaRPr lang="zh-CN" altLang="en-US"/>
          </a:p>
        </p:txBody>
      </p:sp>
      <p:pic>
        <p:nvPicPr>
          <p:cNvPr id="2" name="图片 1">
            <a:extLst>
              <a:ext uri="{FF2B5EF4-FFF2-40B4-BE49-F238E27FC236}">
                <a16:creationId xmlns:a16="http://schemas.microsoft.com/office/drawing/2014/main" id="{1C2A636F-4D68-44F4-BB68-7107B33FE1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89" y="6223374"/>
            <a:ext cx="3200400" cy="587939"/>
          </a:xfrm>
          <a:prstGeom prst="rect">
            <a:avLst/>
          </a:prstGeom>
        </p:spPr>
      </p:pic>
    </p:spTree>
    <p:extLst>
      <p:ext uri="{BB962C8B-B14F-4D97-AF65-F5344CB8AC3E}">
        <p14:creationId xmlns:p14="http://schemas.microsoft.com/office/powerpoint/2010/main" val="1541023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2833108-7ABC-4AA4-ABC6-5385AD7C336C}" type="datetime1">
              <a:rPr lang="zh-CN" altLang="en-US" smtClean="0"/>
              <a:t>2020/9/16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34953D-21D1-42C2-96B8-DD73C7DA1B65}"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A689D3A7-A3F6-4B5A-BA65-80335CD2B7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89" y="6223374"/>
            <a:ext cx="3200400" cy="587939"/>
          </a:xfrm>
          <a:prstGeom prst="rect">
            <a:avLst/>
          </a:prstGeom>
        </p:spPr>
      </p:pic>
    </p:spTree>
    <p:extLst>
      <p:ext uri="{BB962C8B-B14F-4D97-AF65-F5344CB8AC3E}">
        <p14:creationId xmlns:p14="http://schemas.microsoft.com/office/powerpoint/2010/main" val="4126316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FD5A1F0-2B26-40B3-A36D-116A6F240CF1}" type="datetime1">
              <a:rPr lang="zh-CN" altLang="en-US" smtClean="0"/>
              <a:t>2020/9/16</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F34953D-21D1-42C2-96B8-DD73C7DA1B65}" type="slidenum">
              <a:rPr lang="zh-CN" altLang="en-US" smtClean="0"/>
              <a:t>‹#›</a:t>
            </a:fld>
            <a:endParaRPr lang="zh-CN" alt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FE5D1636-1A6A-4E42-AE40-19108D99C45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1789" y="6223374"/>
            <a:ext cx="3200400" cy="587939"/>
          </a:xfrm>
          <a:prstGeom prst="rect">
            <a:avLst/>
          </a:prstGeom>
        </p:spPr>
      </p:pic>
    </p:spTree>
    <p:extLst>
      <p:ext uri="{BB962C8B-B14F-4D97-AF65-F5344CB8AC3E}">
        <p14:creationId xmlns:p14="http://schemas.microsoft.com/office/powerpoint/2010/main" val="42303055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4.xml"/><Relationship Id="rId5" Type="http://schemas.openxmlformats.org/officeDocument/2006/relationships/image" Target="../media/image10.emf"/><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4.x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D024FDCB-5417-40B8-981A-92E454AB6235}"/>
              </a:ext>
            </a:extLst>
          </p:cNvPr>
          <p:cNvSpPr>
            <a:spLocks noGrp="1"/>
          </p:cNvSpPr>
          <p:nvPr>
            <p:ph type="ctrTitle"/>
          </p:nvPr>
        </p:nvSpPr>
        <p:spPr>
          <a:xfrm>
            <a:off x="354254" y="4875356"/>
            <a:ext cx="7772400" cy="1463040"/>
          </a:xfrm>
        </p:spPr>
        <p:txBody>
          <a:bodyPr/>
          <a:lstStyle/>
          <a:p>
            <a:r>
              <a:rPr lang="en-US" altLang="zh-CN" dirty="0"/>
              <a:t>Nearest Neighbor Greedy</a:t>
            </a:r>
            <a:endParaRPr lang="zh-CN" altLang="en-US" dirty="0"/>
          </a:p>
        </p:txBody>
      </p:sp>
      <p:sp>
        <p:nvSpPr>
          <p:cNvPr id="11" name="副标题 10">
            <a:extLst>
              <a:ext uri="{FF2B5EF4-FFF2-40B4-BE49-F238E27FC236}">
                <a16:creationId xmlns:a16="http://schemas.microsoft.com/office/drawing/2014/main" id="{8B346ABC-578D-4358-A83D-5C54FAFCA996}"/>
              </a:ext>
            </a:extLst>
          </p:cNvPr>
          <p:cNvSpPr>
            <a:spLocks noGrp="1"/>
          </p:cNvSpPr>
          <p:nvPr>
            <p:ph type="subTitle" idx="1"/>
          </p:nvPr>
        </p:nvSpPr>
        <p:spPr>
          <a:xfrm>
            <a:off x="4444327" y="5838906"/>
            <a:ext cx="4233389" cy="351832"/>
          </a:xfrm>
        </p:spPr>
        <p:txBody>
          <a:bodyPr>
            <a:normAutofit lnSpcReduction="10000"/>
          </a:bodyPr>
          <a:lstStyle/>
          <a:p>
            <a:r>
              <a:rPr lang="en-US" altLang="zh-CN" dirty="0"/>
              <a:t>The</a:t>
            </a:r>
            <a:r>
              <a:rPr lang="zh-CN" altLang="en-US" dirty="0"/>
              <a:t> </a:t>
            </a:r>
            <a:r>
              <a:rPr lang="en-US" altLang="zh-CN" dirty="0"/>
              <a:t>quality of the greedy solution for TSP</a:t>
            </a:r>
            <a:endParaRPr lang="zh-CN" altLang="en-US" dirty="0"/>
          </a:p>
        </p:txBody>
      </p:sp>
      <p:sp>
        <p:nvSpPr>
          <p:cNvPr id="15" name="灯片编号占位符 14">
            <a:extLst>
              <a:ext uri="{FF2B5EF4-FFF2-40B4-BE49-F238E27FC236}">
                <a16:creationId xmlns:a16="http://schemas.microsoft.com/office/drawing/2014/main" id="{583A51EF-33CE-43E4-955E-36A856F3A99E}"/>
              </a:ext>
            </a:extLst>
          </p:cNvPr>
          <p:cNvSpPr>
            <a:spLocks noGrp="1"/>
          </p:cNvSpPr>
          <p:nvPr>
            <p:ph type="sldNum" sz="quarter" idx="12"/>
          </p:nvPr>
        </p:nvSpPr>
        <p:spPr/>
        <p:txBody>
          <a:bodyPr/>
          <a:lstStyle/>
          <a:p>
            <a:fld id="{0F34953D-21D1-42C2-96B8-DD73C7DA1B65}" type="slidenum">
              <a:rPr lang="zh-CN" altLang="en-US" smtClean="0"/>
              <a:t>1</a:t>
            </a:fld>
            <a:endParaRPr lang="zh-CN" altLang="en-US"/>
          </a:p>
        </p:txBody>
      </p:sp>
      <p:sp>
        <p:nvSpPr>
          <p:cNvPr id="2" name="文本框 1">
            <a:extLst>
              <a:ext uri="{FF2B5EF4-FFF2-40B4-BE49-F238E27FC236}">
                <a16:creationId xmlns:a16="http://schemas.microsoft.com/office/drawing/2014/main" id="{9142C568-5C62-44D1-A743-28F7F26978F5}"/>
              </a:ext>
            </a:extLst>
          </p:cNvPr>
          <p:cNvSpPr txBox="1"/>
          <p:nvPr/>
        </p:nvSpPr>
        <p:spPr>
          <a:xfrm>
            <a:off x="8677716" y="5368491"/>
            <a:ext cx="3057084" cy="646331"/>
          </a:xfrm>
          <a:prstGeom prst="rect">
            <a:avLst/>
          </a:prstGeom>
          <a:noFill/>
        </p:spPr>
        <p:txBody>
          <a:bodyPr wrap="square" rtlCol="0">
            <a:spAutoFit/>
          </a:bodyPr>
          <a:lstStyle/>
          <a:p>
            <a:r>
              <a:rPr lang="en-US" altLang="zh-CN" dirty="0"/>
              <a:t>Zhiyuan Wang</a:t>
            </a:r>
          </a:p>
          <a:p>
            <a:r>
              <a:rPr lang="en-US" altLang="zh-CN" dirty="0"/>
              <a:t>12032878</a:t>
            </a:r>
            <a:endParaRPr lang="zh-CN" altLang="en-US" dirty="0"/>
          </a:p>
        </p:txBody>
      </p:sp>
    </p:spTree>
    <p:extLst>
      <p:ext uri="{BB962C8B-B14F-4D97-AF65-F5344CB8AC3E}">
        <p14:creationId xmlns:p14="http://schemas.microsoft.com/office/powerpoint/2010/main" val="2173404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CCBD7FEC-FA76-499A-80F0-827EEDE063AD}"/>
              </a:ext>
            </a:extLst>
          </p:cNvPr>
          <p:cNvSpPr>
            <a:spLocks noGrp="1"/>
          </p:cNvSpPr>
          <p:nvPr>
            <p:ph type="ctrTitle"/>
          </p:nvPr>
        </p:nvSpPr>
        <p:spPr/>
        <p:txBody>
          <a:bodyPr/>
          <a:lstStyle/>
          <a:p>
            <a:r>
              <a:rPr lang="en-US" altLang="zh-CN" dirty="0"/>
              <a:t>Thank You !</a:t>
            </a:r>
            <a:endParaRPr lang="zh-CN" altLang="en-US" dirty="0"/>
          </a:p>
        </p:txBody>
      </p:sp>
      <p:sp>
        <p:nvSpPr>
          <p:cNvPr id="9" name="副标题 8">
            <a:extLst>
              <a:ext uri="{FF2B5EF4-FFF2-40B4-BE49-F238E27FC236}">
                <a16:creationId xmlns:a16="http://schemas.microsoft.com/office/drawing/2014/main" id="{1AA61B1E-1E0A-46EA-883C-DD0873252C49}"/>
              </a:ext>
            </a:extLst>
          </p:cNvPr>
          <p:cNvSpPr>
            <a:spLocks noGrp="1"/>
          </p:cNvSpPr>
          <p:nvPr>
            <p:ph type="subTitle" idx="1"/>
          </p:nvPr>
        </p:nvSpPr>
        <p:spPr/>
        <p:txBody>
          <a:bodyPr/>
          <a:lstStyle/>
          <a:p>
            <a:r>
              <a:rPr lang="en-US" altLang="zh-CN" dirty="0"/>
              <a:t>Q&amp;A</a:t>
            </a:r>
            <a:endParaRPr lang="zh-CN" altLang="en-US" dirty="0"/>
          </a:p>
        </p:txBody>
      </p:sp>
      <p:sp>
        <p:nvSpPr>
          <p:cNvPr id="10" name="灯片编号占位符 9">
            <a:extLst>
              <a:ext uri="{FF2B5EF4-FFF2-40B4-BE49-F238E27FC236}">
                <a16:creationId xmlns:a16="http://schemas.microsoft.com/office/drawing/2014/main" id="{EEEBFF06-8C5C-4093-82FB-0C912CE0B342}"/>
              </a:ext>
            </a:extLst>
          </p:cNvPr>
          <p:cNvSpPr>
            <a:spLocks noGrp="1"/>
          </p:cNvSpPr>
          <p:nvPr>
            <p:ph type="sldNum" sz="quarter" idx="12"/>
          </p:nvPr>
        </p:nvSpPr>
        <p:spPr/>
        <p:txBody>
          <a:bodyPr/>
          <a:lstStyle/>
          <a:p>
            <a:fld id="{0F34953D-21D1-42C2-96B8-DD73C7DA1B65}" type="slidenum">
              <a:rPr lang="zh-CN" altLang="en-US" smtClean="0"/>
              <a:t>10</a:t>
            </a:fld>
            <a:endParaRPr lang="zh-CN" altLang="en-US"/>
          </a:p>
        </p:txBody>
      </p:sp>
    </p:spTree>
    <p:extLst>
      <p:ext uri="{BB962C8B-B14F-4D97-AF65-F5344CB8AC3E}">
        <p14:creationId xmlns:p14="http://schemas.microsoft.com/office/powerpoint/2010/main" val="3077647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BFFEF50-F62B-4A59-B82B-698063A05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B913FE7-8B8F-41B9-9030-ADA1B61F90D1}"/>
              </a:ext>
            </a:extLst>
          </p:cNvPr>
          <p:cNvSpPr>
            <a:spLocks noGrp="1"/>
          </p:cNvSpPr>
          <p:nvPr>
            <p:ph type="title"/>
          </p:nvPr>
        </p:nvSpPr>
        <p:spPr>
          <a:xfrm>
            <a:off x="1024129" y="585216"/>
            <a:ext cx="3779085" cy="1499616"/>
          </a:xfrm>
        </p:spPr>
        <p:txBody>
          <a:bodyPr>
            <a:normAutofit/>
          </a:bodyPr>
          <a:lstStyle/>
          <a:p>
            <a:r>
              <a:rPr lang="en-US" altLang="zh-CN" sz="3900" dirty="0">
                <a:solidFill>
                  <a:srgbClr val="FFFFFF"/>
                </a:solidFill>
              </a:rPr>
              <a:t>Travelling Salesman Problem (TSP) </a:t>
            </a:r>
            <a:endParaRPr lang="zh-CN" altLang="en-US" sz="3900" dirty="0">
              <a:solidFill>
                <a:srgbClr val="FFFFFF"/>
              </a:solidFill>
            </a:endParaRPr>
          </a:p>
        </p:txBody>
      </p:sp>
      <p:cxnSp>
        <p:nvCxnSpPr>
          <p:cNvPr id="17" name="Straight Connector 16">
            <a:extLst>
              <a:ext uri="{FF2B5EF4-FFF2-40B4-BE49-F238E27FC236}">
                <a16:creationId xmlns:a16="http://schemas.microsoft.com/office/drawing/2014/main" id="{292DDE2F-7DF3-4271-BED6-7504CAD2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7A6F050-5B62-4DC0-8D42-489BF0C8E8E4}"/>
                  </a:ext>
                </a:extLst>
              </p:cNvPr>
              <p:cNvSpPr>
                <a:spLocks noGrp="1"/>
              </p:cNvSpPr>
              <p:nvPr>
                <p:ph idx="1"/>
              </p:nvPr>
            </p:nvSpPr>
            <p:spPr>
              <a:xfrm>
                <a:off x="1024128" y="2286000"/>
                <a:ext cx="3983877" cy="3931920"/>
              </a:xfrm>
            </p:spPr>
            <p:txBody>
              <a:bodyPr>
                <a:normAutofit fontScale="85000" lnSpcReduction="10000"/>
              </a:bodyPr>
              <a:lstStyle/>
              <a:p>
                <a:pPr algn="just"/>
                <a:r>
                  <a:rPr lang="en-US" altLang="zh-CN" sz="2000" dirty="0">
                    <a:solidFill>
                      <a:srgbClr val="FFFFFF"/>
                    </a:solidFill>
                  </a:rPr>
                  <a:t>This Problem’s target is to find the shortest tour to visit all cities and return to the starting city. (Fine the shortest circuit in an map which can traverse all the nodes.)</a:t>
                </a:r>
              </a:p>
              <a:p>
                <a:pPr algn="just">
                  <a:buSzPct val="50000"/>
                  <a:buFont typeface="Wingdings" panose="05000000000000000000" pitchFamily="2" charset="2"/>
                  <a:buChar char="l"/>
                </a:pPr>
                <a:r>
                  <a:rPr lang="en-US" altLang="zh-CN" sz="2000" dirty="0">
                    <a:solidFill>
                      <a:srgbClr val="FFFFFF"/>
                    </a:solidFill>
                  </a:rPr>
                  <a:t> INPUT: </a:t>
                </a:r>
              </a:p>
              <a:p>
                <a:pPr lvl="1" algn="just">
                  <a:buSzPct val="50000"/>
                  <a:buFont typeface="Wingdings" panose="05000000000000000000" pitchFamily="2" charset="2"/>
                  <a:buChar char="l"/>
                </a:pPr>
                <a:r>
                  <a:rPr lang="en-US" altLang="zh-CN" sz="2000" dirty="0">
                    <a:solidFill>
                      <a:srgbClr val="FFFFFF"/>
                    </a:solidFill>
                  </a:rPr>
                  <a:t> City set: n cities (</a:t>
                </a:r>
                <a:r>
                  <a:rPr lang="en-US" altLang="zh-CN" sz="2000" dirty="0" err="1">
                    <a:solidFill>
                      <a:srgbClr val="FFFFFF"/>
                    </a:solidFill>
                  </a:rPr>
                  <a:t>i</a:t>
                </a:r>
                <a:r>
                  <a:rPr lang="en-US" altLang="zh-CN" sz="2000" dirty="0">
                    <a:solidFill>
                      <a:srgbClr val="FFFFFF"/>
                    </a:solidFill>
                  </a:rPr>
                  <a:t> = 1, 2, ..., n) </a:t>
                </a:r>
              </a:p>
              <a:p>
                <a:pPr lvl="1" algn="just">
                  <a:buSzPct val="50000"/>
                  <a:buFont typeface="Wingdings" panose="05000000000000000000" pitchFamily="2" charset="2"/>
                  <a:buChar char="l"/>
                </a:pPr>
                <a:r>
                  <a:rPr lang="en-US" altLang="zh-CN" sz="2000" dirty="0">
                    <a:solidFill>
                      <a:srgbClr val="FFFFFF"/>
                    </a:solidFill>
                  </a:rPr>
                  <a:t> Distance between each pair of cities (</a:t>
                </a:r>
                <a:r>
                  <a:rPr lang="en-US" altLang="zh-CN" sz="2000" dirty="0" err="1">
                    <a:solidFill>
                      <a:srgbClr val="FFFFFF"/>
                    </a:solidFill>
                  </a:rPr>
                  <a:t>i</a:t>
                </a:r>
                <a:r>
                  <a:rPr lang="en-US" altLang="zh-CN" sz="2000" dirty="0">
                    <a:solidFill>
                      <a:srgbClr val="FFFFFF"/>
                    </a:solidFill>
                  </a:rPr>
                  <a:t>, j): </a:t>
                </a:r>
                <a14:m>
                  <m:oMath xmlns:m="http://schemas.openxmlformats.org/officeDocument/2006/math">
                    <m:sSub>
                      <m:sSubPr>
                        <m:ctrlPr>
                          <a:rPr lang="zh-CN" altLang="zh-CN" sz="2000" i="1" kern="100">
                            <a:solidFill>
                              <a:srgbClr val="FFFFFF"/>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rgbClr val="FFFFFF"/>
                            </a:solidFill>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2000" i="1" kern="100">
                            <a:solidFill>
                              <a:srgbClr val="FFFFFF"/>
                            </a:solidFill>
                            <a:effectLst/>
                            <a:latin typeface="Cambria Math" panose="02040503050406030204" pitchFamily="18" charset="0"/>
                            <a:ea typeface="等线" panose="02010600030101010101" pitchFamily="2" charset="-122"/>
                            <a:cs typeface="Times New Roman" panose="02020603050405020304" pitchFamily="18" charset="0"/>
                          </a:rPr>
                          <m:t>𝑖𝑗</m:t>
                        </m:r>
                      </m:sub>
                    </m:sSub>
                    <m:r>
                      <a:rPr lang="en-US" altLang="zh-CN" sz="2000" i="1" kern="100">
                        <a:solidFill>
                          <a:srgbClr val="FFFFFF"/>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kern="100">
                            <a:solidFill>
                              <a:srgbClr val="FFFFFF"/>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rgbClr val="FFFFFF"/>
                            </a:solidFill>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2000" i="1" kern="100">
                            <a:solidFill>
                              <a:srgbClr val="FFFFFF"/>
                            </a:solidFill>
                            <a:effectLst/>
                            <a:latin typeface="Cambria Math" panose="02040503050406030204" pitchFamily="18" charset="0"/>
                            <a:ea typeface="等线" panose="02010600030101010101" pitchFamily="2" charset="-122"/>
                            <a:cs typeface="Times New Roman" panose="02020603050405020304" pitchFamily="18" charset="0"/>
                          </a:rPr>
                          <m:t>𝑗𝑖</m:t>
                        </m:r>
                      </m:sub>
                    </m:sSub>
                  </m:oMath>
                </a14:m>
                <a:endParaRPr lang="en-US" altLang="zh-CN" sz="2000" kern="100" baseline="-25000" dirty="0">
                  <a:solidFill>
                    <a:srgbClr val="FFFFFF"/>
                  </a:solidFill>
                  <a:effectLst/>
                  <a:ea typeface="等线" panose="02010600030101010101" pitchFamily="2" charset="-122"/>
                  <a:cs typeface="Times New Roman" panose="02020603050405020304" pitchFamily="18" charset="0"/>
                </a:endParaRPr>
              </a:p>
              <a:p>
                <a:pPr algn="just">
                  <a:buSzPct val="50000"/>
                  <a:buFont typeface="Wingdings" panose="05000000000000000000" pitchFamily="2" charset="2"/>
                  <a:buChar char="l"/>
                </a:pPr>
                <a:r>
                  <a:rPr lang="en-US" altLang="zh-CN" sz="2000" dirty="0">
                    <a:solidFill>
                      <a:srgbClr val="FFFFFF"/>
                    </a:solidFill>
                  </a:rPr>
                  <a:t> OUTPUT:</a:t>
                </a:r>
              </a:p>
              <a:p>
                <a:pPr lvl="1" algn="just">
                  <a:buSzPct val="50000"/>
                  <a:buFont typeface="Wingdings" panose="05000000000000000000" pitchFamily="2" charset="2"/>
                  <a:buChar char="l"/>
                </a:pPr>
                <a:r>
                  <a:rPr lang="en-US" altLang="zh-CN" sz="2000" kern="100" dirty="0">
                    <a:solidFill>
                      <a:srgbClr val="FFFFFF"/>
                    </a:solidFill>
                    <a:effectLst/>
                    <a:ea typeface="等线" panose="02010600030101010101" pitchFamily="2" charset="-122"/>
                    <a:cs typeface="Times New Roman" panose="02020603050405020304" pitchFamily="18" charset="0"/>
                  </a:rPr>
                  <a:t> </a:t>
                </a:r>
                <a:r>
                  <a:rPr lang="en-US" altLang="zh-CN" sz="2000" dirty="0">
                    <a:solidFill>
                      <a:srgbClr val="FFFFFF"/>
                    </a:solidFill>
                  </a:rPr>
                  <a:t>A list which storage the order to the city</a:t>
                </a:r>
              </a:p>
              <a:p>
                <a:pPr lvl="1" algn="just">
                  <a:buSzPct val="50000"/>
                  <a:buFont typeface="Wingdings" panose="05000000000000000000" pitchFamily="2" charset="2"/>
                  <a:buChar char="l"/>
                </a:pPr>
                <a:r>
                  <a:rPr lang="en-US" altLang="zh-CN" sz="2000" dirty="0">
                    <a:solidFill>
                      <a:srgbClr val="FFFFFF"/>
                    </a:solidFill>
                  </a:rPr>
                  <a:t> The distance of this travel plan.</a:t>
                </a:r>
              </a:p>
              <a:p>
                <a:pPr algn="just">
                  <a:buSzPct val="50000"/>
                  <a:buFont typeface="Wingdings" panose="05000000000000000000" pitchFamily="2" charset="2"/>
                  <a:buChar char="l"/>
                </a:pPr>
                <a:r>
                  <a:rPr lang="en-US" altLang="zh-CN" sz="2000" kern="100" dirty="0">
                    <a:solidFill>
                      <a:srgbClr val="FFFFFF"/>
                    </a:solidFill>
                    <a:ea typeface="等线" panose="02010600030101010101" pitchFamily="2" charset="-122"/>
                    <a:cs typeface="Times New Roman" panose="02020603050405020304" pitchFamily="18" charset="0"/>
                  </a:rPr>
                  <a:t>  </a:t>
                </a:r>
                <a:r>
                  <a:rPr lang="en-US" altLang="zh-CN" sz="2000" dirty="0">
                    <a:solidFill>
                      <a:srgbClr val="FFFFFF"/>
                    </a:solidFill>
                  </a:rPr>
                  <a:t>In this pre, we suppose the num of cities is 10. </a:t>
                </a:r>
                <a:endParaRPr lang="zh-CN" altLang="zh-CN" sz="2000" kern="100" dirty="0">
                  <a:solidFill>
                    <a:srgbClr val="FFFFFF"/>
                  </a:solidFill>
                  <a:effectLst/>
                  <a:ea typeface="等线" panose="02010600030101010101" pitchFamily="2"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17A6F050-5B62-4DC0-8D42-489BF0C8E8E4}"/>
                  </a:ext>
                </a:extLst>
              </p:cNvPr>
              <p:cNvSpPr>
                <a:spLocks noGrp="1" noRot="1" noChangeAspect="1" noMove="1" noResize="1" noEditPoints="1" noAdjustHandles="1" noChangeArrowheads="1" noChangeShapeType="1" noTextEdit="1"/>
              </p:cNvSpPr>
              <p:nvPr>
                <p:ph idx="1"/>
              </p:nvPr>
            </p:nvSpPr>
            <p:spPr>
              <a:xfrm>
                <a:off x="1024128" y="2286000"/>
                <a:ext cx="3983877" cy="3931920"/>
              </a:xfrm>
              <a:blipFill>
                <a:blip r:embed="rId2"/>
                <a:stretch>
                  <a:fillRect l="-459" t="-1550" r="-1988"/>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384DD433-3986-4131-B990-60ACF804500A}"/>
              </a:ext>
            </a:extLst>
          </p:cNvPr>
          <p:cNvPicPr>
            <a:picLocks noChangeAspect="1"/>
          </p:cNvPicPr>
          <p:nvPr/>
        </p:nvPicPr>
        <p:blipFill>
          <a:blip r:embed="rId3"/>
          <a:stretch>
            <a:fillRect/>
          </a:stretch>
        </p:blipFill>
        <p:spPr>
          <a:xfrm>
            <a:off x="6096000" y="736142"/>
            <a:ext cx="5455921" cy="5385716"/>
          </a:xfrm>
          <a:prstGeom prst="rect">
            <a:avLst/>
          </a:prstGeom>
        </p:spPr>
      </p:pic>
      <p:sp>
        <p:nvSpPr>
          <p:cNvPr id="10" name="灯片编号占位符 9">
            <a:extLst>
              <a:ext uri="{FF2B5EF4-FFF2-40B4-BE49-F238E27FC236}">
                <a16:creationId xmlns:a16="http://schemas.microsoft.com/office/drawing/2014/main" id="{B46F38C9-6F9A-471A-9993-6D3CD50614F9}"/>
              </a:ext>
            </a:extLst>
          </p:cNvPr>
          <p:cNvSpPr>
            <a:spLocks noGrp="1"/>
          </p:cNvSpPr>
          <p:nvPr>
            <p:ph type="sldNum" sz="quarter" idx="12"/>
          </p:nvPr>
        </p:nvSpPr>
        <p:spPr>
          <a:xfrm>
            <a:off x="10837333" y="6470704"/>
            <a:ext cx="973667" cy="274320"/>
          </a:xfrm>
        </p:spPr>
        <p:txBody>
          <a:bodyPr>
            <a:normAutofit/>
          </a:bodyPr>
          <a:lstStyle/>
          <a:p>
            <a:pPr>
              <a:spcAft>
                <a:spcPts val="600"/>
              </a:spcAft>
            </a:pPr>
            <a:fld id="{0F34953D-21D1-42C2-96B8-DD73C7DA1B65}" type="slidenum">
              <a:rPr lang="zh-CN" altLang="en-US" smtClean="0"/>
              <a:pPr>
                <a:spcAft>
                  <a:spcPts val="600"/>
                </a:spcAft>
              </a:pPr>
              <a:t>2</a:t>
            </a:fld>
            <a:endParaRPr lang="zh-CN" altLang="en-US"/>
          </a:p>
        </p:txBody>
      </p:sp>
    </p:spTree>
    <p:extLst>
      <p:ext uri="{BB962C8B-B14F-4D97-AF65-F5344CB8AC3E}">
        <p14:creationId xmlns:p14="http://schemas.microsoft.com/office/powerpoint/2010/main" val="2780837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0052AFA8-8863-4BAA-808D-C716FDCF3A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60574E4B-79F5-4686-81D9-DF4927651EEF}"/>
              </a:ext>
            </a:extLst>
          </p:cNvPr>
          <p:cNvSpPr>
            <a:spLocks noGrp="1"/>
          </p:cNvSpPr>
          <p:nvPr>
            <p:ph type="title"/>
          </p:nvPr>
        </p:nvSpPr>
        <p:spPr>
          <a:xfrm>
            <a:off x="1024128" y="585216"/>
            <a:ext cx="3133581" cy="1499616"/>
          </a:xfrm>
        </p:spPr>
        <p:txBody>
          <a:bodyPr vert="horz" lIns="91440" tIns="45720" rIns="91440" bIns="45720" rtlCol="0" anchor="ctr">
            <a:normAutofit/>
          </a:bodyPr>
          <a:lstStyle/>
          <a:p>
            <a:r>
              <a:rPr lang="en-US" altLang="zh-CN" sz="3700"/>
              <a:t>Brute Force To get optimal Solution</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29E99D3-00E8-4946-AB95-F806251B5583}"/>
                  </a:ext>
                </a:extLst>
              </p:cNvPr>
              <p:cNvSpPr>
                <a:spLocks noGrp="1"/>
              </p:cNvSpPr>
              <p:nvPr>
                <p:ph sz="half" idx="1"/>
              </p:nvPr>
            </p:nvSpPr>
            <p:spPr>
              <a:xfrm>
                <a:off x="1024127" y="2286000"/>
                <a:ext cx="4026268" cy="3931920"/>
              </a:xfrm>
            </p:spPr>
            <p:txBody>
              <a:bodyPr vert="horz" lIns="45720" tIns="45720" rIns="45720" bIns="45720" rtlCol="0">
                <a:normAutofit fontScale="92500" lnSpcReduction="20000"/>
              </a:bodyPr>
              <a:lstStyle/>
              <a:p>
                <a:pPr>
                  <a:lnSpc>
                    <a:spcPct val="130000"/>
                  </a:lnSpc>
                </a:pPr>
                <a:r>
                  <a:rPr lang="en-US" altLang="zh-CN" sz="2000" dirty="0"/>
                  <a:t>For the 10 cities, generate all the probably travelling plan and allot these computing task to 40 cores.</a:t>
                </a:r>
              </a:p>
              <a:p>
                <a:pPr>
                  <a:lnSpc>
                    <a:spcPct val="130000"/>
                  </a:lnSpc>
                </a:pPr>
                <a:r>
                  <a:rPr lang="en-US" altLang="zh-CN" sz="2000" dirty="0"/>
                  <a:t>This method can get the global optimal solution, but it will take so much time.</a:t>
                </a:r>
              </a:p>
              <a:p>
                <a:pPr>
                  <a:lnSpc>
                    <a:spcPct val="130000"/>
                  </a:lnSpc>
                </a:pPr>
                <a:r>
                  <a:rPr lang="en-US" altLang="zh-CN" sz="2000" dirty="0"/>
                  <a:t>Algorithm complexity: </a:t>
                </a:r>
                <a14:m>
                  <m:oMath xmlns:m="http://schemas.openxmlformats.org/officeDocument/2006/math">
                    <m:r>
                      <a:rPr lang="zh-CN" altLang="en-US" sz="2000" i="1">
                        <a:effectLst/>
                        <a:latin typeface="Cambria Math" panose="02040503050406030204" pitchFamily="18" charset="0"/>
                      </a:rPr>
                      <m:t>𝑛</m:t>
                    </m:r>
                    <m:r>
                      <a:rPr lang="en-US" altLang="zh-CN" sz="2000">
                        <a:effectLst/>
                        <a:latin typeface="Cambria Math" panose="02040503050406030204" pitchFamily="18" charset="0"/>
                      </a:rPr>
                      <m:t>⋅</m:t>
                    </m:r>
                    <m:r>
                      <a:rPr lang="zh-CN" altLang="en-US" sz="2000" i="1">
                        <a:effectLst/>
                        <a:latin typeface="Cambria Math" panose="02040503050406030204" pitchFamily="18" charset="0"/>
                      </a:rPr>
                      <m:t>𝑛</m:t>
                    </m:r>
                    <m:r>
                      <a:rPr lang="en-US" altLang="zh-CN" sz="2000" i="1">
                        <a:effectLst/>
                        <a:latin typeface="Cambria Math" panose="02040503050406030204" pitchFamily="18" charset="0"/>
                      </a:rPr>
                      <m:t>!</m:t>
                    </m:r>
                  </m:oMath>
                </a14:m>
                <a:endParaRPr lang="en-US" altLang="zh-CN" sz="2000" dirty="0">
                  <a:effectLst/>
                </a:endParaRPr>
              </a:p>
              <a:p>
                <a:pPr>
                  <a:lnSpc>
                    <a:spcPct val="130000"/>
                  </a:lnSpc>
                </a:pPr>
                <a:endParaRPr lang="en-US" altLang="zh-CN" sz="2000" dirty="0"/>
              </a:p>
              <a:p>
                <a:pPr>
                  <a:lnSpc>
                    <a:spcPct val="130000"/>
                  </a:lnSpc>
                </a:pPr>
                <a:endParaRPr lang="en-US" altLang="zh-CN" sz="2000" dirty="0"/>
              </a:p>
              <a:p>
                <a:pPr>
                  <a:lnSpc>
                    <a:spcPct val="130000"/>
                  </a:lnSpc>
                </a:pPr>
                <a:r>
                  <a:rPr lang="en-US" altLang="zh-CN" sz="2000" dirty="0"/>
                  <a:t>  </a:t>
                </a:r>
              </a:p>
            </p:txBody>
          </p:sp>
        </mc:Choice>
        <mc:Fallback xmlns="">
          <p:sp>
            <p:nvSpPr>
              <p:cNvPr id="3" name="内容占位符 2">
                <a:extLst>
                  <a:ext uri="{FF2B5EF4-FFF2-40B4-BE49-F238E27FC236}">
                    <a16:creationId xmlns:a16="http://schemas.microsoft.com/office/drawing/2014/main" id="{929E99D3-00E8-4946-AB95-F806251B5583}"/>
                  </a:ext>
                </a:extLst>
              </p:cNvPr>
              <p:cNvSpPr>
                <a:spLocks noGrp="1" noRot="1" noChangeAspect="1" noMove="1" noResize="1" noEditPoints="1" noAdjustHandles="1" noChangeArrowheads="1" noChangeShapeType="1" noTextEdit="1"/>
              </p:cNvSpPr>
              <p:nvPr>
                <p:ph sz="half" idx="1"/>
              </p:nvPr>
            </p:nvSpPr>
            <p:spPr>
              <a:xfrm>
                <a:off x="1024127" y="2286000"/>
                <a:ext cx="4026268" cy="3931920"/>
              </a:xfrm>
              <a:blipFill>
                <a:blip r:embed="rId2"/>
                <a:stretch>
                  <a:fillRect l="-303" t="-620" r="-1515"/>
                </a:stretch>
              </a:blipFill>
            </p:spPr>
            <p:txBody>
              <a:bodyPr/>
              <a:lstStyle/>
              <a:p>
                <a:r>
                  <a:rPr lang="zh-CN" altLang="en-US">
                    <a:noFill/>
                  </a:rPr>
                  <a:t> </a:t>
                </a:r>
              </a:p>
            </p:txBody>
          </p:sp>
        </mc:Fallback>
      </mc:AlternateContent>
      <p:sp>
        <p:nvSpPr>
          <p:cNvPr id="8" name="灯片编号占位符 7">
            <a:extLst>
              <a:ext uri="{FF2B5EF4-FFF2-40B4-BE49-F238E27FC236}">
                <a16:creationId xmlns:a16="http://schemas.microsoft.com/office/drawing/2014/main" id="{9B761017-D58B-4A68-903E-D1601A7E938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F34953D-21D1-42C2-96B8-DD73C7DA1B65}" type="slidenum">
              <a:rPr lang="en-US" altLang="zh-CN" smtClean="0"/>
              <a:pPr defTabSz="914400">
                <a:spcAft>
                  <a:spcPts val="600"/>
                </a:spcAft>
              </a:pPr>
              <a:t>3</a:t>
            </a:fld>
            <a:endParaRPr lang="en-US" altLang="zh-CN"/>
          </a:p>
        </p:txBody>
      </p:sp>
      <p:graphicFrame>
        <p:nvGraphicFramePr>
          <p:cNvPr id="7" name="表格 4">
            <a:extLst>
              <a:ext uri="{FF2B5EF4-FFF2-40B4-BE49-F238E27FC236}">
                <a16:creationId xmlns:a16="http://schemas.microsoft.com/office/drawing/2014/main" id="{26EF69BB-343D-4D9C-A7FB-CEE916D671C8}"/>
              </a:ext>
            </a:extLst>
          </p:cNvPr>
          <p:cNvGraphicFramePr>
            <a:graphicFrameLocks noGrp="1"/>
          </p:cNvGraphicFramePr>
          <p:nvPr>
            <p:ph sz="half" idx="2"/>
            <p:extLst>
              <p:ext uri="{D42A27DB-BD31-4B8C-83A1-F6EECF244321}">
                <p14:modId xmlns:p14="http://schemas.microsoft.com/office/powerpoint/2010/main" val="1352421622"/>
              </p:ext>
            </p:extLst>
          </p:nvPr>
        </p:nvGraphicFramePr>
        <p:xfrm>
          <a:off x="6473467" y="1832193"/>
          <a:ext cx="4271072" cy="3017520"/>
        </p:xfrm>
        <a:graphic>
          <a:graphicData uri="http://schemas.openxmlformats.org/drawingml/2006/table">
            <a:tbl>
              <a:tblPr firstRow="1" bandRow="1">
                <a:tableStyleId>{5C22544A-7EE6-4342-B048-85BDC9FD1C3A}</a:tableStyleId>
              </a:tblPr>
              <a:tblGrid>
                <a:gridCol w="2156747">
                  <a:extLst>
                    <a:ext uri="{9D8B030D-6E8A-4147-A177-3AD203B41FA5}">
                      <a16:colId xmlns:a16="http://schemas.microsoft.com/office/drawing/2014/main" val="3804309911"/>
                    </a:ext>
                  </a:extLst>
                </a:gridCol>
                <a:gridCol w="2114325">
                  <a:extLst>
                    <a:ext uri="{9D8B030D-6E8A-4147-A177-3AD203B41FA5}">
                      <a16:colId xmlns:a16="http://schemas.microsoft.com/office/drawing/2014/main" val="1342052934"/>
                    </a:ext>
                  </a:extLst>
                </a:gridCol>
              </a:tblGrid>
              <a:tr h="392466">
                <a:tc>
                  <a:txBody>
                    <a:bodyPr/>
                    <a:lstStyle/>
                    <a:p>
                      <a:pPr algn="ctr"/>
                      <a:r>
                        <a:rPr lang="en-US" altLang="zh-CN" sz="2400" kern="1200" dirty="0">
                          <a:solidFill>
                            <a:schemeClr val="tx1"/>
                          </a:solidFill>
                          <a:latin typeface="+mn-lt"/>
                          <a:ea typeface="+mn-ea"/>
                          <a:cs typeface="+mn-cs"/>
                        </a:rPr>
                        <a:t>Num of Cities</a:t>
                      </a:r>
                      <a:endParaRPr lang="zh-CN" altLang="en-US" sz="2400" kern="1200" dirty="0">
                        <a:solidFill>
                          <a:schemeClr val="tx1"/>
                        </a:solidFill>
                        <a:latin typeface="+mn-lt"/>
                        <a:ea typeface="+mn-ea"/>
                        <a:cs typeface="+mn-cs"/>
                      </a:endParaRPr>
                    </a:p>
                  </a:txBody>
                  <a:tcPr marL="137160" marR="137160" marT="68580" marB="68580"/>
                </a:tc>
                <a:tc>
                  <a:txBody>
                    <a:bodyPr/>
                    <a:lstStyle/>
                    <a:p>
                      <a:pPr algn="ctr"/>
                      <a:r>
                        <a:rPr lang="en-US" altLang="zh-CN" sz="2400" kern="1200">
                          <a:solidFill>
                            <a:schemeClr val="tx1"/>
                          </a:solidFill>
                          <a:latin typeface="+mn-lt"/>
                          <a:ea typeface="+mn-ea"/>
                          <a:cs typeface="+mn-cs"/>
                        </a:rPr>
                        <a:t>Time/Second</a:t>
                      </a:r>
                      <a:endParaRPr lang="zh-CN" altLang="en-US" sz="2400" kern="1200">
                        <a:solidFill>
                          <a:schemeClr val="tx1"/>
                        </a:solidFill>
                        <a:latin typeface="+mn-lt"/>
                        <a:ea typeface="+mn-ea"/>
                        <a:cs typeface="+mn-cs"/>
                      </a:endParaRPr>
                    </a:p>
                  </a:txBody>
                  <a:tcPr marL="137160" marR="137160" marT="68580" marB="68580"/>
                </a:tc>
                <a:extLst>
                  <a:ext uri="{0D108BD9-81ED-4DB2-BD59-A6C34878D82A}">
                    <a16:rowId xmlns:a16="http://schemas.microsoft.com/office/drawing/2014/main" val="2774795581"/>
                  </a:ext>
                </a:extLst>
              </a:tr>
              <a:tr h="392466">
                <a:tc>
                  <a:txBody>
                    <a:bodyPr/>
                    <a:lstStyle/>
                    <a:p>
                      <a:pPr algn="ctr"/>
                      <a:r>
                        <a:rPr lang="en-US" altLang="zh-CN" sz="2400" kern="1200" dirty="0">
                          <a:solidFill>
                            <a:schemeClr val="tx1"/>
                          </a:solidFill>
                          <a:latin typeface="+mn-lt"/>
                          <a:ea typeface="+mn-ea"/>
                          <a:cs typeface="+mn-cs"/>
                        </a:rPr>
                        <a:t>10</a:t>
                      </a:r>
                      <a:endParaRPr lang="zh-CN" altLang="en-US" sz="2400" kern="1200" dirty="0">
                        <a:solidFill>
                          <a:schemeClr val="tx1"/>
                        </a:solidFill>
                        <a:latin typeface="+mn-lt"/>
                        <a:ea typeface="+mn-ea"/>
                        <a:cs typeface="+mn-cs"/>
                      </a:endParaRPr>
                    </a:p>
                  </a:txBody>
                  <a:tcPr marL="137160" marR="137160" marT="68580" marB="68580"/>
                </a:tc>
                <a:tc>
                  <a:txBody>
                    <a:bodyPr/>
                    <a:lstStyle/>
                    <a:p>
                      <a:pPr algn="ctr"/>
                      <a:r>
                        <a:rPr lang="en-US" altLang="zh-CN" sz="2400" kern="1200">
                          <a:solidFill>
                            <a:schemeClr val="tx1"/>
                          </a:solidFill>
                          <a:latin typeface="+mn-lt"/>
                          <a:ea typeface="+mn-ea"/>
                          <a:cs typeface="+mn-cs"/>
                        </a:rPr>
                        <a:t>2.3</a:t>
                      </a:r>
                      <a:endParaRPr lang="zh-CN" altLang="en-US" sz="2400" kern="1200">
                        <a:solidFill>
                          <a:schemeClr val="tx1"/>
                        </a:solidFill>
                        <a:latin typeface="+mn-lt"/>
                        <a:ea typeface="+mn-ea"/>
                        <a:cs typeface="+mn-cs"/>
                      </a:endParaRPr>
                    </a:p>
                  </a:txBody>
                  <a:tcPr marL="137160" marR="137160" marT="68580" marB="68580"/>
                </a:tc>
                <a:extLst>
                  <a:ext uri="{0D108BD9-81ED-4DB2-BD59-A6C34878D82A}">
                    <a16:rowId xmlns:a16="http://schemas.microsoft.com/office/drawing/2014/main" val="1798895710"/>
                  </a:ext>
                </a:extLst>
              </a:tr>
              <a:tr h="392466">
                <a:tc>
                  <a:txBody>
                    <a:bodyPr/>
                    <a:lstStyle/>
                    <a:p>
                      <a:pPr algn="ctr"/>
                      <a:r>
                        <a:rPr lang="en-US" altLang="zh-CN" sz="2400" kern="1200">
                          <a:solidFill>
                            <a:schemeClr val="tx1"/>
                          </a:solidFill>
                          <a:latin typeface="+mn-lt"/>
                          <a:ea typeface="+mn-ea"/>
                          <a:cs typeface="+mn-cs"/>
                        </a:rPr>
                        <a:t>11</a:t>
                      </a:r>
                      <a:endParaRPr lang="zh-CN" altLang="en-US" sz="2400" kern="1200">
                        <a:solidFill>
                          <a:schemeClr val="tx1"/>
                        </a:solidFill>
                        <a:latin typeface="+mn-lt"/>
                        <a:ea typeface="+mn-ea"/>
                        <a:cs typeface="+mn-cs"/>
                      </a:endParaRPr>
                    </a:p>
                  </a:txBody>
                  <a:tcPr marL="137160" marR="137160" marT="68580" marB="68580"/>
                </a:tc>
                <a:tc>
                  <a:txBody>
                    <a:bodyPr/>
                    <a:lstStyle/>
                    <a:p>
                      <a:pPr algn="ctr"/>
                      <a:r>
                        <a:rPr lang="en-US" altLang="zh-CN" sz="2400" kern="1200">
                          <a:solidFill>
                            <a:schemeClr val="tx1"/>
                          </a:solidFill>
                          <a:latin typeface="+mn-lt"/>
                          <a:ea typeface="+mn-ea"/>
                          <a:cs typeface="+mn-cs"/>
                        </a:rPr>
                        <a:t>27.83</a:t>
                      </a:r>
                      <a:endParaRPr lang="zh-CN" altLang="en-US" sz="2400" kern="1200">
                        <a:solidFill>
                          <a:schemeClr val="tx1"/>
                        </a:solidFill>
                        <a:latin typeface="+mn-lt"/>
                        <a:ea typeface="+mn-ea"/>
                        <a:cs typeface="+mn-cs"/>
                      </a:endParaRPr>
                    </a:p>
                  </a:txBody>
                  <a:tcPr marL="137160" marR="137160" marT="68580" marB="68580"/>
                </a:tc>
                <a:extLst>
                  <a:ext uri="{0D108BD9-81ED-4DB2-BD59-A6C34878D82A}">
                    <a16:rowId xmlns:a16="http://schemas.microsoft.com/office/drawing/2014/main" val="4124079634"/>
                  </a:ext>
                </a:extLst>
              </a:tr>
              <a:tr h="392466">
                <a:tc>
                  <a:txBody>
                    <a:bodyPr/>
                    <a:lstStyle/>
                    <a:p>
                      <a:pPr algn="ctr"/>
                      <a:r>
                        <a:rPr lang="en-US" altLang="zh-CN" sz="2400" kern="1200">
                          <a:solidFill>
                            <a:schemeClr val="tx1"/>
                          </a:solidFill>
                          <a:latin typeface="+mn-lt"/>
                          <a:ea typeface="+mn-ea"/>
                          <a:cs typeface="+mn-cs"/>
                        </a:rPr>
                        <a:t>12</a:t>
                      </a:r>
                      <a:endParaRPr lang="zh-CN" altLang="en-US" sz="2400" kern="1200">
                        <a:solidFill>
                          <a:schemeClr val="tx1"/>
                        </a:solidFill>
                        <a:latin typeface="+mn-lt"/>
                        <a:ea typeface="+mn-ea"/>
                        <a:cs typeface="+mn-cs"/>
                      </a:endParaRPr>
                    </a:p>
                  </a:txBody>
                  <a:tcPr marL="137160" marR="137160" marT="68580" marB="68580"/>
                </a:tc>
                <a:tc>
                  <a:txBody>
                    <a:bodyPr/>
                    <a:lstStyle/>
                    <a:p>
                      <a:pPr algn="ctr"/>
                      <a:r>
                        <a:rPr lang="en-US" altLang="zh-CN" sz="2400" kern="1200">
                          <a:solidFill>
                            <a:schemeClr val="tx1"/>
                          </a:solidFill>
                          <a:latin typeface="+mn-lt"/>
                          <a:ea typeface="+mn-ea"/>
                          <a:cs typeface="+mn-cs"/>
                        </a:rPr>
                        <a:t>364.32</a:t>
                      </a:r>
                      <a:endParaRPr lang="zh-CN" altLang="en-US" sz="2400" kern="1200">
                        <a:solidFill>
                          <a:schemeClr val="tx1"/>
                        </a:solidFill>
                        <a:latin typeface="+mn-lt"/>
                        <a:ea typeface="+mn-ea"/>
                        <a:cs typeface="+mn-cs"/>
                      </a:endParaRPr>
                    </a:p>
                  </a:txBody>
                  <a:tcPr marL="137160" marR="137160" marT="68580" marB="68580"/>
                </a:tc>
                <a:extLst>
                  <a:ext uri="{0D108BD9-81ED-4DB2-BD59-A6C34878D82A}">
                    <a16:rowId xmlns:a16="http://schemas.microsoft.com/office/drawing/2014/main" val="2368907137"/>
                  </a:ext>
                </a:extLst>
              </a:tr>
              <a:tr h="392466">
                <a:tc>
                  <a:txBody>
                    <a:bodyPr/>
                    <a:lstStyle/>
                    <a:p>
                      <a:pPr algn="ctr"/>
                      <a:r>
                        <a:rPr lang="en-US" altLang="zh-CN" sz="2400" kern="1200">
                          <a:solidFill>
                            <a:schemeClr val="tx1"/>
                          </a:solidFill>
                          <a:latin typeface="+mn-lt"/>
                          <a:ea typeface="+mn-ea"/>
                          <a:cs typeface="+mn-cs"/>
                        </a:rPr>
                        <a:t>13</a:t>
                      </a:r>
                      <a:endParaRPr lang="zh-CN" altLang="en-US" sz="2400" kern="1200">
                        <a:solidFill>
                          <a:schemeClr val="tx1"/>
                        </a:solidFill>
                        <a:latin typeface="+mn-lt"/>
                        <a:ea typeface="+mn-ea"/>
                        <a:cs typeface="+mn-cs"/>
                      </a:endParaRPr>
                    </a:p>
                  </a:txBody>
                  <a:tcPr marL="137160" marR="137160" marT="68580" marB="68580"/>
                </a:tc>
                <a:tc>
                  <a:txBody>
                    <a:bodyPr/>
                    <a:lstStyle/>
                    <a:p>
                      <a:pPr algn="ctr"/>
                      <a:r>
                        <a:rPr lang="en-US" altLang="zh-CN" sz="2400" kern="1200">
                          <a:solidFill>
                            <a:schemeClr val="tx1"/>
                          </a:solidFill>
                          <a:latin typeface="+mn-lt"/>
                          <a:ea typeface="+mn-ea"/>
                          <a:cs typeface="+mn-cs"/>
                        </a:rPr>
                        <a:t>5130.84</a:t>
                      </a:r>
                      <a:endParaRPr lang="zh-CN" altLang="en-US" sz="2400" kern="1200">
                        <a:solidFill>
                          <a:schemeClr val="tx1"/>
                        </a:solidFill>
                        <a:latin typeface="+mn-lt"/>
                        <a:ea typeface="+mn-ea"/>
                        <a:cs typeface="+mn-cs"/>
                      </a:endParaRPr>
                    </a:p>
                  </a:txBody>
                  <a:tcPr marL="137160" marR="137160" marT="68580" marB="68580"/>
                </a:tc>
                <a:extLst>
                  <a:ext uri="{0D108BD9-81ED-4DB2-BD59-A6C34878D82A}">
                    <a16:rowId xmlns:a16="http://schemas.microsoft.com/office/drawing/2014/main" val="1535988344"/>
                  </a:ext>
                </a:extLst>
              </a:tr>
              <a:tr h="392466">
                <a:tc>
                  <a:txBody>
                    <a:bodyPr/>
                    <a:lstStyle/>
                    <a:p>
                      <a:pPr algn="ctr"/>
                      <a:r>
                        <a:rPr lang="en-US" altLang="zh-CN" sz="2400" kern="1200">
                          <a:solidFill>
                            <a:schemeClr val="tx1"/>
                          </a:solidFill>
                          <a:latin typeface="+mn-lt"/>
                          <a:ea typeface="+mn-ea"/>
                          <a:cs typeface="+mn-cs"/>
                        </a:rPr>
                        <a:t>14</a:t>
                      </a:r>
                      <a:endParaRPr lang="zh-CN" altLang="en-US" sz="2400" kern="1200">
                        <a:solidFill>
                          <a:schemeClr val="tx1"/>
                        </a:solidFill>
                        <a:latin typeface="+mn-lt"/>
                        <a:ea typeface="+mn-ea"/>
                        <a:cs typeface="+mn-cs"/>
                      </a:endParaRPr>
                    </a:p>
                  </a:txBody>
                  <a:tcPr marL="137160" marR="137160" marT="68580" marB="68580"/>
                </a:tc>
                <a:tc>
                  <a:txBody>
                    <a:bodyPr/>
                    <a:lstStyle/>
                    <a:p>
                      <a:pPr algn="ctr"/>
                      <a:r>
                        <a:rPr lang="en-US" altLang="zh-CN" sz="2400" kern="1200" dirty="0">
                          <a:solidFill>
                            <a:schemeClr val="tx1"/>
                          </a:solidFill>
                          <a:latin typeface="+mn-lt"/>
                          <a:ea typeface="+mn-ea"/>
                          <a:cs typeface="+mn-cs"/>
                        </a:rPr>
                        <a:t>77357.28</a:t>
                      </a:r>
                      <a:endParaRPr lang="zh-CN" altLang="en-US" sz="2400" kern="1200" dirty="0">
                        <a:solidFill>
                          <a:schemeClr val="tx1"/>
                        </a:solidFill>
                        <a:latin typeface="+mn-lt"/>
                        <a:ea typeface="+mn-ea"/>
                        <a:cs typeface="+mn-cs"/>
                      </a:endParaRPr>
                    </a:p>
                  </a:txBody>
                  <a:tcPr marL="137160" marR="137160" marT="68580" marB="68580"/>
                </a:tc>
                <a:extLst>
                  <a:ext uri="{0D108BD9-81ED-4DB2-BD59-A6C34878D82A}">
                    <a16:rowId xmlns:a16="http://schemas.microsoft.com/office/drawing/2014/main" val="3462215752"/>
                  </a:ext>
                </a:extLst>
              </a:tr>
            </a:tbl>
          </a:graphicData>
        </a:graphic>
      </p:graphicFrame>
    </p:spTree>
    <p:extLst>
      <p:ext uri="{BB962C8B-B14F-4D97-AF65-F5344CB8AC3E}">
        <p14:creationId xmlns:p14="http://schemas.microsoft.com/office/powerpoint/2010/main" val="3329128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0052AFA8-8863-4BAA-808D-C716FDCF3A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994ACBF1-00EC-42D0-919E-C9462FC86B67}"/>
              </a:ext>
            </a:extLst>
          </p:cNvPr>
          <p:cNvSpPr>
            <a:spLocks noGrp="1"/>
          </p:cNvSpPr>
          <p:nvPr>
            <p:ph type="title"/>
          </p:nvPr>
        </p:nvSpPr>
        <p:spPr>
          <a:xfrm>
            <a:off x="1024129" y="585216"/>
            <a:ext cx="4431792" cy="1499616"/>
          </a:xfrm>
        </p:spPr>
        <p:txBody>
          <a:bodyPr vert="horz" lIns="91440" tIns="45720" rIns="91440" bIns="45720" rtlCol="0" anchor="ctr">
            <a:normAutofit/>
          </a:bodyPr>
          <a:lstStyle/>
          <a:p>
            <a:r>
              <a:rPr lang="en-US" altLang="zh-CN" dirty="0"/>
              <a:t>Nearest Neighbor Greedy(NNG)</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27521B2-9E27-40B6-8907-BDCF4AB5A947}"/>
                  </a:ext>
                </a:extLst>
              </p:cNvPr>
              <p:cNvSpPr>
                <a:spLocks noGrp="1"/>
              </p:cNvSpPr>
              <p:nvPr>
                <p:ph sz="half" idx="1"/>
              </p:nvPr>
            </p:nvSpPr>
            <p:spPr>
              <a:xfrm>
                <a:off x="1024128" y="2286000"/>
                <a:ext cx="4429615" cy="3931920"/>
              </a:xfrm>
            </p:spPr>
            <p:txBody>
              <a:bodyPr vert="horz" lIns="45720" tIns="45720" rIns="45720" bIns="45720" rtlCol="0">
                <a:normAutofit fontScale="85000" lnSpcReduction="10000"/>
              </a:bodyPr>
              <a:lstStyle/>
              <a:p>
                <a:pPr algn="just">
                  <a:lnSpc>
                    <a:spcPct val="130000"/>
                  </a:lnSpc>
                </a:pPr>
                <a:r>
                  <a:rPr lang="en-US" altLang="zh-CN" sz="2000" dirty="0"/>
                  <a:t>This algorithm use a simple greedy strategy to solve the TSP, for each state of the salesman, he will choice the nearest city as the next target, and when he has arrived all the cities in the map, the next target city will be the starting city. </a:t>
                </a:r>
              </a:p>
              <a:p>
                <a:pPr algn="just">
                  <a:lnSpc>
                    <a:spcPct val="130000"/>
                  </a:lnSpc>
                </a:pPr>
                <a:r>
                  <a:rPr lang="en-US" altLang="zh-CN" sz="2000" dirty="0"/>
                  <a:t>We will let all the cities be the starting city and get the best score.</a:t>
                </a:r>
              </a:p>
              <a:p>
                <a:pPr algn="just">
                  <a:lnSpc>
                    <a:spcPct val="130000"/>
                  </a:lnSpc>
                </a:pPr>
                <a:r>
                  <a:rPr lang="en-US" altLang="zh-CN" sz="2000" dirty="0"/>
                  <a:t>It only take 0.04 second to solve the TSP by NNG method</a:t>
                </a:r>
              </a:p>
              <a:p>
                <a:pPr algn="just">
                  <a:lnSpc>
                    <a:spcPct val="130000"/>
                  </a:lnSpc>
                </a:pPr>
                <a:r>
                  <a:rPr lang="en-US" altLang="zh-CN" sz="2000" dirty="0"/>
                  <a:t>Algorithm complexity: </a:t>
                </a:r>
                <a14:m>
                  <m:oMath xmlns:m="http://schemas.openxmlformats.org/officeDocument/2006/math">
                    <m:r>
                      <a:rPr lang="zh-CN" altLang="en-US" sz="2000" i="1">
                        <a:effectLst/>
                        <a:latin typeface="Cambria Math" panose="02040503050406030204" pitchFamily="18" charset="0"/>
                      </a:rPr>
                      <m:t>𝑛</m:t>
                    </m:r>
                    <m:r>
                      <a:rPr lang="en-US" altLang="zh-CN" sz="2000" b="0" i="0" baseline="30000">
                        <a:effectLst/>
                        <a:latin typeface="Cambria Math" panose="02040503050406030204" pitchFamily="18" charset="0"/>
                      </a:rPr>
                      <m:t>3</m:t>
                    </m:r>
                  </m:oMath>
                </a14:m>
                <a:endParaRPr lang="en-US" altLang="zh-CN" sz="2000" baseline="30000" dirty="0">
                  <a:effectLst/>
                </a:endParaRPr>
              </a:p>
              <a:p>
                <a:pPr algn="just">
                  <a:lnSpc>
                    <a:spcPct val="130000"/>
                  </a:lnSpc>
                </a:pPr>
                <a:endParaRPr lang="en-US" altLang="zh-CN" sz="2000" dirty="0"/>
              </a:p>
              <a:p>
                <a:pPr algn="just">
                  <a:lnSpc>
                    <a:spcPct val="130000"/>
                  </a:lnSpc>
                </a:pPr>
                <a:endParaRPr lang="en-US" altLang="zh-CN" sz="2000" dirty="0"/>
              </a:p>
            </p:txBody>
          </p:sp>
        </mc:Choice>
        <mc:Fallback xmlns="">
          <p:sp>
            <p:nvSpPr>
              <p:cNvPr id="3" name="内容占位符 2">
                <a:extLst>
                  <a:ext uri="{FF2B5EF4-FFF2-40B4-BE49-F238E27FC236}">
                    <a16:creationId xmlns:a16="http://schemas.microsoft.com/office/drawing/2014/main" id="{827521B2-9E27-40B6-8907-BDCF4AB5A947}"/>
                  </a:ext>
                </a:extLst>
              </p:cNvPr>
              <p:cNvSpPr>
                <a:spLocks noGrp="1" noRot="1" noChangeAspect="1" noMove="1" noResize="1" noEditPoints="1" noAdjustHandles="1" noChangeArrowheads="1" noChangeShapeType="1" noTextEdit="1"/>
              </p:cNvSpPr>
              <p:nvPr>
                <p:ph sz="half" idx="1"/>
              </p:nvPr>
            </p:nvSpPr>
            <p:spPr>
              <a:xfrm>
                <a:off x="1024128" y="2286000"/>
                <a:ext cx="4429615" cy="3931920"/>
              </a:xfrm>
              <a:blipFill>
                <a:blip r:embed="rId2"/>
                <a:stretch>
                  <a:fillRect r="-1788"/>
                </a:stretch>
              </a:blipFill>
            </p:spPr>
            <p:txBody>
              <a:bodyPr/>
              <a:lstStyle/>
              <a:p>
                <a:r>
                  <a:rPr lang="zh-CN" altLang="en-US">
                    <a:noFill/>
                  </a:rPr>
                  <a:t> </a:t>
                </a:r>
              </a:p>
            </p:txBody>
          </p:sp>
        </mc:Fallback>
      </mc:AlternateContent>
      <p:pic>
        <p:nvPicPr>
          <p:cNvPr id="19" name="内容占位符 18">
            <a:extLst>
              <a:ext uri="{FF2B5EF4-FFF2-40B4-BE49-F238E27FC236}">
                <a16:creationId xmlns:a16="http://schemas.microsoft.com/office/drawing/2014/main" id="{681C6849-9D40-438E-ACDA-2110ADE02577}"/>
              </a:ext>
            </a:extLst>
          </p:cNvPr>
          <p:cNvPicPr>
            <a:picLocks noGrp="1" noChangeAspect="1"/>
          </p:cNvPicPr>
          <p:nvPr>
            <p:ph sz="half" idx="2"/>
          </p:nvPr>
        </p:nvPicPr>
        <p:blipFill>
          <a:blip r:embed="rId3"/>
          <a:stretch>
            <a:fillRect/>
          </a:stretch>
        </p:blipFill>
        <p:spPr>
          <a:xfrm>
            <a:off x="6096000" y="1082955"/>
            <a:ext cx="5455921" cy="4692090"/>
          </a:xfrm>
          <a:prstGeom prst="rect">
            <a:avLst/>
          </a:prstGeom>
        </p:spPr>
      </p:pic>
      <p:sp>
        <p:nvSpPr>
          <p:cNvPr id="20" name="灯片编号占位符 19">
            <a:extLst>
              <a:ext uri="{FF2B5EF4-FFF2-40B4-BE49-F238E27FC236}">
                <a16:creationId xmlns:a16="http://schemas.microsoft.com/office/drawing/2014/main" id="{1DCA1136-F5B3-4396-9F5F-119DA9C77BF4}"/>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F34953D-21D1-42C2-96B8-DD73C7DA1B65}" type="slidenum">
              <a:rPr lang="en-US" altLang="zh-CN" smtClean="0"/>
              <a:pPr defTabSz="914400">
                <a:spcAft>
                  <a:spcPts val="600"/>
                </a:spcAft>
              </a:pPr>
              <a:t>4</a:t>
            </a:fld>
            <a:endParaRPr lang="en-US" altLang="zh-CN"/>
          </a:p>
        </p:txBody>
      </p:sp>
    </p:spTree>
    <p:extLst>
      <p:ext uri="{BB962C8B-B14F-4D97-AF65-F5344CB8AC3E}">
        <p14:creationId xmlns:p14="http://schemas.microsoft.com/office/powerpoint/2010/main" val="865160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BFFEF50-F62B-4A59-B82B-698063A05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553C704-8707-434F-9A89-20DEFDD22C1D}"/>
              </a:ext>
            </a:extLst>
          </p:cNvPr>
          <p:cNvSpPr>
            <a:spLocks noGrp="1"/>
          </p:cNvSpPr>
          <p:nvPr>
            <p:ph type="title"/>
          </p:nvPr>
        </p:nvSpPr>
        <p:spPr>
          <a:xfrm>
            <a:off x="1024129" y="585216"/>
            <a:ext cx="3779085" cy="1499616"/>
          </a:xfrm>
        </p:spPr>
        <p:txBody>
          <a:bodyPr>
            <a:normAutofit/>
          </a:bodyPr>
          <a:lstStyle/>
          <a:p>
            <a:r>
              <a:rPr lang="en-US" altLang="zh-CN">
                <a:solidFill>
                  <a:srgbClr val="FFFFFF"/>
                </a:solidFill>
              </a:rPr>
              <a:t>Result and quality</a:t>
            </a:r>
            <a:endParaRPr lang="zh-CN" altLang="en-US">
              <a:solidFill>
                <a:srgbClr val="FFFFFF"/>
              </a:solidFill>
            </a:endParaRPr>
          </a:p>
        </p:txBody>
      </p:sp>
      <p:cxnSp>
        <p:nvCxnSpPr>
          <p:cNvPr id="19" name="Straight Connector 18">
            <a:extLst>
              <a:ext uri="{FF2B5EF4-FFF2-40B4-BE49-F238E27FC236}">
                <a16:creationId xmlns:a16="http://schemas.microsoft.com/office/drawing/2014/main" id="{292DDE2F-7DF3-4271-BED6-7504CAD2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66A52E39-5FB7-4860-8980-A77300650EC5}"/>
              </a:ext>
            </a:extLst>
          </p:cNvPr>
          <p:cNvSpPr>
            <a:spLocks noGrp="1"/>
          </p:cNvSpPr>
          <p:nvPr>
            <p:ph idx="1"/>
          </p:nvPr>
        </p:nvSpPr>
        <p:spPr>
          <a:xfrm>
            <a:off x="1024129" y="2286000"/>
            <a:ext cx="3791711" cy="3931920"/>
          </a:xfrm>
        </p:spPr>
        <p:txBody>
          <a:bodyPr>
            <a:normAutofit/>
          </a:bodyPr>
          <a:lstStyle/>
          <a:p>
            <a:pPr>
              <a:lnSpc>
                <a:spcPct val="100000"/>
              </a:lnSpc>
            </a:pPr>
            <a:r>
              <a:rPr lang="en-US" altLang="zh-CN" dirty="0">
                <a:solidFill>
                  <a:srgbClr val="FFFFFF"/>
                </a:solidFill>
              </a:rPr>
              <a:t>The quality of the obtained solution (obtained tour) is evaluated by the following quality measure (in this formulation, the larger values show the worse solutions: 1 is the optimal solution). </a:t>
            </a:r>
            <a:endParaRPr lang="zh-CN" altLang="en-US" dirty="0">
              <a:solidFill>
                <a:srgbClr val="FFFFFF"/>
              </a:solidFill>
            </a:endParaRPr>
          </a:p>
        </p:txBody>
      </p:sp>
      <p:sp>
        <p:nvSpPr>
          <p:cNvPr id="10" name="灯片编号占位符 9">
            <a:extLst>
              <a:ext uri="{FF2B5EF4-FFF2-40B4-BE49-F238E27FC236}">
                <a16:creationId xmlns:a16="http://schemas.microsoft.com/office/drawing/2014/main" id="{6C594590-85A1-4BC3-B913-987B0370A9DC}"/>
              </a:ext>
            </a:extLst>
          </p:cNvPr>
          <p:cNvSpPr>
            <a:spLocks noGrp="1"/>
          </p:cNvSpPr>
          <p:nvPr>
            <p:ph type="sldNum" sz="quarter" idx="12"/>
          </p:nvPr>
        </p:nvSpPr>
        <p:spPr>
          <a:xfrm>
            <a:off x="10837333" y="6470704"/>
            <a:ext cx="973667" cy="274320"/>
          </a:xfrm>
        </p:spPr>
        <p:txBody>
          <a:bodyPr>
            <a:normAutofit/>
          </a:bodyPr>
          <a:lstStyle/>
          <a:p>
            <a:pPr>
              <a:spcAft>
                <a:spcPts val="600"/>
              </a:spcAft>
            </a:pPr>
            <a:fld id="{0F34953D-21D1-42C2-96B8-DD73C7DA1B65}" type="slidenum">
              <a:rPr lang="zh-CN" altLang="en-US" smtClean="0"/>
              <a:pPr>
                <a:spcAft>
                  <a:spcPts val="600"/>
                </a:spcAft>
              </a:pPr>
              <a:t>5</a:t>
            </a:fld>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FAB33CE-9CCB-4073-9D6B-1A194ED72187}"/>
                  </a:ext>
                </a:extLst>
              </p:cNvPr>
              <p:cNvSpPr txBox="1"/>
              <p:nvPr/>
            </p:nvSpPr>
            <p:spPr>
              <a:xfrm>
                <a:off x="5319199" y="2799943"/>
                <a:ext cx="6985000" cy="935513"/>
              </a:xfrm>
              <a:prstGeom prst="rect">
                <a:avLst/>
              </a:prstGeom>
              <a:noFill/>
            </p:spPr>
            <p:txBody>
              <a:bodyPr wrap="square">
                <a:spAutoFit/>
              </a:bodyPr>
              <a:lstStyle/>
              <a:p>
                <a:pPr>
                  <a:spcAft>
                    <a:spcPts val="600"/>
                  </a:spcAft>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𝑺𝒐𝒍𝒖𝒕𝒊𝒐𝒏</m:t>
                      </m:r>
                      <m:r>
                        <a:rPr lang="zh-CN" altLang="en-US" sz="2400" b="1" i="0">
                          <a:latin typeface="Cambria Math" panose="02040503050406030204" pitchFamily="18" charset="0"/>
                        </a:rPr>
                        <m:t> </m:t>
                      </m:r>
                      <m:r>
                        <a:rPr lang="zh-CN" altLang="en-US" sz="2400" b="1" i="1">
                          <a:latin typeface="Cambria Math" panose="02040503050406030204" pitchFamily="18" charset="0"/>
                        </a:rPr>
                        <m:t>𝑸𝒖𝒂𝒍𝒊𝒕𝒚</m:t>
                      </m:r>
                      <m:r>
                        <a:rPr lang="zh-CN" altLang="en-US" sz="2400" b="1" i="0">
                          <a:latin typeface="Cambria Math" panose="02040503050406030204" pitchFamily="18" charset="0"/>
                        </a:rPr>
                        <m:t>=</m:t>
                      </m:r>
                      <m:f>
                        <m:fPr>
                          <m:ctrlPr>
                            <a:rPr lang="zh-CN" altLang="en-US" sz="2400" b="1" i="1">
                              <a:latin typeface="Cambria Math" panose="02040503050406030204" pitchFamily="18" charset="0"/>
                            </a:rPr>
                          </m:ctrlPr>
                        </m:fPr>
                        <m:num>
                          <m:r>
                            <a:rPr lang="zh-CN" altLang="en-US" sz="2400" b="1" i="1">
                              <a:latin typeface="Cambria Math" panose="02040503050406030204" pitchFamily="18" charset="0"/>
                            </a:rPr>
                            <m:t>𝑶𝒃𝒕𝒂𝒊𝒏𝒆𝒅</m:t>
                          </m:r>
                          <m:r>
                            <a:rPr lang="zh-CN" altLang="en-US" sz="2400" b="1" i="0">
                              <a:latin typeface="Cambria Math" panose="02040503050406030204" pitchFamily="18" charset="0"/>
                            </a:rPr>
                            <m:t> </m:t>
                          </m:r>
                          <m:r>
                            <a:rPr lang="zh-CN" altLang="en-US" sz="2400" b="1" i="1">
                              <a:latin typeface="Cambria Math" panose="02040503050406030204" pitchFamily="18" charset="0"/>
                            </a:rPr>
                            <m:t>𝑻𝒐𝒖𝒓</m:t>
                          </m:r>
                          <m:r>
                            <a:rPr lang="zh-CN" altLang="en-US" sz="2400" b="1" i="0">
                              <a:latin typeface="Cambria Math" panose="02040503050406030204" pitchFamily="18" charset="0"/>
                            </a:rPr>
                            <m:t> </m:t>
                          </m:r>
                          <m:r>
                            <a:rPr lang="zh-CN" altLang="en-US" sz="2400" b="1" i="1">
                              <a:latin typeface="Cambria Math" panose="02040503050406030204" pitchFamily="18" charset="0"/>
                            </a:rPr>
                            <m:t>𝑳𝒆𝒏𝒈𝒕𝒉</m:t>
                          </m:r>
                        </m:num>
                        <m:den>
                          <m:r>
                            <a:rPr lang="zh-CN" altLang="en-US" sz="2400" b="1" i="1">
                              <a:latin typeface="Cambria Math" panose="02040503050406030204" pitchFamily="18" charset="0"/>
                            </a:rPr>
                            <m:t>𝑶𝒑𝒕𝒊𝒎𝒂𝒍</m:t>
                          </m:r>
                          <m:r>
                            <a:rPr lang="zh-CN" altLang="en-US" sz="2400" b="1" i="0">
                              <a:latin typeface="Cambria Math" panose="02040503050406030204" pitchFamily="18" charset="0"/>
                            </a:rPr>
                            <m:t> </m:t>
                          </m:r>
                          <m:r>
                            <a:rPr lang="zh-CN" altLang="en-US" sz="2400" b="1" i="1">
                              <a:latin typeface="Cambria Math" panose="02040503050406030204" pitchFamily="18" charset="0"/>
                            </a:rPr>
                            <m:t>𝑻𝒐𝒖𝒓</m:t>
                          </m:r>
                          <m:r>
                            <a:rPr lang="zh-CN" altLang="en-US" sz="2400" b="1" i="0">
                              <a:latin typeface="Cambria Math" panose="02040503050406030204" pitchFamily="18" charset="0"/>
                            </a:rPr>
                            <m:t> </m:t>
                          </m:r>
                          <m:r>
                            <a:rPr lang="zh-CN" altLang="en-US" sz="2400" b="1" i="1">
                              <a:latin typeface="Cambria Math" panose="02040503050406030204" pitchFamily="18" charset="0"/>
                            </a:rPr>
                            <m:t>𝑳𝒆𝒏𝒈𝒕𝒉</m:t>
                          </m:r>
                        </m:den>
                      </m:f>
                    </m:oMath>
                  </m:oMathPara>
                </a14:m>
                <a:endParaRPr lang="zh-CN" altLang="en-US" sz="2400" b="1" dirty="0">
                  <a:latin typeface="+mj-lt"/>
                </a:endParaRPr>
              </a:p>
            </p:txBody>
          </p:sp>
        </mc:Choice>
        <mc:Fallback xmlns="">
          <p:sp>
            <p:nvSpPr>
              <p:cNvPr id="8" name="文本框 7">
                <a:extLst>
                  <a:ext uri="{FF2B5EF4-FFF2-40B4-BE49-F238E27FC236}">
                    <a16:creationId xmlns:a16="http://schemas.microsoft.com/office/drawing/2014/main" id="{AFAB33CE-9CCB-4073-9D6B-1A194ED72187}"/>
                  </a:ext>
                </a:extLst>
              </p:cNvPr>
              <p:cNvSpPr txBox="1">
                <a:spLocks noRot="1" noChangeAspect="1" noMove="1" noResize="1" noEditPoints="1" noAdjustHandles="1" noChangeArrowheads="1" noChangeShapeType="1" noTextEdit="1"/>
              </p:cNvSpPr>
              <p:nvPr/>
            </p:nvSpPr>
            <p:spPr>
              <a:xfrm>
                <a:off x="5319199" y="2799943"/>
                <a:ext cx="6985000" cy="935513"/>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4216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7E305E5E-3006-4E93-BE9E-EA27CE284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650" y="847178"/>
            <a:ext cx="9547983" cy="5370742"/>
          </a:xfrm>
          <a:prstGeom prst="rect">
            <a:avLst/>
          </a:prstGeom>
        </p:spPr>
      </p:pic>
      <p:cxnSp>
        <p:nvCxnSpPr>
          <p:cNvPr id="16" name="Straight Connector 15">
            <a:extLst>
              <a:ext uri="{FF2B5EF4-FFF2-40B4-BE49-F238E27FC236}">
                <a16:creationId xmlns:a16="http://schemas.microsoft.com/office/drawing/2014/main" id="{0052AFA8-8863-4BAA-808D-C716FDCF3A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D553C704-8707-434F-9A89-20DEFDD22C1D}"/>
              </a:ext>
            </a:extLst>
          </p:cNvPr>
          <p:cNvSpPr>
            <a:spLocks noGrp="1"/>
          </p:cNvSpPr>
          <p:nvPr>
            <p:ph type="title"/>
          </p:nvPr>
        </p:nvSpPr>
        <p:spPr>
          <a:xfrm>
            <a:off x="1024128" y="585216"/>
            <a:ext cx="3133581" cy="1499616"/>
          </a:xfrm>
        </p:spPr>
        <p:txBody>
          <a:bodyPr vert="horz" lIns="91440" tIns="45720" rIns="91440" bIns="45720" rtlCol="0" anchor="ctr">
            <a:normAutofit/>
          </a:bodyPr>
          <a:lstStyle/>
          <a:p>
            <a:r>
              <a:rPr lang="en-US" altLang="zh-CN" sz="4000"/>
              <a:t>Result and quality</a:t>
            </a:r>
          </a:p>
        </p:txBody>
      </p:sp>
      <p:sp>
        <p:nvSpPr>
          <p:cNvPr id="7" name="文本框 6">
            <a:extLst>
              <a:ext uri="{FF2B5EF4-FFF2-40B4-BE49-F238E27FC236}">
                <a16:creationId xmlns:a16="http://schemas.microsoft.com/office/drawing/2014/main" id="{381C5BE8-87AE-432C-A8FE-54042DC0DD29}"/>
              </a:ext>
            </a:extLst>
          </p:cNvPr>
          <p:cNvSpPr txBox="1"/>
          <p:nvPr/>
        </p:nvSpPr>
        <p:spPr>
          <a:xfrm>
            <a:off x="1024128" y="2286000"/>
            <a:ext cx="2876068" cy="3931920"/>
          </a:xfrm>
          <a:prstGeom prst="rect">
            <a:avLst/>
          </a:prstGeom>
        </p:spPr>
        <p:txBody>
          <a:bodyPr vert="horz" lIns="45720" tIns="45720" rIns="45720" bIns="45720" rtlCol="0">
            <a:normAutofit/>
          </a:bodyPr>
          <a:lstStyle/>
          <a:p>
            <a:pPr defTabSz="914400">
              <a:lnSpc>
                <a:spcPct val="120000"/>
              </a:lnSpc>
              <a:spcAft>
                <a:spcPts val="600"/>
              </a:spcAft>
              <a:buClr>
                <a:schemeClr val="accent1"/>
              </a:buClr>
            </a:pPr>
            <a:r>
              <a:rPr lang="en-US" altLang="zh-CN" sz="2000" dirty="0"/>
              <a:t>I generate 200 map randomly, and solve the TSP in them by using brute force and NGG method.</a:t>
            </a:r>
          </a:p>
          <a:p>
            <a:pPr defTabSz="914400">
              <a:lnSpc>
                <a:spcPct val="120000"/>
              </a:lnSpc>
              <a:spcAft>
                <a:spcPts val="600"/>
              </a:spcAft>
              <a:buClr>
                <a:schemeClr val="accent1"/>
              </a:buClr>
            </a:pPr>
            <a:r>
              <a:rPr lang="en-US" altLang="zh-CN" sz="2000" dirty="0"/>
              <a:t>In the chart right, I statistic 40 map of them.</a:t>
            </a:r>
          </a:p>
        </p:txBody>
      </p:sp>
      <p:sp>
        <p:nvSpPr>
          <p:cNvPr id="10" name="灯片编号占位符 9">
            <a:extLst>
              <a:ext uri="{FF2B5EF4-FFF2-40B4-BE49-F238E27FC236}">
                <a16:creationId xmlns:a16="http://schemas.microsoft.com/office/drawing/2014/main" id="{6C594590-85A1-4BC3-B913-987B0370A9DC}"/>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F34953D-21D1-42C2-96B8-DD73C7DA1B65}" type="slidenum">
              <a:rPr lang="en-US" altLang="zh-CN" smtClean="0"/>
              <a:pPr defTabSz="914400">
                <a:spcAft>
                  <a:spcPts val="600"/>
                </a:spcAft>
              </a:pPr>
              <a:t>6</a:t>
            </a:fld>
            <a:endParaRPr lang="en-US" altLang="zh-CN"/>
          </a:p>
        </p:txBody>
      </p:sp>
    </p:spTree>
    <p:extLst>
      <p:ext uri="{BB962C8B-B14F-4D97-AF65-F5344CB8AC3E}">
        <p14:creationId xmlns:p14="http://schemas.microsoft.com/office/powerpoint/2010/main" val="3180420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53C704-8707-434F-9A89-20DEFDD22C1D}"/>
              </a:ext>
            </a:extLst>
          </p:cNvPr>
          <p:cNvSpPr>
            <a:spLocks noGrp="1"/>
          </p:cNvSpPr>
          <p:nvPr>
            <p:ph type="title"/>
          </p:nvPr>
        </p:nvSpPr>
        <p:spPr>
          <a:xfrm>
            <a:off x="1024128" y="585216"/>
            <a:ext cx="3133581" cy="1499616"/>
          </a:xfrm>
        </p:spPr>
        <p:txBody>
          <a:bodyPr vert="horz" lIns="91440" tIns="45720" rIns="91440" bIns="45720" rtlCol="0" anchor="ctr">
            <a:normAutofit/>
          </a:bodyPr>
          <a:lstStyle/>
          <a:p>
            <a:r>
              <a:rPr lang="en-US" altLang="zh-CN" sz="4000"/>
              <a:t>Result and quality</a:t>
            </a:r>
          </a:p>
        </p:txBody>
      </p:sp>
      <p:sp>
        <p:nvSpPr>
          <p:cNvPr id="10" name="灯片编号占位符 9">
            <a:extLst>
              <a:ext uri="{FF2B5EF4-FFF2-40B4-BE49-F238E27FC236}">
                <a16:creationId xmlns:a16="http://schemas.microsoft.com/office/drawing/2014/main" id="{6C594590-85A1-4BC3-B913-987B0370A9DC}"/>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F34953D-21D1-42C2-96B8-DD73C7DA1B65}" type="slidenum">
              <a:rPr lang="en-US" altLang="zh-CN" smtClean="0"/>
              <a:pPr defTabSz="914400">
                <a:spcAft>
                  <a:spcPts val="600"/>
                </a:spcAft>
              </a:pPr>
              <a:t>7</a:t>
            </a:fld>
            <a:endParaRPr lang="en-US" altLang="zh-CN"/>
          </a:p>
        </p:txBody>
      </p:sp>
      <p:grpSp>
        <p:nvGrpSpPr>
          <p:cNvPr id="9" name="组合 8">
            <a:extLst>
              <a:ext uri="{FF2B5EF4-FFF2-40B4-BE49-F238E27FC236}">
                <a16:creationId xmlns:a16="http://schemas.microsoft.com/office/drawing/2014/main" id="{F90F2D04-B7FA-40D5-ADCB-C2F256220167}"/>
              </a:ext>
            </a:extLst>
          </p:cNvPr>
          <p:cNvGrpSpPr/>
          <p:nvPr/>
        </p:nvGrpSpPr>
        <p:grpSpPr>
          <a:xfrm>
            <a:off x="869997" y="1931877"/>
            <a:ext cx="5073555" cy="3293533"/>
            <a:chOff x="1114631" y="2402165"/>
            <a:chExt cx="4499451" cy="2838417"/>
          </a:xfrm>
        </p:grpSpPr>
        <p:grpSp>
          <p:nvGrpSpPr>
            <p:cNvPr id="18" name="组合 17">
              <a:extLst>
                <a:ext uri="{FF2B5EF4-FFF2-40B4-BE49-F238E27FC236}">
                  <a16:creationId xmlns:a16="http://schemas.microsoft.com/office/drawing/2014/main" id="{09F5BC54-D6FD-42AC-B5B1-D8C4BB9E96C3}"/>
                </a:ext>
              </a:extLst>
            </p:cNvPr>
            <p:cNvGrpSpPr/>
            <p:nvPr/>
          </p:nvGrpSpPr>
          <p:grpSpPr>
            <a:xfrm>
              <a:off x="1114631" y="2402165"/>
              <a:ext cx="4499451" cy="2332902"/>
              <a:chOff x="1545402" y="2910167"/>
              <a:chExt cx="4499451" cy="2332902"/>
            </a:xfrm>
          </p:grpSpPr>
          <p:pic>
            <p:nvPicPr>
              <p:cNvPr id="20" name="图片 19">
                <a:extLst>
                  <a:ext uri="{FF2B5EF4-FFF2-40B4-BE49-F238E27FC236}">
                    <a16:creationId xmlns:a16="http://schemas.microsoft.com/office/drawing/2014/main" id="{4FFD5D3F-31F0-40F1-AA2F-B77ACAA9D2D0}"/>
                  </a:ext>
                </a:extLst>
              </p:cNvPr>
              <p:cNvPicPr>
                <a:picLocks noChangeAspect="1"/>
              </p:cNvPicPr>
              <p:nvPr/>
            </p:nvPicPr>
            <p:blipFill>
              <a:blip r:embed="rId2"/>
              <a:stretch>
                <a:fillRect/>
              </a:stretch>
            </p:blipFill>
            <p:spPr>
              <a:xfrm>
                <a:off x="3795128" y="2910168"/>
                <a:ext cx="2249725" cy="2332901"/>
              </a:xfrm>
              <a:prstGeom prst="rect">
                <a:avLst/>
              </a:prstGeom>
            </p:spPr>
          </p:pic>
          <p:pic>
            <p:nvPicPr>
              <p:cNvPr id="21" name="图片 20">
                <a:extLst>
                  <a:ext uri="{FF2B5EF4-FFF2-40B4-BE49-F238E27FC236}">
                    <a16:creationId xmlns:a16="http://schemas.microsoft.com/office/drawing/2014/main" id="{0833E37D-7744-4A57-B624-9AE1F89E54CD}"/>
                  </a:ext>
                </a:extLst>
              </p:cNvPr>
              <p:cNvPicPr>
                <a:picLocks noChangeAspect="1"/>
              </p:cNvPicPr>
              <p:nvPr/>
            </p:nvPicPr>
            <p:blipFill>
              <a:blip r:embed="rId3"/>
              <a:stretch>
                <a:fillRect/>
              </a:stretch>
            </p:blipFill>
            <p:spPr>
              <a:xfrm>
                <a:off x="1545402" y="2910167"/>
                <a:ext cx="2249726" cy="2332902"/>
              </a:xfrm>
              <a:prstGeom prst="rect">
                <a:avLst/>
              </a:prstGeom>
            </p:spPr>
          </p:pic>
        </p:grpSp>
        <p:sp>
          <p:nvSpPr>
            <p:cNvPr id="19" name="文本框 18">
              <a:extLst>
                <a:ext uri="{FF2B5EF4-FFF2-40B4-BE49-F238E27FC236}">
                  <a16:creationId xmlns:a16="http://schemas.microsoft.com/office/drawing/2014/main" id="{72A1429E-AD18-488F-876C-FCA24E5E97EA}"/>
                </a:ext>
              </a:extLst>
            </p:cNvPr>
            <p:cNvSpPr txBox="1"/>
            <p:nvPr/>
          </p:nvSpPr>
          <p:spPr>
            <a:xfrm>
              <a:off x="2413000" y="4871250"/>
              <a:ext cx="2070100" cy="369332"/>
            </a:xfrm>
            <a:prstGeom prst="rect">
              <a:avLst/>
            </a:prstGeom>
            <a:noFill/>
          </p:spPr>
          <p:txBody>
            <a:bodyPr wrap="square" rtlCol="0">
              <a:spAutoFit/>
            </a:bodyPr>
            <a:lstStyle/>
            <a:p>
              <a:pPr algn="ctr"/>
              <a:r>
                <a:rPr lang="en-US" altLang="zh-CN" dirty="0">
                  <a:solidFill>
                    <a:srgbClr val="FF0000"/>
                  </a:solidFill>
                </a:rPr>
                <a:t>Perfect !</a:t>
              </a:r>
              <a:endParaRPr lang="zh-CN" altLang="en-US" dirty="0">
                <a:solidFill>
                  <a:srgbClr val="FF0000"/>
                </a:solidFill>
              </a:endParaRPr>
            </a:p>
          </p:txBody>
        </p:sp>
      </p:grpSp>
      <p:grpSp>
        <p:nvGrpSpPr>
          <p:cNvPr id="12" name="组合 11">
            <a:extLst>
              <a:ext uri="{FF2B5EF4-FFF2-40B4-BE49-F238E27FC236}">
                <a16:creationId xmlns:a16="http://schemas.microsoft.com/office/drawing/2014/main" id="{4434580A-F579-4EF7-AFF0-724233A26B3D}"/>
              </a:ext>
            </a:extLst>
          </p:cNvPr>
          <p:cNvGrpSpPr/>
          <p:nvPr/>
        </p:nvGrpSpPr>
        <p:grpSpPr>
          <a:xfrm>
            <a:off x="6248450" y="1931877"/>
            <a:ext cx="5361389" cy="3293532"/>
            <a:chOff x="6577919" y="2402166"/>
            <a:chExt cx="4754715" cy="2838416"/>
          </a:xfrm>
        </p:grpSpPr>
        <p:grpSp>
          <p:nvGrpSpPr>
            <p:cNvPr id="13" name="组合 12">
              <a:extLst>
                <a:ext uri="{FF2B5EF4-FFF2-40B4-BE49-F238E27FC236}">
                  <a16:creationId xmlns:a16="http://schemas.microsoft.com/office/drawing/2014/main" id="{5CCA2FAD-6E59-49F1-9796-BEC8FFEFC681}"/>
                </a:ext>
              </a:extLst>
            </p:cNvPr>
            <p:cNvGrpSpPr/>
            <p:nvPr/>
          </p:nvGrpSpPr>
          <p:grpSpPr>
            <a:xfrm>
              <a:off x="6577919" y="2402166"/>
              <a:ext cx="4754715" cy="2332901"/>
              <a:chOff x="6641419" y="2910168"/>
              <a:chExt cx="4754715" cy="2332901"/>
            </a:xfrm>
          </p:grpSpPr>
          <p:pic>
            <p:nvPicPr>
              <p:cNvPr id="15" name="图片 14">
                <a:extLst>
                  <a:ext uri="{FF2B5EF4-FFF2-40B4-BE49-F238E27FC236}">
                    <a16:creationId xmlns:a16="http://schemas.microsoft.com/office/drawing/2014/main" id="{AD3FAFF7-C707-4D47-AE98-227AEB5A3E6A}"/>
                  </a:ext>
                </a:extLst>
              </p:cNvPr>
              <p:cNvPicPr>
                <a:picLocks noChangeAspect="1"/>
              </p:cNvPicPr>
              <p:nvPr/>
            </p:nvPicPr>
            <p:blipFill>
              <a:blip r:embed="rId4"/>
              <a:stretch>
                <a:fillRect/>
              </a:stretch>
            </p:blipFill>
            <p:spPr>
              <a:xfrm>
                <a:off x="8939742" y="2910168"/>
                <a:ext cx="2456392" cy="2332901"/>
              </a:xfrm>
              <a:prstGeom prst="rect">
                <a:avLst/>
              </a:prstGeom>
            </p:spPr>
          </p:pic>
          <p:pic>
            <p:nvPicPr>
              <p:cNvPr id="17" name="图片 16">
                <a:extLst>
                  <a:ext uri="{FF2B5EF4-FFF2-40B4-BE49-F238E27FC236}">
                    <a16:creationId xmlns:a16="http://schemas.microsoft.com/office/drawing/2014/main" id="{A9F04152-6263-4A6D-B072-421701BAF48A}"/>
                  </a:ext>
                </a:extLst>
              </p:cNvPr>
              <p:cNvPicPr>
                <a:picLocks noChangeAspect="1"/>
              </p:cNvPicPr>
              <p:nvPr/>
            </p:nvPicPr>
            <p:blipFill>
              <a:blip r:embed="rId5"/>
              <a:stretch>
                <a:fillRect/>
              </a:stretch>
            </p:blipFill>
            <p:spPr>
              <a:xfrm>
                <a:off x="6641419" y="2910168"/>
                <a:ext cx="2438023" cy="2332901"/>
              </a:xfrm>
              <a:prstGeom prst="rect">
                <a:avLst/>
              </a:prstGeom>
            </p:spPr>
          </p:pic>
        </p:grpSp>
        <p:sp>
          <p:nvSpPr>
            <p:cNvPr id="14" name="文本框 13">
              <a:extLst>
                <a:ext uri="{FF2B5EF4-FFF2-40B4-BE49-F238E27FC236}">
                  <a16:creationId xmlns:a16="http://schemas.microsoft.com/office/drawing/2014/main" id="{525927C8-F8B6-4B6B-B8C3-C448076F6CE9}"/>
                </a:ext>
              </a:extLst>
            </p:cNvPr>
            <p:cNvSpPr txBox="1"/>
            <p:nvPr/>
          </p:nvSpPr>
          <p:spPr>
            <a:xfrm>
              <a:off x="7841192" y="4871250"/>
              <a:ext cx="2070100" cy="369332"/>
            </a:xfrm>
            <a:prstGeom prst="rect">
              <a:avLst/>
            </a:prstGeom>
            <a:noFill/>
          </p:spPr>
          <p:txBody>
            <a:bodyPr wrap="square" rtlCol="0">
              <a:spAutoFit/>
            </a:bodyPr>
            <a:lstStyle/>
            <a:p>
              <a:pPr algn="ctr"/>
              <a:r>
                <a:rPr lang="en-US" altLang="zh-CN" dirty="0">
                  <a:solidFill>
                    <a:srgbClr val="FF0000"/>
                  </a:solidFill>
                </a:rPr>
                <a:t>How terrible !</a:t>
              </a:r>
              <a:endParaRPr lang="zh-CN" altLang="en-US" dirty="0">
                <a:solidFill>
                  <a:srgbClr val="FF0000"/>
                </a:solidFill>
              </a:endParaRPr>
            </a:p>
          </p:txBody>
        </p:sp>
      </p:grpSp>
      <p:sp>
        <p:nvSpPr>
          <p:cNvPr id="22" name="文本框 21">
            <a:extLst>
              <a:ext uri="{FF2B5EF4-FFF2-40B4-BE49-F238E27FC236}">
                <a16:creationId xmlns:a16="http://schemas.microsoft.com/office/drawing/2014/main" id="{7CC54FF2-B4F2-4736-9F90-1765587A3589}"/>
              </a:ext>
            </a:extLst>
          </p:cNvPr>
          <p:cNvSpPr txBox="1"/>
          <p:nvPr/>
        </p:nvSpPr>
        <p:spPr>
          <a:xfrm>
            <a:off x="3406775" y="5072455"/>
            <a:ext cx="5378450" cy="1200329"/>
          </a:xfrm>
          <a:prstGeom prst="rect">
            <a:avLst/>
          </a:prstGeom>
          <a:noFill/>
        </p:spPr>
        <p:txBody>
          <a:bodyPr wrap="square" rtlCol="0">
            <a:spAutoFit/>
          </a:bodyPr>
          <a:lstStyle/>
          <a:p>
            <a:pPr algn="just"/>
            <a:r>
              <a:rPr lang="en-US" altLang="zh-CN" dirty="0"/>
              <a:t>In 200 maps,</a:t>
            </a:r>
            <a:r>
              <a:rPr lang="zh-CN" altLang="en-US" dirty="0"/>
              <a:t> </a:t>
            </a:r>
            <a:r>
              <a:rPr lang="en-US" altLang="zh-CN" dirty="0"/>
              <a:t>the NNG can get the optimal solution in only 31 maps. And the biggest quality factor is 1.30, which means NNG’s solution will take 30% distance additionally</a:t>
            </a:r>
            <a:endParaRPr lang="zh-CN" altLang="en-US" dirty="0"/>
          </a:p>
        </p:txBody>
      </p:sp>
    </p:spTree>
    <p:extLst>
      <p:ext uri="{BB962C8B-B14F-4D97-AF65-F5344CB8AC3E}">
        <p14:creationId xmlns:p14="http://schemas.microsoft.com/office/powerpoint/2010/main" val="1476109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53C704-8707-434F-9A89-20DEFDD22C1D}"/>
              </a:ext>
            </a:extLst>
          </p:cNvPr>
          <p:cNvSpPr>
            <a:spLocks noGrp="1"/>
          </p:cNvSpPr>
          <p:nvPr>
            <p:ph type="title"/>
          </p:nvPr>
        </p:nvSpPr>
        <p:spPr>
          <a:xfrm>
            <a:off x="1024128" y="585216"/>
            <a:ext cx="3133581" cy="1499616"/>
          </a:xfrm>
        </p:spPr>
        <p:txBody>
          <a:bodyPr vert="horz" lIns="91440" tIns="45720" rIns="91440" bIns="45720" rtlCol="0" anchor="ctr">
            <a:normAutofit/>
          </a:bodyPr>
          <a:lstStyle/>
          <a:p>
            <a:r>
              <a:rPr lang="en-US" altLang="zh-CN" sz="4000" dirty="0"/>
              <a:t>Result and quality</a:t>
            </a:r>
          </a:p>
        </p:txBody>
      </p:sp>
      <p:sp>
        <p:nvSpPr>
          <p:cNvPr id="10" name="灯片编号占位符 9">
            <a:extLst>
              <a:ext uri="{FF2B5EF4-FFF2-40B4-BE49-F238E27FC236}">
                <a16:creationId xmlns:a16="http://schemas.microsoft.com/office/drawing/2014/main" id="{6C594590-85A1-4BC3-B913-987B0370A9DC}"/>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F34953D-21D1-42C2-96B8-DD73C7DA1B65}" type="slidenum">
              <a:rPr lang="en-US" altLang="zh-CN" smtClean="0"/>
              <a:pPr defTabSz="914400">
                <a:spcAft>
                  <a:spcPts val="600"/>
                </a:spcAft>
              </a:pPr>
              <a:t>8</a:t>
            </a:fld>
            <a:endParaRPr lang="en-US" altLang="zh-CN"/>
          </a:p>
        </p:txBody>
      </p:sp>
      <p:grpSp>
        <p:nvGrpSpPr>
          <p:cNvPr id="16" name="组合 15">
            <a:extLst>
              <a:ext uri="{FF2B5EF4-FFF2-40B4-BE49-F238E27FC236}">
                <a16:creationId xmlns:a16="http://schemas.microsoft.com/office/drawing/2014/main" id="{10C891A1-7749-4519-B863-5E619CD886E8}"/>
              </a:ext>
            </a:extLst>
          </p:cNvPr>
          <p:cNvGrpSpPr>
            <a:grpSpLocks noChangeAspect="1"/>
          </p:cNvGrpSpPr>
          <p:nvPr/>
        </p:nvGrpSpPr>
        <p:grpSpPr>
          <a:xfrm>
            <a:off x="1663456" y="2153584"/>
            <a:ext cx="8865087" cy="2680192"/>
            <a:chOff x="595276" y="2084832"/>
            <a:chExt cx="11081359" cy="3350240"/>
          </a:xfrm>
        </p:grpSpPr>
        <p:pic>
          <p:nvPicPr>
            <p:cNvPr id="23" name="图片 22">
              <a:extLst>
                <a:ext uri="{FF2B5EF4-FFF2-40B4-BE49-F238E27FC236}">
                  <a16:creationId xmlns:a16="http://schemas.microsoft.com/office/drawing/2014/main" id="{27073DEE-9168-4154-8E0B-19A476176878}"/>
                </a:ext>
              </a:extLst>
            </p:cNvPr>
            <p:cNvPicPr>
              <a:picLocks noChangeAspect="1"/>
            </p:cNvPicPr>
            <p:nvPr/>
          </p:nvPicPr>
          <p:blipFill>
            <a:blip r:embed="rId2"/>
            <a:stretch>
              <a:fillRect/>
            </a:stretch>
          </p:blipFill>
          <p:spPr>
            <a:xfrm>
              <a:off x="595276" y="2084833"/>
              <a:ext cx="3473183" cy="3350239"/>
            </a:xfrm>
            <a:prstGeom prst="rect">
              <a:avLst/>
            </a:prstGeom>
          </p:spPr>
        </p:pic>
        <p:pic>
          <p:nvPicPr>
            <p:cNvPr id="24" name="图片 23">
              <a:extLst>
                <a:ext uri="{FF2B5EF4-FFF2-40B4-BE49-F238E27FC236}">
                  <a16:creationId xmlns:a16="http://schemas.microsoft.com/office/drawing/2014/main" id="{FFA63329-FC45-4EF1-A98A-D712F46AEF24}"/>
                </a:ext>
              </a:extLst>
            </p:cNvPr>
            <p:cNvPicPr>
              <a:picLocks noChangeAspect="1"/>
            </p:cNvPicPr>
            <p:nvPr/>
          </p:nvPicPr>
          <p:blipFill>
            <a:blip r:embed="rId3"/>
            <a:stretch>
              <a:fillRect/>
            </a:stretch>
          </p:blipFill>
          <p:spPr>
            <a:xfrm>
              <a:off x="4245683" y="2084832"/>
              <a:ext cx="3473183" cy="3350239"/>
            </a:xfrm>
            <a:prstGeom prst="rect">
              <a:avLst/>
            </a:prstGeom>
          </p:spPr>
        </p:pic>
        <p:pic>
          <p:nvPicPr>
            <p:cNvPr id="25" name="图片 24">
              <a:extLst>
                <a:ext uri="{FF2B5EF4-FFF2-40B4-BE49-F238E27FC236}">
                  <a16:creationId xmlns:a16="http://schemas.microsoft.com/office/drawing/2014/main" id="{9F052415-A0BF-4F93-9EE3-D09A9AE64F08}"/>
                </a:ext>
              </a:extLst>
            </p:cNvPr>
            <p:cNvPicPr>
              <a:picLocks noChangeAspect="1"/>
            </p:cNvPicPr>
            <p:nvPr/>
          </p:nvPicPr>
          <p:blipFill>
            <a:blip r:embed="rId4"/>
            <a:stretch>
              <a:fillRect/>
            </a:stretch>
          </p:blipFill>
          <p:spPr>
            <a:xfrm>
              <a:off x="7896090" y="2084832"/>
              <a:ext cx="3780545" cy="3350239"/>
            </a:xfrm>
            <a:prstGeom prst="rect">
              <a:avLst/>
            </a:prstGeom>
          </p:spPr>
        </p:pic>
      </p:grpSp>
      <p:sp>
        <p:nvSpPr>
          <p:cNvPr id="26" name="文本框 25">
            <a:extLst>
              <a:ext uri="{FF2B5EF4-FFF2-40B4-BE49-F238E27FC236}">
                <a16:creationId xmlns:a16="http://schemas.microsoft.com/office/drawing/2014/main" id="{6C061D27-77AD-4C27-A9CA-49C48D7D19C4}"/>
              </a:ext>
            </a:extLst>
          </p:cNvPr>
          <p:cNvSpPr txBox="1"/>
          <p:nvPr/>
        </p:nvSpPr>
        <p:spPr>
          <a:xfrm>
            <a:off x="4269311" y="5003213"/>
            <a:ext cx="3653378" cy="1200329"/>
          </a:xfrm>
          <a:prstGeom prst="rect">
            <a:avLst/>
          </a:prstGeom>
          <a:noFill/>
        </p:spPr>
        <p:txBody>
          <a:bodyPr wrap="square" rtlCol="0">
            <a:spAutoFit/>
          </a:bodyPr>
          <a:lstStyle/>
          <a:p>
            <a:pPr algn="just"/>
            <a:r>
              <a:rPr lang="en-US" altLang="zh-CN" dirty="0"/>
              <a:t>This is an example which the NNG’s solution is optimal if it choice current initial city. But if it choice a bad initial city, the solution will be so terrible</a:t>
            </a:r>
            <a:endParaRPr lang="zh-CN" altLang="en-US" dirty="0"/>
          </a:p>
        </p:txBody>
      </p:sp>
    </p:spTree>
    <p:extLst>
      <p:ext uri="{BB962C8B-B14F-4D97-AF65-F5344CB8AC3E}">
        <p14:creationId xmlns:p14="http://schemas.microsoft.com/office/powerpoint/2010/main" val="176617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F2ABC8-4FD6-4B60-92A7-BB3BEE3C1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BA5D0C2-B2BC-45B6-BEDD-E53C0533051C}"/>
              </a:ext>
            </a:extLst>
          </p:cNvPr>
          <p:cNvSpPr>
            <a:spLocks noGrp="1"/>
          </p:cNvSpPr>
          <p:nvPr>
            <p:ph type="title"/>
          </p:nvPr>
        </p:nvSpPr>
        <p:spPr>
          <a:xfrm>
            <a:off x="1024128" y="585216"/>
            <a:ext cx="8018272" cy="1499616"/>
          </a:xfrm>
        </p:spPr>
        <p:txBody>
          <a:bodyPr>
            <a:normAutofit/>
          </a:bodyPr>
          <a:lstStyle/>
          <a:p>
            <a:r>
              <a:rPr lang="en-US" altLang="zh-CN"/>
              <a:t>Conclusion</a:t>
            </a:r>
            <a:endParaRPr lang="zh-CN" altLang="en-US" dirty="0"/>
          </a:p>
        </p:txBody>
      </p:sp>
      <p:cxnSp>
        <p:nvCxnSpPr>
          <p:cNvPr id="13" name="Straight Connector 12">
            <a:extLst>
              <a:ext uri="{FF2B5EF4-FFF2-40B4-BE49-F238E27FC236}">
                <a16:creationId xmlns:a16="http://schemas.microsoft.com/office/drawing/2014/main" id="{DCD479D3-536C-4161-A6F8-813D30719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内容占位符 5">
            <a:extLst>
              <a:ext uri="{FF2B5EF4-FFF2-40B4-BE49-F238E27FC236}">
                <a16:creationId xmlns:a16="http://schemas.microsoft.com/office/drawing/2014/main" id="{B8C8F22A-E01B-4D42-8272-07B809720893}"/>
              </a:ext>
            </a:extLst>
          </p:cNvPr>
          <p:cNvSpPr>
            <a:spLocks noGrp="1"/>
          </p:cNvSpPr>
          <p:nvPr>
            <p:ph idx="1"/>
          </p:nvPr>
        </p:nvSpPr>
        <p:spPr>
          <a:xfrm>
            <a:off x="1024129" y="2286000"/>
            <a:ext cx="6836078" cy="4023360"/>
          </a:xfrm>
        </p:spPr>
        <p:txBody>
          <a:bodyPr>
            <a:normAutofit/>
          </a:bodyPr>
          <a:lstStyle/>
          <a:p>
            <a:pPr algn="just">
              <a:lnSpc>
                <a:spcPct val="120000"/>
              </a:lnSpc>
            </a:pPr>
            <a:r>
              <a:rPr lang="en-US" altLang="zh-CN" sz="2800" dirty="0"/>
              <a:t>For the experiment above, we can know:</a:t>
            </a:r>
          </a:p>
          <a:p>
            <a:pPr lvl="2" algn="just">
              <a:lnSpc>
                <a:spcPct val="120000"/>
              </a:lnSpc>
            </a:pPr>
            <a:r>
              <a:rPr lang="en-US" altLang="zh-CN" sz="1800" dirty="0"/>
              <a:t> </a:t>
            </a:r>
            <a:r>
              <a:rPr lang="en-US" altLang="zh-CN" sz="2000" dirty="0"/>
              <a:t>For some complex case, we can use greedy algorithm to approximate the optimal solution.</a:t>
            </a:r>
          </a:p>
          <a:p>
            <a:pPr lvl="2" algn="just">
              <a:lnSpc>
                <a:spcPct val="120000"/>
              </a:lnSpc>
            </a:pPr>
            <a:endParaRPr lang="en-US" altLang="zh-CN" sz="2000" dirty="0"/>
          </a:p>
          <a:p>
            <a:pPr lvl="2" algn="just">
              <a:lnSpc>
                <a:spcPct val="120000"/>
              </a:lnSpc>
            </a:pPr>
            <a:r>
              <a:rPr lang="en-US" altLang="zh-CN" sz="2000" dirty="0"/>
              <a:t>In TSP,</a:t>
            </a:r>
            <a:r>
              <a:rPr lang="zh-CN" altLang="en-US" sz="2000" dirty="0"/>
              <a:t> </a:t>
            </a:r>
            <a:r>
              <a:rPr lang="en-US" altLang="zh-CN" sz="2000" dirty="0"/>
              <a:t>if</a:t>
            </a:r>
            <a:r>
              <a:rPr lang="zh-CN" altLang="en-US" sz="2000" dirty="0"/>
              <a:t> </a:t>
            </a:r>
            <a:r>
              <a:rPr lang="en-US" altLang="zh-CN" sz="2000" dirty="0"/>
              <a:t>we</a:t>
            </a:r>
            <a:r>
              <a:rPr lang="zh-CN" altLang="en-US" sz="2000" dirty="0"/>
              <a:t> </a:t>
            </a:r>
            <a:r>
              <a:rPr lang="en-US" altLang="zh-CN" sz="2000" dirty="0"/>
              <a:t>want to use nearest neighbor greedy algorithm, the choice of the initial city is very important.</a:t>
            </a:r>
            <a:endParaRPr lang="zh-CN" altLang="en-US" sz="2000" dirty="0"/>
          </a:p>
        </p:txBody>
      </p:sp>
      <p:sp>
        <p:nvSpPr>
          <p:cNvPr id="15" name="Rectangle 14">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灯片编号占位符 4">
            <a:extLst>
              <a:ext uri="{FF2B5EF4-FFF2-40B4-BE49-F238E27FC236}">
                <a16:creationId xmlns:a16="http://schemas.microsoft.com/office/drawing/2014/main" id="{1C37646C-4221-4AA2-A603-68753CB10D01}"/>
              </a:ext>
            </a:extLst>
          </p:cNvPr>
          <p:cNvSpPr>
            <a:spLocks noGrp="1"/>
          </p:cNvSpPr>
          <p:nvPr>
            <p:ph type="sldNum" sz="quarter" idx="12"/>
          </p:nvPr>
        </p:nvSpPr>
        <p:spPr>
          <a:xfrm>
            <a:off x="10837333" y="6470704"/>
            <a:ext cx="973667" cy="274320"/>
          </a:xfrm>
        </p:spPr>
        <p:txBody>
          <a:bodyPr>
            <a:normAutofit/>
          </a:bodyPr>
          <a:lstStyle/>
          <a:p>
            <a:pPr>
              <a:spcAft>
                <a:spcPts val="600"/>
              </a:spcAft>
            </a:pPr>
            <a:fld id="{0F34953D-21D1-42C2-96B8-DD73C7DA1B65}" type="slidenum">
              <a:rPr lang="zh-CN" altLang="en-US" smtClean="0"/>
              <a:pPr>
                <a:spcAft>
                  <a:spcPts val="600"/>
                </a:spcAft>
              </a:pPr>
              <a:t>9</a:t>
            </a:fld>
            <a:endParaRPr lang="zh-CN" altLang="en-US"/>
          </a:p>
        </p:txBody>
      </p:sp>
    </p:spTree>
    <p:extLst>
      <p:ext uri="{BB962C8B-B14F-4D97-AF65-F5344CB8AC3E}">
        <p14:creationId xmlns:p14="http://schemas.microsoft.com/office/powerpoint/2010/main" val="24639738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503</Words>
  <Application>Microsoft Office PowerPoint</Application>
  <PresentationFormat>宽屏</PresentationFormat>
  <Paragraphs>66</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等线</vt:lpstr>
      <vt:lpstr>Cambria Math</vt:lpstr>
      <vt:lpstr>Tw Cen MT</vt:lpstr>
      <vt:lpstr>Tw Cen MT Condensed</vt:lpstr>
      <vt:lpstr>Wingdings</vt:lpstr>
      <vt:lpstr>Wingdings 3</vt:lpstr>
      <vt:lpstr>积分</vt:lpstr>
      <vt:lpstr>Nearest Neighbor Greedy</vt:lpstr>
      <vt:lpstr>Travelling Salesman Problem (TSP) </vt:lpstr>
      <vt:lpstr>Brute Force To get optimal Solution</vt:lpstr>
      <vt:lpstr>Nearest Neighbor Greedy(NNG)</vt:lpstr>
      <vt:lpstr>Result and quality</vt:lpstr>
      <vt:lpstr>Result and quality</vt:lpstr>
      <vt:lpstr>Result and quality</vt:lpstr>
      <vt:lpstr>Result and quality</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Nearest Neighbor Greedy</dc:title>
  <dc:creator>汪 至圆</dc:creator>
  <cp:lastModifiedBy>汪 至圆</cp:lastModifiedBy>
  <cp:revision>2</cp:revision>
  <dcterms:created xsi:type="dcterms:W3CDTF">2020-09-15T17:20:17Z</dcterms:created>
  <dcterms:modified xsi:type="dcterms:W3CDTF">2020-09-16T12:05:46Z</dcterms:modified>
</cp:coreProperties>
</file>