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72" r:id="rId3"/>
    <p:sldId id="257" r:id="rId4"/>
    <p:sldId id="258" r:id="rId5"/>
    <p:sldId id="263" r:id="rId6"/>
    <p:sldId id="260" r:id="rId7"/>
    <p:sldId id="273" r:id="rId8"/>
    <p:sldId id="271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8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880E1-CE33-49F8-9B0A-AB0D11C75B21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39233-DD13-4612-9A4C-C94C982E5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88789" y="6470704"/>
            <a:ext cx="2154143" cy="274320"/>
          </a:xfrm>
        </p:spPr>
        <p:txBody>
          <a:bodyPr/>
          <a:lstStyle>
            <a:lvl1pPr algn="l">
              <a:defRPr/>
            </a:lvl1pPr>
          </a:lstStyle>
          <a:p>
            <a:fld id="{25CD65A3-AC27-4EFF-9820-C09D55C8B298}" type="datetime1">
              <a:rPr lang="zh-CN" altLang="en-US" smtClean="0"/>
              <a:t>2020/9/30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C14EAC-F8F3-4C78-8D4D-F2630B498F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2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F9B-AD95-446D-8914-F16703A9566D}" type="datetime1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D53B7F-1CB5-4BD2-A383-6A29CAAA0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" y="6216558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3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2021-BFA5-45BF-A9F2-CABAB58C6396}" type="datetime1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A6F23C4-C0CC-4F86-AA9E-EBA3201BFB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58680" y="1360588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1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B371-81D2-47A7-9074-D252D73BE0F5}" type="datetime1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537AE8-C87B-4F4C-A591-AC5C968DBF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6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A5A8-B2D5-41B2-979B-36107D5B8C89}" type="datetime1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35E60F-EE4E-4B37-8677-A2F6E8AFD3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9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D5E-29CD-415C-A01C-815271B29D92}" type="datetime1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2CD493-96A7-4EFC-BEA8-58D2AE239C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3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A418-09E4-4B1D-9EB6-C0708CC18BB5}" type="datetime1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71667A-181E-4996-84EB-184E8C7DF2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3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16CF-6531-42EC-8ED7-0BE75E2696B9}" type="datetime1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FFDC75-D0E1-4CEF-B0E4-2B73DF9A9A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C45F-3371-46A4-82D5-D36ED832AFD1}" type="datetime1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9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F828-0AE6-4F7B-A835-9AF542469156}" type="datetime1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2A636F-4D68-44F4-BB68-7107B33FE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2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3108-7ABC-4AA4-ABC6-5385AD7C336C}" type="datetime1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A689D3A7-A3F6-4B5A-BA65-80335CD2B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1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D5A1F0-2B26-40B3-A36D-116A6F240CF1}" type="datetime1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FE5D1636-1A6A-4E42-AE40-19108D99C4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0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D024FDCB-5417-40B8-981A-92E454AB6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254" y="4875356"/>
            <a:ext cx="7772400" cy="1463040"/>
          </a:xfrm>
        </p:spPr>
        <p:txBody>
          <a:bodyPr/>
          <a:lstStyle/>
          <a:p>
            <a:r>
              <a:rPr lang="en-US" altLang="zh-CN" dirty="0"/>
              <a:t>Loading Balance Problem</a:t>
            </a:r>
            <a:endParaRPr lang="zh-CN" altLang="en-US" dirty="0"/>
          </a:p>
        </p:txBody>
      </p:sp>
      <p:sp>
        <p:nvSpPr>
          <p:cNvPr id="11" name="副标题 10">
            <a:extLst>
              <a:ext uri="{FF2B5EF4-FFF2-40B4-BE49-F238E27FC236}">
                <a16:creationId xmlns:a16="http://schemas.microsoft.com/office/drawing/2014/main" id="{8B346ABC-578D-4358-A83D-5C54FAFCA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4327" y="5838906"/>
            <a:ext cx="4233389" cy="35183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Sorted greedy loading balance strategy</a:t>
            </a:r>
            <a:endParaRPr lang="zh-CN" altLang="en-US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583A51EF-33CE-43E4-955E-36A856F3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42C568-5C62-44D1-A743-28F7F26978F5}"/>
              </a:ext>
            </a:extLst>
          </p:cNvPr>
          <p:cNvSpPr txBox="1"/>
          <p:nvPr/>
        </p:nvSpPr>
        <p:spPr>
          <a:xfrm>
            <a:off x="8677716" y="5368491"/>
            <a:ext cx="30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Zhiyuan Wang</a:t>
            </a:r>
          </a:p>
          <a:p>
            <a:r>
              <a:rPr lang="en-US" altLang="zh-CN" dirty="0"/>
              <a:t>12032878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40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E3DF4-1350-411B-8035-C1CE8228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1B9109-EDC3-426F-84B0-8AA48B6CDB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Loading Balance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Problem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Sorted greedy loading balance strategy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The example where the obtained </a:t>
                </a:r>
                <a:r>
                  <a:rPr lang="en-US" altLang="zh-CN" dirty="0" err="1"/>
                  <a:t>makespan</a:t>
                </a:r>
                <a:r>
                  <a:rPr lang="en-US" altLang="zh-CN" dirty="0"/>
                  <a:t> T is very close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The algorithm for loading balance problem that some machines are more efficient than the others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1B9109-EDC3-426F-84B0-8AA48B6CD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818" r="-1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1A4CEB-07C9-4E71-8D7F-B2E479D0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2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BFFEF50-F62B-4A59-B82B-698063A05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913FE7-8B8F-41B9-9030-ADA1B61F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altLang="zh-CN" sz="3900" dirty="0">
                <a:solidFill>
                  <a:srgbClr val="FFFFFF"/>
                </a:solidFill>
              </a:rPr>
              <a:t>Loading Balance Problem</a:t>
            </a:r>
            <a:endParaRPr lang="zh-CN" altLang="en-US" sz="39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2DDE2F-7DF3-4271-BED6-7504CAD2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6F050-5B62-4DC0-8D42-489BF0C8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983877" cy="3931920"/>
          </a:xfrm>
        </p:spPr>
        <p:txBody>
          <a:bodyPr>
            <a:normAutofit/>
          </a:bodyPr>
          <a:lstStyle/>
          <a:p>
            <a:pPr lvl="1" algn="just"/>
            <a:r>
              <a:rPr lang="en-US" altLang="zh-CN" sz="2800" kern="100" dirty="0">
                <a:solidFill>
                  <a:srgbClr val="FFFFFF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 problem’s target is assign jobs to computing machines to minimizes the total time consumption.</a:t>
            </a:r>
            <a:endParaRPr lang="zh-CN" altLang="zh-CN" sz="2800" kern="100" dirty="0">
              <a:solidFill>
                <a:srgbClr val="FFFFFF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46F38C9-6F9A-471A-9993-6D3CD506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34953D-21D1-42C2-96B8-DD73C7DA1B65}" type="slidenum">
              <a:rPr lang="zh-CN" altLang="en-US" smtClean="0"/>
              <a:pPr>
                <a:spcAft>
                  <a:spcPts val="600"/>
                </a:spcAft>
              </a:pPr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9A53EF-9629-4BED-B3C8-F4A81D241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755" y="1142018"/>
            <a:ext cx="6449201" cy="483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3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52AFA8-8863-4BAA-808D-C716FDCF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76469" cy="14996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dirty="0"/>
              <a:t>Sorted greedy loading balance strategy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521B2-9E27-40B6-8907-BDCF4AB5A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429615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/>
              <a:t>This strategy will assign the longest job to the machine with the smallest load in an arbitrary order of jobs.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4</a:t>
            </a:fld>
            <a:endParaRPr lang="en-US" altLang="zh-CN" dirty="0"/>
          </a:p>
        </p:txBody>
      </p:sp>
      <p:pic>
        <p:nvPicPr>
          <p:cNvPr id="21" name="内容占位符 20">
            <a:extLst>
              <a:ext uri="{FF2B5EF4-FFF2-40B4-BE49-F238E27FC236}">
                <a16:creationId xmlns:a16="http://schemas.microsoft.com/office/drawing/2014/main" id="{C4E84F4A-9F48-4429-8534-E01ACFDA7B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7553"/>
          <a:stretch/>
        </p:blipFill>
        <p:spPr>
          <a:xfrm>
            <a:off x="5800597" y="1935546"/>
            <a:ext cx="5945937" cy="3764349"/>
          </a:xfrm>
        </p:spPr>
      </p:pic>
    </p:spTree>
    <p:extLst>
      <p:ext uri="{BB962C8B-B14F-4D97-AF65-F5344CB8AC3E}">
        <p14:creationId xmlns:p14="http://schemas.microsoft.com/office/powerpoint/2010/main" val="86516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FFEF50-F62B-4A59-B82B-698063A05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553C704-8707-434F-9A89-20DEFDD2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Effect of algorithm </a:t>
            </a: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2DDE2F-7DF3-4271-BED6-7504CAD2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A52E39-5FB7-4860-8980-A77300650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4224879" cy="393192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>
                    <a:solidFill>
                      <a:srgbClr val="FFFFFF"/>
                    </a:solidFill>
                  </a:rPr>
                  <a:t>If the theoretical optimal makespan of the job queue is T</a:t>
                </a:r>
                <a:r>
                  <a:rPr lang="en-US" altLang="zh-CN" baseline="30000" dirty="0">
                    <a:solidFill>
                      <a:srgbClr val="FFFFFF"/>
                    </a:solidFill>
                  </a:rPr>
                  <a:t>*</a:t>
                </a:r>
                <a:r>
                  <a:rPr lang="en-US" altLang="zh-CN" dirty="0">
                    <a:solidFill>
                      <a:srgbClr val="FFFFFF"/>
                    </a:solidFill>
                  </a:rPr>
                  <a:t>, then</a:t>
                </a:r>
                <a:r>
                  <a:rPr lang="zh-CN" altLang="en-US" dirty="0">
                    <a:solidFill>
                      <a:srgbClr val="FFFF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FFFF"/>
                    </a:solidFill>
                  </a:rPr>
                  <a:t>the sorted</a:t>
                </a:r>
                <a:r>
                  <a:rPr lang="zh-CN" altLang="en-US" dirty="0">
                    <a:solidFill>
                      <a:srgbClr val="FFFF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FFFF"/>
                    </a:solidFill>
                  </a:rPr>
                  <a:t>greedy algorithm’s makespan T will not worse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zh-CN" altLang="en-US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dirty="0">
                    <a:solidFill>
                      <a:srgbClr val="FFFFFF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zh-CN" altLang="en-US" baseline="30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A52E39-5FB7-4860-8980-A77300650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4224879" cy="3931920"/>
              </a:xfrm>
              <a:blipFill>
                <a:blip r:embed="rId2"/>
                <a:stretch>
                  <a:fillRect l="-722" t="-1085" r="-4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6C594590-85A1-4BC3-B913-987B0370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34953D-21D1-42C2-96B8-DD73C7DA1B65}" type="slidenum">
              <a:rPr lang="zh-CN" altLang="en-US" smtClean="0"/>
              <a:pPr>
                <a:spcAft>
                  <a:spcPts val="600"/>
                </a:spcAft>
              </a:pPr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AB33CE-9CCB-4073-9D6B-1A194ED72187}"/>
                  </a:ext>
                </a:extLst>
              </p:cNvPr>
              <p:cNvSpPr txBox="1"/>
              <p:nvPr/>
            </p:nvSpPr>
            <p:spPr>
              <a:xfrm>
                <a:off x="5319199" y="2799943"/>
                <a:ext cx="6985000" cy="8926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400" b="1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altLang="zh-CN" sz="2400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zh-CN" sz="2400" b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2400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𝑻</m:t>
                      </m:r>
                      <m:r>
                        <a:rPr lang="zh-CN" altLang="zh-CN" sz="2400" b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400" b="1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zh-CN" sz="2400" b="1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zh-CN" altLang="zh-CN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altLang="zh-CN" sz="2400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AB33CE-9CCB-4073-9D6B-1A194ED72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199" y="2799943"/>
                <a:ext cx="6985000" cy="8926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21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52AFA8-8863-4BAA-808D-C716FDCF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D553C704-8707-434F-9A89-20DEFDD2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/>
              <a:t>The first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1C5BE8-87AE-432C-A8FE-54042DC0DD29}"/>
                  </a:ext>
                </a:extLst>
              </p:cNvPr>
              <p:cNvSpPr txBox="1"/>
              <p:nvPr/>
            </p:nvSpPr>
            <p:spPr>
              <a:xfrm>
                <a:off x="1024127" y="2286000"/>
                <a:ext cx="3326321" cy="393192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77500" lnSpcReduction="20000"/>
              </a:bodyPr>
              <a:lstStyle/>
              <a:p>
                <a:pPr defTabSz="914400">
                  <a:lnSpc>
                    <a:spcPct val="120000"/>
                  </a:lnSpc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en-US" altLang="zh-CN" sz="2600" dirty="0"/>
                  <a:t>The first example should satisfy that the obtained </a:t>
                </a:r>
                <a:r>
                  <a:rPr lang="en-US" altLang="zh-CN" sz="2600" dirty="0" err="1"/>
                  <a:t>makespan</a:t>
                </a:r>
                <a:r>
                  <a:rPr lang="en-US" altLang="zh-CN" sz="2600" dirty="0"/>
                  <a:t> T is very close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600" dirty="0"/>
                  <a:t>. </a:t>
                </a:r>
              </a:p>
              <a:p>
                <a:pPr defTabSz="914400">
                  <a:lnSpc>
                    <a:spcPct val="120000"/>
                  </a:lnSpc>
                  <a:spcAft>
                    <a:spcPts val="600"/>
                  </a:spcAft>
                  <a:buClr>
                    <a:schemeClr val="accent1"/>
                  </a:buClr>
                </a:pPr>
                <a:endParaRPr lang="en-US" altLang="zh-CN" sz="2000" dirty="0"/>
              </a:p>
              <a:p>
                <a:pPr defTabSz="914400">
                  <a:lnSpc>
                    <a:spcPct val="120000"/>
                  </a:lnSpc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en-US" altLang="zh-CN" sz="2800" dirty="0"/>
                  <a:t>How to build this example?</a:t>
                </a:r>
              </a:p>
              <a:p>
                <a:pPr defTabSz="914400">
                  <a:lnSpc>
                    <a:spcPct val="120000"/>
                  </a:lnSpc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en-US" altLang="zh-CN" sz="2000" i="1" dirty="0"/>
                  <a:t>Suppose we have m machines, then we can create 3 jobs with time m, 2 jobs for time m+1, 2 jobs for time m+2,…, 2jobs for time 2m-1. </a:t>
                </a:r>
              </a:p>
              <a:p>
                <a:pPr defTabSz="914400">
                  <a:lnSpc>
                    <a:spcPct val="120000"/>
                  </a:lnSpc>
                  <a:spcAft>
                    <a:spcPts val="600"/>
                  </a:spcAft>
                  <a:buClr>
                    <a:schemeClr val="accent1"/>
                  </a:buClr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1C5BE8-87AE-432C-A8FE-54042DC0D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2286000"/>
                <a:ext cx="3326321" cy="3931920"/>
              </a:xfrm>
              <a:prstGeom prst="rect">
                <a:avLst/>
              </a:prstGeom>
              <a:blipFill>
                <a:blip r:embed="rId2"/>
                <a:stretch>
                  <a:fillRect l="-3663" t="-775" r="-4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6C594590-85A1-4BC3-B913-987B0370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6</a:t>
            </a:fld>
            <a:endParaRPr lang="en-US" altLang="zh-CN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9E2C016-29C2-412E-B99A-AA6D26FD2287}"/>
              </a:ext>
            </a:extLst>
          </p:cNvPr>
          <p:cNvGrpSpPr/>
          <p:nvPr/>
        </p:nvGrpSpPr>
        <p:grpSpPr>
          <a:xfrm>
            <a:off x="4422957" y="111036"/>
            <a:ext cx="7665653" cy="6746964"/>
            <a:chOff x="4422957" y="111036"/>
            <a:chExt cx="7665653" cy="6746964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66574CD-DACB-4276-91AC-D8B40F9994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7" t="10279" r="9397" b="5648"/>
            <a:stretch/>
          </p:blipFill>
          <p:spPr>
            <a:xfrm>
              <a:off x="4422957" y="111036"/>
              <a:ext cx="4801607" cy="3357498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D9C0984-EA69-4C8E-A7BF-409758775C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6" t="11102" r="9266" b="5647"/>
            <a:stretch/>
          </p:blipFill>
          <p:spPr>
            <a:xfrm>
              <a:off x="7238664" y="3504786"/>
              <a:ext cx="4849946" cy="3353214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07DCC33-6DFA-4500-AE38-9D15DF86C219}"/>
                </a:ext>
              </a:extLst>
            </p:cNvPr>
            <p:cNvSpPr txBox="1"/>
            <p:nvPr/>
          </p:nvSpPr>
          <p:spPr>
            <a:xfrm>
              <a:off x="9450143" y="1335024"/>
              <a:ext cx="19577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Result of sorted greedy algorithm</a:t>
              </a:r>
              <a:endParaRPr lang="zh-CN" altLang="en-US" sz="20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F88812C-FB75-4E59-B824-15B794C9A77E}"/>
                </a:ext>
              </a:extLst>
            </p:cNvPr>
            <p:cNvSpPr txBox="1"/>
            <p:nvPr/>
          </p:nvSpPr>
          <p:spPr>
            <a:xfrm>
              <a:off x="5611274" y="4688817"/>
              <a:ext cx="1627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Optimal result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042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3C704-8707-434F-9A89-20DEFDD2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/>
              <a:t>The first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1C5BE8-87AE-432C-A8FE-54042DC0DD29}"/>
                  </a:ext>
                </a:extLst>
              </p:cNvPr>
              <p:cNvSpPr txBox="1"/>
              <p:nvPr/>
            </p:nvSpPr>
            <p:spPr>
              <a:xfrm>
                <a:off x="1024128" y="2286000"/>
                <a:ext cx="3225616" cy="393192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/>
              </a:bodyPr>
              <a:lstStyle/>
              <a:p>
                <a:pPr defTabSz="914400">
                  <a:lnSpc>
                    <a:spcPct val="120000"/>
                  </a:lnSpc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en-US" altLang="zh-CN" sz="2000" dirty="0"/>
                  <a:t>Is this way always work?</a:t>
                </a:r>
              </a:p>
              <a:p>
                <a:pPr defTabSz="914400">
                  <a:lnSpc>
                    <a:spcPct val="120000"/>
                  </a:lnSpc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en-US" altLang="zh-CN" sz="1600" i="1" dirty="0"/>
                  <a:t>In the first two rounds, all the machines spend 3m-1 time. And in the third round, there is a machine spend m times. It need 4m-1 time total.</a:t>
                </a:r>
              </a:p>
              <a:p>
                <a:pPr defTabSz="914400">
                  <a:lnSpc>
                    <a:spcPct val="120000"/>
                  </a:lnSpc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en-US" altLang="zh-CN" sz="1600" i="1" dirty="0"/>
                  <a:t>For the optimal solution. I combine jobs with (2m-1, m+1), (2m-2, m+2),…,(2m-floor(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i="1" dirty="0"/>
                  <a:t>), </a:t>
                </a:r>
                <a:r>
                  <a:rPr lang="en-US" altLang="zh-CN" sz="1600" i="1" dirty="0" err="1"/>
                  <a:t>m+ceil</a:t>
                </a:r>
                <a:r>
                  <a:rPr lang="en-US" altLang="zh-CN" sz="1600" i="1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i="1" dirty="0"/>
                  <a:t>)), (</a:t>
                </a:r>
                <a:r>
                  <a:rPr lang="en-US" altLang="zh-CN" sz="1600" i="1" dirty="0" err="1"/>
                  <a:t>m,m,m</a:t>
                </a:r>
                <a:r>
                  <a:rPr lang="en-US" altLang="zh-CN" sz="1600" i="1" dirty="0"/>
                  <a:t>). Which means it need 3m time total.</a:t>
                </a:r>
              </a:p>
              <a:p>
                <a:pPr defTabSz="914400">
                  <a:lnSpc>
                    <a:spcPct val="120000"/>
                  </a:lnSpc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en-US" altLang="zh-CN" sz="1700" i="1" dirty="0"/>
                  <a:t>So the </a:t>
                </a:r>
                <a:r>
                  <a:rPr lang="en-US" altLang="zh-CN" sz="1700" i="1" dirty="0" err="1"/>
                  <a:t>makespan</a:t>
                </a:r>
                <a:r>
                  <a:rPr lang="en-US" altLang="zh-CN" sz="1700" i="1" dirty="0"/>
                  <a:t> 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7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zh-CN" sz="17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700" i="1" dirty="0"/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1C5BE8-87AE-432C-A8FE-54042DC0D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2286000"/>
                <a:ext cx="3225616" cy="3931920"/>
              </a:xfrm>
              <a:prstGeom prst="rect">
                <a:avLst/>
              </a:prstGeom>
              <a:blipFill>
                <a:blip r:embed="rId2"/>
                <a:stretch>
                  <a:fillRect l="-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6C594590-85A1-4BC3-B913-987B0370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/>
              <a:pPr defTabSz="914400">
                <a:spcAft>
                  <a:spcPts val="600"/>
                </a:spcAft>
              </a:pPr>
              <a:t>7</a:t>
            </a:fld>
            <a:endParaRPr lang="en-US" altLang="zh-CN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C3FCEDC-F88E-450E-8984-DC31311C6663}"/>
              </a:ext>
            </a:extLst>
          </p:cNvPr>
          <p:cNvGrpSpPr/>
          <p:nvPr/>
        </p:nvGrpSpPr>
        <p:grpSpPr>
          <a:xfrm>
            <a:off x="4422957" y="111036"/>
            <a:ext cx="7665653" cy="6746964"/>
            <a:chOff x="4422957" y="111036"/>
            <a:chExt cx="7665653" cy="674696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3AC7D99-7856-43F7-9556-E3C5FCBA93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7" t="10279" r="9397" b="5648"/>
            <a:stretch/>
          </p:blipFill>
          <p:spPr>
            <a:xfrm>
              <a:off x="4422957" y="111036"/>
              <a:ext cx="4801607" cy="3357498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B33327D-2DDB-4143-A4DA-073EA0468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6" t="11102" r="9266" b="5647"/>
            <a:stretch/>
          </p:blipFill>
          <p:spPr>
            <a:xfrm>
              <a:off x="7238664" y="3504786"/>
              <a:ext cx="4849946" cy="3353214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339B92A-436F-484D-89A8-33E6A31B8333}"/>
                </a:ext>
              </a:extLst>
            </p:cNvPr>
            <p:cNvSpPr txBox="1"/>
            <p:nvPr/>
          </p:nvSpPr>
          <p:spPr>
            <a:xfrm>
              <a:off x="9450143" y="1335024"/>
              <a:ext cx="19577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Result of sorted greedy algorithm</a:t>
              </a:r>
              <a:endParaRPr lang="zh-CN" altLang="en-US" sz="20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5BB42D3-BCE4-4998-8FC4-C93950351C93}"/>
                </a:ext>
              </a:extLst>
            </p:cNvPr>
            <p:cNvSpPr txBox="1"/>
            <p:nvPr/>
          </p:nvSpPr>
          <p:spPr>
            <a:xfrm>
              <a:off x="5611274" y="4688817"/>
              <a:ext cx="1627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Optimal result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576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D2C8FD2-10A1-4A20-AE58-4955C991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Algorithm for the case that Some machines are more efficient than the others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1E98732-D0D8-49A8-AAA1-96F44631051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8" y="2286000"/>
                <a:ext cx="4325313" cy="4023360"/>
              </a:xfrm>
            </p:spPr>
            <p:txBody>
              <a:bodyPr/>
              <a:lstStyle/>
              <a:p>
                <a:r>
                  <a:rPr lang="en-US" altLang="zh-CN" dirty="0"/>
                  <a:t>I use 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greedy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strategy like sorted greedy loading balance strategy. </a:t>
                </a:r>
              </a:p>
              <a:p>
                <a:r>
                  <a:rPr lang="en-US" altLang="zh-CN" dirty="0"/>
                  <a:t>In this algorithm, it will sort the task list by the average loading on the machines firstly.</a:t>
                </a:r>
              </a:p>
              <a:p>
                <a:r>
                  <a:rPr lang="en-US" altLang="zh-CN" dirty="0"/>
                  <a:t>Then, it will assign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𝒕𝒉</m:t>
                    </m:r>
                  </m:oMath>
                </a14:m>
                <a:r>
                  <a:rPr lang="en-US" altLang="zh-CN" dirty="0"/>
                  <a:t> job to the machine let the machines solve the first I </a:t>
                </a:r>
                <a:r>
                  <a:rPr lang="en-US" altLang="zh-CN"/>
                  <a:t>jobs fastest.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1E98732-D0D8-49A8-AAA1-96F446310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8" y="2286000"/>
                <a:ext cx="4325313" cy="4023360"/>
              </a:xfrm>
              <a:blipFill>
                <a:blip r:embed="rId2"/>
                <a:stretch>
                  <a:fillRect l="-704" t="-1818" r="-1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1B39553D-6EF1-4F3C-999D-37DF60D036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0134" y="2286000"/>
            <a:ext cx="6101123" cy="3367065"/>
          </a:xfrm>
        </p:spPr>
      </p:pic>
    </p:spTree>
    <p:extLst>
      <p:ext uri="{BB962C8B-B14F-4D97-AF65-F5344CB8AC3E}">
        <p14:creationId xmlns:p14="http://schemas.microsoft.com/office/powerpoint/2010/main" val="377915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CCBD7FEC-FA76-499A-80F0-827EEDE06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 !</a:t>
            </a:r>
            <a:endParaRPr lang="zh-CN" altLang="en-US" dirty="0"/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1AA61B1E-1E0A-46EA-883C-DD0873252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EEBFF06-8C5C-4093-82FB-0C912CE0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647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</TotalTime>
  <Words>387</Words>
  <Application>Microsoft Office PowerPoint</Application>
  <PresentationFormat>宽屏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Cambria Math</vt:lpstr>
      <vt:lpstr>Tw Cen MT</vt:lpstr>
      <vt:lpstr>Tw Cen MT Condensed</vt:lpstr>
      <vt:lpstr>Wingdings 3</vt:lpstr>
      <vt:lpstr>积分</vt:lpstr>
      <vt:lpstr>Loading Balance Problem</vt:lpstr>
      <vt:lpstr>Content</vt:lpstr>
      <vt:lpstr>Loading Balance Problem</vt:lpstr>
      <vt:lpstr>Sorted greedy loading balance strategy</vt:lpstr>
      <vt:lpstr>Effect of algorithm </vt:lpstr>
      <vt:lpstr>The first Example</vt:lpstr>
      <vt:lpstr>The first Example</vt:lpstr>
      <vt:lpstr>Algorithm for the case that Some machines are more efficient than the others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Neighbor Greedy</dc:title>
  <dc:creator>汪 至圆</dc:creator>
  <cp:lastModifiedBy>汪 至圆</cp:lastModifiedBy>
  <cp:revision>47</cp:revision>
  <dcterms:created xsi:type="dcterms:W3CDTF">2020-09-15T17:20:17Z</dcterms:created>
  <dcterms:modified xsi:type="dcterms:W3CDTF">2020-09-30T07:28:49Z</dcterms:modified>
</cp:coreProperties>
</file>