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7ABB"/>
    <a:srgbClr val="F2585D"/>
    <a:srgbClr val="F78018"/>
    <a:srgbClr val="4B8AE1"/>
    <a:srgbClr val="757272"/>
    <a:srgbClr val="BB7BBB"/>
    <a:srgbClr val="2BBB2B"/>
    <a:srgbClr val="5591E2"/>
    <a:srgbClr val="905822"/>
    <a:srgbClr val="F256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7812" autoAdjust="0"/>
  </p:normalViewPr>
  <p:slideViewPr>
    <p:cSldViewPr snapToGrid="0">
      <p:cViewPr varScale="1">
        <p:scale>
          <a:sx n="179" d="100"/>
          <a:sy n="179" d="100"/>
        </p:scale>
        <p:origin x="20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916147-6CC2-95EA-73D3-B19B3F4B97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38AA7C-6D2C-601E-D899-DA313AFAFF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A549244-DE7A-A6FC-E46F-EA2E5A36F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873F6FA-F91E-0818-5A3D-8B597EB76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84A930A-BB2F-76CA-8624-1C191267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430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A7F91B-F9C8-93D5-7EFB-E3CDDCD67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CC60D1E-E011-F484-2BFF-FC213C0113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BE9D14E-6258-2768-0E69-945EC9429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D1C969D-C15B-9968-A6C8-C8ED74492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EF948E-CA78-9428-5A14-9FABCCE8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2048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454ADC1-D9DD-3F6C-6B05-731D23617D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1C247EC-B5DF-1FE5-275F-1D38DF1F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E6051CF-8990-6A9F-8E01-B666609CC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C62BAA9-5E51-1BC5-E795-1B1532B5B0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9767D13-B91E-BFC9-1862-CCEA5A496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57467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89E47A-C60F-7C36-509B-46FBA7454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2C3DCC-B26B-3D05-98A3-58F11781A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7907B6-ECA7-8CFB-974F-B9344F75F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690FE1-97F5-5AFF-0D1A-0F7F5DDC7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8DA5C0E-01F4-877E-1266-E256B562E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491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68788-E10F-F6DF-C9E4-9B9A8170CE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E94BD07-4D9B-68C5-1293-07C60FE73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2BF11A0-2A0D-9C99-9C30-CEE8FF6C6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D2D1E2C-A8EF-B769-5E8F-3A5B7AE0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AD96BCD-645E-5C53-1A6F-17D946ED6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2400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3FEDB7-FAD6-839D-8EF8-A5EA3DD00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1FA3D1-D9F7-0120-7AD4-B75CF66173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DABE0-8FFC-8D00-CDAE-ED8BF441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38EAD1A-3119-700F-2D5D-6BAB7447C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C0299A-3161-B055-04D7-403CF31D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78CA58A-CE4E-E8E7-D2AE-FDEB75DEB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126623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0EBDEE-65FC-B133-C2F3-B66D50B59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B9BB688-6A93-C9C2-8331-D0EAD6AB0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44473E1-A7E3-48D8-C0B9-EE7A91EAD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C6A3A5-5ED0-4AE2-1149-84AD2F7B5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BE29E0D8-8E59-4A5D-DBB9-4B658A254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86B9593-74B1-C9B8-1E15-53F92095C8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EBED5EF-3D26-69DD-E05A-3A88F33DA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D0687FAE-0C26-2F3D-064C-02334F50A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2983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6B6F99-DC54-2F11-C76E-39C4BDE9E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5A5828A-167E-F04B-A4AE-4467710DA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1EDE673-BE21-2922-38DD-2F4C0349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4A9E3AF-BAD8-293A-DE34-5999790E1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4474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8F0E4EA-3727-FC4D-9258-5F196B19C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5098200-5BFE-8892-62AB-6658BDD54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02F3DBD-D8E2-0CCD-4096-92F41E1C8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1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5F84E6-490F-E2C7-1C59-48936F126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C4CE366-3BF8-AFFD-7FFA-C9FA785143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23FD25E-D9CE-ACAB-D5EC-EEEDF77E8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40DD732-EADB-4DCE-42D3-8EE18E9F7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DC7B9D0-8CA5-0917-E15B-35022E15DD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C3B267-B725-B44F-27C7-9EFD4B5D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9630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3E91C4-8114-BDE6-5343-75658C3BA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523C563-EE07-8BC2-5E78-0049456FAF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B547F4A-DE36-B6B4-CDAA-1115279E6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E1CAAD07-F30F-916D-A31B-CBD71BD6A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47E0287-59EC-EE96-4B40-3BB896253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E14190-6695-F005-C7AC-F7C175A11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44792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6654148-2922-5824-6205-F5966FF32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7D51CBC-6B5A-F1AE-7BBD-E386CBEF77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81E3EE2-3886-B546-8A02-48AB4DF58E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CFB53-3C4F-4D81-A8C1-A108D130D14A}" type="datetimeFigureOut">
              <a:rPr lang="fr-FR" smtClean="0"/>
              <a:t>08/01/2025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A331486-C312-1506-0332-E6AD104AB0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6E29E0C-9EA7-041E-331F-493FD07AAE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1391F-7814-4039-8A7B-6BDB95607AE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72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520A83D2-AE81-FD10-5198-8226CDB75988}"/>
              </a:ext>
            </a:extLst>
          </p:cNvPr>
          <p:cNvSpPr txBox="1"/>
          <p:nvPr/>
        </p:nvSpPr>
        <p:spPr>
          <a:xfrm>
            <a:off x="4001516" y="156307"/>
            <a:ext cx="4188968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800" b="1"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Star Wars Rebellion</a:t>
            </a:r>
          </a:p>
          <a:p>
            <a:pPr algn="ctr"/>
            <a:r>
              <a:rPr lang="fr-FR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25th </a:t>
            </a:r>
            <a:r>
              <a:rPr lang="fr-FR" b="1" err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anniversary</a:t>
            </a:r>
            <a:r>
              <a:rPr lang="fr-FR" b="1">
                <a:solidFill>
                  <a:srgbClr val="FF0000"/>
                </a:solidFill>
                <a:latin typeface="Verdana" panose="020B0604030504040204" pitchFamily="34" charset="0"/>
                <a:ea typeface="Verdana" panose="020B0604030504040204" pitchFamily="34" charset="0"/>
                <a:cs typeface="Calibri" panose="020F0502020204030204" pitchFamily="34" charset="0"/>
              </a:rPr>
              <a:t> patch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F63C1AA-5AEF-F195-0A96-36FD8E1CA7E9}"/>
              </a:ext>
            </a:extLst>
          </p:cNvPr>
          <p:cNvSpPr txBox="1"/>
          <p:nvPr/>
        </p:nvSpPr>
        <p:spPr>
          <a:xfrm>
            <a:off x="250661" y="1083526"/>
            <a:ext cx="637455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ea typeface="Verdana" panose="020B0604030504040204" pitchFamily="34" charset="0"/>
                <a:cs typeface="Calibri" panose="020F0502020204030204" pitchFamily="34" charset="0"/>
              </a:rPr>
              <a:t>Content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Game version: 1.02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includes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various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community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fixes)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DirectX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libraries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: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DgVoodoo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2.84 (2024-12-22)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New Galaxy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map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using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Top 200 Star Wars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using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2023 canon &amp;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positioned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as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accurately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as possible)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2 modes: </a:t>
            </a:r>
            <a:r>
              <a:rPr lang="fr-FR" sz="1100" b="1">
                <a:solidFill>
                  <a:schemeClr val="accent6">
                    <a:lumMod val="75000"/>
                  </a:schemeClr>
                </a:solidFill>
                <a:ea typeface="Verdana" panose="020B0604030504040204" pitchFamily="34" charset="0"/>
                <a:cs typeface="Calibri" panose="020F0502020204030204" pitchFamily="34" charset="0"/>
              </a:rPr>
              <a:t>compatible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noProof="1">
                <a:ea typeface="Verdana" panose="020B0604030504040204" pitchFamily="34" charset="0"/>
                <a:cs typeface="Calibri" panose="020F0502020204030204" pitchFamily="34" charset="0"/>
              </a:rPr>
              <a:t>with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or </a:t>
            </a:r>
            <a:r>
              <a:rPr lang="fr-FR" sz="1100" b="1" err="1">
                <a:solidFill>
                  <a:srgbClr val="FF0000"/>
                </a:solidFill>
                <a:ea typeface="Verdana" panose="020B0604030504040204" pitchFamily="34" charset="0"/>
                <a:cs typeface="Calibri" panose="020F0502020204030204" pitchFamily="34" charset="0"/>
              </a:rPr>
              <a:t>accurate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positions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savegames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/multi not compatible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with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20/20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Sector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endParaRPr lang="fr-FR" sz="1100" b="1"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200/200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including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: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&amp;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encyclopedia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picture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position, area, connections,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geology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species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economy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history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sources)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Individual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instead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of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only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26 base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game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reused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for 200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planets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61/61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Character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closer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to canon/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legends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character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real faces)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118/118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displaying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base stats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optional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444500" lvl="1" indent="-87313">
              <a:buFont typeface="Wingdings" panose="05000000000000000000" pitchFamily="2" charset="2"/>
              <a:buChar char="§"/>
            </a:pP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10/10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troops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9/9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special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forces, 8/8 fighters, 30/30 capital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61/61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characters</a:t>
            </a:r>
            <a:endParaRPr lang="fr-FR" sz="1100">
              <a:ea typeface="Verdana" panose="020B0604030504040204" pitchFamily="34" charset="0"/>
              <a:cs typeface="Calibri" panose="020F0502020204030204" pitchFamily="34" charset="0"/>
            </a:endParaRP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30/30 new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Encyclopedia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picture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faction, full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size,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easy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stats,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company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history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8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changed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to use more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known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ones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(+ 7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names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 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improved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29/29 new Capital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3D models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80/80 new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Space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Fighters </a:t>
            </a:r>
            <a:r>
              <a:rPr lang="fr-FR" sz="1100" b="1" err="1">
                <a:ea typeface="Verdana" panose="020B0604030504040204" pitchFamily="34" charset="0"/>
                <a:cs typeface="Calibri" panose="020F0502020204030204" pitchFamily="34" charset="0"/>
              </a:rPr>
              <a:t>sprites</a:t>
            </a:r>
            <a:r>
              <a:rPr lang="fr-FR" sz="1100" b="1">
                <a:ea typeface="Verdana" panose="020B0604030504040204" pitchFamily="34" charset="0"/>
                <a:cs typeface="Calibri" panose="020F0502020204030204" pitchFamily="34" charset="0"/>
              </a:rPr>
              <a:t> for 3D battles 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(X-</a:t>
            </a:r>
            <a:r>
              <a:rPr lang="fr-FR" sz="1100" err="1">
                <a:ea typeface="Verdana" panose="020B0604030504040204" pitchFamily="34" charset="0"/>
                <a:cs typeface="Calibri" panose="020F0502020204030204" pitchFamily="34" charset="0"/>
              </a:rPr>
              <a:t>wing</a:t>
            </a:r>
            <a:r>
              <a:rPr lang="fr-FR" sz="1100">
                <a:ea typeface="Verdana" panose="020B0604030504040204" pitchFamily="34" charset="0"/>
                <a:cs typeface="Calibri" panose="020F0502020204030204" pitchFamily="34" charset="0"/>
              </a:rPr>
              <a:t>, ...)</a:t>
            </a:r>
          </a:p>
          <a:p>
            <a:pPr marL="87313" indent="-87313">
              <a:buFont typeface="Wingdings" panose="05000000000000000000" pitchFamily="2" charset="2"/>
              <a:buChar char="§"/>
            </a:pPr>
            <a:r>
              <a:rPr lang="en-US" sz="1100" b="1">
                <a:ea typeface="Verdana" panose="020B0604030504040204" pitchFamily="34" charset="0"/>
                <a:cs typeface="Calibri" panose="020F0502020204030204" pitchFamily="34" charset="0"/>
              </a:rPr>
              <a:t>16/16 HD background </a:t>
            </a:r>
            <a:r>
              <a:rPr lang="en-US" sz="1100" b="1" err="1">
                <a:ea typeface="Verdana" panose="020B0604030504040204" pitchFamily="34" charset="0"/>
                <a:cs typeface="Calibri" panose="020F0502020204030204" pitchFamily="34" charset="0"/>
              </a:rPr>
              <a:t>musics</a:t>
            </a:r>
            <a:r>
              <a:rPr lang="en-US" sz="1100">
                <a:ea typeface="Verdana" panose="020B0604030504040204" pitchFamily="34" charset="0"/>
                <a:cs typeface="Calibri" panose="020F0502020204030204" pitchFamily="34" charset="0"/>
              </a:rPr>
              <a:t> (44KHz vs 11KHz rebuilt from CDs and completed with AI remasters)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183DD824-3B5E-C2CF-95BA-E391DFE84EDB}"/>
              </a:ext>
            </a:extLst>
          </p:cNvPr>
          <p:cNvSpPr txBox="1"/>
          <p:nvPr/>
        </p:nvSpPr>
        <p:spPr>
          <a:xfrm>
            <a:off x="6723737" y="1083526"/>
            <a:ext cx="5038559" cy="28007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7313" indent="-87313">
              <a:buFont typeface="Wingdings" panose="05000000000000000000" pitchFamily="2" charset="2"/>
              <a:buChar char="§"/>
            </a:pP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Capital </a:t>
            </a:r>
            <a:r>
              <a:rPr lang="fr-FR" sz="1100" b="1" err="1"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 changes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Mon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Calamari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Cruiser → MC80 Liberty Cruiser (</a:t>
            </a:r>
            <a:r>
              <a:rPr lang="fr-FR" sz="1100" err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change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Bulk Transport → Bulk </a:t>
            </a:r>
            <a:r>
              <a:rPr lang="fr-FR" sz="1100" err="1">
                <a:ea typeface="Calibri" panose="020F0502020204030204" pitchFamily="34" charset="0"/>
                <a:cs typeface="Calibri" panose="020F0502020204030204" pitchFamily="34" charset="0"/>
              </a:rPr>
              <a:t>Freighter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1100" err="1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</a:t>
            </a:r>
            <a:r>
              <a:rPr lang="fr-FR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change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Alliance Dreadnaught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MC40a Light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CC-9600 Frigate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MC30c Frigate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Bulwark Battlecruiser 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Viscount Star Defender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rgbClr val="FF00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[Alliance]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Dauntless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MC80a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HomeOne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Strike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Vindicator Heavy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Interdictor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Immobilizer Cruiser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Carrack Light Cruiser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Arquitens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Light Cruiser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Victory Destroyer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Victory I Star Destroyer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Star Destroyer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I Star Destroyer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Assault Transport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Gladiator Star Destroyer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Galleon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 err="1">
                <a:ea typeface="Calibri" panose="020F0502020204030204" pitchFamily="34" charset="0"/>
                <a:cs typeface="Calibri" panose="020F0502020204030204" pitchFamily="34" charset="0"/>
              </a:rPr>
              <a:t>Acclamator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 Drop Ship (</a:t>
            </a:r>
            <a:r>
              <a:rPr lang="en-US" sz="1100">
                <a:solidFill>
                  <a:schemeClr val="tx2">
                    <a:lumMod val="50000"/>
                    <a:lumOff val="50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Star Galleon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Star Galleon Frigate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marL="361950" lvl="1" indent="-95250">
              <a:buFont typeface="Wingdings" panose="05000000000000000000" pitchFamily="2" charset="2"/>
              <a:buChar char="§"/>
            </a:pPr>
            <a:r>
              <a:rPr lang="fr-FR" sz="1100">
                <a:solidFill>
                  <a:schemeClr val="accent6">
                    <a:lumMod val="7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[Empire]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Dreadnaught</a:t>
            </a:r>
            <a:r>
              <a:rPr lang="fr-FR" sz="1100">
                <a:ea typeface="Calibri" panose="020F0502020204030204" pitchFamily="34" charset="0"/>
                <a:cs typeface="Calibri" panose="020F0502020204030204" pitchFamily="34" charset="0"/>
              </a:rPr>
              <a:t> → 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Imperial Dreadnought (</a:t>
            </a:r>
            <a:r>
              <a:rPr lang="en-US" sz="1100">
                <a:solidFill>
                  <a:schemeClr val="bg1">
                    <a:lumMod val="65000"/>
                  </a:schemeClr>
                </a:solidFill>
                <a:ea typeface="Calibri" panose="020F0502020204030204" pitchFamily="34" charset="0"/>
                <a:cs typeface="Calibri" panose="020F0502020204030204" pitchFamily="34" charset="0"/>
              </a:rPr>
              <a:t>name change</a:t>
            </a:r>
            <a:r>
              <a:rPr lang="en-US" sz="1100"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7001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oneTexte 8">
            <a:extLst>
              <a:ext uri="{FF2B5EF4-FFF2-40B4-BE49-F238E27FC236}">
                <a16:creationId xmlns:a16="http://schemas.microsoft.com/office/drawing/2014/main" id="{ABA3290D-5B7D-1B3A-DD2F-17226047B729}"/>
              </a:ext>
            </a:extLst>
          </p:cNvPr>
          <p:cNvSpPr txBox="1"/>
          <p:nvPr/>
        </p:nvSpPr>
        <p:spPr>
          <a:xfrm>
            <a:off x="3994049" y="2847668"/>
            <a:ext cx="115127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TROOPS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02438008-8714-AAE7-96C1-95486FFB22CC}"/>
              </a:ext>
            </a:extLst>
          </p:cNvPr>
          <p:cNvSpPr txBox="1"/>
          <p:nvPr/>
        </p:nvSpPr>
        <p:spPr>
          <a:xfrm>
            <a:off x="3816917" y="135686"/>
            <a:ext cx="15055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CHARACTERS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902DE8A4-3511-1572-EAF9-EBAEDDC8FCDB}"/>
              </a:ext>
            </a:extLst>
          </p:cNvPr>
          <p:cNvSpPr txBox="1"/>
          <p:nvPr/>
        </p:nvSpPr>
        <p:spPr>
          <a:xfrm>
            <a:off x="3706310" y="1489478"/>
            <a:ext cx="17267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SPECIAL FORCES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Image 17">
            <a:extLst>
              <a:ext uri="{FF2B5EF4-FFF2-40B4-BE49-F238E27FC236}">
                <a16:creationId xmlns:a16="http://schemas.microsoft.com/office/drawing/2014/main" id="{5E376510-B5BC-DA77-FFC5-CB39A12AC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8126" y="4477530"/>
            <a:ext cx="2379708" cy="902772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F5727891-D98A-AA03-5370-837AF733DA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8126" y="383383"/>
            <a:ext cx="2379708" cy="975290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52EFCE60-2752-1764-1F84-A8A61ECB211E}"/>
              </a:ext>
            </a:extLst>
          </p:cNvPr>
          <p:cNvSpPr txBox="1"/>
          <p:nvPr/>
        </p:nvSpPr>
        <p:spPr>
          <a:xfrm>
            <a:off x="3776842" y="4215920"/>
            <a:ext cx="158569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CAPITAL SHIPS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25BFD1F6-3942-3A9F-F7F8-8D6EA73359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6321" y="5768742"/>
            <a:ext cx="2383319" cy="902772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67BF6243-139B-F646-6358-EF9E34CEA6E8}"/>
              </a:ext>
            </a:extLst>
          </p:cNvPr>
          <p:cNvSpPr txBox="1"/>
          <p:nvPr/>
        </p:nvSpPr>
        <p:spPr>
          <a:xfrm>
            <a:off x="3940348" y="5511107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100" b="1">
                <a:ea typeface="Calibri" panose="020F0502020204030204" pitchFamily="34" charset="0"/>
                <a:cs typeface="Calibri" panose="020F0502020204030204" pitchFamily="34" charset="0"/>
              </a:rPr>
              <a:t>FIGHTERS STATS</a:t>
            </a:r>
            <a:endParaRPr lang="fr-FR" sz="11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8" name="Image 27">
            <a:extLst>
              <a:ext uri="{FF2B5EF4-FFF2-40B4-BE49-F238E27FC236}">
                <a16:creationId xmlns:a16="http://schemas.microsoft.com/office/drawing/2014/main" id="{CD209323-B30A-7D43-1936-3E5A1EA2DC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6321" y="3112321"/>
            <a:ext cx="2383319" cy="976770"/>
          </a:xfrm>
          <a:prstGeom prst="rect">
            <a:avLst/>
          </a:prstGeom>
        </p:spPr>
      </p:pic>
      <p:sp>
        <p:nvSpPr>
          <p:cNvPr id="29" name="ZoneTexte 28">
            <a:extLst>
              <a:ext uri="{FF2B5EF4-FFF2-40B4-BE49-F238E27FC236}">
                <a16:creationId xmlns:a16="http://schemas.microsoft.com/office/drawing/2014/main" id="{78385262-B512-B127-9376-98B5DC3E5BF5}"/>
              </a:ext>
            </a:extLst>
          </p:cNvPr>
          <p:cNvSpPr txBox="1"/>
          <p:nvPr/>
        </p:nvSpPr>
        <p:spPr>
          <a:xfrm>
            <a:off x="340349" y="270863"/>
            <a:ext cx="24673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 err="1">
                <a:solidFill>
                  <a:srgbClr val="60BEE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Diplomacy</a:t>
            </a:r>
            <a:endParaRPr lang="fr-FR" sz="900" b="1">
              <a:solidFill>
                <a:srgbClr val="60BEE6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Espionage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>
                <a:solidFill>
                  <a:srgbClr val="F255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Combat</a:t>
            </a:r>
          </a:p>
          <a:p>
            <a:pPr algn="r"/>
            <a:r>
              <a:rPr lang="fr-FR" sz="900" b="1">
                <a:solidFill>
                  <a:srgbClr val="8AFB8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Leadership</a:t>
            </a:r>
            <a:r>
              <a:rPr lang="fr-FR" sz="900" b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(+</a:t>
            </a:r>
            <a:r>
              <a:rPr lang="fr-FR" sz="900" b="1" err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Emperor</a:t>
            </a:r>
            <a:r>
              <a:rPr lang="fr-FR" sz="900" b="1">
                <a:solidFill>
                  <a:srgbClr val="28BA2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on Coruscant Bonus)</a:t>
            </a: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Recruiter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4C8B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fr-FR" sz="900" b="1">
              <a:solidFill>
                <a:srgbClr val="4C8BE1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F67F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 b="1">
                <a:solidFill>
                  <a:srgbClr val="F67F16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Training</a:t>
            </a:r>
          </a:p>
          <a:p>
            <a:pPr algn="r"/>
            <a:r>
              <a:rPr lang="fr-FR" sz="900" b="1">
                <a:solidFill>
                  <a:srgbClr val="F0DB2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Facilities </a:t>
            </a:r>
            <a:r>
              <a:rPr lang="fr-FR" sz="900" b="1" err="1">
                <a:solidFill>
                  <a:srgbClr val="F0DB2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Research</a:t>
            </a:r>
            <a:endParaRPr lang="fr-FR" sz="900" b="1">
              <a:solidFill>
                <a:srgbClr val="F0DB2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8" name="Connecteur droit 47">
            <a:extLst>
              <a:ext uri="{FF2B5EF4-FFF2-40B4-BE49-F238E27FC236}">
                <a16:creationId xmlns:a16="http://schemas.microsoft.com/office/drawing/2014/main" id="{14D59896-7533-E00C-0F99-DC2C1A12DD21}"/>
              </a:ext>
            </a:extLst>
          </p:cNvPr>
          <p:cNvCxnSpPr>
            <a:cxnSpLocks/>
          </p:cNvCxnSpPr>
          <p:nvPr/>
        </p:nvCxnSpPr>
        <p:spPr>
          <a:xfrm>
            <a:off x="2743197" y="521236"/>
            <a:ext cx="609603" cy="1533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504276AB-4660-7E58-B02F-F22C847C04CE}"/>
              </a:ext>
            </a:extLst>
          </p:cNvPr>
          <p:cNvCxnSpPr>
            <a:cxnSpLocks/>
          </p:cNvCxnSpPr>
          <p:nvPr/>
        </p:nvCxnSpPr>
        <p:spPr>
          <a:xfrm>
            <a:off x="2743197" y="383383"/>
            <a:ext cx="614366" cy="7223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1208E892-0FB2-B786-A598-836852313A40}"/>
              </a:ext>
            </a:extLst>
          </p:cNvPr>
          <p:cNvCxnSpPr>
            <a:cxnSpLocks/>
          </p:cNvCxnSpPr>
          <p:nvPr/>
        </p:nvCxnSpPr>
        <p:spPr>
          <a:xfrm flipV="1">
            <a:off x="2743197" y="612775"/>
            <a:ext cx="614366" cy="4631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0386E46-8274-9A48-5D71-93133ACCA0D0}"/>
              </a:ext>
            </a:extLst>
          </p:cNvPr>
          <p:cNvCxnSpPr>
            <a:cxnSpLocks/>
          </p:cNvCxnSpPr>
          <p:nvPr/>
        </p:nvCxnSpPr>
        <p:spPr>
          <a:xfrm flipV="1">
            <a:off x="2743197" y="698500"/>
            <a:ext cx="609603" cy="9844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>
            <a:extLst>
              <a:ext uri="{FF2B5EF4-FFF2-40B4-BE49-F238E27FC236}">
                <a16:creationId xmlns:a16="http://schemas.microsoft.com/office/drawing/2014/main" id="{A28A1C03-94D4-DAC3-87F4-58A4C1255480}"/>
              </a:ext>
            </a:extLst>
          </p:cNvPr>
          <p:cNvCxnSpPr>
            <a:cxnSpLocks/>
          </p:cNvCxnSpPr>
          <p:nvPr/>
        </p:nvCxnSpPr>
        <p:spPr>
          <a:xfrm flipV="1">
            <a:off x="2743197" y="908050"/>
            <a:ext cx="609603" cy="2674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827DA3CA-B563-E6EF-E54C-6774B43A04F1}"/>
              </a:ext>
            </a:extLst>
          </p:cNvPr>
          <p:cNvCxnSpPr>
            <a:cxnSpLocks/>
          </p:cNvCxnSpPr>
          <p:nvPr/>
        </p:nvCxnSpPr>
        <p:spPr>
          <a:xfrm>
            <a:off x="2743197" y="1072648"/>
            <a:ext cx="609603" cy="497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>
            <a:extLst>
              <a:ext uri="{FF2B5EF4-FFF2-40B4-BE49-F238E27FC236}">
                <a16:creationId xmlns:a16="http://schemas.microsoft.com/office/drawing/2014/main" id="{908858CD-BA04-D7CF-5AEA-AD015C41C9F9}"/>
              </a:ext>
            </a:extLst>
          </p:cNvPr>
          <p:cNvCxnSpPr>
            <a:cxnSpLocks/>
          </p:cNvCxnSpPr>
          <p:nvPr/>
        </p:nvCxnSpPr>
        <p:spPr>
          <a:xfrm flipV="1">
            <a:off x="2743197" y="1198563"/>
            <a:ext cx="609603" cy="1193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EE57F6E-9C87-DA22-38DF-83A1DBB3ED2D}"/>
              </a:ext>
            </a:extLst>
          </p:cNvPr>
          <p:cNvCxnSpPr>
            <a:cxnSpLocks/>
          </p:cNvCxnSpPr>
          <p:nvPr/>
        </p:nvCxnSpPr>
        <p:spPr>
          <a:xfrm flipV="1">
            <a:off x="2743197" y="1279525"/>
            <a:ext cx="609603" cy="688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ZoneTexte 70">
            <a:extLst>
              <a:ext uri="{FF2B5EF4-FFF2-40B4-BE49-F238E27FC236}">
                <a16:creationId xmlns:a16="http://schemas.microsoft.com/office/drawing/2014/main" id="{96FDD7FF-1415-2DB0-86FE-12104323D833}"/>
              </a:ext>
            </a:extLst>
          </p:cNvPr>
          <p:cNvSpPr txBox="1"/>
          <p:nvPr/>
        </p:nvSpPr>
        <p:spPr>
          <a:xfrm>
            <a:off x="6272284" y="488174"/>
            <a:ext cx="20505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>
                <a:solidFill>
                  <a:srgbClr val="00FF00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Jedi Trainer</a:t>
            </a:r>
          </a:p>
          <a:p>
            <a:endParaRPr lang="fr-FR" sz="900" b="1">
              <a:solidFill>
                <a:srgbClr val="00FF00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Ranks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fr-FR" sz="900" b="1">
                <a:solidFill>
                  <a:srgbClr val="F1C7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 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or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Cannot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be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Admiral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(capital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fleet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boost)</a:t>
            </a: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General (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boost)</a:t>
            </a:r>
          </a:p>
          <a:p>
            <a:pPr marL="171450" indent="-80963">
              <a:buFont typeface="Wingdings" panose="05000000000000000000" pitchFamily="2" charset="2"/>
              <a:buChar char="§"/>
            </a:pP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Commander (fighters boost)</a:t>
            </a:r>
          </a:p>
        </p:txBody>
      </p:sp>
      <p:cxnSp>
        <p:nvCxnSpPr>
          <p:cNvPr id="72" name="Connecteur droit 71">
            <a:extLst>
              <a:ext uri="{FF2B5EF4-FFF2-40B4-BE49-F238E27FC236}">
                <a16:creationId xmlns:a16="http://schemas.microsoft.com/office/drawing/2014/main" id="{FD42E3B4-CEB0-61D4-BA60-38638995FD04}"/>
              </a:ext>
            </a:extLst>
          </p:cNvPr>
          <p:cNvCxnSpPr>
            <a:cxnSpLocks/>
          </p:cNvCxnSpPr>
          <p:nvPr/>
        </p:nvCxnSpPr>
        <p:spPr>
          <a:xfrm flipV="1">
            <a:off x="5436560" y="598488"/>
            <a:ext cx="888040" cy="12607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Connecteur droit 74">
            <a:extLst>
              <a:ext uri="{FF2B5EF4-FFF2-40B4-BE49-F238E27FC236}">
                <a16:creationId xmlns:a16="http://schemas.microsoft.com/office/drawing/2014/main" id="{21706021-6B72-02C7-97CE-9100ABC27A87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5737834" y="871028"/>
            <a:ext cx="601054" cy="132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25C04764-B25D-8655-A5D3-9F0F40EFDBBD}"/>
              </a:ext>
            </a:extLst>
          </p:cNvPr>
          <p:cNvCxnSpPr>
            <a:cxnSpLocks/>
          </p:cNvCxnSpPr>
          <p:nvPr/>
        </p:nvCxnSpPr>
        <p:spPr>
          <a:xfrm flipV="1">
            <a:off x="5757445" y="884238"/>
            <a:ext cx="586205" cy="32200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D7E1188A-4828-D499-0B5A-27D32BDDED72}"/>
              </a:ext>
            </a:extLst>
          </p:cNvPr>
          <p:cNvCxnSpPr>
            <a:cxnSpLocks/>
          </p:cNvCxnSpPr>
          <p:nvPr/>
        </p:nvCxnSpPr>
        <p:spPr>
          <a:xfrm>
            <a:off x="5738813" y="531813"/>
            <a:ext cx="595312" cy="34766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ZoneTexte 85">
            <a:extLst>
              <a:ext uri="{FF2B5EF4-FFF2-40B4-BE49-F238E27FC236}">
                <a16:creationId xmlns:a16="http://schemas.microsoft.com/office/drawing/2014/main" id="{A056FF7D-DBBD-06E3-2CAB-28AEE10EE882}"/>
              </a:ext>
            </a:extLst>
          </p:cNvPr>
          <p:cNvSpPr txBox="1"/>
          <p:nvPr/>
        </p:nvSpPr>
        <p:spPr>
          <a:xfrm>
            <a:off x="1233158" y="1907173"/>
            <a:ext cx="1574534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Espionage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Decoy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Sabotage</a:t>
            </a:r>
          </a:p>
          <a:p>
            <a:pPr algn="r"/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(Incite or </a:t>
            </a:r>
            <a:r>
              <a:rPr lang="fr-FR" sz="900" b="1" err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Subdue</a:t>
            </a:r>
            <a:r>
              <a:rPr lang="fr-FR" sz="900" b="1">
                <a:solidFill>
                  <a:srgbClr val="7CFA75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87" name="ZoneTexte 86">
            <a:extLst>
              <a:ext uri="{FF2B5EF4-FFF2-40B4-BE49-F238E27FC236}">
                <a16:creationId xmlns:a16="http://schemas.microsoft.com/office/drawing/2014/main" id="{0EBF8254-EF9F-F7D7-B548-0E562CCC3690}"/>
              </a:ext>
            </a:extLst>
          </p:cNvPr>
          <p:cNvSpPr txBox="1"/>
          <p:nvPr/>
        </p:nvSpPr>
        <p:spPr>
          <a:xfrm>
            <a:off x="6272284" y="1834148"/>
            <a:ext cx="1611339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Prisoners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Abduct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, Rescue)</a:t>
            </a: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Assassinate</a:t>
            </a:r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 err="1">
                <a:solidFill>
                  <a:srgbClr val="F1C7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Recon</a:t>
            </a:r>
            <a:endParaRPr lang="fr-FR" sz="900" b="1">
              <a:solidFill>
                <a:srgbClr val="F1C72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FA847780-9BE4-60EA-892A-10C2ED40DD57}"/>
              </a:ext>
            </a:extLst>
          </p:cNvPr>
          <p:cNvCxnSpPr>
            <a:cxnSpLocks/>
          </p:cNvCxnSpPr>
          <p:nvPr/>
        </p:nvCxnSpPr>
        <p:spPr>
          <a:xfrm flipV="1">
            <a:off x="2750736" y="1888941"/>
            <a:ext cx="601781" cy="13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54A5F359-EA80-D934-F28E-F221961A6359}"/>
              </a:ext>
            </a:extLst>
          </p:cNvPr>
          <p:cNvCxnSpPr>
            <a:cxnSpLocks/>
          </p:cNvCxnSpPr>
          <p:nvPr/>
        </p:nvCxnSpPr>
        <p:spPr>
          <a:xfrm flipV="1">
            <a:off x="2757028" y="2112963"/>
            <a:ext cx="595772" cy="4775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DC3B7A58-1CCB-F11D-045F-8B26A898322A}"/>
              </a:ext>
            </a:extLst>
          </p:cNvPr>
          <p:cNvCxnSpPr>
            <a:cxnSpLocks/>
          </p:cNvCxnSpPr>
          <p:nvPr/>
        </p:nvCxnSpPr>
        <p:spPr>
          <a:xfrm>
            <a:off x="2757028" y="2294052"/>
            <a:ext cx="591010" cy="7132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F3B23A59-E1D1-6C19-9986-9328AFE3EAC2}"/>
              </a:ext>
            </a:extLst>
          </p:cNvPr>
          <p:cNvCxnSpPr>
            <a:cxnSpLocks/>
          </p:cNvCxnSpPr>
          <p:nvPr/>
        </p:nvCxnSpPr>
        <p:spPr>
          <a:xfrm>
            <a:off x="2752725" y="2565400"/>
            <a:ext cx="595313" cy="476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8" name="Connecteur droit 97">
            <a:extLst>
              <a:ext uri="{FF2B5EF4-FFF2-40B4-BE49-F238E27FC236}">
                <a16:creationId xmlns:a16="http://schemas.microsoft.com/office/drawing/2014/main" id="{F787E47F-AEE1-AB14-BA89-5F581845AD6E}"/>
              </a:ext>
            </a:extLst>
          </p:cNvPr>
          <p:cNvCxnSpPr>
            <a:cxnSpLocks/>
          </p:cNvCxnSpPr>
          <p:nvPr/>
        </p:nvCxnSpPr>
        <p:spPr>
          <a:xfrm>
            <a:off x="5740400" y="1885950"/>
            <a:ext cx="596900" cy="698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2E102A36-344F-8090-C9E9-D27DF639A40E}"/>
              </a:ext>
            </a:extLst>
          </p:cNvPr>
          <p:cNvCxnSpPr>
            <a:cxnSpLocks/>
          </p:cNvCxnSpPr>
          <p:nvPr/>
        </p:nvCxnSpPr>
        <p:spPr>
          <a:xfrm flipV="1">
            <a:off x="5740400" y="2228850"/>
            <a:ext cx="577850" cy="63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102">
            <a:extLst>
              <a:ext uri="{FF2B5EF4-FFF2-40B4-BE49-F238E27FC236}">
                <a16:creationId xmlns:a16="http://schemas.microsoft.com/office/drawing/2014/main" id="{E09F3FCA-6386-A19E-3A18-B6A2AEC6F949}"/>
              </a:ext>
            </a:extLst>
          </p:cNvPr>
          <p:cNvCxnSpPr>
            <a:cxnSpLocks/>
          </p:cNvCxnSpPr>
          <p:nvPr/>
        </p:nvCxnSpPr>
        <p:spPr>
          <a:xfrm flipV="1">
            <a:off x="5731834" y="2508250"/>
            <a:ext cx="599116" cy="6550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ZoneTexte 108">
            <a:extLst>
              <a:ext uri="{FF2B5EF4-FFF2-40B4-BE49-F238E27FC236}">
                <a16:creationId xmlns:a16="http://schemas.microsoft.com/office/drawing/2014/main" id="{ADA03C11-60EF-1396-FEEC-16D1BA896359}"/>
              </a:ext>
            </a:extLst>
          </p:cNvPr>
          <p:cNvSpPr txBox="1"/>
          <p:nvPr/>
        </p:nvSpPr>
        <p:spPr>
          <a:xfrm>
            <a:off x="1402291" y="3012152"/>
            <a:ext cx="1406219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25459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Attack</a:t>
            </a:r>
          </a:p>
          <a:p>
            <a:pPr algn="r"/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4CB6E3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3FA6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3FA6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endParaRPr lang="fr-FR" sz="900" b="1">
              <a:solidFill>
                <a:srgbClr val="7CFA75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38A7AFBF-5DDA-869F-B9F7-D4EA1DDEEB8D}"/>
              </a:ext>
            </a:extLst>
          </p:cNvPr>
          <p:cNvCxnSpPr>
            <a:cxnSpLocks/>
          </p:cNvCxnSpPr>
          <p:nvPr/>
        </p:nvCxnSpPr>
        <p:spPr>
          <a:xfrm>
            <a:off x="2750736" y="3127722"/>
            <a:ext cx="602064" cy="5680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AE6B54D0-4A94-061E-1B0D-A0C26FE03984}"/>
              </a:ext>
            </a:extLst>
          </p:cNvPr>
          <p:cNvCxnSpPr>
            <a:cxnSpLocks/>
          </p:cNvCxnSpPr>
          <p:nvPr/>
        </p:nvCxnSpPr>
        <p:spPr>
          <a:xfrm>
            <a:off x="2746257" y="3266468"/>
            <a:ext cx="606543" cy="378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Connecteur droit 113">
            <a:extLst>
              <a:ext uri="{FF2B5EF4-FFF2-40B4-BE49-F238E27FC236}">
                <a16:creationId xmlns:a16="http://schemas.microsoft.com/office/drawing/2014/main" id="{69CF5132-C6DD-902B-63C1-680337A6D296}"/>
              </a:ext>
            </a:extLst>
          </p:cNvPr>
          <p:cNvCxnSpPr>
            <a:cxnSpLocks/>
          </p:cNvCxnSpPr>
          <p:nvPr/>
        </p:nvCxnSpPr>
        <p:spPr>
          <a:xfrm flipV="1">
            <a:off x="2742344" y="3451225"/>
            <a:ext cx="600931" cy="953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5" name="Connecteur droit 114">
            <a:extLst>
              <a:ext uri="{FF2B5EF4-FFF2-40B4-BE49-F238E27FC236}">
                <a16:creationId xmlns:a16="http://schemas.microsoft.com/office/drawing/2014/main" id="{4BD35F88-72CA-8678-5E46-CA55FF400671}"/>
              </a:ext>
            </a:extLst>
          </p:cNvPr>
          <p:cNvCxnSpPr>
            <a:cxnSpLocks/>
          </p:cNvCxnSpPr>
          <p:nvPr/>
        </p:nvCxnSpPr>
        <p:spPr>
          <a:xfrm flipV="1">
            <a:off x="2742343" y="3539033"/>
            <a:ext cx="601781" cy="1387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Connecteur droit 115">
            <a:extLst>
              <a:ext uri="{FF2B5EF4-FFF2-40B4-BE49-F238E27FC236}">
                <a16:creationId xmlns:a16="http://schemas.microsoft.com/office/drawing/2014/main" id="{B2228834-7669-BAF3-CF8E-F102AD4933E4}"/>
              </a:ext>
            </a:extLst>
          </p:cNvPr>
          <p:cNvCxnSpPr>
            <a:cxnSpLocks/>
          </p:cNvCxnSpPr>
          <p:nvPr/>
        </p:nvCxnSpPr>
        <p:spPr>
          <a:xfrm>
            <a:off x="2742342" y="3956611"/>
            <a:ext cx="610458" cy="896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1" name="ZoneTexte 120">
            <a:extLst>
              <a:ext uri="{FF2B5EF4-FFF2-40B4-BE49-F238E27FC236}">
                <a16:creationId xmlns:a16="http://schemas.microsoft.com/office/drawing/2014/main" id="{EBB3E0C1-5509-9653-BFF5-2338D95B6F33}"/>
              </a:ext>
            </a:extLst>
          </p:cNvPr>
          <p:cNvSpPr txBox="1"/>
          <p:nvPr/>
        </p:nvSpPr>
        <p:spPr>
          <a:xfrm>
            <a:off x="1015214" y="4306354"/>
            <a:ext cx="1792478" cy="13388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1C61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Laser Canon (vs Fighters)</a:t>
            </a:r>
          </a:p>
          <a:p>
            <a:pPr algn="r"/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Ion Cannon (</a:t>
            </a:r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disabler</a:t>
            </a:r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Turbo Lasers (vs Capital </a:t>
            </a:r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90582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Hull</a:t>
            </a:r>
          </a:p>
          <a:p>
            <a:pPr algn="r"/>
            <a:r>
              <a:rPr lang="fr-FR" sz="900" b="1">
                <a:solidFill>
                  <a:srgbClr val="5591E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  <a:p>
            <a:pPr algn="r"/>
            <a:r>
              <a:rPr lang="fr-FR" sz="900" b="1" err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Uprising</a:t>
            </a:r>
            <a:r>
              <a:rPr lang="fr-FR" sz="900" b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2BBB2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2BBB2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Sublight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Speed</a:t>
            </a:r>
          </a:p>
        </p:txBody>
      </p: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E7D35959-F62D-F61C-925B-F17F06D9C181}"/>
              </a:ext>
            </a:extLst>
          </p:cNvPr>
          <p:cNvCxnSpPr>
            <a:cxnSpLocks/>
          </p:cNvCxnSpPr>
          <p:nvPr/>
        </p:nvCxnSpPr>
        <p:spPr>
          <a:xfrm>
            <a:off x="2741211" y="4428489"/>
            <a:ext cx="611589" cy="11334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Connecteur droit 122">
            <a:extLst>
              <a:ext uri="{FF2B5EF4-FFF2-40B4-BE49-F238E27FC236}">
                <a16:creationId xmlns:a16="http://schemas.microsoft.com/office/drawing/2014/main" id="{9F34EDDB-937F-0C09-7D13-483B8246F162}"/>
              </a:ext>
            </a:extLst>
          </p:cNvPr>
          <p:cNvCxnSpPr>
            <a:cxnSpLocks/>
          </p:cNvCxnSpPr>
          <p:nvPr/>
        </p:nvCxnSpPr>
        <p:spPr>
          <a:xfrm>
            <a:off x="2748496" y="4562832"/>
            <a:ext cx="604304" cy="552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123">
            <a:extLst>
              <a:ext uri="{FF2B5EF4-FFF2-40B4-BE49-F238E27FC236}">
                <a16:creationId xmlns:a16="http://schemas.microsoft.com/office/drawing/2014/main" id="{5E62562B-6F0A-0F18-658E-D40092E83C3B}"/>
              </a:ext>
            </a:extLst>
          </p:cNvPr>
          <p:cNvCxnSpPr>
            <a:cxnSpLocks/>
          </p:cNvCxnSpPr>
          <p:nvPr/>
        </p:nvCxnSpPr>
        <p:spPr>
          <a:xfrm flipV="1">
            <a:off x="2755499" y="4694238"/>
            <a:ext cx="597301" cy="150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124">
            <a:extLst>
              <a:ext uri="{FF2B5EF4-FFF2-40B4-BE49-F238E27FC236}">
                <a16:creationId xmlns:a16="http://schemas.microsoft.com/office/drawing/2014/main" id="{C4114759-8359-00A5-23C2-2784E14EFB82}"/>
              </a:ext>
            </a:extLst>
          </p:cNvPr>
          <p:cNvCxnSpPr>
            <a:cxnSpLocks/>
          </p:cNvCxnSpPr>
          <p:nvPr/>
        </p:nvCxnSpPr>
        <p:spPr>
          <a:xfrm flipV="1">
            <a:off x="2751412" y="4794250"/>
            <a:ext cx="601388" cy="51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 droit 125">
            <a:extLst>
              <a:ext uri="{FF2B5EF4-FFF2-40B4-BE49-F238E27FC236}">
                <a16:creationId xmlns:a16="http://schemas.microsoft.com/office/drawing/2014/main" id="{435DA99E-CE3E-8873-75B1-CFEEC324E140}"/>
              </a:ext>
            </a:extLst>
          </p:cNvPr>
          <p:cNvCxnSpPr>
            <a:cxnSpLocks/>
          </p:cNvCxnSpPr>
          <p:nvPr/>
        </p:nvCxnSpPr>
        <p:spPr>
          <a:xfrm flipV="1">
            <a:off x="2760172" y="4875213"/>
            <a:ext cx="592628" cy="102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304FDFA3-8B8D-1F71-AB92-CEA61A1FA8D5}"/>
              </a:ext>
            </a:extLst>
          </p:cNvPr>
          <p:cNvCxnSpPr>
            <a:cxnSpLocks/>
          </p:cNvCxnSpPr>
          <p:nvPr/>
        </p:nvCxnSpPr>
        <p:spPr>
          <a:xfrm flipV="1">
            <a:off x="2755499" y="4984750"/>
            <a:ext cx="597301" cy="12135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Connecteur droit 127">
            <a:extLst>
              <a:ext uri="{FF2B5EF4-FFF2-40B4-BE49-F238E27FC236}">
                <a16:creationId xmlns:a16="http://schemas.microsoft.com/office/drawing/2014/main" id="{F269679C-77D3-18CA-D370-B6774B715629}"/>
              </a:ext>
            </a:extLst>
          </p:cNvPr>
          <p:cNvCxnSpPr>
            <a:cxnSpLocks/>
          </p:cNvCxnSpPr>
          <p:nvPr/>
        </p:nvCxnSpPr>
        <p:spPr>
          <a:xfrm flipV="1">
            <a:off x="2757026" y="5056188"/>
            <a:ext cx="595774" cy="20394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99ADEEAD-9394-9D61-D248-2DAEB8D67D9A}"/>
              </a:ext>
            </a:extLst>
          </p:cNvPr>
          <p:cNvCxnSpPr>
            <a:cxnSpLocks/>
          </p:cNvCxnSpPr>
          <p:nvPr/>
        </p:nvCxnSpPr>
        <p:spPr>
          <a:xfrm flipV="1">
            <a:off x="2755499" y="5118100"/>
            <a:ext cx="602064" cy="26979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eur droit 137">
            <a:extLst>
              <a:ext uri="{FF2B5EF4-FFF2-40B4-BE49-F238E27FC236}">
                <a16:creationId xmlns:a16="http://schemas.microsoft.com/office/drawing/2014/main" id="{A3DF61FD-0A1E-CFBF-5845-6E0191722F3E}"/>
              </a:ext>
            </a:extLst>
          </p:cNvPr>
          <p:cNvCxnSpPr>
            <a:cxnSpLocks/>
          </p:cNvCxnSpPr>
          <p:nvPr/>
        </p:nvCxnSpPr>
        <p:spPr>
          <a:xfrm flipV="1">
            <a:off x="2748496" y="5299075"/>
            <a:ext cx="604304" cy="22197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0" name="ZoneTexte 139">
            <a:extLst>
              <a:ext uri="{FF2B5EF4-FFF2-40B4-BE49-F238E27FC236}">
                <a16:creationId xmlns:a16="http://schemas.microsoft.com/office/drawing/2014/main" id="{016EAFC8-2F84-B34D-3711-77613A971F5A}"/>
              </a:ext>
            </a:extLst>
          </p:cNvPr>
          <p:cNvSpPr txBox="1"/>
          <p:nvPr/>
        </p:nvSpPr>
        <p:spPr>
          <a:xfrm>
            <a:off x="6272284" y="4562832"/>
            <a:ext cx="11737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Interdictor</a:t>
            </a:r>
            <a:r>
              <a:rPr lang="fr-FR" sz="900" b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F2585D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</a:t>
            </a:r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fr-FR" sz="900" b="1">
              <a:solidFill>
                <a:srgbClr val="F2585D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fr-FR" sz="900" b="1">
                <a:solidFill>
                  <a:srgbClr val="4B8AE1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Max Fighters cargo</a:t>
            </a:r>
          </a:p>
          <a:p>
            <a:r>
              <a:rPr lang="fr-FR" sz="900" b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Max </a:t>
            </a:r>
            <a:r>
              <a:rPr lang="fr-FR" sz="900" b="1" err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Troops</a:t>
            </a:r>
            <a:r>
              <a:rPr lang="fr-FR" sz="900" b="1">
                <a:solidFill>
                  <a:srgbClr val="F78018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cargo</a:t>
            </a:r>
          </a:p>
        </p:txBody>
      </p: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2BD7ED88-FE77-5545-B1C7-9830D0CF81AB}"/>
              </a:ext>
            </a:extLst>
          </p:cNvPr>
          <p:cNvCxnSpPr>
            <a:cxnSpLocks/>
          </p:cNvCxnSpPr>
          <p:nvPr/>
        </p:nvCxnSpPr>
        <p:spPr>
          <a:xfrm>
            <a:off x="5738397" y="4595344"/>
            <a:ext cx="605253" cy="8460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B6BD2115-1224-B41D-EC28-33DB4193376C}"/>
              </a:ext>
            </a:extLst>
          </p:cNvPr>
          <p:cNvCxnSpPr>
            <a:cxnSpLocks/>
          </p:cNvCxnSpPr>
          <p:nvPr/>
        </p:nvCxnSpPr>
        <p:spPr>
          <a:xfrm flipV="1">
            <a:off x="5731708" y="4960938"/>
            <a:ext cx="616705" cy="6744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B0EB3F85-A8E1-C1FA-505B-A29C0C30A622}"/>
              </a:ext>
            </a:extLst>
          </p:cNvPr>
          <p:cNvCxnSpPr>
            <a:cxnSpLocks/>
          </p:cNvCxnSpPr>
          <p:nvPr/>
        </p:nvCxnSpPr>
        <p:spPr>
          <a:xfrm flipV="1">
            <a:off x="5731708" y="5094288"/>
            <a:ext cx="607180" cy="14808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B5C41A63-0AA5-DB9E-03F2-B4F2C65CEE61}"/>
              </a:ext>
            </a:extLst>
          </p:cNvPr>
          <p:cNvSpPr txBox="1"/>
          <p:nvPr/>
        </p:nvSpPr>
        <p:spPr>
          <a:xfrm>
            <a:off x="1135439" y="5677539"/>
            <a:ext cx="1672253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fr-FR" sz="900" b="1">
                <a:solidFill>
                  <a:srgbClr val="F1C61F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Laser Canon (vs Fighters)</a:t>
            </a:r>
          </a:p>
          <a:p>
            <a:pPr algn="r"/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Ion Cannon (</a:t>
            </a:r>
            <a:r>
              <a:rPr lang="fr-FR" sz="900" b="1" err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disabler</a:t>
            </a:r>
            <a:r>
              <a:rPr lang="fr-FR" sz="900" b="1">
                <a:solidFill>
                  <a:srgbClr val="4CB6E3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Torpedoes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(vs Capital </a:t>
            </a:r>
            <a:r>
              <a:rPr lang="fr-FR" sz="900" b="1" err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Ships</a:t>
            </a:r>
            <a:r>
              <a:rPr lang="fr-FR" sz="900" b="1">
                <a:solidFill>
                  <a:srgbClr val="F2565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algn="r"/>
            <a:r>
              <a:rPr lang="fr-FR" sz="900" b="1">
                <a:solidFill>
                  <a:srgbClr val="5591E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Shield</a:t>
            </a:r>
          </a:p>
          <a:p>
            <a:pPr algn="r"/>
            <a:r>
              <a:rPr lang="fr-FR" sz="900" b="1" err="1">
                <a:solidFill>
                  <a:srgbClr val="BB7BBB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Detection</a:t>
            </a:r>
            <a:endParaRPr lang="fr-FR" sz="900" b="1">
              <a:solidFill>
                <a:srgbClr val="BB7BBB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Bombardment</a:t>
            </a:r>
            <a:r>
              <a:rPr lang="fr-FR" sz="900" b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solidFill>
                  <a:srgbClr val="757272"/>
                </a:solidFill>
                <a:ea typeface="Calibri" panose="020F0502020204030204" pitchFamily="34" charset="0"/>
                <a:cs typeface="Calibri" panose="020F0502020204030204" pitchFamily="34" charset="0"/>
              </a:rPr>
              <a:t>Defense</a:t>
            </a:r>
            <a:endParaRPr lang="fr-FR" sz="900" b="1">
              <a:solidFill>
                <a:srgbClr val="757272"/>
              </a:solidFill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r"/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Sublight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Speed</a:t>
            </a:r>
          </a:p>
        </p:txBody>
      </p:sp>
      <p:cxnSp>
        <p:nvCxnSpPr>
          <p:cNvPr id="148" name="Connecteur droit 147">
            <a:extLst>
              <a:ext uri="{FF2B5EF4-FFF2-40B4-BE49-F238E27FC236}">
                <a16:creationId xmlns:a16="http://schemas.microsoft.com/office/drawing/2014/main" id="{030E78B9-6C71-8127-6F2D-E25287FE6717}"/>
              </a:ext>
            </a:extLst>
          </p:cNvPr>
          <p:cNvCxnSpPr>
            <a:cxnSpLocks/>
          </p:cNvCxnSpPr>
          <p:nvPr/>
        </p:nvCxnSpPr>
        <p:spPr>
          <a:xfrm>
            <a:off x="2740928" y="5800920"/>
            <a:ext cx="611872" cy="410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9" name="Connecteur droit 148">
            <a:extLst>
              <a:ext uri="{FF2B5EF4-FFF2-40B4-BE49-F238E27FC236}">
                <a16:creationId xmlns:a16="http://schemas.microsoft.com/office/drawing/2014/main" id="{18EE7817-8F99-12D9-1465-2A53DB721574}"/>
              </a:ext>
            </a:extLst>
          </p:cNvPr>
          <p:cNvCxnSpPr>
            <a:cxnSpLocks/>
          </p:cNvCxnSpPr>
          <p:nvPr/>
        </p:nvCxnSpPr>
        <p:spPr>
          <a:xfrm flipV="1">
            <a:off x="2748213" y="5913438"/>
            <a:ext cx="599825" cy="2182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eur droit 149">
            <a:extLst>
              <a:ext uri="{FF2B5EF4-FFF2-40B4-BE49-F238E27FC236}">
                <a16:creationId xmlns:a16="http://schemas.microsoft.com/office/drawing/2014/main" id="{AC97654A-D538-1E08-4B1B-D2BED82FAA22}"/>
              </a:ext>
            </a:extLst>
          </p:cNvPr>
          <p:cNvCxnSpPr>
            <a:cxnSpLocks/>
          </p:cNvCxnSpPr>
          <p:nvPr/>
        </p:nvCxnSpPr>
        <p:spPr>
          <a:xfrm flipV="1">
            <a:off x="2755216" y="5989638"/>
            <a:ext cx="597584" cy="9205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95031F5F-A065-C8A4-6998-1F09CBCCA7A6}"/>
              </a:ext>
            </a:extLst>
          </p:cNvPr>
          <p:cNvCxnSpPr>
            <a:cxnSpLocks/>
          </p:cNvCxnSpPr>
          <p:nvPr/>
        </p:nvCxnSpPr>
        <p:spPr>
          <a:xfrm flipV="1">
            <a:off x="2751129" y="6166681"/>
            <a:ext cx="601388" cy="5107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99A75970-1D7A-B61F-1A61-583874BFEA72}"/>
              </a:ext>
            </a:extLst>
          </p:cNvPr>
          <p:cNvCxnSpPr>
            <a:cxnSpLocks/>
          </p:cNvCxnSpPr>
          <p:nvPr/>
        </p:nvCxnSpPr>
        <p:spPr>
          <a:xfrm flipV="1">
            <a:off x="2759889" y="6346825"/>
            <a:ext cx="592911" cy="29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eur droit 152">
            <a:extLst>
              <a:ext uri="{FF2B5EF4-FFF2-40B4-BE49-F238E27FC236}">
                <a16:creationId xmlns:a16="http://schemas.microsoft.com/office/drawing/2014/main" id="{A746418F-14C2-7A2F-B84C-F682171E7A64}"/>
              </a:ext>
            </a:extLst>
          </p:cNvPr>
          <p:cNvCxnSpPr>
            <a:cxnSpLocks/>
          </p:cNvCxnSpPr>
          <p:nvPr/>
        </p:nvCxnSpPr>
        <p:spPr>
          <a:xfrm flipV="1">
            <a:off x="2755216" y="6418263"/>
            <a:ext cx="597584" cy="6027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16144E1D-1FAD-AFDE-7B0C-1890F80D08FD}"/>
              </a:ext>
            </a:extLst>
          </p:cNvPr>
          <p:cNvCxnSpPr>
            <a:cxnSpLocks/>
          </p:cNvCxnSpPr>
          <p:nvPr/>
        </p:nvCxnSpPr>
        <p:spPr>
          <a:xfrm flipV="1">
            <a:off x="2756743" y="6594475"/>
            <a:ext cx="596057" cy="3809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1" name="ZoneTexte 160">
            <a:extLst>
              <a:ext uri="{FF2B5EF4-FFF2-40B4-BE49-F238E27FC236}">
                <a16:creationId xmlns:a16="http://schemas.microsoft.com/office/drawing/2014/main" id="{B53DA226-C754-551C-4069-8F73E9687C6A}"/>
              </a:ext>
            </a:extLst>
          </p:cNvPr>
          <p:cNvSpPr txBox="1"/>
          <p:nvPr/>
        </p:nvSpPr>
        <p:spPr>
          <a:xfrm>
            <a:off x="6288269" y="6261163"/>
            <a:ext cx="763351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Hyperdrive</a:t>
            </a:r>
            <a:endParaRPr lang="fr-FR" sz="900" b="1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2" name="Connecteur droit 161">
            <a:extLst>
              <a:ext uri="{FF2B5EF4-FFF2-40B4-BE49-F238E27FC236}">
                <a16:creationId xmlns:a16="http://schemas.microsoft.com/office/drawing/2014/main" id="{E740AFFF-658D-24C5-05C0-EC2568319C73}"/>
              </a:ext>
            </a:extLst>
          </p:cNvPr>
          <p:cNvCxnSpPr>
            <a:cxnSpLocks/>
          </p:cNvCxnSpPr>
          <p:nvPr/>
        </p:nvCxnSpPr>
        <p:spPr>
          <a:xfrm flipV="1">
            <a:off x="5736577" y="6378281"/>
            <a:ext cx="623058" cy="1848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68" name="Image 167">
            <a:extLst>
              <a:ext uri="{FF2B5EF4-FFF2-40B4-BE49-F238E27FC236}">
                <a16:creationId xmlns:a16="http://schemas.microsoft.com/office/drawing/2014/main" id="{B01C3DFD-62FE-CA26-F478-0BBDD512A3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2517" y="1748217"/>
            <a:ext cx="2379191" cy="975078"/>
          </a:xfrm>
          <a:prstGeom prst="rect">
            <a:avLst/>
          </a:prstGeom>
        </p:spPr>
      </p:pic>
      <p:sp>
        <p:nvSpPr>
          <p:cNvPr id="177" name="Rectangle 176">
            <a:extLst>
              <a:ext uri="{FF2B5EF4-FFF2-40B4-BE49-F238E27FC236}">
                <a16:creationId xmlns:a16="http://schemas.microsoft.com/office/drawing/2014/main" id="{FB3F079C-7448-87E8-3CDF-DE0BFCD04934}"/>
              </a:ext>
            </a:extLst>
          </p:cNvPr>
          <p:cNvSpPr/>
          <p:nvPr/>
        </p:nvSpPr>
        <p:spPr>
          <a:xfrm>
            <a:off x="9214406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A3165135-96B6-6D76-0562-C9C7F03C4A11}"/>
              </a:ext>
            </a:extLst>
          </p:cNvPr>
          <p:cNvSpPr/>
          <p:nvPr/>
        </p:nvSpPr>
        <p:spPr>
          <a:xfrm>
            <a:off x="9417942" y="3639729"/>
            <a:ext cx="203200" cy="181372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1E370A0E-59AE-6932-86A7-1469F0781F74}"/>
              </a:ext>
            </a:extLst>
          </p:cNvPr>
          <p:cNvSpPr/>
          <p:nvPr/>
        </p:nvSpPr>
        <p:spPr>
          <a:xfrm>
            <a:off x="9621480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98FC8087-B4F6-66C7-A7D3-F4069520BB9C}"/>
              </a:ext>
            </a:extLst>
          </p:cNvPr>
          <p:cNvSpPr/>
          <p:nvPr/>
        </p:nvSpPr>
        <p:spPr>
          <a:xfrm>
            <a:off x="9010870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5" name="ZoneTexte 184">
            <a:extLst>
              <a:ext uri="{FF2B5EF4-FFF2-40B4-BE49-F238E27FC236}">
                <a16:creationId xmlns:a16="http://schemas.microsoft.com/office/drawing/2014/main" id="{FA260B66-5859-8428-82C4-4F35128E8265}"/>
              </a:ext>
            </a:extLst>
          </p:cNvPr>
          <p:cNvSpPr txBox="1"/>
          <p:nvPr/>
        </p:nvSpPr>
        <p:spPr>
          <a:xfrm>
            <a:off x="8552306" y="3391806"/>
            <a:ext cx="267573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Each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pixel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before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a black one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b="1" err="1">
                <a:ea typeface="Calibri" panose="020F0502020204030204" pitchFamily="34" charset="0"/>
                <a:cs typeface="Calibri" panose="020F0502020204030204" pitchFamily="34" charset="0"/>
              </a:rPr>
              <a:t>worth</a:t>
            </a:r>
            <a:r>
              <a:rPr lang="fr-FR" sz="900" b="1">
                <a:ea typeface="Calibri" panose="020F0502020204030204" pitchFamily="34" charset="0"/>
                <a:cs typeface="Calibri" panose="020F0502020204030204" pitchFamily="34" charset="0"/>
              </a:rPr>
              <a:t> 10 pixels.</a:t>
            </a:r>
            <a:endParaRPr lang="fr-FR" sz="900"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7" name="ZoneTexte 186">
            <a:extLst>
              <a:ext uri="{FF2B5EF4-FFF2-40B4-BE49-F238E27FC236}">
                <a16:creationId xmlns:a16="http://schemas.microsoft.com/office/drawing/2014/main" id="{110D6D95-4A0F-7E97-73E4-3DAA9D913089}"/>
              </a:ext>
            </a:extLst>
          </p:cNvPr>
          <p:cNvSpPr txBox="1"/>
          <p:nvPr/>
        </p:nvSpPr>
        <p:spPr>
          <a:xfrm>
            <a:off x="8741584" y="3806082"/>
            <a:ext cx="1109599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Ex: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this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 sz="900" err="1">
                <a:ea typeface="Calibri" panose="020F0502020204030204" pitchFamily="34" charset="0"/>
                <a:cs typeface="Calibri" panose="020F0502020204030204" pitchFamily="34" charset="0"/>
              </a:rPr>
              <a:t>is</a:t>
            </a:r>
            <a:r>
              <a:rPr lang="fr-FR" sz="900">
                <a:ea typeface="Calibri" panose="020F0502020204030204" pitchFamily="34" charset="0"/>
                <a:cs typeface="Calibri" panose="020F0502020204030204" pitchFamily="34" charset="0"/>
              </a:rPr>
              <a:t> 31 pixels</a:t>
            </a:r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580BB29B-256B-0595-E3A7-AD153C49B295}"/>
              </a:ext>
            </a:extLst>
          </p:cNvPr>
          <p:cNvSpPr/>
          <p:nvPr/>
        </p:nvSpPr>
        <p:spPr>
          <a:xfrm>
            <a:off x="8807334" y="3639729"/>
            <a:ext cx="203200" cy="1813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0" name="Graphique 189" descr="Avertissement avec un remplissage uni">
            <a:extLst>
              <a:ext uri="{FF2B5EF4-FFF2-40B4-BE49-F238E27FC236}">
                <a16:creationId xmlns:a16="http://schemas.microsoft.com/office/drawing/2014/main" id="{81CF2DB5-CED9-DCA7-EEC0-ECC9FCE409B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950949" y="3366018"/>
            <a:ext cx="623522" cy="623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0575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576</Words>
  <Application>Microsoft Office PowerPoint</Application>
  <PresentationFormat>Grand écran</PresentationFormat>
  <Paragraphs>94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Verdana</vt:lpstr>
      <vt:lpstr>Wingdings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9</cp:revision>
  <dcterms:created xsi:type="dcterms:W3CDTF">2024-05-09T08:13:31Z</dcterms:created>
  <dcterms:modified xsi:type="dcterms:W3CDTF">2025-01-08T12:59:53Z</dcterms:modified>
</cp:coreProperties>
</file>