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ontserrat Bold" charset="1" panose="00000800000000000000"/>
      <p:regular r:id="rId23"/>
    </p:embeddedFont>
    <p:embeddedFont>
      <p:font typeface="Montserrat" charset="1" panose="00000500000000000000"/>
      <p:regular r:id="rId24"/>
    </p:embeddedFont>
    <p:embeddedFont>
      <p:font typeface="Montserrat Bold Italics" charset="1" panose="00000800000000000000"/>
      <p:regular r:id="rId25"/>
    </p:embeddedFont>
    <p:embeddedFont>
      <p:font typeface="Montserrat Italics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788809" y="-3891704"/>
            <a:ext cx="14923284" cy="17510643"/>
            <a:chOff x="0" y="0"/>
            <a:chExt cx="19897712" cy="2334752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1012541" y="14462353"/>
              <a:ext cx="8885171" cy="8885171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AD623C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4904" lIns="44904" bIns="44904" rIns="44904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16198495" cy="1619849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2078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56236" y="656236"/>
              <a:ext cx="14886024" cy="1488602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64706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89197" y="1589197"/>
              <a:ext cx="13020101" cy="1302010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56863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482626" y="2482626"/>
              <a:ext cx="11233242" cy="1123324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3147993" y="2952306"/>
              <a:ext cx="9902510" cy="990251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25046" t="0" r="-25046" b="0"/>
                </a:stretch>
              </a:blip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9137099" y="16964383"/>
              <a:ext cx="1221428" cy="1221428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4904" lIns="44904" bIns="44904" rIns="44904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12105236" y="15443702"/>
              <a:ext cx="6699782" cy="6699782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25046" t="0" r="-25046" b="0"/>
                </a:stretch>
              </a:blip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15054078" y="13030200"/>
              <a:ext cx="802098" cy="802098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4904" lIns="44904" bIns="44904" rIns="44904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4268489" y="16162284"/>
              <a:ext cx="802098" cy="802098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4904" lIns="44904" bIns="44904" rIns="44904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8982075" y="1403596"/>
            <a:ext cx="1141032" cy="471175"/>
            <a:chOff x="0" y="0"/>
            <a:chExt cx="1521375" cy="628233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44" id="44"/>
          <p:cNvSpPr txBox="true"/>
          <p:nvPr/>
        </p:nvSpPr>
        <p:spPr>
          <a:xfrm rot="0">
            <a:off x="5803474" y="3058033"/>
            <a:ext cx="12503576" cy="3216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2"/>
              </a:lnSpc>
            </a:pPr>
            <a:r>
              <a:rPr lang="en-US" b="true" sz="598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L’</a:t>
            </a:r>
            <a:r>
              <a:rPr lang="en-US" b="true" sz="5980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  <a:r>
              <a:rPr lang="en-US" b="true" sz="598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au service des Recommandations Personnalisées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300430" y="1326553"/>
            <a:ext cx="5346502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Théorie de l’information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173" y="4278729"/>
            <a:ext cx="5492394" cy="549239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722" t="0" r="-3722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663818" y="3154094"/>
            <a:ext cx="5492394" cy="549239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361" t="0" r="-1361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517242" y="4297779"/>
            <a:ext cx="5492394" cy="549239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3341" t="0" r="-3341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598513" y="2562858"/>
            <a:ext cx="5510074" cy="44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3170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Fatou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0308" y="3430319"/>
            <a:ext cx="6870224" cy="44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3170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Ameth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72065" y="3430319"/>
            <a:ext cx="5510074" cy="448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3"/>
              </a:lnSpc>
            </a:pPr>
            <a:r>
              <a:rPr lang="en-US" sz="3170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Modou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538992" y="1367000"/>
            <a:ext cx="9145235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Résultats des recommandations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085327" y="2281870"/>
            <a:ext cx="10285853" cy="7733380"/>
          </a:xfrm>
          <a:custGeom>
            <a:avLst/>
            <a:gdLst/>
            <a:ahLst/>
            <a:cxnLst/>
            <a:rect r="r" b="b" t="t" l="l"/>
            <a:pathLst>
              <a:path h="7733380" w="10285853">
                <a:moveTo>
                  <a:pt x="0" y="0"/>
                </a:moveTo>
                <a:lnTo>
                  <a:pt x="10285854" y="0"/>
                </a:lnTo>
                <a:lnTo>
                  <a:pt x="10285854" y="7733380"/>
                </a:lnTo>
                <a:lnTo>
                  <a:pt x="0" y="77333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48" r="0" b="-1648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700000">
            <a:off x="754542" y="2274752"/>
            <a:ext cx="2182777" cy="1349353"/>
          </a:xfrm>
          <a:custGeom>
            <a:avLst/>
            <a:gdLst/>
            <a:ahLst/>
            <a:cxnLst/>
            <a:rect r="r" b="b" t="t" l="l"/>
            <a:pathLst>
              <a:path h="1349353" w="2182777">
                <a:moveTo>
                  <a:pt x="0" y="0"/>
                </a:moveTo>
                <a:lnTo>
                  <a:pt x="2182777" y="0"/>
                </a:lnTo>
                <a:lnTo>
                  <a:pt x="2182777" y="1349353"/>
                </a:lnTo>
                <a:lnTo>
                  <a:pt x="0" y="1349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03088" y="1474178"/>
            <a:ext cx="9481824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 Python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2700000">
            <a:off x="754542" y="7781166"/>
            <a:ext cx="2182777" cy="1349353"/>
          </a:xfrm>
          <a:custGeom>
            <a:avLst/>
            <a:gdLst/>
            <a:ahLst/>
            <a:cxnLst/>
            <a:rect r="r" b="b" t="t" l="l"/>
            <a:pathLst>
              <a:path h="1349353" w="2182777">
                <a:moveTo>
                  <a:pt x="0" y="0"/>
                </a:moveTo>
                <a:lnTo>
                  <a:pt x="2182777" y="0"/>
                </a:lnTo>
                <a:lnTo>
                  <a:pt x="2182777" y="1349353"/>
                </a:lnTo>
                <a:lnTo>
                  <a:pt x="0" y="1349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700000">
            <a:off x="15519189" y="7781166"/>
            <a:ext cx="2182777" cy="1349353"/>
          </a:xfrm>
          <a:custGeom>
            <a:avLst/>
            <a:gdLst/>
            <a:ahLst/>
            <a:cxnLst/>
            <a:rect r="r" b="b" t="t" l="l"/>
            <a:pathLst>
              <a:path h="1349353" w="2182777">
                <a:moveTo>
                  <a:pt x="0" y="0"/>
                </a:moveTo>
                <a:lnTo>
                  <a:pt x="2182777" y="0"/>
                </a:lnTo>
                <a:lnTo>
                  <a:pt x="2182777" y="1349353"/>
                </a:lnTo>
                <a:lnTo>
                  <a:pt x="0" y="1349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2700000">
            <a:off x="15519189" y="2274752"/>
            <a:ext cx="2182777" cy="1349353"/>
          </a:xfrm>
          <a:custGeom>
            <a:avLst/>
            <a:gdLst/>
            <a:ahLst/>
            <a:cxnLst/>
            <a:rect r="r" b="b" t="t" l="l"/>
            <a:pathLst>
              <a:path h="1349353" w="2182777">
                <a:moveTo>
                  <a:pt x="0" y="0"/>
                </a:moveTo>
                <a:lnTo>
                  <a:pt x="2182777" y="0"/>
                </a:lnTo>
                <a:lnTo>
                  <a:pt x="2182777" y="1349353"/>
                </a:lnTo>
                <a:lnTo>
                  <a:pt x="0" y="1349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283846" y="1474178"/>
            <a:ext cx="11720307" cy="58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Comparaison avec la </a:t>
            </a:r>
            <a:r>
              <a:rPr lang="en-US" b="true" sz="4231" u="sng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Similarité Cosinus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94523" y="3358364"/>
            <a:ext cx="13928872" cy="4353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99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L'information mutuelle capte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les dépendances non linéaires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mais comment se compare-t-elle à une méthode plus simple comme la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similarité cosinus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utilisée dans de nombreux systèmes de recommandation ?</a:t>
            </a:r>
          </a:p>
          <a:p>
            <a:pPr algn="just">
              <a:lnSpc>
                <a:spcPts val="4999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Nous allons implémenter la similarité cosinus et comparer les recommandations générées par chaque méthode.</a:t>
            </a:r>
          </a:p>
          <a:p>
            <a:pPr algn="just">
              <a:lnSpc>
                <a:spcPts val="49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9525" y="3190162"/>
            <a:ext cx="9153525" cy="6087188"/>
          </a:xfrm>
          <a:custGeom>
            <a:avLst/>
            <a:gdLst/>
            <a:ahLst/>
            <a:cxnLst/>
            <a:rect r="r" b="b" t="t" l="l"/>
            <a:pathLst>
              <a:path h="6087188" w="9153525">
                <a:moveTo>
                  <a:pt x="0" y="0"/>
                </a:moveTo>
                <a:lnTo>
                  <a:pt x="9153525" y="0"/>
                </a:lnTo>
                <a:lnTo>
                  <a:pt x="9153525" y="6087188"/>
                </a:lnTo>
                <a:lnTo>
                  <a:pt x="0" y="6087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0" t="0" r="-152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048750" y="3190162"/>
            <a:ext cx="9369992" cy="6087188"/>
          </a:xfrm>
          <a:custGeom>
            <a:avLst/>
            <a:gdLst/>
            <a:ahLst/>
            <a:cxnLst/>
            <a:rect r="r" b="b" t="t" l="l"/>
            <a:pathLst>
              <a:path h="6087188" w="9369992">
                <a:moveTo>
                  <a:pt x="0" y="0"/>
                </a:moveTo>
                <a:lnTo>
                  <a:pt x="9369992" y="0"/>
                </a:lnTo>
                <a:lnTo>
                  <a:pt x="9369992" y="6087188"/>
                </a:lnTo>
                <a:lnTo>
                  <a:pt x="0" y="60871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0" t="0" r="-36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203209" y="1561816"/>
            <a:ext cx="13881581" cy="58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Information Mutuelle  </a:t>
            </a:r>
            <a:r>
              <a:rPr lang="en-US" sz="4231" b="true">
                <a:solidFill>
                  <a:srgbClr val="C0A68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VS</a:t>
            </a: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Similarité Cosinus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03088" y="1474178"/>
            <a:ext cx="9481824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Analyse des Résultats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13878" y="2743004"/>
            <a:ext cx="14689887" cy="160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Ces graphiques permettent d’évaluer l’efficacité de chaque méthode dans l’association des utilisateurs aux films recommandés.</a:t>
            </a:r>
          </a:p>
          <a:p>
            <a:pPr algn="just">
              <a:lnSpc>
                <a:spcPts val="4347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13878" y="4813552"/>
            <a:ext cx="14689887" cy="323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0404" indent="-335202" lvl="1">
              <a:lnSpc>
                <a:spcPts val="4347"/>
              </a:lnSpc>
              <a:buFont typeface="Arial"/>
              <a:buChar char="•"/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</a:t>
            </a:r>
            <a:r>
              <a:rPr lang="en-US" sz="3105">
                <a:solidFill>
                  <a:srgbClr val="AD623C"/>
                </a:solidFill>
                <a:latin typeface="Montserrat"/>
                <a:ea typeface="Montserrat"/>
                <a:cs typeface="Montserrat"/>
                <a:sym typeface="Montserrat"/>
              </a:rPr>
              <a:t>Information Mutuelle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identifie des relations </a:t>
            </a:r>
            <a:r>
              <a:rPr lang="en-US" b="true" sz="310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complexes et non linéaires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entre utilisateurs et films.</a:t>
            </a:r>
          </a:p>
          <a:p>
            <a:pPr algn="just">
              <a:lnSpc>
                <a:spcPts val="4347"/>
              </a:lnSpc>
            </a:pPr>
          </a:p>
          <a:p>
            <a:pPr algn="just" marL="670404" indent="-335202" lvl="1">
              <a:lnSpc>
                <a:spcPts val="4347"/>
              </a:lnSpc>
              <a:buFont typeface="Arial"/>
              <a:buChar char="•"/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lang="en-US" sz="3105">
                <a:solidFill>
                  <a:srgbClr val="AD623C"/>
                </a:solidFill>
                <a:latin typeface="Montserrat"/>
                <a:ea typeface="Montserrat"/>
                <a:cs typeface="Montserrat"/>
                <a:sym typeface="Montserrat"/>
              </a:rPr>
              <a:t>Similarité Cosinus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est plus sensible aux valeurs absolues et fonctionne bien lorsque les profils sont directement proportionnels.</a:t>
            </a:r>
          </a:p>
          <a:p>
            <a:pPr algn="just">
              <a:lnSpc>
                <a:spcPts val="434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570081" y="2211952"/>
            <a:ext cx="13695073" cy="3925183"/>
          </a:xfrm>
          <a:custGeom>
            <a:avLst/>
            <a:gdLst/>
            <a:ahLst/>
            <a:cxnLst/>
            <a:rect r="r" b="b" t="t" l="l"/>
            <a:pathLst>
              <a:path h="3925183" w="13695073">
                <a:moveTo>
                  <a:pt x="0" y="0"/>
                </a:moveTo>
                <a:lnTo>
                  <a:pt x="13695073" y="0"/>
                </a:lnTo>
                <a:lnTo>
                  <a:pt x="13695073" y="3925183"/>
                </a:lnTo>
                <a:lnTo>
                  <a:pt x="0" y="39251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20141" y="6331730"/>
            <a:ext cx="13264771" cy="3595797"/>
          </a:xfrm>
          <a:custGeom>
            <a:avLst/>
            <a:gdLst/>
            <a:ahLst/>
            <a:cxnLst/>
            <a:rect r="r" b="b" t="t" l="l"/>
            <a:pathLst>
              <a:path h="3595797" w="13264771">
                <a:moveTo>
                  <a:pt x="0" y="0"/>
                </a:moveTo>
                <a:lnTo>
                  <a:pt x="13264771" y="0"/>
                </a:lnTo>
                <a:lnTo>
                  <a:pt x="13264771" y="3595797"/>
                </a:lnTo>
                <a:lnTo>
                  <a:pt x="0" y="3595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896" r="0" b="-421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804641" y="6172200"/>
            <a:ext cx="2637508" cy="4114800"/>
          </a:xfrm>
          <a:custGeom>
            <a:avLst/>
            <a:gdLst/>
            <a:ahLst/>
            <a:cxnLst/>
            <a:rect r="r" b="b" t="t" l="l"/>
            <a:pathLst>
              <a:path h="4114800" w="2637508">
                <a:moveTo>
                  <a:pt x="0" y="0"/>
                </a:moveTo>
                <a:lnTo>
                  <a:pt x="2637508" y="0"/>
                </a:lnTo>
                <a:lnTo>
                  <a:pt x="26375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90500" y="1537309"/>
            <a:ext cx="4212588" cy="4212588"/>
          </a:xfrm>
          <a:custGeom>
            <a:avLst/>
            <a:gdLst/>
            <a:ahLst/>
            <a:cxnLst/>
            <a:rect r="r" b="b" t="t" l="l"/>
            <a:pathLst>
              <a:path h="4212588" w="4212588">
                <a:moveTo>
                  <a:pt x="0" y="0"/>
                </a:moveTo>
                <a:lnTo>
                  <a:pt x="4212588" y="0"/>
                </a:lnTo>
                <a:lnTo>
                  <a:pt x="4212588" y="4212588"/>
                </a:lnTo>
                <a:lnTo>
                  <a:pt x="0" y="42125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403088" y="1474178"/>
            <a:ext cx="9481824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Interprétation des Résultats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403088" y="1474178"/>
            <a:ext cx="9481824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et Recommandation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0398" y="2844548"/>
            <a:ext cx="15867204" cy="269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L’utilisation de l’</a:t>
            </a:r>
            <a:r>
              <a:rPr lang="en-US" sz="3105">
                <a:solidFill>
                  <a:srgbClr val="AD623C"/>
                </a:solidFill>
                <a:latin typeface="Montserrat"/>
                <a:ea typeface="Montserrat"/>
                <a:cs typeface="Montserrat"/>
                <a:sym typeface="Montserrat"/>
              </a:rPr>
              <a:t>information mutuelle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dans les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systèmes de recommandation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permet de capturer 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 </a:t>
            </a:r>
            <a:r>
              <a:rPr lang="en-US" sz="3105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relations subtiles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entre les profils des utilisateurs et les caractéristiques des objets. Cette approche offre une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personnalisation avancée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robuste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adaptée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aux besoins individuels de chaque utilisateur, améliorant ainsi la </a:t>
            </a:r>
            <a:r>
              <a:rPr lang="en-US" sz="3105">
                <a:solidFill>
                  <a:srgbClr val="AD623C"/>
                </a:solidFill>
                <a:latin typeface="Montserrat"/>
                <a:ea typeface="Montserrat"/>
                <a:cs typeface="Montserrat"/>
                <a:sym typeface="Montserrat"/>
              </a:rPr>
              <a:t>pertinence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et la </a:t>
            </a:r>
            <a:r>
              <a:rPr lang="en-US" sz="3105">
                <a:solidFill>
                  <a:srgbClr val="AD623C"/>
                </a:solidFill>
                <a:latin typeface="Montserrat"/>
                <a:ea typeface="Montserrat"/>
                <a:cs typeface="Montserrat"/>
                <a:sym typeface="Montserrat"/>
              </a:rPr>
              <a:t>qualité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des recommandations.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743" y="5861302"/>
            <a:ext cx="17946513" cy="323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 Si vous avez des relations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complexes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entre utilisateurs et films, privilégiez l’</a:t>
            </a:r>
            <a:r>
              <a:rPr lang="en-US" sz="3105">
                <a:solidFill>
                  <a:srgbClr val="A96848"/>
                </a:solidFill>
                <a:latin typeface="Montserrat"/>
                <a:ea typeface="Montserrat"/>
                <a:cs typeface="Montserrat"/>
                <a:sym typeface="Montserrat"/>
              </a:rPr>
              <a:t>Information Mutuelle.</a:t>
            </a:r>
          </a:p>
          <a:p>
            <a:pPr algn="just">
              <a:lnSpc>
                <a:spcPts val="4347"/>
              </a:lnSpc>
            </a:pP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 Si vous voulez une approche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rapide et classique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la </a:t>
            </a:r>
            <a:r>
              <a:rPr lang="en-US" sz="3105">
                <a:solidFill>
                  <a:srgbClr val="A96848"/>
                </a:solidFill>
                <a:latin typeface="Montserrat"/>
                <a:ea typeface="Montserrat"/>
                <a:cs typeface="Montserrat"/>
                <a:sym typeface="Montserrat"/>
              </a:rPr>
              <a:t>Similarité Cosinus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est un bon choix.</a:t>
            </a:r>
          </a:p>
          <a:p>
            <a:pPr algn="just">
              <a:lnSpc>
                <a:spcPts val="4347"/>
              </a:lnSpc>
            </a:pP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 Une approche </a:t>
            </a:r>
            <a:r>
              <a:rPr lang="en-US" sz="3105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hybride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peut être envisagée, combinant les forces des deux méthodes.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5166" y="6955061"/>
            <a:ext cx="6663878" cy="66638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AD623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74240" y="-3891704"/>
            <a:ext cx="12148871" cy="12148871"/>
            <a:chOff x="0" y="0"/>
            <a:chExt cx="16198495" cy="1619849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6198495" cy="1619849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2078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56236" y="656236"/>
              <a:ext cx="14886024" cy="1488602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64706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89197" y="1589197"/>
              <a:ext cx="13020101" cy="1302010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56863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482626" y="2482626"/>
              <a:ext cx="11233242" cy="1123324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-413246" y="-1677475"/>
            <a:ext cx="7426882" cy="74268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097270" y="1403596"/>
            <a:ext cx="1141032" cy="471175"/>
            <a:chOff x="0" y="0"/>
            <a:chExt cx="1521375" cy="62823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4078584" y="8831583"/>
            <a:ext cx="916071" cy="91607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304687" y="7691073"/>
            <a:ext cx="5024836" cy="5024836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8516318" y="5880946"/>
            <a:ext cx="601574" cy="601574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7126" y="8230010"/>
            <a:ext cx="601574" cy="601574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097270" y="5592600"/>
            <a:ext cx="3932944" cy="889920"/>
            <a:chOff x="0" y="0"/>
            <a:chExt cx="5243925" cy="1186561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5243925" cy="1186561"/>
              <a:chOff x="0" y="0"/>
              <a:chExt cx="1188339" cy="26889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188339" cy="268890"/>
              </a:xfrm>
              <a:custGeom>
                <a:avLst/>
                <a:gdLst/>
                <a:ahLst/>
                <a:cxnLst/>
                <a:rect r="r" b="b" t="t" l="l"/>
                <a:pathLst>
                  <a:path h="268890" w="1188339">
                    <a:moveTo>
                      <a:pt x="0" y="0"/>
                    </a:moveTo>
                    <a:lnTo>
                      <a:pt x="1188339" y="0"/>
                    </a:lnTo>
                    <a:lnTo>
                      <a:pt x="1188339" y="268890"/>
                    </a:lnTo>
                    <a:lnTo>
                      <a:pt x="0" y="268890"/>
                    </a:ln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1188339" cy="3069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0" y="98352"/>
              <a:ext cx="5243925" cy="913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16"/>
                </a:lnSpc>
              </a:pPr>
              <a:r>
                <a:rPr lang="en-US" sz="4154" b="true">
                  <a:solidFill>
                    <a:srgbClr val="FBFBFC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Jërëjëf  !</a:t>
              </a: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1415626" y="1326553"/>
            <a:ext cx="5346502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Théorie de l’information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097270" y="2547957"/>
            <a:ext cx="7896952" cy="213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2"/>
              </a:lnSpc>
            </a:pPr>
            <a:r>
              <a:rPr lang="en-US" sz="76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Merci pour</a:t>
            </a:r>
          </a:p>
          <a:p>
            <a:pPr algn="l">
              <a:lnSpc>
                <a:spcPts val="8312"/>
              </a:lnSpc>
            </a:pPr>
            <a:r>
              <a:rPr lang="en-US" sz="76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votre attention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82235" y="6783899"/>
            <a:ext cx="916071" cy="9160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10164" y="6783899"/>
            <a:ext cx="916071" cy="9160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390666" y="518582"/>
            <a:ext cx="3506668" cy="319388"/>
            <a:chOff x="0" y="0"/>
            <a:chExt cx="4675557" cy="42585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249707" y="0"/>
              <a:ext cx="425850" cy="42585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726" lIns="27726" bIns="27726" rIns="27726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425850" cy="42585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27726" lIns="27726" bIns="27726" rIns="27726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6585562" y="1209391"/>
            <a:ext cx="5116877" cy="8777806"/>
            <a:chOff x="0" y="0"/>
            <a:chExt cx="6822503" cy="1170374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3411251"/>
              <a:ext cx="6822503" cy="8292490"/>
              <a:chOff x="0" y="0"/>
              <a:chExt cx="1376796" cy="16734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76796" cy="1673443"/>
              </a:xfrm>
              <a:custGeom>
                <a:avLst/>
                <a:gdLst/>
                <a:ahLst/>
                <a:cxnLst/>
                <a:rect r="r" b="b" t="t" l="l"/>
                <a:pathLst>
                  <a:path h="1673443" w="1376796">
                    <a:moveTo>
                      <a:pt x="0" y="0"/>
                    </a:moveTo>
                    <a:lnTo>
                      <a:pt x="1376796" y="0"/>
                    </a:lnTo>
                    <a:lnTo>
                      <a:pt x="1376796" y="1673443"/>
                    </a:lnTo>
                    <a:lnTo>
                      <a:pt x="0" y="1673443"/>
                    </a:ln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376796" cy="1711543"/>
              </a:xfrm>
              <a:prstGeom prst="rect">
                <a:avLst/>
              </a:prstGeom>
            </p:spPr>
            <p:txBody>
              <a:bodyPr anchor="ctr" rtlCol="false" tIns="27726" lIns="27726" bIns="27726" rIns="27726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0"/>
              <a:ext cx="6822503" cy="6822503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282000">
                <a:off x="-17024" y="-17024"/>
                <a:ext cx="846849" cy="846849"/>
              </a:xfrm>
              <a:custGeom>
                <a:avLst/>
                <a:gdLst/>
                <a:ahLst/>
                <a:cxnLst/>
                <a:rect r="r" b="b" t="t" l="l"/>
                <a:pathLst>
                  <a:path h="846849" w="846849">
                    <a:moveTo>
                      <a:pt x="390124" y="18391"/>
                    </a:moveTo>
                    <a:cubicBezTo>
                      <a:pt x="166430" y="36782"/>
                      <a:pt x="0" y="233030"/>
                      <a:pt x="18391" y="456724"/>
                    </a:cubicBezTo>
                    <a:cubicBezTo>
                      <a:pt x="36782" y="680418"/>
                      <a:pt x="233030" y="846848"/>
                      <a:pt x="456724" y="828457"/>
                    </a:cubicBezTo>
                    <a:cubicBezTo>
                      <a:pt x="680418" y="810066"/>
                      <a:pt x="846848" y="613818"/>
                      <a:pt x="828457" y="390124"/>
                    </a:cubicBezTo>
                    <a:cubicBezTo>
                      <a:pt x="810066" y="166430"/>
                      <a:pt x="613818" y="0"/>
                      <a:pt x="390124" y="18391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925" t="-8971" r="-3925" b="-51232"/>
                </a:stretch>
              </a:blip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515471" y="7473633"/>
              <a:ext cx="5791562" cy="1769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49"/>
                </a:lnSpc>
              </a:pPr>
              <a:r>
                <a:rPr lang="en-US" b="true" sz="3892" spc="108">
                  <a:solidFill>
                    <a:srgbClr val="FBFBFC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Mouhamadou </a:t>
              </a:r>
            </a:p>
            <a:p>
              <a:pPr algn="ctr">
                <a:lnSpc>
                  <a:spcPts val="5449"/>
                </a:lnSpc>
              </a:pPr>
              <a:r>
                <a:rPr lang="en-US" b="true" sz="3892" spc="108">
                  <a:solidFill>
                    <a:srgbClr val="FBFBFC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GUEYE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480482"/>
            <a:ext cx="3868111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Présenter par 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99761" y="-928307"/>
            <a:ext cx="12143613" cy="12143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AD623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54963" y="-273105"/>
            <a:ext cx="10833209" cy="1083320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FB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175666" y="1241377"/>
            <a:ext cx="5227523" cy="52275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369642" y="5059477"/>
            <a:ext cx="5227523" cy="522752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741726" y="8342229"/>
            <a:ext cx="916071" cy="91607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02979" y="443506"/>
            <a:ext cx="585194" cy="58519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7011979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199495" y="1820779"/>
            <a:ext cx="10175615" cy="30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Aujourd’hui , dans un monde saturé d’informations, recommander le bon contenu à la bonne personne devient de plus en plus difficile . Les plateformes de Streaming, les sites de e-commerce et les médias sociaux exploitent des algorithmes sophistiqués pour améliorer la pertinence de leurs suggestions(Recommandations).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4051857" y="4948154"/>
            <a:ext cx="10213715" cy="347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Parmi ces approches, </a:t>
            </a:r>
            <a:r>
              <a:rPr lang="en-US" sz="2499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l'information mutuelle</a:t>
            </a:r>
            <a:r>
              <a:rPr lang="en-US" sz="24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issue de la théorie de l’information, se distingue. Elle mesure</a:t>
            </a:r>
            <a:r>
              <a:rPr lang="en-US" sz="2499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la relation entre les préférences des utilisateurs et les caractéristiques des objets recommandés</a:t>
            </a:r>
            <a:r>
              <a:rPr lang="en-US" sz="24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 Contrairement aux techniques classiques comme le filtrage collaboratif, elle capte des dépendances complexes et améliore la personnalisation, même avec des données bruitées.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4812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01367" y="3525675"/>
            <a:ext cx="5419958" cy="3611047"/>
          </a:xfrm>
          <a:custGeom>
            <a:avLst/>
            <a:gdLst/>
            <a:ahLst/>
            <a:cxnLst/>
            <a:rect r="r" b="b" t="t" l="l"/>
            <a:pathLst>
              <a:path h="3611047" w="5419958">
                <a:moveTo>
                  <a:pt x="0" y="0"/>
                </a:moveTo>
                <a:lnTo>
                  <a:pt x="5419958" y="0"/>
                </a:lnTo>
                <a:lnTo>
                  <a:pt x="5419958" y="3611047"/>
                </a:lnTo>
                <a:lnTo>
                  <a:pt x="0" y="36110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95851" y="2158367"/>
            <a:ext cx="5510074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Comment 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1068" y="3478050"/>
            <a:ext cx="11176078" cy="432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7"/>
              </a:lnSpc>
            </a:pP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Dans cette présentation, nous allons démontrer </a:t>
            </a:r>
            <a:r>
              <a:rPr lang="en-US" sz="3105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comment utiliser l'information mutuelle pour recommander des films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en simulant un système basé sur cette approche. À travers des graphiques interactifs, nous verrons comment les relations entre utilisateurs et contenus influencent les recommandations.</a:t>
            </a:r>
          </a:p>
          <a:p>
            <a:pPr algn="just">
              <a:lnSpc>
                <a:spcPts val="434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97888" y="2826017"/>
            <a:ext cx="16361412" cy="5368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64"/>
              </a:lnSpc>
            </a:pPr>
            <a:r>
              <a:rPr lang="en-US" sz="577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Prêt à découvrir une méthode puissante et intuitive pour révolutionner les recommandations ? 🚀</a:t>
            </a:r>
          </a:p>
          <a:p>
            <a:pPr algn="ctr">
              <a:lnSpc>
                <a:spcPts val="1086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684613" y="6326322"/>
            <a:ext cx="2054252" cy="1432899"/>
            <a:chOff x="0" y="0"/>
            <a:chExt cx="812800" cy="5669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566951"/>
            </a:xfrm>
            <a:custGeom>
              <a:avLst/>
              <a:gdLst/>
              <a:ahLst/>
              <a:cxnLst/>
              <a:rect r="r" b="b" t="t" l="l"/>
              <a:pathLst>
                <a:path h="566951" w="812800">
                  <a:moveTo>
                    <a:pt x="812800" y="283476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63751"/>
                  </a:lnTo>
                  <a:lnTo>
                    <a:pt x="406400" y="363751"/>
                  </a:lnTo>
                  <a:lnTo>
                    <a:pt x="406400" y="566951"/>
                  </a:lnTo>
                  <a:lnTo>
                    <a:pt x="812800" y="283476"/>
                  </a:lnTo>
                  <a:close/>
                </a:path>
              </a:pathLst>
            </a:custGeom>
            <a:solidFill>
              <a:srgbClr val="AD623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711200" cy="1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974555" y="6316797"/>
            <a:ext cx="7995300" cy="1628922"/>
            <a:chOff x="0" y="0"/>
            <a:chExt cx="2445967" cy="4983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45967" cy="498329"/>
            </a:xfrm>
            <a:custGeom>
              <a:avLst/>
              <a:gdLst/>
              <a:ahLst/>
              <a:cxnLst/>
              <a:rect r="r" b="b" t="t" l="l"/>
              <a:pathLst>
                <a:path h="498329" w="2445967">
                  <a:moveTo>
                    <a:pt x="22271" y="0"/>
                  </a:moveTo>
                  <a:lnTo>
                    <a:pt x="2423696" y="0"/>
                  </a:lnTo>
                  <a:cubicBezTo>
                    <a:pt x="2435996" y="0"/>
                    <a:pt x="2445967" y="9971"/>
                    <a:pt x="2445967" y="22271"/>
                  </a:cubicBezTo>
                  <a:lnTo>
                    <a:pt x="2445967" y="476058"/>
                  </a:lnTo>
                  <a:cubicBezTo>
                    <a:pt x="2445967" y="488358"/>
                    <a:pt x="2435996" y="498329"/>
                    <a:pt x="2423696" y="498329"/>
                  </a:cubicBezTo>
                  <a:lnTo>
                    <a:pt x="22271" y="498329"/>
                  </a:lnTo>
                  <a:cubicBezTo>
                    <a:pt x="9971" y="498329"/>
                    <a:pt x="0" y="488358"/>
                    <a:pt x="0" y="476058"/>
                  </a:cubicBezTo>
                  <a:lnTo>
                    <a:pt x="0" y="22271"/>
                  </a:lnTo>
                  <a:cubicBezTo>
                    <a:pt x="0" y="9971"/>
                    <a:pt x="9971" y="0"/>
                    <a:pt x="2227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459" r="0" b="-692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401069" y="2711494"/>
            <a:ext cx="17754132" cy="323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3105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A-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Information mutuelle entre utilisateur et objet</a:t>
            </a:r>
          </a:p>
          <a:p>
            <a:pPr algn="l">
              <a:lnSpc>
                <a:spcPts val="4347"/>
              </a:lnSpc>
            </a:pP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L’information mutuelle (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 mesure la dépendance entre deux variables aléatoires</a:t>
            </a: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Dans le contexte des systèmes de recommandation :</a:t>
            </a: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représente les </a:t>
            </a:r>
            <a:r>
              <a:rPr lang="en-US" sz="3105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préférences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ou le profil de l’utilisateur,</a:t>
            </a: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représente les </a:t>
            </a:r>
            <a:r>
              <a:rPr lang="en-US" sz="3105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caractéristiques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des objets (par ex., films, produits, articles).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55889" y="1474178"/>
            <a:ext cx="8376223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Formalisation mathématique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1525" y="6033048"/>
            <a:ext cx="5797904" cy="152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8"/>
              </a:lnSpc>
            </a:pPr>
          </a:p>
          <a:p>
            <a:pPr algn="just"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L’information mutuelle entre un utilisateur </a:t>
            </a:r>
            <a:r>
              <a:rPr lang="en-US" sz="311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</a:t>
            </a: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et un objet </a:t>
            </a:r>
            <a:r>
              <a:rPr lang="en-US" sz="311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1069" y="8081070"/>
            <a:ext cx="17194661" cy="218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sz="3110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 (u, o)</a:t>
            </a: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est la probabilité jointe que l’utilisateur u interagisse avec l’objet o,</a:t>
            </a:r>
          </a:p>
          <a:p>
            <a:pPr algn="l"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– </a:t>
            </a:r>
            <a:r>
              <a:rPr lang="en-US" sz="3110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 (u)</a:t>
            </a: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en-US" sz="3110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 (o) </a:t>
            </a: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sont les probabilités marginales.</a:t>
            </a:r>
          </a:p>
          <a:p>
            <a:pPr algn="l">
              <a:lnSpc>
                <a:spcPts val="4354"/>
              </a:lnSpc>
            </a:pPr>
            <a:r>
              <a:rPr lang="en-US" b="true" sz="3110" i="true">
                <a:solidFill>
                  <a:srgbClr val="004AAD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Une forte information mutuelle indique que l’utilisateur et l’objet partagent une relation significative</a:t>
            </a:r>
            <a:r>
              <a:rPr lang="en-US" sz="3110" i="true">
                <a:solidFill>
                  <a:srgbClr val="004AAD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88243" y="6099723"/>
            <a:ext cx="11179784" cy="2934327"/>
          </a:xfrm>
          <a:custGeom>
            <a:avLst/>
            <a:gdLst/>
            <a:ahLst/>
            <a:cxnLst/>
            <a:rect r="r" b="b" t="t" l="l"/>
            <a:pathLst>
              <a:path h="2934327" w="11179784">
                <a:moveTo>
                  <a:pt x="0" y="0"/>
                </a:moveTo>
                <a:lnTo>
                  <a:pt x="11179784" y="0"/>
                </a:lnTo>
                <a:lnTo>
                  <a:pt x="11179784" y="2934327"/>
                </a:lnTo>
                <a:lnTo>
                  <a:pt x="0" y="2934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01069" y="2711494"/>
            <a:ext cx="17754132" cy="2692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7"/>
              </a:lnSpc>
            </a:pPr>
            <a:r>
              <a:rPr lang="en-US" sz="3105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B-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Profil utilisateur et caractéristiques des objets</a:t>
            </a:r>
          </a:p>
          <a:p>
            <a:pPr algn="l">
              <a:lnSpc>
                <a:spcPts val="4347"/>
              </a:lnSpc>
            </a:pPr>
          </a:p>
          <a:p>
            <a:pPr algn="just">
              <a:lnSpc>
                <a:spcPts val="4347"/>
              </a:lnSpc>
            </a:pP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 profil d’un utilisateur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peut être représenté comme une distribution de probabilité sur un ensemble de caractéristiques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(par Ex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genres de films, catégories de produits). De même, chaque objet </a:t>
            </a:r>
            <a:r>
              <a:rPr lang="en-US" sz="31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sz="31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peut être décrit par une distribution similaire.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55889" y="1474178"/>
            <a:ext cx="8376223" cy="59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Formalisation mathématique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5287451"/>
            <a:ext cx="16230600" cy="5104324"/>
            <a:chOff x="0" y="0"/>
            <a:chExt cx="4274726" cy="13443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74726" cy="1344349"/>
            </a:xfrm>
            <a:custGeom>
              <a:avLst/>
              <a:gdLst/>
              <a:ahLst/>
              <a:cxnLst/>
              <a:rect r="r" b="b" t="t" l="l"/>
              <a:pathLst>
                <a:path h="134434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44349"/>
                  </a:lnTo>
                  <a:lnTo>
                    <a:pt x="0" y="1344349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274726" cy="1382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629469" y="4657699"/>
            <a:ext cx="13029062" cy="5504779"/>
          </a:xfrm>
          <a:custGeom>
            <a:avLst/>
            <a:gdLst/>
            <a:ahLst/>
            <a:cxnLst/>
            <a:rect r="r" b="b" t="t" l="l"/>
            <a:pathLst>
              <a:path h="5504779" w="13029062">
                <a:moveTo>
                  <a:pt x="0" y="0"/>
                </a:moveTo>
                <a:lnTo>
                  <a:pt x="13029062" y="0"/>
                </a:lnTo>
                <a:lnTo>
                  <a:pt x="13029062" y="5504779"/>
                </a:lnTo>
                <a:lnTo>
                  <a:pt x="0" y="5504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37872" y="1474178"/>
            <a:ext cx="13346355" cy="117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Simulation de recommandations basées sur l'Information Mutuelle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1238" y="2982248"/>
            <a:ext cx="17404053" cy="1407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8"/>
              </a:lnSpc>
            </a:pPr>
            <a:r>
              <a:rPr lang="en-US" sz="27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Considérons un système de recommandation de films avec </a:t>
            </a:r>
            <a:r>
              <a:rPr lang="en-US" sz="27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 utilisateurs </a:t>
            </a:r>
            <a:r>
              <a:rPr lang="en-US" sz="27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(Ameth , Fatou , Modou ) et </a:t>
            </a:r>
            <a:r>
              <a:rPr lang="en-US" sz="27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 films</a:t>
            </a:r>
            <a:r>
              <a:rPr lang="en-US" sz="27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(film1,film2,film3,film4 ). Les distributions de probabilité des genres(Action,Drame,Comédie) pour chaque utilisateur et chaque film sont données par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52879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1490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4980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>
                  <a:alpha val="7490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AD623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6884411" y="28575"/>
            <a:ext cx="1422639" cy="1180816"/>
          </a:xfrm>
          <a:custGeom>
            <a:avLst/>
            <a:gdLst/>
            <a:ahLst/>
            <a:cxnLst/>
            <a:rect r="r" b="b" t="t" l="l"/>
            <a:pathLst>
              <a:path h="1180816" w="1422639">
                <a:moveTo>
                  <a:pt x="0" y="0"/>
                </a:moveTo>
                <a:lnTo>
                  <a:pt x="1422639" y="0"/>
                </a:lnTo>
                <a:lnTo>
                  <a:pt x="1422639" y="1180816"/>
                </a:lnTo>
                <a:lnTo>
                  <a:pt x="0" y="118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5287451"/>
            <a:ext cx="16230600" cy="5104324"/>
            <a:chOff x="0" y="0"/>
            <a:chExt cx="4274726" cy="13443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74726" cy="1344349"/>
            </a:xfrm>
            <a:custGeom>
              <a:avLst/>
              <a:gdLst/>
              <a:ahLst/>
              <a:cxnLst/>
              <a:rect r="r" b="b" t="t" l="l"/>
              <a:pathLst>
                <a:path h="134434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44349"/>
                  </a:lnTo>
                  <a:lnTo>
                    <a:pt x="0" y="1344349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274726" cy="1382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157715" y="2643572"/>
            <a:ext cx="11972570" cy="7722307"/>
          </a:xfrm>
          <a:custGeom>
            <a:avLst/>
            <a:gdLst/>
            <a:ahLst/>
            <a:cxnLst/>
            <a:rect r="r" b="b" t="t" l="l"/>
            <a:pathLst>
              <a:path h="7722307" w="11972570">
                <a:moveTo>
                  <a:pt x="0" y="0"/>
                </a:moveTo>
                <a:lnTo>
                  <a:pt x="11972570" y="0"/>
                </a:lnTo>
                <a:lnTo>
                  <a:pt x="11972570" y="7722307"/>
                </a:lnTo>
                <a:lnTo>
                  <a:pt x="0" y="772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37872" y="1474178"/>
            <a:ext cx="13346355" cy="115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4231">
                <a:solidFill>
                  <a:srgbClr val="AD623C"/>
                </a:solidFill>
                <a:latin typeface="Montserrat"/>
                <a:ea typeface="Montserrat"/>
                <a:cs typeface="Montserrat"/>
                <a:sym typeface="Montserrat"/>
              </a:rPr>
              <a:t>Visualisation en histogramme 🔥 pour montrer la force des relations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481325"/>
            <a:ext cx="4773924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AD623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Mutuelle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DAGf8PJCE2I</dc:identifier>
  <dcterms:modified xsi:type="dcterms:W3CDTF">2011-08-01T06:04:30Z</dcterms:modified>
  <cp:revision>1</cp:revision>
  <dc:title>Théorie de l’information</dc:title>
</cp:coreProperties>
</file>