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60" r:id="rId5"/>
    <p:sldId id="259" r:id="rId6"/>
    <p:sldId id="261" r:id="rId7"/>
    <p:sldId id="263" r:id="rId8"/>
    <p:sldId id="262" r:id="rId9"/>
    <p:sldId id="264" r:id="rId10"/>
    <p:sldId id="258"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7" d="100"/>
          <a:sy n="77" d="100"/>
        </p:scale>
        <p:origin x="1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8DF065-2109-4FE1-9B02-7C1308B814F1}"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3833636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8DF065-2109-4FE1-9B02-7C1308B814F1}"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2428630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8DF065-2109-4FE1-9B02-7C1308B814F1}"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266909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8DF065-2109-4FE1-9B02-7C1308B814F1}"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3252394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8DF065-2109-4FE1-9B02-7C1308B814F1}"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61065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8DF065-2109-4FE1-9B02-7C1308B814F1}"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3285613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8DF065-2109-4FE1-9B02-7C1308B814F1}" type="datetimeFigureOut">
              <a:rPr lang="en-US" smtClean="0"/>
              <a:t>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1269404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8DF065-2109-4FE1-9B02-7C1308B814F1}" type="datetimeFigureOut">
              <a:rPr lang="en-US" smtClean="0"/>
              <a:t>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928051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8DF065-2109-4FE1-9B02-7C1308B814F1}" type="datetimeFigureOut">
              <a:rPr lang="en-US" smtClean="0"/>
              <a:t>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166620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8DF065-2109-4FE1-9B02-7C1308B814F1}"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2169874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8DF065-2109-4FE1-9B02-7C1308B814F1}"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4155193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8DF065-2109-4FE1-9B02-7C1308B814F1}" type="datetimeFigureOut">
              <a:rPr lang="en-US" smtClean="0"/>
              <a:t>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3C1D5E-CF41-4087-BFBA-818C05B73E64}" type="slidenum">
              <a:rPr lang="en-US" smtClean="0"/>
              <a:t>‹#›</a:t>
            </a:fld>
            <a:endParaRPr lang="en-US"/>
          </a:p>
        </p:txBody>
      </p:sp>
    </p:spTree>
    <p:extLst>
      <p:ext uri="{BB962C8B-B14F-4D97-AF65-F5344CB8AC3E}">
        <p14:creationId xmlns:p14="http://schemas.microsoft.com/office/powerpoint/2010/main" val="1391522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rawgit.com/OHI-Science/ohi-global/draft/global_supplement/Supplement.html#1_the_theory" TargetMode="External"/><Relationship Id="rId2" Type="http://schemas.openxmlformats.org/officeDocument/2006/relationships/hyperlink" Target="https://rawgit.com/OHI-Science/ohi-global/draft/global_supplement/exercises/exercise1.html"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3871" y="1918607"/>
            <a:ext cx="9405258" cy="2308324"/>
          </a:xfrm>
          <a:prstGeom prst="rect">
            <a:avLst/>
          </a:prstGeom>
          <a:noFill/>
        </p:spPr>
        <p:txBody>
          <a:bodyPr wrap="square" rtlCol="0">
            <a:spAutoFit/>
          </a:bodyPr>
          <a:lstStyle/>
          <a:p>
            <a:r>
              <a:rPr lang="en-US" sz="4800" smtClean="0"/>
              <a:t>Before we begin....</a:t>
            </a:r>
          </a:p>
          <a:p>
            <a:endParaRPr lang="en-US" sz="4800"/>
          </a:p>
          <a:p>
            <a:r>
              <a:rPr lang="en-US" sz="4800" smtClean="0"/>
              <a:t>Any questions, comments, concerns?</a:t>
            </a:r>
            <a:endParaRPr lang="en-US" sz="4800"/>
          </a:p>
        </p:txBody>
      </p:sp>
    </p:spTree>
    <p:extLst>
      <p:ext uri="{BB962C8B-B14F-4D97-AF65-F5344CB8AC3E}">
        <p14:creationId xmlns:p14="http://schemas.microsoft.com/office/powerpoint/2010/main" val="3600661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08414" y="1722664"/>
            <a:ext cx="7053943" cy="2308324"/>
          </a:xfrm>
          <a:prstGeom prst="rect">
            <a:avLst/>
          </a:prstGeom>
          <a:noFill/>
        </p:spPr>
        <p:txBody>
          <a:bodyPr wrap="square" rtlCol="0">
            <a:spAutoFit/>
          </a:bodyPr>
          <a:lstStyle/>
          <a:p>
            <a:r>
              <a:rPr lang="en-US" sz="4800" b="1" smtClean="0"/>
              <a:t>Week 2: </a:t>
            </a:r>
            <a:r>
              <a:rPr lang="en-US" sz="4800" i="1" smtClean="0"/>
              <a:t>Part 2</a:t>
            </a:r>
            <a:r>
              <a:rPr lang="en-US" sz="4800" smtClean="0"/>
              <a:t> </a:t>
            </a:r>
          </a:p>
          <a:p>
            <a:r>
              <a:rPr lang="en-US" sz="4800" smtClean="0"/>
              <a:t>Theory and models of the Ocean Health Index</a:t>
            </a:r>
            <a:endParaRPr lang="en-US" sz="4800"/>
          </a:p>
        </p:txBody>
      </p:sp>
    </p:spTree>
    <p:extLst>
      <p:ext uri="{BB962C8B-B14F-4D97-AF65-F5344CB8AC3E}">
        <p14:creationId xmlns:p14="http://schemas.microsoft.com/office/powerpoint/2010/main" val="1299902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2</a:t>
            </a:r>
          </a:p>
          <a:p>
            <a:r>
              <a:rPr lang="en-US" smtClean="0"/>
              <a:t>Theory and models of the Ocean Health Index</a:t>
            </a:r>
            <a:endParaRPr lang="en-US"/>
          </a:p>
        </p:txBody>
      </p:sp>
      <p:sp>
        <p:nvSpPr>
          <p:cNvPr id="3" name="TextBox 2"/>
          <p:cNvSpPr txBox="1"/>
          <p:nvPr/>
        </p:nvSpPr>
        <p:spPr>
          <a:xfrm>
            <a:off x="619062" y="971670"/>
            <a:ext cx="10890451" cy="830997"/>
          </a:xfrm>
          <a:prstGeom prst="rect">
            <a:avLst/>
          </a:prstGeom>
          <a:noFill/>
        </p:spPr>
        <p:txBody>
          <a:bodyPr wrap="square" rtlCol="0">
            <a:spAutoFit/>
          </a:bodyPr>
          <a:lstStyle/>
          <a:p>
            <a:r>
              <a:rPr lang="en-US" sz="4800" b="1" smtClean="0"/>
              <a:t>What is the Ocean Health Index?</a:t>
            </a:r>
          </a:p>
        </p:txBody>
      </p:sp>
      <p:sp>
        <p:nvSpPr>
          <p:cNvPr id="5" name="TextBox 4"/>
          <p:cNvSpPr txBox="1"/>
          <p:nvPr/>
        </p:nvSpPr>
        <p:spPr>
          <a:xfrm>
            <a:off x="815008" y="1802667"/>
            <a:ext cx="10783957" cy="4832092"/>
          </a:xfrm>
          <a:prstGeom prst="rect">
            <a:avLst/>
          </a:prstGeom>
          <a:noFill/>
        </p:spPr>
        <p:txBody>
          <a:bodyPr wrap="square" rtlCol="0">
            <a:spAutoFit/>
          </a:bodyPr>
          <a:lstStyle/>
          <a:p>
            <a:r>
              <a:rPr lang="en-US" sz="2400" smtClean="0"/>
              <a:t>The Ocean Health Index is a framework that provides a comprehensive assessment of ocean health!</a:t>
            </a:r>
          </a:p>
          <a:p>
            <a:endParaRPr lang="en-US" sz="2000" smtClean="0"/>
          </a:p>
          <a:p>
            <a:r>
              <a:rPr lang="en-US" sz="2000" b="1" smtClean="0"/>
              <a:t>Human-centric</a:t>
            </a:r>
          </a:p>
          <a:p>
            <a:pPr marL="342900" indent="-342900">
              <a:buFont typeface="Arial" panose="020B0604020202020204" pitchFamily="34" charset="0"/>
              <a:buChar char="•"/>
            </a:pPr>
            <a:r>
              <a:rPr lang="en-US" sz="2000" smtClean="0"/>
              <a:t>Measures the health of resources that are directly important to humans</a:t>
            </a:r>
          </a:p>
          <a:p>
            <a:pPr marL="342900" indent="-342900">
              <a:buFont typeface="Arial" panose="020B0604020202020204" pitchFamily="34" charset="0"/>
              <a:buChar char="•"/>
            </a:pPr>
            <a:r>
              <a:rPr lang="en-US" sz="2000" smtClean="0"/>
              <a:t>Rewards the </a:t>
            </a:r>
            <a:r>
              <a:rPr lang="en-US" sz="2000" i="1" smtClean="0"/>
              <a:t>sustainable</a:t>
            </a:r>
            <a:r>
              <a:rPr lang="en-US" sz="2000" smtClean="0"/>
              <a:t> extraction of resources from the ocean</a:t>
            </a:r>
          </a:p>
          <a:p>
            <a:pPr marL="342900" indent="-342900">
              <a:buAutoNum type="arabicPeriod"/>
            </a:pPr>
            <a:endParaRPr lang="en-US" sz="2000"/>
          </a:p>
          <a:p>
            <a:r>
              <a:rPr lang="en-US" sz="2000" b="1" smtClean="0"/>
              <a:t>Adaptable</a:t>
            </a:r>
          </a:p>
          <a:p>
            <a:pPr marL="342900" indent="-342900">
              <a:buFont typeface="Arial" panose="020B0604020202020204" pitchFamily="34" charset="0"/>
              <a:buChar char="•"/>
            </a:pPr>
            <a:r>
              <a:rPr lang="en-US" sz="2000" smtClean="0"/>
              <a:t>Can be applied to smaller spatial scales</a:t>
            </a:r>
          </a:p>
          <a:p>
            <a:pPr marL="342900" indent="-342900">
              <a:buFont typeface="Arial" panose="020B0604020202020204" pitchFamily="34" charset="0"/>
              <a:buChar char="•"/>
            </a:pPr>
            <a:r>
              <a:rPr lang="en-US" sz="2000" smtClean="0"/>
              <a:t>Models can be adapted to better match the needs of different regions</a:t>
            </a:r>
          </a:p>
          <a:p>
            <a:pPr marL="342900" indent="-342900">
              <a:buFont typeface="Arial" panose="020B0604020202020204" pitchFamily="34" charset="0"/>
              <a:buChar char="•"/>
            </a:pPr>
            <a:endParaRPr lang="en-US" sz="2000"/>
          </a:p>
          <a:p>
            <a:r>
              <a:rPr lang="en-US" sz="2000" b="1" smtClean="0"/>
              <a:t>Comprehensive</a:t>
            </a:r>
          </a:p>
          <a:p>
            <a:pPr marL="342900" indent="-342900">
              <a:buFont typeface="Arial" panose="020B0604020202020204" pitchFamily="34" charset="0"/>
              <a:buChar char="•"/>
            </a:pPr>
            <a:r>
              <a:rPr lang="en-US" sz="2000" smtClean="0"/>
              <a:t>Nearly 100 datasets are used to estimate Index scores</a:t>
            </a:r>
          </a:p>
          <a:p>
            <a:pPr marL="342900" indent="-342900">
              <a:buFont typeface="Arial" panose="020B0604020202020204" pitchFamily="34" charset="0"/>
              <a:buChar char="•"/>
            </a:pPr>
            <a:r>
              <a:rPr lang="en-US" sz="2000" smtClean="0"/>
              <a:t>Combines lots of data (status, pressures, resilience, etc.) and indicators in a clever way to obtain a comprehensive view of ocean health</a:t>
            </a:r>
          </a:p>
        </p:txBody>
      </p:sp>
    </p:spTree>
    <p:extLst>
      <p:ext uri="{BB962C8B-B14F-4D97-AF65-F5344CB8AC3E}">
        <p14:creationId xmlns:p14="http://schemas.microsoft.com/office/powerpoint/2010/main" val="1451654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86600" y="1266244"/>
            <a:ext cx="4649926" cy="3643554"/>
          </a:xfrm>
          <a:prstGeom prst="rect">
            <a:avLst/>
          </a:prstGeom>
        </p:spPr>
      </p:pic>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2</a:t>
            </a:r>
          </a:p>
          <a:p>
            <a:r>
              <a:rPr lang="en-US" smtClean="0"/>
              <a:t>Theory and models of the Ocean Health Index</a:t>
            </a:r>
            <a:endParaRPr lang="en-US"/>
          </a:p>
        </p:txBody>
      </p:sp>
      <p:sp>
        <p:nvSpPr>
          <p:cNvPr id="3" name="TextBox 2"/>
          <p:cNvSpPr txBox="1"/>
          <p:nvPr/>
        </p:nvSpPr>
        <p:spPr>
          <a:xfrm>
            <a:off x="619062" y="961731"/>
            <a:ext cx="10890451" cy="830997"/>
          </a:xfrm>
          <a:prstGeom prst="rect">
            <a:avLst/>
          </a:prstGeom>
          <a:noFill/>
        </p:spPr>
        <p:txBody>
          <a:bodyPr wrap="square" rtlCol="0">
            <a:spAutoFit/>
          </a:bodyPr>
          <a:lstStyle/>
          <a:p>
            <a:r>
              <a:rPr lang="en-US" sz="4800" b="1" smtClean="0"/>
              <a:t>Breakdown of Index scores</a:t>
            </a:r>
          </a:p>
        </p:txBody>
      </p:sp>
      <p:sp>
        <p:nvSpPr>
          <p:cNvPr id="6" name="Rectangle 5"/>
          <p:cNvSpPr/>
          <p:nvPr/>
        </p:nvSpPr>
        <p:spPr>
          <a:xfrm>
            <a:off x="619062" y="1887692"/>
            <a:ext cx="6467538" cy="923330"/>
          </a:xfrm>
          <a:prstGeom prst="rect">
            <a:avLst/>
          </a:prstGeom>
        </p:spPr>
        <p:txBody>
          <a:bodyPr wrap="square">
            <a:spAutoFit/>
          </a:bodyPr>
          <a:lstStyle/>
          <a:p>
            <a:r>
              <a:rPr lang="en-US" b="1" smtClean="0"/>
              <a:t>Regional Index score</a:t>
            </a:r>
            <a:endParaRPr lang="en-US" b="1"/>
          </a:p>
          <a:p>
            <a:r>
              <a:rPr lang="en-US" smtClean="0"/>
              <a:t>Overall measure of how </a:t>
            </a:r>
            <a:r>
              <a:rPr lang="en-US"/>
              <a:t>well </a:t>
            </a:r>
            <a:r>
              <a:rPr lang="en-US" smtClean="0"/>
              <a:t>a region is </a:t>
            </a:r>
            <a:r>
              <a:rPr lang="en-US"/>
              <a:t>managing the resources we want and need from the ocean based on performance of 10 </a:t>
            </a:r>
            <a:r>
              <a:rPr lang="en-US" smtClean="0"/>
              <a:t>goals</a:t>
            </a:r>
            <a:endParaRPr lang="en-US"/>
          </a:p>
        </p:txBody>
      </p:sp>
      <p:sp>
        <p:nvSpPr>
          <p:cNvPr id="7" name="Rectangle 6"/>
          <p:cNvSpPr/>
          <p:nvPr/>
        </p:nvSpPr>
        <p:spPr>
          <a:xfrm>
            <a:off x="619062" y="3023960"/>
            <a:ext cx="6096000" cy="923330"/>
          </a:xfrm>
          <a:prstGeom prst="rect">
            <a:avLst/>
          </a:prstGeom>
        </p:spPr>
        <p:txBody>
          <a:bodyPr>
            <a:spAutoFit/>
          </a:bodyPr>
          <a:lstStyle/>
          <a:p>
            <a:r>
              <a:rPr lang="en-US" b="1" smtClean="0"/>
              <a:t>Goal scores</a:t>
            </a:r>
            <a:endParaRPr lang="en-US" b="1"/>
          </a:p>
          <a:p>
            <a:r>
              <a:rPr lang="en-US" smtClean="0"/>
              <a:t>Measure of how well a goal is performing based on </a:t>
            </a:r>
            <a:r>
              <a:rPr lang="en-US" b="1" i="1" smtClean="0"/>
              <a:t>current</a:t>
            </a:r>
            <a:r>
              <a:rPr lang="en-US" smtClean="0"/>
              <a:t> status and </a:t>
            </a:r>
            <a:r>
              <a:rPr lang="en-US" b="1" i="1" smtClean="0"/>
              <a:t>predicted status</a:t>
            </a:r>
            <a:r>
              <a:rPr lang="en-US" smtClean="0"/>
              <a:t> in 5 years</a:t>
            </a:r>
            <a:endParaRPr lang="en-US"/>
          </a:p>
        </p:txBody>
      </p:sp>
      <p:sp>
        <p:nvSpPr>
          <p:cNvPr id="8" name="Rectangle 7"/>
          <p:cNvSpPr/>
          <p:nvPr/>
        </p:nvSpPr>
        <p:spPr>
          <a:xfrm>
            <a:off x="1142999" y="4042254"/>
            <a:ext cx="6344479" cy="646331"/>
          </a:xfrm>
          <a:prstGeom prst="rect">
            <a:avLst/>
          </a:prstGeom>
        </p:spPr>
        <p:txBody>
          <a:bodyPr wrap="square">
            <a:spAutoFit/>
          </a:bodyPr>
          <a:lstStyle/>
          <a:p>
            <a:r>
              <a:rPr lang="en-US" b="1" smtClean="0"/>
              <a:t>Current status</a:t>
            </a:r>
          </a:p>
          <a:p>
            <a:r>
              <a:rPr lang="en-US" smtClean="0"/>
              <a:t>Current state of the goal relative to some desired reference point</a:t>
            </a:r>
            <a:endParaRPr lang="en-US"/>
          </a:p>
        </p:txBody>
      </p:sp>
      <p:sp>
        <p:nvSpPr>
          <p:cNvPr id="9" name="Rectangle 8"/>
          <p:cNvSpPr/>
          <p:nvPr/>
        </p:nvSpPr>
        <p:spPr>
          <a:xfrm>
            <a:off x="1142998" y="4733721"/>
            <a:ext cx="6344479" cy="1754326"/>
          </a:xfrm>
          <a:prstGeom prst="rect">
            <a:avLst/>
          </a:prstGeom>
        </p:spPr>
        <p:txBody>
          <a:bodyPr wrap="square">
            <a:spAutoFit/>
          </a:bodyPr>
          <a:lstStyle/>
          <a:p>
            <a:r>
              <a:rPr lang="en-US" b="1" smtClean="0"/>
              <a:t>Predicted status</a:t>
            </a:r>
          </a:p>
          <a:p>
            <a:r>
              <a:rPr lang="en-US" smtClean="0"/>
              <a:t>An estimate of the goal's future status in 5 years, based:</a:t>
            </a:r>
          </a:p>
          <a:p>
            <a:pPr marL="285750" indent="-285750">
              <a:buFont typeface="Arial" panose="020B0604020202020204" pitchFamily="34" charset="0"/>
              <a:buChar char="•"/>
            </a:pPr>
            <a:r>
              <a:rPr lang="en-US" smtClean="0"/>
              <a:t>current status</a:t>
            </a:r>
          </a:p>
          <a:p>
            <a:pPr marL="285750" indent="-285750">
              <a:buFont typeface="Arial" panose="020B0604020202020204" pitchFamily="34" charset="0"/>
              <a:buChar char="•"/>
            </a:pPr>
            <a:r>
              <a:rPr lang="en-US" smtClean="0"/>
              <a:t>recent changes in status (i.e., trend), </a:t>
            </a:r>
          </a:p>
          <a:p>
            <a:pPr marL="285750" indent="-285750">
              <a:buFont typeface="Arial" panose="020B0604020202020204" pitchFamily="34" charset="0"/>
              <a:buChar char="•"/>
            </a:pPr>
            <a:r>
              <a:rPr lang="en-US" smtClean="0"/>
              <a:t>factors that threaten the goal (i.e., pressure)</a:t>
            </a:r>
          </a:p>
          <a:p>
            <a:pPr marL="285750" indent="-285750">
              <a:buFont typeface="Arial" panose="020B0604020202020204" pitchFamily="34" charset="0"/>
              <a:buChar char="•"/>
            </a:pPr>
            <a:r>
              <a:rPr lang="en-US" smtClean="0"/>
              <a:t>factors that help preserve and pretect the goal (i.e., resilience)</a:t>
            </a:r>
            <a:endParaRPr lang="en-US"/>
          </a:p>
        </p:txBody>
      </p:sp>
    </p:spTree>
    <p:extLst>
      <p:ext uri="{BB962C8B-B14F-4D97-AF65-F5344CB8AC3E}">
        <p14:creationId xmlns:p14="http://schemas.microsoft.com/office/powerpoint/2010/main" val="343632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2</a:t>
            </a:r>
          </a:p>
          <a:p>
            <a:r>
              <a:rPr lang="en-US" smtClean="0"/>
              <a:t>Theory and models of the Ocean Health Index</a:t>
            </a:r>
            <a:endParaRPr lang="en-US"/>
          </a:p>
        </p:txBody>
      </p:sp>
      <p:sp>
        <p:nvSpPr>
          <p:cNvPr id="3" name="TextBox 2"/>
          <p:cNvSpPr txBox="1"/>
          <p:nvPr/>
        </p:nvSpPr>
        <p:spPr>
          <a:xfrm>
            <a:off x="619062" y="961731"/>
            <a:ext cx="10890451" cy="830997"/>
          </a:xfrm>
          <a:prstGeom prst="rect">
            <a:avLst/>
          </a:prstGeom>
          <a:noFill/>
        </p:spPr>
        <p:txBody>
          <a:bodyPr wrap="square" rtlCol="0">
            <a:spAutoFit/>
          </a:bodyPr>
          <a:lstStyle/>
          <a:p>
            <a:r>
              <a:rPr lang="en-US" sz="4800" b="1" smtClean="0"/>
              <a:t>Getting familiar with the OHI</a:t>
            </a:r>
          </a:p>
        </p:txBody>
      </p:sp>
      <p:sp>
        <p:nvSpPr>
          <p:cNvPr id="6" name="Rectangle 5"/>
          <p:cNvSpPr/>
          <p:nvPr/>
        </p:nvSpPr>
        <p:spPr>
          <a:xfrm>
            <a:off x="718453" y="1887692"/>
            <a:ext cx="10085382" cy="4739759"/>
          </a:xfrm>
          <a:prstGeom prst="rect">
            <a:avLst/>
          </a:prstGeom>
        </p:spPr>
        <p:txBody>
          <a:bodyPr wrap="square">
            <a:spAutoFit/>
          </a:bodyPr>
          <a:lstStyle/>
          <a:p>
            <a:r>
              <a:rPr lang="en-US" sz="3200" b="1" smtClean="0"/>
              <a:t>Your Mission</a:t>
            </a:r>
          </a:p>
          <a:p>
            <a:endParaRPr lang="en-US" b="1"/>
          </a:p>
          <a:p>
            <a:r>
              <a:rPr lang="en-US" smtClean="0"/>
              <a:t>Work together to answer the questions in this worksheet:</a:t>
            </a:r>
          </a:p>
          <a:p>
            <a:endParaRPr lang="en-US"/>
          </a:p>
          <a:p>
            <a:r>
              <a:rPr lang="en-US">
                <a:hlinkClick r:id="rId2"/>
              </a:rPr>
              <a:t>https://</a:t>
            </a:r>
            <a:r>
              <a:rPr lang="en-US" smtClean="0">
                <a:hlinkClick r:id="rId2"/>
              </a:rPr>
              <a:t>rawgit.com/OHI-Science/ohi-global/draft/global_supplement/exercises/exercise1.html</a:t>
            </a:r>
            <a:endParaRPr lang="en-US" smtClean="0"/>
          </a:p>
          <a:p>
            <a:endParaRPr lang="en-US"/>
          </a:p>
          <a:p>
            <a:r>
              <a:rPr lang="en-US" smtClean="0"/>
              <a:t>All the information you need should be in the OHI global method document:</a:t>
            </a:r>
          </a:p>
          <a:p>
            <a:endParaRPr lang="en-US" smtClean="0">
              <a:hlinkClick r:id="rId3"/>
            </a:endParaRPr>
          </a:p>
          <a:p>
            <a:r>
              <a:rPr lang="en-US" smtClean="0">
                <a:hlinkClick r:id="rId3"/>
              </a:rPr>
              <a:t>https</a:t>
            </a:r>
            <a:r>
              <a:rPr lang="en-US">
                <a:hlinkClick r:id="rId3"/>
              </a:rPr>
              <a:t>://</a:t>
            </a:r>
            <a:r>
              <a:rPr lang="en-US" smtClean="0">
                <a:hlinkClick r:id="rId3"/>
              </a:rPr>
              <a:t>rawgit.com/OHI-Science/ohi-global/draft/global_supplement/Supplement.html#1_the_theory</a:t>
            </a:r>
            <a:endParaRPr lang="en-US" smtClean="0"/>
          </a:p>
          <a:p>
            <a:endParaRPr lang="en-US" smtClean="0"/>
          </a:p>
          <a:p>
            <a:r>
              <a:rPr lang="en-US" b="1" i="1" smtClean="0"/>
              <a:t>Slack me if you have questions or want any hints! I will check in every once in a while to see how you are doing!</a:t>
            </a:r>
          </a:p>
          <a:p>
            <a:endParaRPr lang="en-US"/>
          </a:p>
          <a:p>
            <a:r>
              <a:rPr lang="en-US" smtClean="0"/>
              <a:t>We will reconvene at around 2 (or, sooner depending on how long all this takes) to discuss!</a:t>
            </a:r>
            <a:endParaRPr lang="en-US"/>
          </a:p>
          <a:p>
            <a:endParaRPr lang="en-US" smtClean="0"/>
          </a:p>
          <a:p>
            <a:endParaRPr lang="en-US"/>
          </a:p>
        </p:txBody>
      </p:sp>
    </p:spTree>
    <p:extLst>
      <p:ext uri="{BB962C8B-B14F-4D97-AF65-F5344CB8AC3E}">
        <p14:creationId xmlns:p14="http://schemas.microsoft.com/office/powerpoint/2010/main" val="4141670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3871" y="1918607"/>
            <a:ext cx="9405258" cy="2308324"/>
          </a:xfrm>
          <a:prstGeom prst="rect">
            <a:avLst/>
          </a:prstGeom>
          <a:noFill/>
        </p:spPr>
        <p:txBody>
          <a:bodyPr wrap="square" rtlCol="0">
            <a:spAutoFit/>
          </a:bodyPr>
          <a:lstStyle/>
          <a:p>
            <a:r>
              <a:rPr lang="en-US" sz="4800" smtClean="0"/>
              <a:t>Before we begin....</a:t>
            </a:r>
          </a:p>
          <a:p>
            <a:endParaRPr lang="en-US" sz="4800"/>
          </a:p>
          <a:p>
            <a:r>
              <a:rPr lang="en-US" sz="4800" smtClean="0"/>
              <a:t>Let's figure out this Slack thing!</a:t>
            </a:r>
            <a:endParaRPr lang="en-US" sz="4800"/>
          </a:p>
        </p:txBody>
      </p:sp>
    </p:spTree>
    <p:extLst>
      <p:ext uri="{BB962C8B-B14F-4D97-AF65-F5344CB8AC3E}">
        <p14:creationId xmlns:p14="http://schemas.microsoft.com/office/powerpoint/2010/main" val="365710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79" y="450455"/>
            <a:ext cx="7543091" cy="5940088"/>
          </a:xfrm>
          <a:prstGeom prst="rect">
            <a:avLst/>
          </a:prstGeom>
          <a:noFill/>
        </p:spPr>
        <p:txBody>
          <a:bodyPr wrap="square" rtlCol="0">
            <a:spAutoFit/>
          </a:bodyPr>
          <a:lstStyle/>
          <a:p>
            <a:r>
              <a:rPr lang="en-US" sz="4800" b="1" smtClean="0"/>
              <a:t>Today's Plan</a:t>
            </a:r>
          </a:p>
          <a:p>
            <a:endParaRPr lang="en-US" sz="4800" b="1" smtClean="0"/>
          </a:p>
          <a:p>
            <a:r>
              <a:rPr lang="en-US" sz="2800" b="1" smtClean="0"/>
              <a:t>9-10am</a:t>
            </a:r>
          </a:p>
          <a:p>
            <a:pPr marL="514350" indent="-514350">
              <a:buAutoNum type="arabicPeriod"/>
            </a:pPr>
            <a:r>
              <a:rPr lang="en-US" sz="2000" b="1" smtClean="0"/>
              <a:t>Overview of workflow</a:t>
            </a:r>
            <a:endParaRPr lang="en-US" sz="2000" b="1"/>
          </a:p>
          <a:p>
            <a:pPr marL="514350" indent="-514350">
              <a:buAutoNum type="arabicPeriod"/>
            </a:pPr>
            <a:r>
              <a:rPr lang="en-US" sz="2000" b="1" smtClean="0"/>
              <a:t>Overview of OHI theory and scores</a:t>
            </a:r>
          </a:p>
          <a:p>
            <a:pPr marL="514350" indent="-514350">
              <a:buAutoNum type="arabicPeriod"/>
            </a:pPr>
            <a:r>
              <a:rPr lang="en-US" sz="2000" b="1" smtClean="0"/>
              <a:t>Set up Slack</a:t>
            </a:r>
          </a:p>
          <a:p>
            <a:endParaRPr lang="en-US" sz="2000" b="1" smtClean="0"/>
          </a:p>
          <a:p>
            <a:r>
              <a:rPr lang="en-US" sz="2800" b="1" smtClean="0"/>
              <a:t>10am-2pm</a:t>
            </a:r>
            <a:endParaRPr lang="en-US" sz="2800" b="1"/>
          </a:p>
          <a:p>
            <a:r>
              <a:rPr lang="en-US" sz="2000" b="1" smtClean="0"/>
              <a:t>Work as a team on OHI assignment</a:t>
            </a:r>
          </a:p>
          <a:p>
            <a:endParaRPr lang="en-US" sz="2000" b="1"/>
          </a:p>
          <a:p>
            <a:r>
              <a:rPr lang="en-US" sz="2800" b="1" smtClean="0"/>
              <a:t>2pm-5pm</a:t>
            </a:r>
            <a:endParaRPr lang="en-US" sz="2800" b="1"/>
          </a:p>
          <a:p>
            <a:r>
              <a:rPr lang="en-US" sz="2000" b="1" smtClean="0"/>
              <a:t>Discuss OHI assignment</a:t>
            </a:r>
            <a:endParaRPr lang="en-US" sz="2000" b="1"/>
          </a:p>
          <a:p>
            <a:endParaRPr lang="en-US" sz="2000" b="1" smtClean="0"/>
          </a:p>
          <a:p>
            <a:endParaRPr lang="en-US" sz="2000" b="1"/>
          </a:p>
          <a:p>
            <a:r>
              <a:rPr lang="en-US" sz="2000" b="1" smtClean="0"/>
              <a:t> </a:t>
            </a:r>
          </a:p>
        </p:txBody>
      </p:sp>
    </p:spTree>
    <p:extLst>
      <p:ext uri="{BB962C8B-B14F-4D97-AF65-F5344CB8AC3E}">
        <p14:creationId xmlns:p14="http://schemas.microsoft.com/office/powerpoint/2010/main" val="308650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08414" y="1722664"/>
            <a:ext cx="7053943" cy="2308324"/>
          </a:xfrm>
          <a:prstGeom prst="rect">
            <a:avLst/>
          </a:prstGeom>
          <a:noFill/>
        </p:spPr>
        <p:txBody>
          <a:bodyPr wrap="square" rtlCol="0">
            <a:spAutoFit/>
          </a:bodyPr>
          <a:lstStyle/>
          <a:p>
            <a:r>
              <a:rPr lang="en-US" sz="4800" b="1" smtClean="0"/>
              <a:t>Week 2:</a:t>
            </a:r>
            <a:r>
              <a:rPr lang="en-US" sz="4800" smtClean="0"/>
              <a:t> </a:t>
            </a:r>
            <a:r>
              <a:rPr lang="en-US" sz="4800" i="1" smtClean="0"/>
              <a:t>Part 1</a:t>
            </a:r>
          </a:p>
          <a:p>
            <a:r>
              <a:rPr lang="en-US" sz="4800" smtClean="0"/>
              <a:t>A super brief overview of our workflow!</a:t>
            </a:r>
            <a:endParaRPr lang="en-US" sz="4800"/>
          </a:p>
        </p:txBody>
      </p:sp>
    </p:spTree>
    <p:extLst>
      <p:ext uri="{BB962C8B-B14F-4D97-AF65-F5344CB8AC3E}">
        <p14:creationId xmlns:p14="http://schemas.microsoft.com/office/powerpoint/2010/main" val="4238531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1</a:t>
            </a:r>
          </a:p>
          <a:p>
            <a:r>
              <a:rPr lang="en-US" smtClean="0"/>
              <a:t>A super brief overview of our workflow!</a:t>
            </a:r>
            <a:endParaRPr lang="en-US"/>
          </a:p>
        </p:txBody>
      </p:sp>
      <p:sp>
        <p:nvSpPr>
          <p:cNvPr id="3" name="TextBox 2"/>
          <p:cNvSpPr txBox="1"/>
          <p:nvPr/>
        </p:nvSpPr>
        <p:spPr>
          <a:xfrm>
            <a:off x="285748" y="1221922"/>
            <a:ext cx="7053943" cy="5262979"/>
          </a:xfrm>
          <a:prstGeom prst="rect">
            <a:avLst/>
          </a:prstGeom>
          <a:noFill/>
        </p:spPr>
        <p:txBody>
          <a:bodyPr wrap="square" rtlCol="0">
            <a:spAutoFit/>
          </a:bodyPr>
          <a:lstStyle/>
          <a:p>
            <a:r>
              <a:rPr lang="en-US" sz="2400" b="1" smtClean="0"/>
              <a:t>Nearly all the files we use to calculate the global OHI are located on Github under the OHI-Science organization</a:t>
            </a:r>
          </a:p>
          <a:p>
            <a:endParaRPr lang="en-US" sz="2400" b="1"/>
          </a:p>
          <a:p>
            <a:endParaRPr lang="en-US" sz="2400" b="1"/>
          </a:p>
          <a:p>
            <a:r>
              <a:rPr lang="en-US" sz="2400" b="1" u="sng" smtClean="0"/>
              <a:t>Git</a:t>
            </a:r>
            <a:r>
              <a:rPr lang="en-US" sz="2400" smtClean="0"/>
              <a:t> A version control system used to track changes in 	files and coordinate work</a:t>
            </a:r>
          </a:p>
          <a:p>
            <a:endParaRPr lang="en-US" sz="2400"/>
          </a:p>
          <a:p>
            <a:pPr marL="514350" indent="-514350"/>
            <a:endParaRPr lang="en-US" sz="2400" b="1" u="sng"/>
          </a:p>
          <a:p>
            <a:pPr marL="514350" indent="-514350"/>
            <a:endParaRPr lang="en-US" sz="2400" b="1" u="sng"/>
          </a:p>
          <a:p>
            <a:pPr marL="514350" indent="-514350"/>
            <a:r>
              <a:rPr lang="en-US" sz="2400" b="1" u="sng" smtClean="0"/>
              <a:t>GitHub</a:t>
            </a:r>
            <a:r>
              <a:rPr lang="en-US" sz="2400" smtClean="0"/>
              <a:t> A web-based hosting service for Git.  Github allows us to seamlessly collaborate on projects and is what we use to make our code and data available to the public in real time!</a:t>
            </a:r>
            <a:endParaRPr lang="en-US" sz="2400"/>
          </a:p>
        </p:txBody>
      </p:sp>
      <p:pic>
        <p:nvPicPr>
          <p:cNvPr id="1026" name="Picture 2" descr="Image result for g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5609" y="3577391"/>
            <a:ext cx="20955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ithu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9691" y="5066171"/>
            <a:ext cx="3530229" cy="117380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7127421" y="187445"/>
            <a:ext cx="4893160" cy="3389946"/>
          </a:xfrm>
          <a:prstGeom prst="rect">
            <a:avLst/>
          </a:prstGeom>
        </p:spPr>
      </p:pic>
    </p:spTree>
    <p:extLst>
      <p:ext uri="{BB962C8B-B14F-4D97-AF65-F5344CB8AC3E}">
        <p14:creationId xmlns:p14="http://schemas.microsoft.com/office/powerpoint/2010/main" val="123079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1</a:t>
            </a:r>
          </a:p>
          <a:p>
            <a:r>
              <a:rPr lang="en-US" smtClean="0"/>
              <a:t>A super brief overview of our workflow!</a:t>
            </a:r>
            <a:endParaRPr lang="en-US"/>
          </a:p>
        </p:txBody>
      </p:sp>
      <p:sp>
        <p:nvSpPr>
          <p:cNvPr id="3" name="TextBox 2"/>
          <p:cNvSpPr txBox="1"/>
          <p:nvPr/>
        </p:nvSpPr>
        <p:spPr>
          <a:xfrm>
            <a:off x="963383" y="1221922"/>
            <a:ext cx="7053943" cy="4154984"/>
          </a:xfrm>
          <a:prstGeom prst="rect">
            <a:avLst/>
          </a:prstGeom>
          <a:noFill/>
        </p:spPr>
        <p:txBody>
          <a:bodyPr wrap="square" rtlCol="0">
            <a:spAutoFit/>
          </a:bodyPr>
          <a:lstStyle/>
          <a:p>
            <a:r>
              <a:rPr lang="en-US" sz="2400" b="1" smtClean="0"/>
              <a:t>There are many repositories (a.k.a. "repos"), but the 3 that we use for OHI global are:</a:t>
            </a:r>
          </a:p>
          <a:p>
            <a:endParaRPr lang="en-US" sz="2400"/>
          </a:p>
          <a:p>
            <a:r>
              <a:rPr lang="en-US" sz="2400" b="1" u="sng" smtClean="0"/>
              <a:t>ohiprep</a:t>
            </a:r>
            <a:r>
              <a:rPr lang="en-US" sz="2400" smtClean="0"/>
              <a:t> R scripts and intermediate data we use to 	prepare the data for the OHI global toolbox</a:t>
            </a:r>
          </a:p>
          <a:p>
            <a:endParaRPr lang="en-US" sz="2400"/>
          </a:p>
          <a:p>
            <a:pPr marL="514350" indent="-514350"/>
            <a:r>
              <a:rPr lang="en-US" sz="2400" b="1" u="sng" smtClean="0"/>
              <a:t>ohi-global</a:t>
            </a:r>
            <a:r>
              <a:rPr lang="en-US" sz="2400" smtClean="0"/>
              <a:t> The models and data used to calculate the global OHI scores</a:t>
            </a:r>
          </a:p>
          <a:p>
            <a:pPr marL="514350" indent="-514350"/>
            <a:endParaRPr lang="en-US" sz="2400"/>
          </a:p>
          <a:p>
            <a:pPr marL="514350" indent="-514350"/>
            <a:r>
              <a:rPr lang="en-US" sz="2400" b="1" u="sng" smtClean="0"/>
              <a:t>ohicore</a:t>
            </a:r>
            <a:r>
              <a:rPr lang="en-US" sz="2400" smtClean="0"/>
              <a:t> The general functions used to calculate OHI pressures, resilience, and scores</a:t>
            </a:r>
            <a:endParaRPr lang="en-US" sz="2400"/>
          </a:p>
        </p:txBody>
      </p:sp>
    </p:spTree>
    <p:extLst>
      <p:ext uri="{BB962C8B-B14F-4D97-AF65-F5344CB8AC3E}">
        <p14:creationId xmlns:p14="http://schemas.microsoft.com/office/powerpoint/2010/main" val="351209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1</a:t>
            </a:r>
          </a:p>
          <a:p>
            <a:r>
              <a:rPr lang="en-US" smtClean="0"/>
              <a:t>A super brief overview of our workflow!</a:t>
            </a:r>
            <a:endParaRPr lang="en-US"/>
          </a:p>
        </p:txBody>
      </p:sp>
      <p:sp>
        <p:nvSpPr>
          <p:cNvPr id="3" name="TextBox 2"/>
          <p:cNvSpPr txBox="1"/>
          <p:nvPr/>
        </p:nvSpPr>
        <p:spPr>
          <a:xfrm>
            <a:off x="947055" y="1230086"/>
            <a:ext cx="9380767" cy="4401205"/>
          </a:xfrm>
          <a:prstGeom prst="rect">
            <a:avLst/>
          </a:prstGeom>
          <a:noFill/>
        </p:spPr>
        <p:txBody>
          <a:bodyPr wrap="square" rtlCol="0">
            <a:spAutoFit/>
          </a:bodyPr>
          <a:lstStyle/>
          <a:p>
            <a:r>
              <a:rPr lang="en-US" sz="2400" b="1" smtClean="0"/>
              <a:t>ohiprep_v2018/globalprep</a:t>
            </a:r>
          </a:p>
          <a:p>
            <a:endParaRPr lang="en-US" sz="2400" smtClean="0"/>
          </a:p>
          <a:p>
            <a:r>
              <a:rPr lang="en-US" sz="2400" smtClean="0"/>
              <a:t>Files used to prepare data for the toolbox  </a:t>
            </a:r>
          </a:p>
          <a:p>
            <a:r>
              <a:rPr lang="en-US" sz="2400"/>
              <a:t> </a:t>
            </a:r>
            <a:endParaRPr lang="en-US" sz="2400" smtClean="0"/>
          </a:p>
          <a:p>
            <a:r>
              <a:rPr lang="en-US" sz="2400" b="1" smtClean="0"/>
              <a:t>Folder heirarchy</a:t>
            </a:r>
            <a:endParaRPr lang="en-US" sz="2400" b="1"/>
          </a:p>
          <a:p>
            <a:r>
              <a:rPr lang="en-US" sz="1600" smtClean="0"/>
              <a:t>    &gt; Folders for the individual goals, pressures, and resilience variables (e.g., ao, fis)  </a:t>
            </a:r>
          </a:p>
          <a:p>
            <a:endParaRPr lang="en-US" sz="1600"/>
          </a:p>
          <a:p>
            <a:r>
              <a:rPr lang="en-US" sz="1600" smtClean="0"/>
              <a:t>            &gt; Folders for assessment years (e.g., v2017).  </a:t>
            </a:r>
          </a:p>
          <a:p>
            <a:endParaRPr lang="en-US" sz="1600"/>
          </a:p>
          <a:p>
            <a:r>
              <a:rPr lang="en-US" sz="1600" smtClean="0"/>
              <a:t>                   &gt; Data and processing files:</a:t>
            </a:r>
          </a:p>
          <a:p>
            <a:pPr marL="1314450" indent="-114300">
              <a:buFont typeface="Arial" panose="020B0604020202020204" pitchFamily="34" charset="0"/>
              <a:buChar char="•"/>
            </a:pPr>
            <a:r>
              <a:rPr lang="en-US" sz="1600" smtClean="0"/>
              <a:t>R/Rmd scripts for data processing</a:t>
            </a:r>
          </a:p>
          <a:p>
            <a:pPr marL="1314450" indent="-114300">
              <a:buFont typeface="Arial" panose="020B0604020202020204" pitchFamily="34" charset="0"/>
              <a:buChar char="•"/>
            </a:pPr>
            <a:r>
              <a:rPr lang="en-US" sz="1600" smtClean="0"/>
              <a:t>README.md files describing the data</a:t>
            </a:r>
          </a:p>
          <a:p>
            <a:pPr marL="1314450" indent="-114300">
              <a:buFont typeface="Arial" panose="020B0604020202020204" pitchFamily="34" charset="0"/>
              <a:buChar char="•"/>
            </a:pPr>
            <a:r>
              <a:rPr lang="en-US" sz="1600" smtClean="0"/>
              <a:t>folder for intermediate data (int)</a:t>
            </a:r>
          </a:p>
          <a:p>
            <a:pPr marL="1314450" indent="-114300">
              <a:buFont typeface="Arial" panose="020B0604020202020204" pitchFamily="34" charset="0"/>
              <a:buChar char="•"/>
            </a:pPr>
            <a:r>
              <a:rPr lang="en-US" sz="1600" smtClean="0"/>
              <a:t> folder for final data (data)</a:t>
            </a:r>
          </a:p>
          <a:p>
            <a:pPr marL="1314450" indent="-114300">
              <a:buFont typeface="Arial" panose="020B0604020202020204" pitchFamily="34" charset="0"/>
              <a:buChar char="•"/>
            </a:pPr>
            <a:r>
              <a:rPr lang="en-US" sz="1600" smtClean="0"/>
              <a:t>other stuff</a:t>
            </a:r>
          </a:p>
        </p:txBody>
      </p:sp>
      <p:sp>
        <p:nvSpPr>
          <p:cNvPr id="5" name="TextBox 4"/>
          <p:cNvSpPr txBox="1"/>
          <p:nvPr/>
        </p:nvSpPr>
        <p:spPr>
          <a:xfrm>
            <a:off x="636811" y="5819069"/>
            <a:ext cx="9380767" cy="738664"/>
          </a:xfrm>
          <a:prstGeom prst="rect">
            <a:avLst/>
          </a:prstGeom>
          <a:noFill/>
        </p:spPr>
        <p:txBody>
          <a:bodyPr wrap="square" rtlCol="0">
            <a:spAutoFit/>
          </a:bodyPr>
          <a:lstStyle/>
          <a:p>
            <a:r>
              <a:rPr lang="en-US" sz="2400" smtClean="0"/>
              <a:t>A document describing our data organization: </a:t>
            </a:r>
          </a:p>
          <a:p>
            <a:r>
              <a:rPr lang="en-US" smtClean="0"/>
              <a:t>https://rawgit.com/OHI-Science/ohiprep/master/src/dataOrganization_SOP.html</a:t>
            </a:r>
          </a:p>
        </p:txBody>
      </p:sp>
    </p:spTree>
    <p:extLst>
      <p:ext uri="{BB962C8B-B14F-4D97-AF65-F5344CB8AC3E}">
        <p14:creationId xmlns:p14="http://schemas.microsoft.com/office/powerpoint/2010/main" val="3990793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1</a:t>
            </a:r>
          </a:p>
          <a:p>
            <a:r>
              <a:rPr lang="en-US" smtClean="0"/>
              <a:t>A super brief overview of our workflow!</a:t>
            </a:r>
            <a:endParaRPr lang="en-US"/>
          </a:p>
        </p:txBody>
      </p:sp>
      <p:sp>
        <p:nvSpPr>
          <p:cNvPr id="3" name="TextBox 2"/>
          <p:cNvSpPr txBox="1"/>
          <p:nvPr/>
        </p:nvSpPr>
        <p:spPr>
          <a:xfrm>
            <a:off x="947055" y="842461"/>
            <a:ext cx="9380767" cy="5632311"/>
          </a:xfrm>
          <a:prstGeom prst="rect">
            <a:avLst/>
          </a:prstGeom>
          <a:noFill/>
        </p:spPr>
        <p:txBody>
          <a:bodyPr wrap="square" rtlCol="0">
            <a:spAutoFit/>
          </a:bodyPr>
          <a:lstStyle/>
          <a:p>
            <a:r>
              <a:rPr lang="en-US" sz="2400" b="1" smtClean="0"/>
              <a:t>ohiprep_v2018/globalprep</a:t>
            </a:r>
          </a:p>
          <a:p>
            <a:endParaRPr lang="en-US" sz="2400" smtClean="0"/>
          </a:p>
          <a:p>
            <a:r>
              <a:rPr lang="en-US" sz="2400" i="1" smtClean="0"/>
              <a:t>Final datasets for toolbox</a:t>
            </a:r>
          </a:p>
          <a:p>
            <a:endParaRPr lang="en-US" sz="2400" smtClean="0"/>
          </a:p>
          <a:p>
            <a:r>
              <a:rPr lang="en-US" sz="2400" smtClean="0"/>
              <a:t>csv files  </a:t>
            </a:r>
          </a:p>
          <a:p>
            <a:r>
              <a:rPr lang="en-US" sz="2400"/>
              <a:t> </a:t>
            </a:r>
            <a:endParaRPr lang="en-US" sz="2400" smtClean="0"/>
          </a:p>
          <a:p>
            <a:endParaRPr lang="en-US" sz="2400" b="1" smtClean="0"/>
          </a:p>
          <a:p>
            <a:endParaRPr lang="en-US" sz="2400" b="1" smtClean="0"/>
          </a:p>
          <a:p>
            <a:r>
              <a:rPr lang="en-US" sz="2400" b="1" smtClean="0">
                <a:solidFill>
                  <a:srgbClr val="FF0000"/>
                </a:solidFill>
              </a:rPr>
              <a:t>CRITICAL: All data is prepared using R/Rmd files!</a:t>
            </a:r>
          </a:p>
          <a:p>
            <a:r>
              <a:rPr lang="en-US" sz="2400" smtClean="0"/>
              <a:t>No data prep is done by hand or in Excel</a:t>
            </a:r>
          </a:p>
          <a:p>
            <a:pPr marL="342900" indent="-342900">
              <a:buFont typeface="Arial" panose="020B0604020202020204" pitchFamily="34" charset="0"/>
              <a:buChar char="•"/>
            </a:pPr>
            <a:r>
              <a:rPr lang="en-US" sz="2400" smtClean="0"/>
              <a:t>Mistakes are too easy to make and often impossible to trace</a:t>
            </a:r>
          </a:p>
          <a:p>
            <a:pPr marL="342900" indent="-342900">
              <a:buFont typeface="Arial" panose="020B0604020202020204" pitchFamily="34" charset="0"/>
              <a:buChar char="•"/>
            </a:pPr>
            <a:r>
              <a:rPr lang="en-US" sz="2400" smtClean="0"/>
              <a:t>Work is not replicable</a:t>
            </a:r>
          </a:p>
          <a:p>
            <a:pPr marL="342900" indent="-342900">
              <a:buFont typeface="Arial" panose="020B0604020202020204" pitchFamily="34" charset="0"/>
              <a:buChar char="•"/>
            </a:pPr>
            <a:endParaRPr lang="en-US" sz="2400"/>
          </a:p>
          <a:p>
            <a:r>
              <a:rPr lang="en-US" sz="2400"/>
              <a:t>Example data prep script (from Jamie): </a:t>
            </a:r>
            <a:endParaRPr lang="en-US" sz="2400" smtClean="0"/>
          </a:p>
          <a:p>
            <a:r>
              <a:rPr lang="en-US" sz="1600" smtClean="0"/>
              <a:t>https</a:t>
            </a:r>
            <a:r>
              <a:rPr lang="en-US" sz="1600"/>
              <a:t>://rawgit.com/OHI-Science/ohiprep_v2018/master/globalprep/prs_oa/v2017/create_oa_layer.html</a:t>
            </a:r>
            <a:r>
              <a:rPr lang="en-US" sz="2400"/>
              <a:t>  </a:t>
            </a:r>
            <a:endParaRPr lang="en-US" sz="2400" smtClean="0"/>
          </a:p>
        </p:txBody>
      </p:sp>
      <p:pic>
        <p:nvPicPr>
          <p:cNvPr id="2" name="Picture 1"/>
          <p:cNvPicPr>
            <a:picLocks noChangeAspect="1"/>
          </p:cNvPicPr>
          <p:nvPr/>
        </p:nvPicPr>
        <p:blipFill>
          <a:blip r:embed="rId2"/>
          <a:stretch>
            <a:fillRect/>
          </a:stretch>
        </p:blipFill>
        <p:spPr>
          <a:xfrm>
            <a:off x="5097736" y="1484804"/>
            <a:ext cx="4839119" cy="2377646"/>
          </a:xfrm>
          <a:prstGeom prst="rect">
            <a:avLst/>
          </a:prstGeom>
        </p:spPr>
      </p:pic>
      <p:cxnSp>
        <p:nvCxnSpPr>
          <p:cNvPr id="7" name="Straight Arrow Connector 6"/>
          <p:cNvCxnSpPr/>
          <p:nvPr/>
        </p:nvCxnSpPr>
        <p:spPr>
          <a:xfrm flipV="1">
            <a:off x="2195511" y="2049812"/>
            <a:ext cx="2812774" cy="496957"/>
          </a:xfrm>
          <a:prstGeom prst="straightConnector1">
            <a:avLst/>
          </a:prstGeom>
          <a:ln w="571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08285" y="1121485"/>
            <a:ext cx="3608942" cy="306302"/>
          </a:xfrm>
          <a:prstGeom prst="rect">
            <a:avLst/>
          </a:prstGeom>
          <a:noFill/>
        </p:spPr>
        <p:txBody>
          <a:bodyPr wrap="square" rtlCol="0">
            <a:spAutoFit/>
          </a:bodyPr>
          <a:lstStyle/>
          <a:p>
            <a:r>
              <a:rPr lang="en-US" sz="1400" smtClean="0"/>
              <a:t>Artisanal opportunities: need data</a:t>
            </a:r>
            <a:endParaRPr lang="en-US" sz="1400"/>
          </a:p>
        </p:txBody>
      </p:sp>
    </p:spTree>
    <p:extLst>
      <p:ext uri="{BB962C8B-B14F-4D97-AF65-F5344CB8AC3E}">
        <p14:creationId xmlns:p14="http://schemas.microsoft.com/office/powerpoint/2010/main" val="354014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1</a:t>
            </a:r>
          </a:p>
          <a:p>
            <a:r>
              <a:rPr lang="en-US" smtClean="0"/>
              <a:t>A super brief overview of our workflow!</a:t>
            </a:r>
            <a:endParaRPr lang="en-US"/>
          </a:p>
        </p:txBody>
      </p:sp>
      <p:sp>
        <p:nvSpPr>
          <p:cNvPr id="3" name="TextBox 2"/>
          <p:cNvSpPr txBox="1"/>
          <p:nvPr/>
        </p:nvSpPr>
        <p:spPr>
          <a:xfrm>
            <a:off x="619062" y="1120755"/>
            <a:ext cx="10890451" cy="5447645"/>
          </a:xfrm>
          <a:prstGeom prst="rect">
            <a:avLst/>
          </a:prstGeom>
          <a:noFill/>
        </p:spPr>
        <p:txBody>
          <a:bodyPr wrap="square" rtlCol="0">
            <a:spAutoFit/>
          </a:bodyPr>
          <a:lstStyle/>
          <a:p>
            <a:r>
              <a:rPr lang="en-US" sz="2400" b="1" smtClean="0"/>
              <a:t>ohi-global</a:t>
            </a:r>
          </a:p>
          <a:p>
            <a:endParaRPr lang="en-US" sz="2400" smtClean="0"/>
          </a:p>
          <a:p>
            <a:r>
              <a:rPr lang="en-US" sz="2400" smtClean="0"/>
              <a:t>Models and data used to calculate the global Ocean Health Index</a:t>
            </a:r>
          </a:p>
          <a:p>
            <a:endParaRPr lang="en-US" smtClean="0"/>
          </a:p>
          <a:p>
            <a:r>
              <a:rPr lang="en-US" sz="2400" i="1" smtClean="0"/>
              <a:t>The Highlights</a:t>
            </a:r>
          </a:p>
          <a:p>
            <a:endParaRPr lang="en-US"/>
          </a:p>
          <a:p>
            <a:r>
              <a:rPr lang="en-US" b="1" smtClean="0"/>
              <a:t>eez</a:t>
            </a:r>
            <a:r>
              <a:rPr lang="en-US" smtClean="0"/>
              <a:t>  = folder with global models and data</a:t>
            </a:r>
          </a:p>
          <a:p>
            <a:r>
              <a:rPr lang="en-US" smtClean="0"/>
              <a:t>    &gt; </a:t>
            </a:r>
            <a:r>
              <a:rPr lang="en-US" b="1" smtClean="0"/>
              <a:t>layers</a:t>
            </a:r>
            <a:r>
              <a:rPr lang="en-US" smtClean="0"/>
              <a:t> =  all the data layers used in the models (data are copied from </a:t>
            </a:r>
          </a:p>
          <a:p>
            <a:r>
              <a:rPr lang="en-US"/>
              <a:t> </a:t>
            </a:r>
            <a:r>
              <a:rPr lang="en-US" smtClean="0"/>
              <a:t>                     ohiprep, using paths located in: </a:t>
            </a:r>
            <a:r>
              <a:rPr lang="en-US" b="1" smtClean="0"/>
              <a:t>eez_layers_meta_data/layers_eez_base.csv</a:t>
            </a:r>
            <a:r>
              <a:rPr lang="en-US" smtClean="0"/>
              <a:t>)</a:t>
            </a:r>
          </a:p>
          <a:p>
            <a:r>
              <a:rPr lang="en-US"/>
              <a:t> </a:t>
            </a:r>
            <a:r>
              <a:rPr lang="en-US" smtClean="0"/>
              <a:t>   &gt; </a:t>
            </a:r>
            <a:r>
              <a:rPr lang="en-US" b="1" smtClean="0"/>
              <a:t>conf</a:t>
            </a:r>
            <a:r>
              <a:rPr lang="en-US" smtClean="0"/>
              <a:t> =   models and supplementary data used to calculate goal status, trend, </a:t>
            </a:r>
          </a:p>
          <a:p>
            <a:r>
              <a:rPr lang="en-US"/>
              <a:t> </a:t>
            </a:r>
            <a:r>
              <a:rPr lang="en-US" smtClean="0"/>
              <a:t>                    pressure and resilience</a:t>
            </a:r>
          </a:p>
          <a:p>
            <a:r>
              <a:rPr lang="en-US"/>
              <a:t> </a:t>
            </a:r>
            <a:r>
              <a:rPr lang="en-US" smtClean="0"/>
              <a:t>   &gt; </a:t>
            </a:r>
            <a:r>
              <a:rPr lang="en-US" b="1" smtClean="0"/>
              <a:t>calculate_scores.R </a:t>
            </a:r>
            <a:r>
              <a:rPr lang="en-US" smtClean="0"/>
              <a:t>= script to run the toolbox to calculate scores </a:t>
            </a:r>
          </a:p>
          <a:p>
            <a:r>
              <a:rPr lang="en-US"/>
              <a:t> </a:t>
            </a:r>
            <a:r>
              <a:rPr lang="en-US" smtClean="0"/>
              <a:t>   &gt; </a:t>
            </a:r>
            <a:r>
              <a:rPr lang="en-US" b="1" smtClean="0"/>
              <a:t>scores.csv</a:t>
            </a:r>
            <a:r>
              <a:rPr lang="en-US" smtClean="0"/>
              <a:t> = output from running the toolbox (includes all dimension scores for </a:t>
            </a:r>
          </a:p>
          <a:p>
            <a:r>
              <a:rPr lang="en-US"/>
              <a:t>	</a:t>
            </a:r>
            <a:r>
              <a:rPr lang="en-US" smtClean="0"/>
              <a:t>	   each goal and country) </a:t>
            </a:r>
            <a:endParaRPr lang="en-US"/>
          </a:p>
          <a:p>
            <a:endParaRPr lang="en-US" b="1" smtClean="0"/>
          </a:p>
          <a:p>
            <a:r>
              <a:rPr lang="en-US" b="1" smtClean="0"/>
              <a:t>eez_layers_meta_data </a:t>
            </a:r>
            <a:r>
              <a:rPr lang="en-US" smtClean="0"/>
              <a:t>= Several csv files that describe data layers</a:t>
            </a:r>
          </a:p>
          <a:p>
            <a:r>
              <a:rPr lang="en-US" b="1" smtClean="0"/>
              <a:t>global_supplement </a:t>
            </a:r>
            <a:r>
              <a:rPr lang="en-US" smtClean="0"/>
              <a:t>= Files describing OHI methods (used to create the "Methods" document and on the website)</a:t>
            </a:r>
          </a:p>
          <a:p>
            <a:r>
              <a:rPr lang="en-US" b="1" smtClean="0"/>
              <a:t>global2015-2017 </a:t>
            </a:r>
            <a:r>
              <a:rPr lang="en-US" smtClean="0"/>
              <a:t>= Reporting on results of OHI assessments</a:t>
            </a:r>
            <a:endParaRPr lang="en-US" b="1" smtClean="0"/>
          </a:p>
        </p:txBody>
      </p:sp>
    </p:spTree>
    <p:extLst>
      <p:ext uri="{BB962C8B-B14F-4D97-AF65-F5344CB8AC3E}">
        <p14:creationId xmlns:p14="http://schemas.microsoft.com/office/powerpoint/2010/main" val="131146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1</a:t>
            </a:r>
          </a:p>
          <a:p>
            <a:r>
              <a:rPr lang="en-US" smtClean="0"/>
              <a:t>A super brief overview of our workflow!</a:t>
            </a:r>
            <a:endParaRPr lang="en-US"/>
          </a:p>
        </p:txBody>
      </p:sp>
      <p:sp>
        <p:nvSpPr>
          <p:cNvPr id="3" name="TextBox 2"/>
          <p:cNvSpPr txBox="1"/>
          <p:nvPr/>
        </p:nvSpPr>
        <p:spPr>
          <a:xfrm>
            <a:off x="619062" y="1120755"/>
            <a:ext cx="10890451" cy="5262979"/>
          </a:xfrm>
          <a:prstGeom prst="rect">
            <a:avLst/>
          </a:prstGeom>
          <a:noFill/>
        </p:spPr>
        <p:txBody>
          <a:bodyPr wrap="square" rtlCol="0">
            <a:spAutoFit/>
          </a:bodyPr>
          <a:lstStyle/>
          <a:p>
            <a:r>
              <a:rPr lang="en-US" sz="2400" b="1" smtClean="0"/>
              <a:t>ohicore</a:t>
            </a:r>
          </a:p>
          <a:p>
            <a:endParaRPr lang="en-US" sz="2400" smtClean="0"/>
          </a:p>
          <a:p>
            <a:r>
              <a:rPr lang="en-US" sz="2400" smtClean="0"/>
              <a:t>An R package with the generic functions used to create special OHI objects and calculate scores</a:t>
            </a:r>
          </a:p>
          <a:p>
            <a:endParaRPr lang="en-US" sz="2400" smtClean="0"/>
          </a:p>
          <a:p>
            <a:r>
              <a:rPr lang="en-US" sz="2400" smtClean="0"/>
              <a:t>Functions include:</a:t>
            </a:r>
          </a:p>
          <a:p>
            <a:pPr marL="342900" indent="-342900">
              <a:buFont typeface="Arial" panose="020B0604020202020204" pitchFamily="34" charset="0"/>
              <a:buChar char="•"/>
            </a:pPr>
            <a:r>
              <a:rPr lang="en-US" sz="2400" smtClean="0"/>
              <a:t>CalculatePressuresAll</a:t>
            </a:r>
          </a:p>
          <a:p>
            <a:pPr marL="342900" indent="-342900">
              <a:buFont typeface="Arial" panose="020B0604020202020204" pitchFamily="34" charset="0"/>
              <a:buChar char="•"/>
            </a:pPr>
            <a:r>
              <a:rPr lang="en-US" sz="2400" smtClean="0"/>
              <a:t>CalculateResilienceAll</a:t>
            </a:r>
          </a:p>
          <a:p>
            <a:endParaRPr lang="en-US" sz="2400"/>
          </a:p>
          <a:p>
            <a:r>
              <a:rPr lang="en-US" sz="2400" smtClean="0"/>
              <a:t>We are also working on including some visulazation functions (NOTE: This could be a side project)</a:t>
            </a:r>
          </a:p>
          <a:p>
            <a:endParaRPr lang="en-US" sz="2400"/>
          </a:p>
          <a:p>
            <a:r>
              <a:rPr lang="en-US" sz="2400" smtClean="0">
                <a:solidFill>
                  <a:srgbClr val="FF0000"/>
                </a:solidFill>
              </a:rPr>
              <a:t>All regional OHI assessments use this package....not just OHI global!</a:t>
            </a:r>
            <a:endParaRPr lang="en-US">
              <a:solidFill>
                <a:srgbClr val="FF0000"/>
              </a:solidFill>
            </a:endParaRPr>
          </a:p>
          <a:p>
            <a:endParaRPr lang="en-US" sz="2400"/>
          </a:p>
        </p:txBody>
      </p:sp>
    </p:spTree>
    <p:extLst>
      <p:ext uri="{BB962C8B-B14F-4D97-AF65-F5344CB8AC3E}">
        <p14:creationId xmlns:p14="http://schemas.microsoft.com/office/powerpoint/2010/main" val="1909524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TotalTime>
  <Words>847</Words>
  <Application>Microsoft Office PowerPoint</Application>
  <PresentationFormat>Widescreen</PresentationFormat>
  <Paragraphs>161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Melanie Frazier</dc:creator>
  <cp:lastModifiedBy>Melanie Frazier</cp:lastModifiedBy>
  <cp:revision>22</cp:revision>
  <dcterms:created xsi:type="dcterms:W3CDTF">2018-02-01T17:28:20Z</dcterms:created>
  <dcterms:modified xsi:type="dcterms:W3CDTF">2018-02-02T16:24:23Z</dcterms:modified>
</cp:coreProperties>
</file>