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29" r:id="rId7"/>
    <p:sldId id="1259" r:id="rId8"/>
    <p:sldId id="1236" r:id="rId9"/>
    <p:sldId id="1238" r:id="rId10"/>
    <p:sldId id="1231" r:id="rId11"/>
    <p:sldId id="1240" r:id="rId12"/>
    <p:sldId id="1239" r:id="rId13"/>
    <p:sldId id="1241" r:id="rId14"/>
    <p:sldId id="1242" r:id="rId15"/>
    <p:sldId id="1246" r:id="rId16"/>
    <p:sldId id="1247" r:id="rId17"/>
    <p:sldId id="1243" r:id="rId18"/>
    <p:sldId id="1244" r:id="rId19"/>
    <p:sldId id="1250" r:id="rId20"/>
    <p:sldId id="1256" r:id="rId21"/>
    <p:sldId id="1257" r:id="rId22"/>
    <p:sldId id="1255" r:id="rId23"/>
    <p:sldId id="1254" r:id="rId24"/>
    <p:sldId id="1253" r:id="rId25"/>
    <p:sldId id="1258" r:id="rId26"/>
    <p:sldId id="1245"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59"/>
            <p14:sldId id="1236"/>
            <p14:sldId id="1238"/>
            <p14:sldId id="1231"/>
            <p14:sldId id="1240"/>
            <p14:sldId id="1239"/>
            <p14:sldId id="1241"/>
            <p14:sldId id="1242"/>
            <p14:sldId id="1246"/>
            <p14:sldId id="1247"/>
            <p14:sldId id="1243"/>
            <p14:sldId id="1244"/>
            <p14:sldId id="1250"/>
            <p14:sldId id="1256"/>
            <p14:sldId id="1257"/>
            <p14:sldId id="1255"/>
            <p14:sldId id="1254"/>
            <p14:sldId id="1253"/>
            <p14:sldId id="1258"/>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73" autoAdjust="0"/>
  </p:normalViewPr>
  <p:slideViewPr>
    <p:cSldViewPr snapToGrid="0">
      <p:cViewPr varScale="1">
        <p:scale>
          <a:sx n="88" d="100"/>
          <a:sy n="88" d="100"/>
        </p:scale>
        <p:origin x="1434" y="9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03/09/2020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202091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299688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386159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b="0" i="0" dirty="0">
              <a:solidFill>
                <a:srgbClr val="252525"/>
              </a:solidFill>
              <a:effectLst/>
              <a:latin typeface="Roboto"/>
            </a:endParaRPr>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88933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2494398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24309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357025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b="0" i="0" dirty="0">
              <a:solidFill>
                <a:srgbClr val="252525"/>
              </a:solidFill>
              <a:effectLst/>
              <a:latin typeface="Roboto"/>
            </a:endParaRPr>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494290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i="1"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223830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384343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252960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756428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1654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UA" sz="1200" b="1"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410537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64641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284900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194860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zetcode.com/python/pytest/" TargetMode="External"/><Relationship Id="rId3" Type="http://schemas.openxmlformats.org/officeDocument/2006/relationships/hyperlink" Target="https://www.drdobbs.com/testing/unit-testing-with-python/240165163?pgno=2" TargetMode="External"/><Relationship Id="rId7" Type="http://schemas.openxmlformats.org/officeDocument/2006/relationships/hyperlink" Target="https://docs.pytest.org/en/stable/contents.html" TargetMode="External"/><Relationship Id="rId2" Type="http://schemas.openxmlformats.org/officeDocument/2006/relationships/hyperlink" Target="https://docs.python.org/3/library/unittest.html#class-and-module-fixtures" TargetMode="External"/><Relationship Id="rId1" Type="http://schemas.openxmlformats.org/officeDocument/2006/relationships/slideLayout" Target="../slideLayouts/slideLayout3.xml"/><Relationship Id="rId6" Type="http://schemas.openxmlformats.org/officeDocument/2006/relationships/hyperlink" Target="https://devpractice.ru/unit-testing-in-python-part-1/" TargetMode="External"/><Relationship Id="rId5" Type="http://schemas.openxmlformats.org/officeDocument/2006/relationships/hyperlink" Target="https://en.wikipedia.org/wiki/Test-driven_development" TargetMode="External"/><Relationship Id="rId10" Type="http://schemas.openxmlformats.org/officeDocument/2006/relationships/hyperlink" Target="https://coverage.readthedocs.io/en/latest/" TargetMode="External"/><Relationship Id="rId4" Type="http://schemas.openxmlformats.org/officeDocument/2006/relationships/hyperlink" Target="https://docs.python-guide.org/writing/tests/" TargetMode="External"/><Relationship Id="rId9" Type="http://schemas.openxmlformats.org/officeDocument/2006/relationships/hyperlink" Target="https://realpython.com/python-mock-librar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H15Djb9wn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docs.python-guide.org/en/latest/writing/tests/" TargetMode="External"/><Relationship Id="rId4" Type="http://schemas.openxmlformats.org/officeDocument/2006/relationships/hyperlink" Target="https://www.youtube.com/watch?v=JnoZbbYZee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p:txBody>
          <a:bodyPr/>
          <a:lstStyle/>
          <a:p>
            <a:r>
              <a:rPr lang="en-US" dirty="0"/>
              <a:t>Unit</a:t>
            </a:r>
            <a:br>
              <a:rPr lang="en-US" dirty="0"/>
            </a:br>
            <a:r>
              <a:rPr lang="en-US" dirty="0"/>
              <a:t>testing</a:t>
            </a:r>
            <a:endParaRPr lang="uk-UA"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79695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590-216E-4F0C-BD75-AF47AEE43A6E}"/>
              </a:ext>
            </a:extLst>
          </p:cNvPr>
          <p:cNvSpPr>
            <a:spLocks noGrp="1"/>
          </p:cNvSpPr>
          <p:nvPr>
            <p:ph type="title"/>
          </p:nvPr>
        </p:nvSpPr>
        <p:spPr>
          <a:xfrm>
            <a:off x="542581" y="300209"/>
            <a:ext cx="10820400" cy="1242151"/>
          </a:xfrm>
        </p:spPr>
        <p:txBody>
          <a:bodyPr/>
          <a:lstStyle/>
          <a:p>
            <a:r>
              <a:rPr lang="en-US" dirty="0" err="1"/>
              <a:t>Unittest</a:t>
            </a:r>
            <a:r>
              <a:rPr lang="en-US" dirty="0"/>
              <a:t> Library </a:t>
            </a:r>
            <a:br>
              <a:rPr lang="en-US" dirty="0"/>
            </a:br>
            <a:r>
              <a:rPr lang="en-US" dirty="0"/>
              <a:t>Comparative Assertions</a:t>
            </a:r>
          </a:p>
        </p:txBody>
      </p:sp>
      <p:pic>
        <p:nvPicPr>
          <p:cNvPr id="5" name="table">
            <a:extLst>
              <a:ext uri="{FF2B5EF4-FFF2-40B4-BE49-F238E27FC236}">
                <a16:creationId xmlns:a16="http://schemas.microsoft.com/office/drawing/2014/main" id="{3CBE5B40-B4DB-4451-82D0-E360E3AE303F}"/>
              </a:ext>
            </a:extLst>
          </p:cNvPr>
          <p:cNvPicPr>
            <a:picLocks noChangeAspect="1"/>
          </p:cNvPicPr>
          <p:nvPr/>
        </p:nvPicPr>
        <p:blipFill>
          <a:blip r:embed="rId2"/>
          <a:stretch>
            <a:fillRect/>
          </a:stretch>
        </p:blipFill>
        <p:spPr>
          <a:xfrm>
            <a:off x="700349" y="1846701"/>
            <a:ext cx="10504863" cy="4171961"/>
          </a:xfrm>
          <a:prstGeom prst="rect">
            <a:avLst/>
          </a:prstGeom>
        </p:spPr>
      </p:pic>
    </p:spTree>
    <p:extLst>
      <p:ext uri="{BB962C8B-B14F-4D97-AF65-F5344CB8AC3E}">
        <p14:creationId xmlns:p14="http://schemas.microsoft.com/office/powerpoint/2010/main" val="311450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590-216E-4F0C-BD75-AF47AEE43A6E}"/>
              </a:ext>
            </a:extLst>
          </p:cNvPr>
          <p:cNvSpPr>
            <a:spLocks noGrp="1"/>
          </p:cNvSpPr>
          <p:nvPr>
            <p:ph type="title"/>
          </p:nvPr>
        </p:nvSpPr>
        <p:spPr>
          <a:xfrm>
            <a:off x="542581" y="300209"/>
            <a:ext cx="10820400" cy="1242151"/>
          </a:xfrm>
        </p:spPr>
        <p:txBody>
          <a:bodyPr/>
          <a:lstStyle/>
          <a:p>
            <a:r>
              <a:rPr lang="en-US" dirty="0" err="1"/>
              <a:t>Unittest</a:t>
            </a:r>
            <a:r>
              <a:rPr lang="en-US" dirty="0"/>
              <a:t> Library </a:t>
            </a:r>
            <a:br>
              <a:rPr lang="en-US" dirty="0"/>
            </a:br>
            <a:r>
              <a:rPr lang="en-US" dirty="0"/>
              <a:t>Assertions for Collections</a:t>
            </a:r>
          </a:p>
        </p:txBody>
      </p:sp>
      <p:pic>
        <p:nvPicPr>
          <p:cNvPr id="4" name="table">
            <a:extLst>
              <a:ext uri="{FF2B5EF4-FFF2-40B4-BE49-F238E27FC236}">
                <a16:creationId xmlns:a16="http://schemas.microsoft.com/office/drawing/2014/main" id="{7D4CBDBE-B0DE-4423-91DB-DBB6113E51EA}"/>
              </a:ext>
            </a:extLst>
          </p:cNvPr>
          <p:cNvPicPr>
            <a:picLocks noChangeAspect="1"/>
          </p:cNvPicPr>
          <p:nvPr/>
        </p:nvPicPr>
        <p:blipFill>
          <a:blip r:embed="rId2"/>
          <a:stretch>
            <a:fillRect/>
          </a:stretch>
        </p:blipFill>
        <p:spPr>
          <a:xfrm>
            <a:off x="542581" y="1853955"/>
            <a:ext cx="9047904" cy="4703836"/>
          </a:xfrm>
          <a:prstGeom prst="rect">
            <a:avLst/>
          </a:prstGeom>
        </p:spPr>
      </p:pic>
    </p:spTree>
    <p:extLst>
      <p:ext uri="{BB962C8B-B14F-4D97-AF65-F5344CB8AC3E}">
        <p14:creationId xmlns:p14="http://schemas.microsoft.com/office/powerpoint/2010/main" val="356053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EC18-6A1B-4D15-B223-6F4001FACD81}"/>
              </a:ext>
            </a:extLst>
          </p:cNvPr>
          <p:cNvSpPr>
            <a:spLocks noGrp="1"/>
          </p:cNvSpPr>
          <p:nvPr>
            <p:ph type="title"/>
          </p:nvPr>
        </p:nvSpPr>
        <p:spPr/>
        <p:txBody>
          <a:bodyPr/>
          <a:lstStyle/>
          <a:p>
            <a:r>
              <a:rPr lang="en-US" dirty="0" err="1"/>
              <a:t>Unittest</a:t>
            </a:r>
            <a:r>
              <a:rPr lang="en-US" dirty="0"/>
              <a:t> Library </a:t>
            </a:r>
          </a:p>
        </p:txBody>
      </p:sp>
      <p:sp>
        <p:nvSpPr>
          <p:cNvPr id="3" name="Text Placeholder 2">
            <a:extLst>
              <a:ext uri="{FF2B5EF4-FFF2-40B4-BE49-F238E27FC236}">
                <a16:creationId xmlns:a16="http://schemas.microsoft.com/office/drawing/2014/main" id="{87C5CA0B-1630-4890-9822-FEE51D3E01B0}"/>
              </a:ext>
            </a:extLst>
          </p:cNvPr>
          <p:cNvSpPr>
            <a:spLocks noGrp="1"/>
          </p:cNvSpPr>
          <p:nvPr>
            <p:ph type="body" sz="quarter" idx="10"/>
          </p:nvPr>
        </p:nvSpPr>
        <p:spPr>
          <a:xfrm>
            <a:off x="344276" y="1859096"/>
            <a:ext cx="11675125" cy="4706957"/>
          </a:xfrm>
        </p:spPr>
        <p:txBody>
          <a:bodyPr/>
          <a:lstStyle/>
          <a:p>
            <a:r>
              <a:rPr lang="en-US" dirty="0"/>
              <a:t>Working environment for the testing code is called a </a:t>
            </a:r>
            <a:r>
              <a:rPr lang="en-US" b="1" i="1" dirty="0"/>
              <a:t>test fixture</a:t>
            </a:r>
          </a:p>
          <a:p>
            <a:r>
              <a:rPr lang="en-US" dirty="0"/>
              <a:t>A new </a:t>
            </a:r>
            <a:r>
              <a:rPr lang="en-US" dirty="0" err="1"/>
              <a:t>TestCase</a:t>
            </a:r>
            <a:r>
              <a:rPr lang="en-US" dirty="0"/>
              <a:t> instance is created as a unique test fixture used to execute each individual test method. </a:t>
            </a:r>
          </a:p>
          <a:p>
            <a:r>
              <a:rPr lang="en-US" b="1" i="1" dirty="0" err="1"/>
              <a:t>setUp</a:t>
            </a:r>
            <a:r>
              <a:rPr lang="en-US" dirty="0"/>
              <a:t> method called to prepare the test fixture. This is called immediately before calling the test method.</a:t>
            </a:r>
          </a:p>
          <a:p>
            <a:r>
              <a:rPr lang="en-US" b="1" i="1" dirty="0" err="1"/>
              <a:t>tearDown</a:t>
            </a:r>
            <a:r>
              <a:rPr lang="en-US" dirty="0"/>
              <a:t> method called immediately after the test method has been called and the result recorded. This is called even if the test method raised an exception.</a:t>
            </a:r>
          </a:p>
          <a:p>
            <a:r>
              <a:rPr lang="en-US" b="1" i="1" dirty="0" err="1"/>
              <a:t>setUpClass</a:t>
            </a:r>
            <a:r>
              <a:rPr lang="en-US" dirty="0"/>
              <a:t> and </a:t>
            </a:r>
            <a:r>
              <a:rPr lang="en-US" b="1" i="1" dirty="0" err="1"/>
              <a:t>tearDownClass</a:t>
            </a:r>
            <a:r>
              <a:rPr lang="en-US" dirty="0"/>
              <a:t>  A class methods called before and after tests in an individual class are run. This methods is called with the class as the only argument and must be decorated as a </a:t>
            </a:r>
            <a:r>
              <a:rPr lang="en-US" i="1" dirty="0"/>
              <a:t>@classmethod</a:t>
            </a:r>
          </a:p>
          <a:p>
            <a:r>
              <a:rPr lang="en-US" b="1" i="1" dirty="0" err="1"/>
              <a:t>setUpModule</a:t>
            </a:r>
            <a:r>
              <a:rPr lang="en-US" dirty="0"/>
              <a:t> and </a:t>
            </a:r>
            <a:r>
              <a:rPr lang="en-US" b="1" i="1" dirty="0" err="1"/>
              <a:t>tearDownModule</a:t>
            </a:r>
            <a:r>
              <a:rPr lang="en-US" b="1" i="1" dirty="0"/>
              <a:t> </a:t>
            </a:r>
            <a:r>
              <a:rPr lang="en-US" dirty="0"/>
              <a:t>should be implemented as functions. If an exception is raised in a </a:t>
            </a:r>
            <a:r>
              <a:rPr lang="en-US" dirty="0" err="1"/>
              <a:t>setUpModule</a:t>
            </a:r>
            <a:r>
              <a:rPr lang="en-US" dirty="0"/>
              <a:t> then none of the tests in the module will be run and the</a:t>
            </a:r>
          </a:p>
          <a:p>
            <a:r>
              <a:rPr lang="en-US" dirty="0"/>
              <a:t> </a:t>
            </a:r>
            <a:r>
              <a:rPr lang="en-US" dirty="0" err="1"/>
              <a:t>tearDownModule</a:t>
            </a:r>
            <a:r>
              <a:rPr lang="en-US" dirty="0"/>
              <a:t> will not be run</a:t>
            </a:r>
          </a:p>
          <a:p>
            <a:endParaRPr lang="en-US" dirty="0"/>
          </a:p>
        </p:txBody>
      </p:sp>
    </p:spTree>
    <p:extLst>
      <p:ext uri="{BB962C8B-B14F-4D97-AF65-F5344CB8AC3E}">
        <p14:creationId xmlns:p14="http://schemas.microsoft.com/office/powerpoint/2010/main" val="253262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4ED0-BC72-4913-8171-B91E77559839}"/>
              </a:ext>
            </a:extLst>
          </p:cNvPr>
          <p:cNvSpPr>
            <a:spLocks noGrp="1"/>
          </p:cNvSpPr>
          <p:nvPr>
            <p:ph type="title"/>
          </p:nvPr>
        </p:nvSpPr>
        <p:spPr/>
        <p:txBody>
          <a:bodyPr/>
          <a:lstStyle/>
          <a:p>
            <a:r>
              <a:rPr lang="en-US" dirty="0" err="1"/>
              <a:t>Unittest</a:t>
            </a:r>
            <a:r>
              <a:rPr lang="en-US" dirty="0"/>
              <a:t> Library </a:t>
            </a:r>
          </a:p>
        </p:txBody>
      </p:sp>
      <p:sp>
        <p:nvSpPr>
          <p:cNvPr id="4" name="Text Placeholder 3">
            <a:extLst>
              <a:ext uri="{FF2B5EF4-FFF2-40B4-BE49-F238E27FC236}">
                <a16:creationId xmlns:a16="http://schemas.microsoft.com/office/drawing/2014/main" id="{64B6C87E-A1F1-46DB-AAC8-9BE2936221CC}"/>
              </a:ext>
            </a:extLst>
          </p:cNvPr>
          <p:cNvSpPr>
            <a:spLocks noGrp="1" noChangeArrowheads="1"/>
          </p:cNvSpPr>
          <p:nvPr>
            <p:ph type="body" sz="quarter" idx="10"/>
          </p:nvPr>
        </p:nvSpPr>
        <p:spPr bwMode="auto">
          <a:xfrm>
            <a:off x="476479" y="1850320"/>
            <a:ext cx="4227723"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1000"/>
              </a:spcBef>
              <a:buClr>
                <a:schemeClr val="accent4"/>
              </a:buClr>
              <a:buFontTx/>
              <a:buNone/>
              <a:defRPr sz="2200" kern="1200">
                <a:solidFill>
                  <a:srgbClr val="000000"/>
                </a:solidFill>
                <a:latin typeface="+mn-lt"/>
                <a:ea typeface="+mn-ea"/>
                <a:cs typeface="+mn-cs"/>
              </a:defRPr>
            </a:lvl1pPr>
            <a:lvl2pPr marL="685734" indent="-228578" algn="l" defTabSz="914400" rtl="0" eaLnBrk="1" latinLnBrk="0" hangingPunct="1">
              <a:lnSpc>
                <a:spcPct val="90000"/>
              </a:lnSpc>
              <a:spcBef>
                <a:spcPts val="500"/>
              </a:spcBef>
              <a:buClr>
                <a:schemeClr val="bg2"/>
              </a:buClr>
              <a:buFont typeface="Tahoma" panose="020B0604030504040204" pitchFamily="34" charset="0"/>
              <a:buChar char="▪"/>
              <a:defRPr sz="2200" kern="1200">
                <a:solidFill>
                  <a:srgbClr val="000000"/>
                </a:solidFill>
                <a:latin typeface="+mn-lt"/>
                <a:ea typeface="+mn-ea"/>
                <a:cs typeface="+mn-cs"/>
              </a:defRPr>
            </a:lvl2pPr>
            <a:lvl3pPr marL="1142886" indent="-228578" algn="l" defTabSz="914400" rtl="0" eaLnBrk="1" latinLnBrk="0" hangingPunct="1">
              <a:lnSpc>
                <a:spcPct val="90000"/>
              </a:lnSpc>
              <a:spcBef>
                <a:spcPts val="500"/>
              </a:spcBef>
              <a:buClr>
                <a:schemeClr val="bg2"/>
              </a:buClr>
              <a:buFont typeface="Tahoma" panose="020B0604030504040204" pitchFamily="34" charset="0"/>
              <a:buChar char="-"/>
              <a:defRPr sz="2200" kern="1200">
                <a:solidFill>
                  <a:srgbClr val="000000"/>
                </a:solidFill>
                <a:latin typeface="+mn-lt"/>
                <a:ea typeface="+mn-ea"/>
                <a:cs typeface="+mn-cs"/>
              </a:defRPr>
            </a:lvl3pPr>
            <a:lvl4pPr marL="1600040" indent="-228578" algn="l" defTabSz="914400" rtl="0" eaLnBrk="1" latinLnBrk="0" hangingPunct="1">
              <a:lnSpc>
                <a:spcPct val="90000"/>
              </a:lnSpc>
              <a:spcBef>
                <a:spcPts val="500"/>
              </a:spcBef>
              <a:buClr>
                <a:schemeClr val="bg2"/>
              </a:buClr>
              <a:buSzPct val="80000"/>
              <a:buFont typeface="Tahoma" panose="020B0604030504040204" pitchFamily="34" charset="0"/>
              <a:buChar char="▪"/>
              <a:defRPr sz="22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22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import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unittest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class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FooTest(</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unittest.TestCase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"""Sample test case"""</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 preparing to test</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def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setUp(</a:t>
            </a:r>
            <a:r>
              <a:rPr kumimoji="0" lang="en-US" altLang="en-US" sz="1100" b="0" i="0" u="none" strike="noStrike" cap="none" normalizeH="0" baseline="0" dirty="0">
                <a:ln>
                  <a:noFill/>
                </a:ln>
                <a:solidFill>
                  <a:srgbClr val="94558D"/>
                </a:solidFill>
                <a:effectLst/>
                <a:latin typeface="Consolas" panose="020B0609020204030204" pitchFamily="49" charset="0"/>
                <a:cs typeface="Consolas" panose="020B0609020204030204" pitchFamily="49" charset="0"/>
              </a:rPr>
              <a:t>self</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Setting up for the test """</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FooTest:setUp</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_:begin"</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do something...</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FooTest:setUp</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_:end"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ending the test</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def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tearDown</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a:ln>
                  <a:noFill/>
                </a:ln>
                <a:solidFill>
                  <a:srgbClr val="94558D"/>
                </a:solidFill>
                <a:effectLst/>
                <a:latin typeface="Consolas" panose="020B0609020204030204" pitchFamily="49" charset="0"/>
                <a:cs typeface="Consolas" panose="020B0609020204030204" pitchFamily="49" charset="0"/>
              </a:rPr>
              <a:t>self</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"""Cleaning up after the test"""</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FooTest:tearDown</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_:begin"</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do something...</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FooTest:tearDown</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_:end"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test routine A</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def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testA(</a:t>
            </a:r>
            <a:r>
              <a:rPr kumimoji="0" lang="en-US" altLang="en-US" sz="1100" b="0" i="0" u="none" strike="noStrike" cap="none" normalizeH="0" baseline="0" dirty="0">
                <a:ln>
                  <a:noFill/>
                </a:ln>
                <a:solidFill>
                  <a:srgbClr val="94558D"/>
                </a:solidFill>
                <a:effectLst/>
                <a:latin typeface="Consolas" panose="020B0609020204030204" pitchFamily="49" charset="0"/>
                <a:cs typeface="Consolas" panose="020B0609020204030204" pitchFamily="49" charset="0"/>
              </a:rPr>
              <a:t>self</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"""Test routine A"""</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FooTest:testA</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test routine B</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def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testB</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a:ln>
                  <a:noFill/>
                </a:ln>
                <a:solidFill>
                  <a:srgbClr val="94558D"/>
                </a:solidFill>
                <a:effectLst/>
                <a:latin typeface="Consolas" panose="020B0609020204030204" pitchFamily="49" charset="0"/>
                <a:cs typeface="Consolas" panose="020B0609020204030204" pitchFamily="49" charset="0"/>
              </a:rPr>
              <a:t>self</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"""Test routine B"""</a:t>
            </a:r>
            <a:b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1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1" i="0" u="none" strike="noStrike" cap="none" normalizeH="0" baseline="0" dirty="0" err="1">
                <a:ln>
                  <a:noFill/>
                </a:ln>
                <a:solidFill>
                  <a:srgbClr val="008080"/>
                </a:solidFill>
                <a:effectLst/>
                <a:latin typeface="Consolas" panose="020B0609020204030204" pitchFamily="49" charset="0"/>
                <a:cs typeface="Consolas" panose="020B0609020204030204" pitchFamily="49" charset="0"/>
              </a:rPr>
              <a:t>FooTest:testB</a:t>
            </a:r>
            <a:r>
              <a:rPr kumimoji="0" lang="en-US" altLang="en-US" sz="11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descr="Python Unit Tests">
            <a:extLst>
              <a:ext uri="{FF2B5EF4-FFF2-40B4-BE49-F238E27FC236}">
                <a16:creationId xmlns:a16="http://schemas.microsoft.com/office/drawing/2014/main" id="{0AF21110-DCD7-404D-BD2A-D8D21D79A4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998" y="2098103"/>
            <a:ext cx="5016483" cy="358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07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6B1F-B7E1-428B-B684-A7290F04AB72}"/>
              </a:ext>
            </a:extLst>
          </p:cNvPr>
          <p:cNvSpPr>
            <a:spLocks noGrp="1"/>
          </p:cNvSpPr>
          <p:nvPr>
            <p:ph type="title"/>
          </p:nvPr>
        </p:nvSpPr>
        <p:spPr/>
        <p:txBody>
          <a:bodyPr/>
          <a:lstStyle/>
          <a:p>
            <a:r>
              <a:rPr lang="en-US" dirty="0"/>
              <a:t>Mock Objects</a:t>
            </a:r>
          </a:p>
        </p:txBody>
      </p:sp>
      <p:sp>
        <p:nvSpPr>
          <p:cNvPr id="3" name="Text Placeholder 2">
            <a:extLst>
              <a:ext uri="{FF2B5EF4-FFF2-40B4-BE49-F238E27FC236}">
                <a16:creationId xmlns:a16="http://schemas.microsoft.com/office/drawing/2014/main" id="{565EFC9B-DEDA-4061-A326-82BC633D9F4C}"/>
              </a:ext>
            </a:extLst>
          </p:cNvPr>
          <p:cNvSpPr>
            <a:spLocks noGrp="1"/>
          </p:cNvSpPr>
          <p:nvPr>
            <p:ph type="body" sz="quarter" idx="10"/>
          </p:nvPr>
        </p:nvSpPr>
        <p:spPr>
          <a:xfrm>
            <a:off x="685800" y="2057399"/>
            <a:ext cx="10820400" cy="4541363"/>
          </a:xfrm>
        </p:spPr>
        <p:txBody>
          <a:bodyPr/>
          <a:lstStyle/>
          <a:p>
            <a:r>
              <a:rPr lang="en-US" dirty="0"/>
              <a:t>Mock objects are simulated objects that mimic the behavior of real objects in controlled ways. A computer programmer typically creates a mock object to test the behavior of some other object</a:t>
            </a:r>
          </a:p>
          <a:p>
            <a:r>
              <a:rPr lang="en-US" dirty="0"/>
              <a:t>A Python mock object contains data about its usage that you can inspect such as:</a:t>
            </a:r>
          </a:p>
          <a:p>
            <a:pPr marL="342900" indent="-342900">
              <a:buFont typeface="Arial" panose="020B0604020202020204" pitchFamily="34" charset="0"/>
              <a:buChar char="•"/>
            </a:pPr>
            <a:r>
              <a:rPr lang="en-US" dirty="0"/>
              <a:t>If you called a method</a:t>
            </a:r>
          </a:p>
          <a:p>
            <a:pPr marL="342900" indent="-342900">
              <a:buFont typeface="Arial" panose="020B0604020202020204" pitchFamily="34" charset="0"/>
              <a:buChar char="•"/>
            </a:pPr>
            <a:r>
              <a:rPr lang="en-US" dirty="0"/>
              <a:t>How you called the method</a:t>
            </a:r>
          </a:p>
          <a:p>
            <a:pPr marL="342900" indent="-342900">
              <a:buFont typeface="Arial" panose="020B0604020202020204" pitchFamily="34" charset="0"/>
              <a:buChar char="•"/>
            </a:pPr>
            <a:r>
              <a:rPr lang="en-US" dirty="0"/>
              <a:t>How often you called the method</a:t>
            </a:r>
          </a:p>
          <a:p>
            <a:r>
              <a:rPr lang="en-US" dirty="0"/>
              <a:t>The Python mock object library is </a:t>
            </a:r>
            <a:r>
              <a:rPr lang="en-US" dirty="0" err="1"/>
              <a:t>unittest.mock</a:t>
            </a:r>
            <a:r>
              <a:rPr lang="en-US" dirty="0"/>
              <a:t> provides a class called Mock which you will use to imitate real objects in your codebase. Mock offers incredible flexibility and insightful data</a:t>
            </a:r>
          </a:p>
          <a:p>
            <a:endParaRPr lang="en-US" dirty="0"/>
          </a:p>
        </p:txBody>
      </p:sp>
    </p:spTree>
    <p:extLst>
      <p:ext uri="{BB962C8B-B14F-4D97-AF65-F5344CB8AC3E}">
        <p14:creationId xmlns:p14="http://schemas.microsoft.com/office/powerpoint/2010/main" val="148876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6B1F-B7E1-428B-B684-A7290F04AB72}"/>
              </a:ext>
            </a:extLst>
          </p:cNvPr>
          <p:cNvSpPr>
            <a:spLocks noGrp="1"/>
          </p:cNvSpPr>
          <p:nvPr>
            <p:ph type="title"/>
          </p:nvPr>
        </p:nvSpPr>
        <p:spPr/>
        <p:txBody>
          <a:bodyPr/>
          <a:lstStyle/>
          <a:p>
            <a:r>
              <a:rPr lang="en-US" dirty="0"/>
              <a:t>Mock Objects</a:t>
            </a:r>
          </a:p>
        </p:txBody>
      </p:sp>
      <p:sp>
        <p:nvSpPr>
          <p:cNvPr id="3" name="Text Placeholder 2">
            <a:extLst>
              <a:ext uri="{FF2B5EF4-FFF2-40B4-BE49-F238E27FC236}">
                <a16:creationId xmlns:a16="http://schemas.microsoft.com/office/drawing/2014/main" id="{565EFC9B-DEDA-4061-A326-82BC633D9F4C}"/>
              </a:ext>
            </a:extLst>
          </p:cNvPr>
          <p:cNvSpPr>
            <a:spLocks noGrp="1"/>
          </p:cNvSpPr>
          <p:nvPr>
            <p:ph type="body" sz="quarter" idx="10"/>
          </p:nvPr>
        </p:nvSpPr>
        <p:spPr>
          <a:xfrm>
            <a:off x="5973452" y="1859441"/>
            <a:ext cx="6048865" cy="4541362"/>
          </a:xfrm>
        </p:spPr>
        <p:txBody>
          <a:bodyPr/>
          <a:lstStyle/>
          <a:p>
            <a:r>
              <a:rPr lang="en-US" dirty="0"/>
              <a:t>Mock and </a:t>
            </a:r>
            <a:r>
              <a:rPr lang="en-US" dirty="0" err="1"/>
              <a:t>MagicMock</a:t>
            </a:r>
            <a:r>
              <a:rPr lang="en-US" dirty="0"/>
              <a:t> objects create all attributes and methods as you access them and store details of how they have been used. You can configure them, to specify return values or limit what attributes are available, and then make assertions about how they have been used. You can configure a Mock by specifying certain attributes when you initialize an object.</a:t>
            </a:r>
          </a:p>
          <a:p>
            <a:r>
              <a:rPr lang="en-US" dirty="0"/>
              <a:t>Mock instances store data on how you used them. For instance, you can see if you called a method, how you called the method</a:t>
            </a:r>
          </a:p>
          <a:p>
            <a:r>
              <a:rPr lang="en-US" dirty="0"/>
              <a:t>.</a:t>
            </a:r>
            <a:r>
              <a:rPr lang="en-US" dirty="0" err="1"/>
              <a:t>assert_called</a:t>
            </a:r>
            <a:r>
              <a:rPr lang="en-US" dirty="0"/>
              <a:t>() ensures you called the mocked method</a:t>
            </a:r>
          </a:p>
        </p:txBody>
      </p:sp>
      <p:pic>
        <p:nvPicPr>
          <p:cNvPr id="7" name="Picture 6">
            <a:extLst>
              <a:ext uri="{FF2B5EF4-FFF2-40B4-BE49-F238E27FC236}">
                <a16:creationId xmlns:a16="http://schemas.microsoft.com/office/drawing/2014/main" id="{940DFAA8-F3EE-4FCB-B570-C214A2A96948}"/>
              </a:ext>
            </a:extLst>
          </p:cNvPr>
          <p:cNvPicPr>
            <a:picLocks noChangeAspect="1"/>
          </p:cNvPicPr>
          <p:nvPr/>
        </p:nvPicPr>
        <p:blipFill>
          <a:blip r:embed="rId3"/>
          <a:stretch>
            <a:fillRect/>
          </a:stretch>
        </p:blipFill>
        <p:spPr>
          <a:xfrm>
            <a:off x="169683" y="1805236"/>
            <a:ext cx="5586596" cy="4541362"/>
          </a:xfrm>
          <a:prstGeom prst="rect">
            <a:avLst/>
          </a:prstGeom>
        </p:spPr>
      </p:pic>
    </p:spTree>
    <p:extLst>
      <p:ext uri="{BB962C8B-B14F-4D97-AF65-F5344CB8AC3E}">
        <p14:creationId xmlns:p14="http://schemas.microsoft.com/office/powerpoint/2010/main" val="240232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6B1F-B7E1-428B-B684-A7290F04AB72}"/>
              </a:ext>
            </a:extLst>
          </p:cNvPr>
          <p:cNvSpPr>
            <a:spLocks noGrp="1"/>
          </p:cNvSpPr>
          <p:nvPr>
            <p:ph type="title"/>
          </p:nvPr>
        </p:nvSpPr>
        <p:spPr/>
        <p:txBody>
          <a:bodyPr/>
          <a:lstStyle/>
          <a:p>
            <a:r>
              <a:rPr lang="en-US" dirty="0"/>
              <a:t>Mock Objects</a:t>
            </a:r>
          </a:p>
        </p:txBody>
      </p:sp>
      <p:sp>
        <p:nvSpPr>
          <p:cNvPr id="3" name="Text Placeholder 2">
            <a:extLst>
              <a:ext uri="{FF2B5EF4-FFF2-40B4-BE49-F238E27FC236}">
                <a16:creationId xmlns:a16="http://schemas.microsoft.com/office/drawing/2014/main" id="{565EFC9B-DEDA-4061-A326-82BC633D9F4C}"/>
              </a:ext>
            </a:extLst>
          </p:cNvPr>
          <p:cNvSpPr>
            <a:spLocks noGrp="1"/>
          </p:cNvSpPr>
          <p:nvPr>
            <p:ph type="body" sz="quarter" idx="10"/>
          </p:nvPr>
        </p:nvSpPr>
        <p:spPr>
          <a:xfrm>
            <a:off x="685800" y="2057400"/>
            <a:ext cx="10820400" cy="789496"/>
          </a:xfrm>
        </p:spPr>
        <p:txBody>
          <a:bodyPr/>
          <a:lstStyle/>
          <a:p>
            <a:r>
              <a:rPr lang="en-US" dirty="0" err="1"/>
              <a:t>unittest.mock</a:t>
            </a:r>
            <a:r>
              <a:rPr lang="en-US" dirty="0"/>
              <a:t> provides a powerful mechanism for mocking objects, called patch(), which looks up an object in a given module and replaces that object with a Mock.</a:t>
            </a:r>
          </a:p>
        </p:txBody>
      </p:sp>
      <p:pic>
        <p:nvPicPr>
          <p:cNvPr id="5" name="Picture 4">
            <a:extLst>
              <a:ext uri="{FF2B5EF4-FFF2-40B4-BE49-F238E27FC236}">
                <a16:creationId xmlns:a16="http://schemas.microsoft.com/office/drawing/2014/main" id="{9A5801A5-BDC9-40EF-A89D-BF7FDE5F6F33}"/>
              </a:ext>
            </a:extLst>
          </p:cNvPr>
          <p:cNvPicPr>
            <a:picLocks noChangeAspect="1"/>
          </p:cNvPicPr>
          <p:nvPr/>
        </p:nvPicPr>
        <p:blipFill>
          <a:blip r:embed="rId3"/>
          <a:stretch>
            <a:fillRect/>
          </a:stretch>
        </p:blipFill>
        <p:spPr>
          <a:xfrm>
            <a:off x="180105" y="3982627"/>
            <a:ext cx="5649190" cy="1866900"/>
          </a:xfrm>
          <a:prstGeom prst="rect">
            <a:avLst/>
          </a:prstGeom>
        </p:spPr>
      </p:pic>
      <p:pic>
        <p:nvPicPr>
          <p:cNvPr id="7" name="Picture 6">
            <a:extLst>
              <a:ext uri="{FF2B5EF4-FFF2-40B4-BE49-F238E27FC236}">
                <a16:creationId xmlns:a16="http://schemas.microsoft.com/office/drawing/2014/main" id="{514F8B90-DA5F-4506-B759-F637A77D3062}"/>
              </a:ext>
            </a:extLst>
          </p:cNvPr>
          <p:cNvPicPr>
            <a:picLocks noChangeAspect="1"/>
          </p:cNvPicPr>
          <p:nvPr/>
        </p:nvPicPr>
        <p:blipFill>
          <a:blip r:embed="rId4"/>
          <a:stretch>
            <a:fillRect/>
          </a:stretch>
        </p:blipFill>
        <p:spPr>
          <a:xfrm>
            <a:off x="5829295" y="4011105"/>
            <a:ext cx="6263941" cy="1866900"/>
          </a:xfrm>
          <a:prstGeom prst="rect">
            <a:avLst/>
          </a:prstGeom>
        </p:spPr>
      </p:pic>
      <p:sp>
        <p:nvSpPr>
          <p:cNvPr id="9" name="Text Placeholder 2">
            <a:extLst>
              <a:ext uri="{FF2B5EF4-FFF2-40B4-BE49-F238E27FC236}">
                <a16:creationId xmlns:a16="http://schemas.microsoft.com/office/drawing/2014/main" id="{C6E4CCC2-A1F0-4063-BEF2-2AADAC932D9F}"/>
              </a:ext>
            </a:extLst>
          </p:cNvPr>
          <p:cNvSpPr txBox="1">
            <a:spLocks/>
          </p:cNvSpPr>
          <p:nvPr/>
        </p:nvSpPr>
        <p:spPr>
          <a:xfrm>
            <a:off x="7050464" y="3082764"/>
            <a:ext cx="4101445" cy="44993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patch() as a Context Manager</a:t>
            </a:r>
          </a:p>
        </p:txBody>
      </p:sp>
      <p:sp>
        <p:nvSpPr>
          <p:cNvPr id="14" name="Text Placeholder 2">
            <a:extLst>
              <a:ext uri="{FF2B5EF4-FFF2-40B4-BE49-F238E27FC236}">
                <a16:creationId xmlns:a16="http://schemas.microsoft.com/office/drawing/2014/main" id="{70E2FE0B-7ECF-422E-A23D-40AFB7E61810}"/>
              </a:ext>
            </a:extLst>
          </p:cNvPr>
          <p:cNvSpPr txBox="1">
            <a:spLocks/>
          </p:cNvSpPr>
          <p:nvPr/>
        </p:nvSpPr>
        <p:spPr>
          <a:xfrm>
            <a:off x="1040092" y="3082764"/>
            <a:ext cx="4101445" cy="44993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patch() as a Decorator</a:t>
            </a:r>
          </a:p>
        </p:txBody>
      </p:sp>
    </p:spTree>
    <p:extLst>
      <p:ext uri="{BB962C8B-B14F-4D97-AF65-F5344CB8AC3E}">
        <p14:creationId xmlns:p14="http://schemas.microsoft.com/office/powerpoint/2010/main" val="67620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452E-E104-4732-AF46-B743B29C715A}"/>
              </a:ext>
            </a:extLst>
          </p:cNvPr>
          <p:cNvSpPr>
            <a:spLocks noGrp="1"/>
          </p:cNvSpPr>
          <p:nvPr>
            <p:ph type="title"/>
          </p:nvPr>
        </p:nvSpPr>
        <p:spPr/>
        <p:txBody>
          <a:bodyPr/>
          <a:lstStyle/>
          <a:p>
            <a:r>
              <a:rPr lang="en-US" dirty="0" err="1"/>
              <a:t>Pytest</a:t>
            </a:r>
            <a:r>
              <a:rPr lang="en-US" dirty="0"/>
              <a:t> library</a:t>
            </a:r>
          </a:p>
        </p:txBody>
      </p:sp>
      <p:sp>
        <p:nvSpPr>
          <p:cNvPr id="3" name="Text Placeholder 2">
            <a:extLst>
              <a:ext uri="{FF2B5EF4-FFF2-40B4-BE49-F238E27FC236}">
                <a16:creationId xmlns:a16="http://schemas.microsoft.com/office/drawing/2014/main" id="{08AB1F0A-4AB7-4A28-AC9A-18EA8767B6BF}"/>
              </a:ext>
            </a:extLst>
          </p:cNvPr>
          <p:cNvSpPr>
            <a:spLocks noGrp="1"/>
          </p:cNvSpPr>
          <p:nvPr>
            <p:ph type="body" sz="quarter" idx="10"/>
          </p:nvPr>
        </p:nvSpPr>
        <p:spPr>
          <a:xfrm>
            <a:off x="374573" y="2057400"/>
            <a:ext cx="11622795" cy="3429000"/>
          </a:xfrm>
        </p:spPr>
        <p:txBody>
          <a:bodyPr/>
          <a:lstStyle/>
          <a:p>
            <a:r>
              <a:rPr lang="en-US" dirty="0" err="1"/>
              <a:t>Pytest</a:t>
            </a:r>
            <a:r>
              <a:rPr lang="en-US" dirty="0"/>
              <a:t> is a Python library for testing Python applications. It is an alternative to </a:t>
            </a:r>
            <a:r>
              <a:rPr lang="en-US" dirty="0" err="1"/>
              <a:t>unittest</a:t>
            </a:r>
            <a:r>
              <a:rPr lang="en-US" dirty="0"/>
              <a:t>.</a:t>
            </a:r>
          </a:p>
          <a:p>
            <a:r>
              <a:rPr lang="en-US" dirty="0" err="1"/>
              <a:t>Pytest</a:t>
            </a:r>
            <a:r>
              <a:rPr lang="en-US" dirty="0"/>
              <a:t> is installed with the command </a:t>
            </a:r>
            <a:r>
              <a:rPr lang="en-US" i="1" dirty="0"/>
              <a:t>$ pip install </a:t>
            </a:r>
            <a:r>
              <a:rPr lang="en-US" i="1" dirty="0" err="1"/>
              <a:t>pytest</a:t>
            </a:r>
            <a:r>
              <a:rPr lang="en-US" i="1" dirty="0"/>
              <a:t> </a:t>
            </a:r>
          </a:p>
          <a:p>
            <a:r>
              <a:rPr lang="en-US" dirty="0"/>
              <a:t>Running </a:t>
            </a:r>
            <a:r>
              <a:rPr lang="en-US" dirty="0" err="1"/>
              <a:t>pytest</a:t>
            </a:r>
            <a:r>
              <a:rPr lang="en-US" dirty="0"/>
              <a:t> with command </a:t>
            </a:r>
            <a:r>
              <a:rPr lang="en-US" i="1" dirty="0"/>
              <a:t>$ </a:t>
            </a:r>
            <a:r>
              <a:rPr lang="en-US" i="1" dirty="0" err="1"/>
              <a:t>pytest</a:t>
            </a:r>
            <a:r>
              <a:rPr lang="en-US" i="1" dirty="0"/>
              <a:t> &lt;test_file.py&gt;</a:t>
            </a:r>
            <a:endParaRPr lang="en-US" dirty="0"/>
          </a:p>
          <a:p>
            <a:r>
              <a:rPr lang="en-US" b="0" i="0" dirty="0">
                <a:solidFill>
                  <a:srgbClr val="000000"/>
                </a:solidFill>
                <a:effectLst/>
                <a:latin typeface="georgia" panose="02040502050405020303" pitchFamily="18" charset="0"/>
              </a:rPr>
              <a:t>If no arguments, </a:t>
            </a:r>
            <a:r>
              <a:rPr lang="en-US" b="0" i="0" dirty="0" err="1">
                <a:solidFill>
                  <a:srgbClr val="000000"/>
                </a:solidFill>
                <a:effectLst/>
                <a:latin typeface="georgia" panose="02040502050405020303" pitchFamily="18" charset="0"/>
              </a:rPr>
              <a:t>pytest</a:t>
            </a:r>
            <a:r>
              <a:rPr lang="en-US" b="0" i="0" dirty="0">
                <a:solidFill>
                  <a:srgbClr val="000000"/>
                </a:solidFill>
                <a:effectLst/>
                <a:latin typeface="georgia" panose="02040502050405020303" pitchFamily="18" charset="0"/>
              </a:rPr>
              <a:t> looks at the current working directory (or some other preconfigured directory) and all subdirectories for test files and runs the test code it finds. If with arguments running all test files in the current directory.</a:t>
            </a:r>
            <a:endParaRPr lang="en-US" i="1" dirty="0"/>
          </a:p>
          <a:p>
            <a:r>
              <a:rPr lang="en-US" dirty="0" err="1"/>
              <a:t>Pytest</a:t>
            </a:r>
            <a:r>
              <a:rPr lang="en-US" dirty="0"/>
              <a:t> expects our tests to be located in files whose names begin with </a:t>
            </a:r>
            <a:r>
              <a:rPr lang="en-US" b="1" i="1" dirty="0"/>
              <a:t>test_ </a:t>
            </a:r>
            <a:r>
              <a:rPr lang="en-US" dirty="0"/>
              <a:t>or end with </a:t>
            </a:r>
            <a:r>
              <a:rPr lang="en-US" b="1" i="1" dirty="0"/>
              <a:t>_test.py</a:t>
            </a:r>
            <a:r>
              <a:rPr lang="en-US" dirty="0"/>
              <a:t> Function names begin with </a:t>
            </a:r>
            <a:r>
              <a:rPr lang="en-US" b="1" i="1" dirty="0"/>
              <a:t>test_ </a:t>
            </a:r>
            <a:r>
              <a:rPr lang="en-US" dirty="0"/>
              <a:t>or </a:t>
            </a:r>
            <a:r>
              <a:rPr lang="en-US" b="1" i="1" dirty="0">
                <a:solidFill>
                  <a:srgbClr val="222222"/>
                </a:solidFill>
                <a:effectLst/>
                <a:latin typeface="-apple-system"/>
              </a:rPr>
              <a:t>Test_</a:t>
            </a:r>
            <a:r>
              <a:rPr lang="en-US" b="1" i="1" dirty="0"/>
              <a:t> </a:t>
            </a:r>
            <a:r>
              <a:rPr lang="en-US" dirty="0"/>
              <a:t>for classes</a:t>
            </a:r>
          </a:p>
        </p:txBody>
      </p:sp>
    </p:spTree>
    <p:extLst>
      <p:ext uri="{BB962C8B-B14F-4D97-AF65-F5344CB8AC3E}">
        <p14:creationId xmlns:p14="http://schemas.microsoft.com/office/powerpoint/2010/main" val="155082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452E-E104-4732-AF46-B743B29C715A}"/>
              </a:ext>
            </a:extLst>
          </p:cNvPr>
          <p:cNvSpPr>
            <a:spLocks noGrp="1"/>
          </p:cNvSpPr>
          <p:nvPr>
            <p:ph type="title"/>
          </p:nvPr>
        </p:nvSpPr>
        <p:spPr/>
        <p:txBody>
          <a:bodyPr/>
          <a:lstStyle/>
          <a:p>
            <a:r>
              <a:rPr lang="en-US" dirty="0" err="1"/>
              <a:t>Pytest</a:t>
            </a:r>
            <a:r>
              <a:rPr lang="en-US" dirty="0"/>
              <a:t> library</a:t>
            </a:r>
          </a:p>
        </p:txBody>
      </p:sp>
      <p:sp>
        <p:nvSpPr>
          <p:cNvPr id="3" name="Text Placeholder 2">
            <a:extLst>
              <a:ext uri="{FF2B5EF4-FFF2-40B4-BE49-F238E27FC236}">
                <a16:creationId xmlns:a16="http://schemas.microsoft.com/office/drawing/2014/main" id="{08AB1F0A-4AB7-4A28-AC9A-18EA8767B6BF}"/>
              </a:ext>
            </a:extLst>
          </p:cNvPr>
          <p:cNvSpPr>
            <a:spLocks noGrp="1"/>
          </p:cNvSpPr>
          <p:nvPr>
            <p:ph type="body" sz="quarter" idx="10"/>
          </p:nvPr>
        </p:nvSpPr>
        <p:spPr>
          <a:xfrm>
            <a:off x="159470" y="1821583"/>
            <a:ext cx="11873060" cy="940324"/>
          </a:xfrm>
        </p:spPr>
        <p:txBody>
          <a:bodyPr/>
          <a:lstStyle/>
          <a:p>
            <a:r>
              <a:rPr lang="en-US" dirty="0"/>
              <a:t>You can use the standard python assert statement to verify test expectations.</a:t>
            </a:r>
          </a:p>
          <a:p>
            <a:r>
              <a:rPr lang="en-US" dirty="0"/>
              <a:t>In order to write assertions about raised exceptions, you can use </a:t>
            </a:r>
            <a:r>
              <a:rPr lang="en-US" dirty="0" err="1"/>
              <a:t>pytest.raises</a:t>
            </a:r>
            <a:r>
              <a:rPr lang="en-US" dirty="0"/>
              <a:t> as a context manager</a:t>
            </a:r>
          </a:p>
        </p:txBody>
      </p:sp>
      <p:pic>
        <p:nvPicPr>
          <p:cNvPr id="10" name="Picture 9">
            <a:extLst>
              <a:ext uri="{FF2B5EF4-FFF2-40B4-BE49-F238E27FC236}">
                <a16:creationId xmlns:a16="http://schemas.microsoft.com/office/drawing/2014/main" id="{EDFA3251-A5F1-41C6-B5B6-DF3E0573C067}"/>
              </a:ext>
            </a:extLst>
          </p:cNvPr>
          <p:cNvPicPr>
            <a:picLocks noChangeAspect="1"/>
          </p:cNvPicPr>
          <p:nvPr/>
        </p:nvPicPr>
        <p:blipFill>
          <a:blip r:embed="rId3"/>
          <a:stretch>
            <a:fillRect/>
          </a:stretch>
        </p:blipFill>
        <p:spPr>
          <a:xfrm>
            <a:off x="393570" y="2761907"/>
            <a:ext cx="3714144" cy="3679105"/>
          </a:xfrm>
          <a:prstGeom prst="rect">
            <a:avLst/>
          </a:prstGeom>
        </p:spPr>
      </p:pic>
      <p:pic>
        <p:nvPicPr>
          <p:cNvPr id="5" name="Picture 4">
            <a:extLst>
              <a:ext uri="{FF2B5EF4-FFF2-40B4-BE49-F238E27FC236}">
                <a16:creationId xmlns:a16="http://schemas.microsoft.com/office/drawing/2014/main" id="{AA616F6A-3592-4AB0-AD96-4674128FE240}"/>
              </a:ext>
            </a:extLst>
          </p:cNvPr>
          <p:cNvPicPr>
            <a:picLocks noChangeAspect="1"/>
          </p:cNvPicPr>
          <p:nvPr/>
        </p:nvPicPr>
        <p:blipFill>
          <a:blip r:embed="rId4"/>
          <a:stretch>
            <a:fillRect/>
          </a:stretch>
        </p:blipFill>
        <p:spPr>
          <a:xfrm>
            <a:off x="5445943" y="2761907"/>
            <a:ext cx="4957685" cy="2940329"/>
          </a:xfrm>
          <a:prstGeom prst="rect">
            <a:avLst/>
          </a:prstGeom>
        </p:spPr>
      </p:pic>
    </p:spTree>
    <p:extLst>
      <p:ext uri="{BB962C8B-B14F-4D97-AF65-F5344CB8AC3E}">
        <p14:creationId xmlns:p14="http://schemas.microsoft.com/office/powerpoint/2010/main" val="30885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452E-E104-4732-AF46-B743B29C715A}"/>
              </a:ext>
            </a:extLst>
          </p:cNvPr>
          <p:cNvSpPr>
            <a:spLocks noGrp="1"/>
          </p:cNvSpPr>
          <p:nvPr>
            <p:ph type="title"/>
          </p:nvPr>
        </p:nvSpPr>
        <p:spPr/>
        <p:txBody>
          <a:bodyPr/>
          <a:lstStyle/>
          <a:p>
            <a:r>
              <a:rPr lang="en-US" dirty="0" err="1"/>
              <a:t>Pytest</a:t>
            </a:r>
            <a:r>
              <a:rPr lang="en-US" dirty="0"/>
              <a:t> library</a:t>
            </a:r>
          </a:p>
        </p:txBody>
      </p:sp>
      <p:sp>
        <p:nvSpPr>
          <p:cNvPr id="3" name="Text Placeholder 2">
            <a:extLst>
              <a:ext uri="{FF2B5EF4-FFF2-40B4-BE49-F238E27FC236}">
                <a16:creationId xmlns:a16="http://schemas.microsoft.com/office/drawing/2014/main" id="{08AB1F0A-4AB7-4A28-AC9A-18EA8767B6BF}"/>
              </a:ext>
            </a:extLst>
          </p:cNvPr>
          <p:cNvSpPr>
            <a:spLocks noGrp="1"/>
          </p:cNvSpPr>
          <p:nvPr>
            <p:ph type="body" sz="quarter" idx="10"/>
          </p:nvPr>
        </p:nvSpPr>
        <p:spPr>
          <a:xfrm>
            <a:off x="490194" y="1955365"/>
            <a:ext cx="11016006" cy="1744253"/>
          </a:xfrm>
        </p:spPr>
        <p:txBody>
          <a:bodyPr/>
          <a:lstStyle/>
          <a:p>
            <a:r>
              <a:rPr lang="en-US" dirty="0"/>
              <a:t>Software test fixtures initialize test functions. They provide a fixed baseline so that tests execute reliably and produce consistent, repeatable, results. Initialization may setup services, state, or other operating environments. These are accessed by test functions through arguments; for each fixture used by a test function there is typically a parameter (named after the fixture) in the test function’s definition.</a:t>
            </a:r>
          </a:p>
        </p:txBody>
      </p:sp>
      <p:sp>
        <p:nvSpPr>
          <p:cNvPr id="6" name="Text Placeholder 2">
            <a:extLst>
              <a:ext uri="{FF2B5EF4-FFF2-40B4-BE49-F238E27FC236}">
                <a16:creationId xmlns:a16="http://schemas.microsoft.com/office/drawing/2014/main" id="{F031A3A4-1A4F-4518-B90E-42B7EDF3501A}"/>
              </a:ext>
            </a:extLst>
          </p:cNvPr>
          <p:cNvSpPr txBox="1">
            <a:spLocks/>
          </p:cNvSpPr>
          <p:nvPr/>
        </p:nvSpPr>
        <p:spPr>
          <a:xfrm>
            <a:off x="4660019" y="3580934"/>
            <a:ext cx="7219362" cy="3056347"/>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 A scope="module" parameter to the @pytest.fixture invocation to cause the decorated setup fixture function to only be invoked once per test module (the default is to invoke once per test function). Multiple test functions in a test module will thus each receive the same setup fixture instance, thus saving time. Possible values for scope are: </a:t>
            </a:r>
            <a:r>
              <a:rPr lang="en-US" b="1" dirty="0"/>
              <a:t>function</a:t>
            </a:r>
            <a:r>
              <a:rPr lang="en-US" dirty="0"/>
              <a:t>, </a:t>
            </a:r>
            <a:r>
              <a:rPr lang="en-US" b="1" dirty="0"/>
              <a:t>class</a:t>
            </a:r>
            <a:r>
              <a:rPr lang="en-US" dirty="0"/>
              <a:t>, </a:t>
            </a:r>
            <a:r>
              <a:rPr lang="en-US" b="1" dirty="0"/>
              <a:t>module</a:t>
            </a:r>
            <a:r>
              <a:rPr lang="en-US" dirty="0"/>
              <a:t>, </a:t>
            </a:r>
            <a:r>
              <a:rPr lang="en-US" b="1" dirty="0"/>
              <a:t>package</a:t>
            </a:r>
            <a:r>
              <a:rPr lang="en-US" dirty="0"/>
              <a:t> or </a:t>
            </a:r>
            <a:r>
              <a:rPr lang="en-US" b="1" dirty="0"/>
              <a:t>session</a:t>
            </a:r>
            <a:r>
              <a:rPr lang="en-US" dirty="0"/>
              <a:t>.</a:t>
            </a:r>
          </a:p>
        </p:txBody>
      </p:sp>
      <p:pic>
        <p:nvPicPr>
          <p:cNvPr id="8" name="Picture 7">
            <a:extLst>
              <a:ext uri="{FF2B5EF4-FFF2-40B4-BE49-F238E27FC236}">
                <a16:creationId xmlns:a16="http://schemas.microsoft.com/office/drawing/2014/main" id="{4259D356-2898-4D0F-AAB4-87F21EA2406F}"/>
              </a:ext>
            </a:extLst>
          </p:cNvPr>
          <p:cNvPicPr>
            <a:picLocks noChangeAspect="1"/>
          </p:cNvPicPr>
          <p:nvPr/>
        </p:nvPicPr>
        <p:blipFill>
          <a:blip r:embed="rId3"/>
          <a:stretch>
            <a:fillRect/>
          </a:stretch>
        </p:blipFill>
        <p:spPr>
          <a:xfrm>
            <a:off x="603757" y="3580934"/>
            <a:ext cx="3942699" cy="2818981"/>
          </a:xfrm>
          <a:prstGeom prst="rect">
            <a:avLst/>
          </a:prstGeom>
        </p:spPr>
      </p:pic>
    </p:spTree>
    <p:extLst>
      <p:ext uri="{BB962C8B-B14F-4D97-AF65-F5344CB8AC3E}">
        <p14:creationId xmlns:p14="http://schemas.microsoft.com/office/powerpoint/2010/main" val="156726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D3FA-8BAB-467E-8990-AD9FBFF76E8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29976B27-91E9-4173-98C2-DC454D6FCFBC}"/>
              </a:ext>
            </a:extLst>
          </p:cNvPr>
          <p:cNvSpPr>
            <a:spLocks noGrp="1"/>
          </p:cNvSpPr>
          <p:nvPr>
            <p:ph type="body" sz="quarter" idx="10"/>
          </p:nvPr>
        </p:nvSpPr>
        <p:spPr/>
        <p:txBody>
          <a:bodyPr/>
          <a:lstStyle/>
          <a:p>
            <a:pPr marL="342900" indent="-342900">
              <a:buFont typeface="Arial" panose="020B0604020202020204" pitchFamily="34" charset="0"/>
              <a:buChar char="•"/>
            </a:pPr>
            <a:r>
              <a:rPr lang="en-US" sz="2800" dirty="0"/>
              <a:t>Testing levels</a:t>
            </a:r>
          </a:p>
          <a:p>
            <a:pPr marL="342900" indent="-342900">
              <a:buFont typeface="Arial" panose="020B0604020202020204" pitchFamily="34" charset="0"/>
              <a:buChar char="•"/>
            </a:pPr>
            <a:r>
              <a:rPr lang="en-US" sz="2800" dirty="0"/>
              <a:t>TDD</a:t>
            </a:r>
          </a:p>
          <a:p>
            <a:pPr marL="342900" indent="-342900">
              <a:buFont typeface="Arial" panose="020B0604020202020204" pitchFamily="34" charset="0"/>
              <a:buChar char="•"/>
            </a:pPr>
            <a:r>
              <a:rPr lang="en-US" sz="2800" dirty="0"/>
              <a:t>Test structure</a:t>
            </a:r>
          </a:p>
          <a:p>
            <a:pPr marL="342900" indent="-342900">
              <a:buFont typeface="Arial" panose="020B0604020202020204" pitchFamily="34" charset="0"/>
              <a:buChar char="•"/>
            </a:pPr>
            <a:r>
              <a:rPr lang="en-US" sz="2800" dirty="0" err="1"/>
              <a:t>Unittest</a:t>
            </a:r>
            <a:r>
              <a:rPr lang="en-US" sz="2800" dirty="0"/>
              <a:t> </a:t>
            </a:r>
            <a:r>
              <a:rPr lang="en-US" sz="2800" dirty="0" err="1"/>
              <a:t>libreary</a:t>
            </a:r>
            <a:endParaRPr lang="en-US" sz="2800" dirty="0"/>
          </a:p>
          <a:p>
            <a:pPr marL="342900" indent="-342900">
              <a:buFont typeface="Arial" panose="020B0604020202020204" pitchFamily="34" charset="0"/>
              <a:buChar char="•"/>
            </a:pPr>
            <a:r>
              <a:rPr lang="en-US" sz="2800" dirty="0" err="1"/>
              <a:t>Pytest</a:t>
            </a:r>
            <a:r>
              <a:rPr lang="en-US" sz="2800" dirty="0"/>
              <a:t> library</a:t>
            </a:r>
          </a:p>
          <a:p>
            <a:pPr marL="342900" indent="-342900">
              <a:buFont typeface="Arial" panose="020B0604020202020204" pitchFamily="34" charset="0"/>
              <a:buChar char="•"/>
            </a:pPr>
            <a:r>
              <a:rPr lang="en-US" sz="2800" dirty="0"/>
              <a:t>Mock objects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1142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EFF4-3F69-48FC-9F0A-C607611DD0E9}"/>
              </a:ext>
            </a:extLst>
          </p:cNvPr>
          <p:cNvSpPr>
            <a:spLocks noGrp="1"/>
          </p:cNvSpPr>
          <p:nvPr>
            <p:ph type="title"/>
          </p:nvPr>
        </p:nvSpPr>
        <p:spPr/>
        <p:txBody>
          <a:bodyPr/>
          <a:lstStyle/>
          <a:p>
            <a:r>
              <a:rPr lang="en-US" dirty="0"/>
              <a:t>Unit Testing Metrics: coverage.py</a:t>
            </a:r>
          </a:p>
        </p:txBody>
      </p:sp>
      <p:sp>
        <p:nvSpPr>
          <p:cNvPr id="3" name="Text Placeholder 2">
            <a:extLst>
              <a:ext uri="{FF2B5EF4-FFF2-40B4-BE49-F238E27FC236}">
                <a16:creationId xmlns:a16="http://schemas.microsoft.com/office/drawing/2014/main" id="{9000D918-38EB-468A-B5CB-1583538DF907}"/>
              </a:ext>
            </a:extLst>
          </p:cNvPr>
          <p:cNvSpPr>
            <a:spLocks noGrp="1"/>
          </p:cNvSpPr>
          <p:nvPr>
            <p:ph type="body" sz="quarter" idx="10"/>
          </p:nvPr>
        </p:nvSpPr>
        <p:spPr>
          <a:xfrm>
            <a:off x="600958" y="1850010"/>
            <a:ext cx="10820400" cy="3429000"/>
          </a:xfrm>
        </p:spPr>
        <p:txBody>
          <a:bodyPr/>
          <a:lstStyle/>
          <a:p>
            <a:r>
              <a:rPr lang="en-US" b="1" dirty="0"/>
              <a:t>Coverage.py </a:t>
            </a:r>
            <a:r>
              <a:rPr lang="en-US" dirty="0"/>
              <a:t>is a tool for measuring code coverage of Python programs. It monitors your program, noting which parts of the code have been executed, then analyzes the source to identify code that could have been executed but was not.</a:t>
            </a:r>
          </a:p>
          <a:p>
            <a:r>
              <a:rPr lang="en-US" dirty="0"/>
              <a:t>Coverage measurement is typically used to gauge the effectiveness of tests. It can show which parts of your product code are being exercised by tests, and which are not.</a:t>
            </a:r>
          </a:p>
          <a:p>
            <a:r>
              <a:rPr lang="en-US" dirty="0"/>
              <a:t>pip install coverage</a:t>
            </a:r>
          </a:p>
          <a:p>
            <a:r>
              <a:rPr lang="en-US" dirty="0"/>
              <a:t>Some test runners provide coverage integration to make it easy to use coverage.py while running tests. For example, </a:t>
            </a:r>
            <a:r>
              <a:rPr lang="en-US" dirty="0" err="1"/>
              <a:t>pytest</a:t>
            </a:r>
            <a:r>
              <a:rPr lang="en-US" dirty="0"/>
              <a:t> has the </a:t>
            </a:r>
            <a:r>
              <a:rPr lang="en-US" dirty="0" err="1"/>
              <a:t>pytest-cov</a:t>
            </a:r>
            <a:r>
              <a:rPr lang="en-US" dirty="0"/>
              <a:t> plugin.</a:t>
            </a:r>
          </a:p>
        </p:txBody>
      </p:sp>
      <p:pic>
        <p:nvPicPr>
          <p:cNvPr id="5" name="Picture 4">
            <a:extLst>
              <a:ext uri="{FF2B5EF4-FFF2-40B4-BE49-F238E27FC236}">
                <a16:creationId xmlns:a16="http://schemas.microsoft.com/office/drawing/2014/main" id="{217E68C6-D7DE-4EE4-A9CE-53CF956D1553}"/>
              </a:ext>
            </a:extLst>
          </p:cNvPr>
          <p:cNvPicPr>
            <a:picLocks noChangeAspect="1"/>
          </p:cNvPicPr>
          <p:nvPr/>
        </p:nvPicPr>
        <p:blipFill>
          <a:blip r:embed="rId3"/>
          <a:stretch>
            <a:fillRect/>
          </a:stretch>
        </p:blipFill>
        <p:spPr>
          <a:xfrm>
            <a:off x="1843049" y="4830695"/>
            <a:ext cx="5772483" cy="1853447"/>
          </a:xfrm>
          <a:prstGeom prst="rect">
            <a:avLst/>
          </a:prstGeom>
        </p:spPr>
      </p:pic>
    </p:spTree>
    <p:extLst>
      <p:ext uri="{BB962C8B-B14F-4D97-AF65-F5344CB8AC3E}">
        <p14:creationId xmlns:p14="http://schemas.microsoft.com/office/powerpoint/2010/main" val="365213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D99-A6AB-413F-B0E9-93001D2E71C9}"/>
              </a:ext>
            </a:extLst>
          </p:cNvPr>
          <p:cNvSpPr>
            <a:spLocks noGrp="1"/>
          </p:cNvSpPr>
          <p:nvPr>
            <p:ph type="title"/>
          </p:nvPr>
        </p:nvSpPr>
        <p:spPr/>
        <p:txBody>
          <a:bodyPr/>
          <a:lstStyle/>
          <a:p>
            <a:r>
              <a:rPr lang="en-US" dirty="0"/>
              <a:t>Links</a:t>
            </a:r>
          </a:p>
        </p:txBody>
      </p:sp>
      <p:sp>
        <p:nvSpPr>
          <p:cNvPr id="3" name="Text Placeholder 2">
            <a:extLst>
              <a:ext uri="{FF2B5EF4-FFF2-40B4-BE49-F238E27FC236}">
                <a16:creationId xmlns:a16="http://schemas.microsoft.com/office/drawing/2014/main" id="{8B558DD1-A680-476A-818D-98B3735767C0}"/>
              </a:ext>
            </a:extLst>
          </p:cNvPr>
          <p:cNvSpPr>
            <a:spLocks noGrp="1"/>
          </p:cNvSpPr>
          <p:nvPr>
            <p:ph type="body" sz="quarter" idx="10"/>
          </p:nvPr>
        </p:nvSpPr>
        <p:spPr>
          <a:xfrm>
            <a:off x="685800" y="2057400"/>
            <a:ext cx="10820400" cy="4362254"/>
          </a:xfrm>
        </p:spPr>
        <p:txBody>
          <a:bodyPr/>
          <a:lstStyle/>
          <a:p>
            <a:r>
              <a:rPr lang="en-US" dirty="0">
                <a:hlinkClick r:id="rId2"/>
              </a:rPr>
              <a:t>https://docs.python.org/3/library/unittest.html#class-and-module-fixtures</a:t>
            </a:r>
            <a:endParaRPr lang="en-US" dirty="0"/>
          </a:p>
          <a:p>
            <a:r>
              <a:rPr lang="en-US" dirty="0">
                <a:hlinkClick r:id="rId3"/>
              </a:rPr>
              <a:t>https://www.drdobbs.com/testing/unit-testing-with-python/240165163?pgno=2</a:t>
            </a:r>
            <a:endParaRPr lang="en-US" dirty="0"/>
          </a:p>
          <a:p>
            <a:r>
              <a:rPr lang="en-US" dirty="0">
                <a:hlinkClick r:id="rId4"/>
              </a:rPr>
              <a:t>https://docs.python-guide.org/writing/tests/</a:t>
            </a:r>
            <a:endParaRPr lang="en-US" dirty="0"/>
          </a:p>
          <a:p>
            <a:r>
              <a:rPr lang="en-US" dirty="0">
                <a:hlinkClick r:id="rId5"/>
              </a:rPr>
              <a:t>https://en.wikipedia.org/wiki/Test-driven_development</a:t>
            </a:r>
            <a:endParaRPr lang="en-US" dirty="0"/>
          </a:p>
          <a:p>
            <a:r>
              <a:rPr lang="en-US" dirty="0">
                <a:hlinkClick r:id="rId6"/>
              </a:rPr>
              <a:t>https://devpractice.ru/unit-testing-in-python-part-1/</a:t>
            </a:r>
            <a:endParaRPr lang="en-US" dirty="0"/>
          </a:p>
          <a:p>
            <a:r>
              <a:rPr lang="en-US" dirty="0">
                <a:hlinkClick r:id="rId7"/>
              </a:rPr>
              <a:t>https://docs.pytest.org/en/stable/contents.html</a:t>
            </a:r>
            <a:endParaRPr lang="en-US" dirty="0"/>
          </a:p>
          <a:p>
            <a:r>
              <a:rPr lang="en-US" dirty="0">
                <a:hlinkClick r:id="rId8"/>
              </a:rPr>
              <a:t>http://zetcode.com/python/pytest/</a:t>
            </a:r>
            <a:endParaRPr lang="en-US" dirty="0"/>
          </a:p>
          <a:p>
            <a:r>
              <a:rPr lang="en-US" dirty="0">
                <a:hlinkClick r:id="rId9"/>
              </a:rPr>
              <a:t>https://realpython.com/python-mock-library/</a:t>
            </a:r>
            <a:endParaRPr lang="en-US" dirty="0"/>
          </a:p>
          <a:p>
            <a:r>
              <a:rPr lang="en-US" dirty="0">
                <a:hlinkClick r:id="rId10"/>
              </a:rPr>
              <a:t>https://coverage.readthedocs.io/en/latest/</a:t>
            </a:r>
            <a:endParaRPr lang="en-US" dirty="0"/>
          </a:p>
          <a:p>
            <a:endParaRPr lang="en-US" dirty="0"/>
          </a:p>
        </p:txBody>
      </p:sp>
    </p:spTree>
    <p:extLst>
      <p:ext uri="{BB962C8B-B14F-4D97-AF65-F5344CB8AC3E}">
        <p14:creationId xmlns:p14="http://schemas.microsoft.com/office/powerpoint/2010/main" val="94322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E310-6FE4-4335-83F5-857F23EA5FA2}"/>
              </a:ext>
            </a:extLst>
          </p:cNvPr>
          <p:cNvSpPr>
            <a:spLocks noGrp="1"/>
          </p:cNvSpPr>
          <p:nvPr>
            <p:ph type="title"/>
          </p:nvPr>
        </p:nvSpPr>
        <p:spPr/>
        <p:txBody>
          <a:bodyPr/>
          <a:lstStyle/>
          <a:p>
            <a:r>
              <a:rPr lang="en-US" altLang="en-US" dirty="0"/>
              <a:t>Testing Levels</a:t>
            </a:r>
            <a:endParaRPr lang="en-US" dirty="0"/>
          </a:p>
        </p:txBody>
      </p:sp>
      <p:sp>
        <p:nvSpPr>
          <p:cNvPr id="3" name="Text Placeholder 2">
            <a:extLst>
              <a:ext uri="{FF2B5EF4-FFF2-40B4-BE49-F238E27FC236}">
                <a16:creationId xmlns:a16="http://schemas.microsoft.com/office/drawing/2014/main" id="{3F174651-36C5-40AF-9F66-E5B7AA2D65E2}"/>
              </a:ext>
            </a:extLst>
          </p:cNvPr>
          <p:cNvSpPr>
            <a:spLocks noGrp="1"/>
          </p:cNvSpPr>
          <p:nvPr>
            <p:ph type="body" sz="quarter" idx="10"/>
          </p:nvPr>
        </p:nvSpPr>
        <p:spPr>
          <a:xfrm>
            <a:off x="344276" y="1748928"/>
            <a:ext cx="10820400" cy="4541703"/>
          </a:xfrm>
        </p:spPr>
        <p:txBody>
          <a:bodyPr/>
          <a:lstStyle/>
          <a:p>
            <a:pPr marL="342900" indent="-342900">
              <a:buFont typeface="Arial" panose="020B0604020202020204" pitchFamily="34" charset="0"/>
              <a:buChar char="•"/>
            </a:pPr>
            <a:r>
              <a:rPr lang="en-US" sz="2200" b="1" i="1" dirty="0"/>
              <a:t>End-to-end</a:t>
            </a:r>
            <a:r>
              <a:rPr lang="en-US" sz="2200" dirty="0"/>
              <a:t>: validate the flow through the entire system, from the ultimate source to the ultimate sink.</a:t>
            </a:r>
            <a:endParaRPr lang="ru-UA" sz="2200" dirty="0"/>
          </a:p>
          <a:p>
            <a:pPr marL="342900" indent="-342900">
              <a:buFont typeface="Arial" panose="020B0604020202020204" pitchFamily="34" charset="0"/>
              <a:buChar char="•"/>
            </a:pPr>
            <a:r>
              <a:rPr lang="en-US" sz="2200" b="1" i="1" dirty="0"/>
              <a:t>Integration</a:t>
            </a:r>
            <a:r>
              <a:rPr lang="en-US" sz="2200" dirty="0"/>
              <a:t>: validate the integration between multiple components.</a:t>
            </a:r>
          </a:p>
          <a:p>
            <a:pPr marL="342900" indent="-342900">
              <a:buFont typeface="Arial" panose="020B0604020202020204" pitchFamily="34" charset="0"/>
              <a:buChar char="•"/>
            </a:pPr>
            <a:r>
              <a:rPr lang="en-US" sz="2200" b="1" i="1" dirty="0"/>
              <a:t>Functional/Component</a:t>
            </a:r>
            <a:r>
              <a:rPr lang="en-US" sz="2200" dirty="0"/>
              <a:t>: A functional test is supposed to validate the behavior of a single process or daemon. In practice, the difference between integration and functional/component testing isn't very significant.</a:t>
            </a:r>
            <a:endParaRPr lang="ru-UA" sz="2200" dirty="0"/>
          </a:p>
          <a:p>
            <a:pPr marL="342900" indent="-342900">
              <a:buFont typeface="Arial" panose="020B0604020202020204" pitchFamily="34" charset="0"/>
              <a:buChar char="•"/>
            </a:pPr>
            <a:r>
              <a:rPr lang="en-US" sz="2200" b="1" i="1" dirty="0"/>
              <a:t>Unit</a:t>
            </a:r>
            <a:r>
              <a:rPr lang="en-US" sz="2200" dirty="0"/>
              <a:t>: Test the isolated logic of a small piece of code (e.g., a single method of a python class). These tests are automated: a single invocation runs all unit tests for a product, complete with counts of passed/failed tests and information (what broke, traceback) on failed tests. Unit tests should have no external dependencies other than the specific code being tested. External resources should be mocked up when necessary.</a:t>
            </a:r>
          </a:p>
        </p:txBody>
      </p:sp>
    </p:spTree>
    <p:extLst>
      <p:ext uri="{BB962C8B-B14F-4D97-AF65-F5344CB8AC3E}">
        <p14:creationId xmlns:p14="http://schemas.microsoft.com/office/powerpoint/2010/main" val="135205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B102-5588-46CD-84FA-66A7DDA7C15D}"/>
              </a:ext>
            </a:extLst>
          </p:cNvPr>
          <p:cNvSpPr>
            <a:spLocks noGrp="1"/>
          </p:cNvSpPr>
          <p:nvPr>
            <p:ph type="title"/>
          </p:nvPr>
        </p:nvSpPr>
        <p:spPr/>
        <p:txBody>
          <a:bodyPr/>
          <a:lstStyle/>
          <a:p>
            <a:r>
              <a:rPr lang="en-US" dirty="0"/>
              <a:t>TDD - Test Driven Development</a:t>
            </a:r>
          </a:p>
        </p:txBody>
      </p:sp>
      <p:sp>
        <p:nvSpPr>
          <p:cNvPr id="3" name="Text Placeholder 2">
            <a:extLst>
              <a:ext uri="{FF2B5EF4-FFF2-40B4-BE49-F238E27FC236}">
                <a16:creationId xmlns:a16="http://schemas.microsoft.com/office/drawing/2014/main" id="{5A691C91-2358-40CA-9715-C365DAA20A8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A5CFE9A-9920-4EAB-8AF6-B67B498BD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96" y="1768209"/>
            <a:ext cx="9130229" cy="482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35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a:t>General Rules of Testing Your Code</a:t>
            </a:r>
            <a:endParaRPr lang="uk-UA" dirty="0"/>
          </a:p>
        </p:txBody>
      </p:sp>
      <p:sp>
        <p:nvSpPr>
          <p:cNvPr id="5" name="Text Placeholder 4">
            <a:extLst>
              <a:ext uri="{FF2B5EF4-FFF2-40B4-BE49-F238E27FC236}">
                <a16:creationId xmlns:a16="http://schemas.microsoft.com/office/drawing/2014/main" id="{8FA807B4-AFD7-4059-940E-031033A6C169}"/>
              </a:ext>
            </a:extLst>
          </p:cNvPr>
          <p:cNvSpPr>
            <a:spLocks noGrp="1"/>
          </p:cNvSpPr>
          <p:nvPr>
            <p:ph type="body" sz="quarter" idx="10"/>
          </p:nvPr>
        </p:nvSpPr>
        <p:spPr>
          <a:xfrm>
            <a:off x="873087" y="1714499"/>
            <a:ext cx="10820400" cy="5045529"/>
          </a:xfrm>
        </p:spPr>
        <p:txBody>
          <a:bodyPr/>
          <a:lstStyle/>
          <a:p>
            <a:pPr marL="342900" indent="-342900">
              <a:buClr>
                <a:srgbClr val="171B65"/>
              </a:buClr>
              <a:buFont typeface="Tahoma" panose="020B0604030504040204" pitchFamily="34" charset="0"/>
              <a:buChar char="●"/>
            </a:pPr>
            <a:r>
              <a:rPr lang="en-US" dirty="0"/>
              <a:t>A testing unit should focus on one tiny bit of functionality</a:t>
            </a:r>
          </a:p>
          <a:p>
            <a:pPr marL="342900" indent="-342900">
              <a:buClr>
                <a:srgbClr val="171B65"/>
              </a:buClr>
              <a:buFont typeface="Tahoma" panose="020B0604030504040204" pitchFamily="34" charset="0"/>
              <a:buChar char="●"/>
            </a:pPr>
            <a:r>
              <a:rPr lang="en-US" dirty="0"/>
              <a:t>Each test unit must be fully independent</a:t>
            </a:r>
          </a:p>
          <a:p>
            <a:pPr marL="342900" indent="-342900">
              <a:buClr>
                <a:srgbClr val="171B65"/>
              </a:buClr>
              <a:buFont typeface="Tahoma" panose="020B0604030504040204" pitchFamily="34" charset="0"/>
              <a:buChar char="●"/>
            </a:pPr>
            <a:r>
              <a:rPr lang="en-US" dirty="0"/>
              <a:t>Make tests that run fast (heavier tests in a separate test suite)</a:t>
            </a:r>
          </a:p>
          <a:p>
            <a:pPr marL="342900" indent="-342900">
              <a:buClr>
                <a:srgbClr val="171B65"/>
              </a:buClr>
              <a:buFont typeface="Tahoma" panose="020B0604030504040204" pitchFamily="34" charset="0"/>
              <a:buChar char="●"/>
            </a:pPr>
            <a:r>
              <a:rPr lang="en-US" dirty="0"/>
              <a:t>Learn your tools and learn how to run a single test or a test case</a:t>
            </a:r>
          </a:p>
          <a:p>
            <a:pPr marL="342900" indent="-342900">
              <a:buClr>
                <a:srgbClr val="171B65"/>
              </a:buClr>
              <a:buFont typeface="Tahoma" panose="020B0604030504040204" pitchFamily="34" charset="0"/>
              <a:buChar char="●"/>
            </a:pPr>
            <a:r>
              <a:rPr lang="en-US" dirty="0"/>
              <a:t>Run all tests before pushing code to a shared repository</a:t>
            </a:r>
          </a:p>
          <a:p>
            <a:pPr marL="342900" indent="-342900">
              <a:buClr>
                <a:srgbClr val="171B65"/>
              </a:buClr>
              <a:buFont typeface="Tahoma" panose="020B0604030504040204" pitchFamily="34" charset="0"/>
              <a:buChar char="●"/>
            </a:pPr>
            <a:r>
              <a:rPr lang="en-US" dirty="0"/>
              <a:t>If you have to interrupt your work, write a broken unit test about what you want to develop next.</a:t>
            </a:r>
          </a:p>
          <a:p>
            <a:pPr marL="342900" indent="-342900">
              <a:buClr>
                <a:srgbClr val="171B65"/>
              </a:buClr>
              <a:buFont typeface="Tahoma" panose="020B0604030504040204" pitchFamily="34" charset="0"/>
              <a:buChar char="●"/>
            </a:pPr>
            <a:r>
              <a:rPr lang="en-US" dirty="0"/>
              <a:t>The first step of debugging is to write a new test pointing the bug</a:t>
            </a:r>
          </a:p>
          <a:p>
            <a:pPr marL="342900" indent="-342900">
              <a:buClr>
                <a:srgbClr val="171B65"/>
              </a:buClr>
              <a:buFont typeface="Tahoma" panose="020B0604030504040204" pitchFamily="34" charset="0"/>
              <a:buChar char="●"/>
            </a:pPr>
            <a:r>
              <a:rPr lang="en-US" dirty="0"/>
              <a:t>Use long and descriptive names for testing functions (</a:t>
            </a:r>
            <a:r>
              <a:rPr lang="en-US" sz="1800" dirty="0">
                <a:hlinkClick r:id="rId3"/>
              </a:rPr>
              <a:t>BDD</a:t>
            </a:r>
            <a:r>
              <a:rPr lang="en-US" sz="1800" dirty="0"/>
              <a:t> &amp; </a:t>
            </a:r>
            <a:r>
              <a:rPr lang="en-US" sz="1800" dirty="0">
                <a:hlinkClick r:id="rId4"/>
              </a:rPr>
              <a:t>BDD</a:t>
            </a:r>
            <a:r>
              <a:rPr lang="en-US" dirty="0"/>
              <a:t>)</a:t>
            </a:r>
          </a:p>
          <a:p>
            <a:pPr marL="342900" indent="-342900">
              <a:buClr>
                <a:srgbClr val="171B65"/>
              </a:buClr>
              <a:buFont typeface="Tahoma" panose="020B0604030504040204" pitchFamily="34" charset="0"/>
              <a:buChar char="●"/>
            </a:pPr>
            <a:r>
              <a:rPr lang="en-US" dirty="0"/>
              <a:t>The testing suite is a basis for fixing or modifying your code</a:t>
            </a:r>
          </a:p>
          <a:p>
            <a:pPr marL="342900" indent="-342900">
              <a:buClr>
                <a:srgbClr val="171B65"/>
              </a:buClr>
              <a:buFont typeface="Tahoma" panose="020B0604030504040204" pitchFamily="34" charset="0"/>
              <a:buChar char="●"/>
            </a:pPr>
            <a:r>
              <a:rPr lang="en-US" dirty="0"/>
              <a:t>The testing code is as an introduction to new developers</a:t>
            </a:r>
          </a:p>
          <a:p>
            <a:pPr>
              <a:buClr>
                <a:srgbClr val="171B65"/>
              </a:buClr>
            </a:pPr>
            <a:r>
              <a:rPr lang="en-US" dirty="0"/>
              <a:t>See for details: </a:t>
            </a:r>
            <a:r>
              <a:rPr lang="en-US" sz="1600" dirty="0">
                <a:hlinkClick r:id="rId5"/>
              </a:rPr>
              <a:t>http://docs.python-guide.org/en/latest/writing/tests/</a:t>
            </a:r>
            <a:r>
              <a:rPr lang="en-US" dirty="0"/>
              <a:t> </a:t>
            </a:r>
          </a:p>
        </p:txBody>
      </p:sp>
    </p:spTree>
    <p:extLst>
      <p:ext uri="{BB962C8B-B14F-4D97-AF65-F5344CB8AC3E}">
        <p14:creationId xmlns:p14="http://schemas.microsoft.com/office/powerpoint/2010/main" val="34407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D922-4557-4E97-A839-7BC5ECB5F330}"/>
              </a:ext>
            </a:extLst>
          </p:cNvPr>
          <p:cNvSpPr>
            <a:spLocks noGrp="1"/>
          </p:cNvSpPr>
          <p:nvPr>
            <p:ph type="title"/>
          </p:nvPr>
        </p:nvSpPr>
        <p:spPr/>
        <p:txBody>
          <a:bodyPr/>
          <a:lstStyle/>
          <a:p>
            <a:r>
              <a:rPr lang="en-US" dirty="0"/>
              <a:t>Basic Test Structure - AAA</a:t>
            </a:r>
          </a:p>
        </p:txBody>
      </p:sp>
      <p:sp>
        <p:nvSpPr>
          <p:cNvPr id="3" name="Text Placeholder 2">
            <a:extLst>
              <a:ext uri="{FF2B5EF4-FFF2-40B4-BE49-F238E27FC236}">
                <a16:creationId xmlns:a16="http://schemas.microsoft.com/office/drawing/2014/main" id="{1F1BCBCB-35F1-4D86-AF74-C6B8E24E2D98}"/>
              </a:ext>
            </a:extLst>
          </p:cNvPr>
          <p:cNvSpPr>
            <a:spLocks noGrp="1"/>
          </p:cNvSpPr>
          <p:nvPr>
            <p:ph type="body" sz="quarter" idx="10"/>
          </p:nvPr>
        </p:nvSpPr>
        <p:spPr>
          <a:xfrm>
            <a:off x="388345" y="1837063"/>
            <a:ext cx="11509872" cy="4651872"/>
          </a:xfrm>
        </p:spPr>
        <p:txBody>
          <a:bodyPr/>
          <a:lstStyle/>
          <a:p>
            <a:r>
              <a:rPr lang="en-US" b="1" dirty="0"/>
              <a:t>AAA (Arrange-Act-Assert)</a:t>
            </a:r>
            <a:r>
              <a:rPr lang="en-US" dirty="0"/>
              <a:t> is a pattern for arranging and formatting code in Unit Test methods:</a:t>
            </a:r>
          </a:p>
          <a:p>
            <a:pPr marL="457200" indent="-457200">
              <a:buClr>
                <a:srgbClr val="171B65"/>
              </a:buClr>
              <a:buFont typeface="+mj-lt"/>
              <a:buAutoNum type="arabicParenR"/>
            </a:pPr>
            <a:r>
              <a:rPr lang="en-US" b="1" dirty="0">
                <a:solidFill>
                  <a:srgbClr val="171B65"/>
                </a:solidFill>
              </a:rPr>
              <a:t>Arrange</a:t>
            </a:r>
            <a:r>
              <a:rPr lang="en-US" dirty="0"/>
              <a:t> all necessary preconditions and inputs. (given)</a:t>
            </a:r>
          </a:p>
          <a:p>
            <a:pPr marL="457200" indent="-457200">
              <a:buClr>
                <a:srgbClr val="171B65"/>
              </a:buClr>
              <a:buFont typeface="+mj-lt"/>
              <a:buAutoNum type="arabicParenR"/>
            </a:pPr>
            <a:r>
              <a:rPr lang="en-US" b="1" dirty="0">
                <a:solidFill>
                  <a:srgbClr val="171B65"/>
                </a:solidFill>
              </a:rPr>
              <a:t>Act</a:t>
            </a:r>
            <a:r>
              <a:rPr lang="en-US" dirty="0"/>
              <a:t> on the object or method under test. (when)</a:t>
            </a:r>
          </a:p>
          <a:p>
            <a:pPr marL="457200" indent="-457200">
              <a:buClr>
                <a:srgbClr val="171B65"/>
              </a:buClr>
              <a:buFont typeface="+mj-lt"/>
              <a:buAutoNum type="arabicParenR"/>
            </a:pPr>
            <a:r>
              <a:rPr lang="en-US" b="1" dirty="0">
                <a:solidFill>
                  <a:srgbClr val="171B65"/>
                </a:solidFill>
              </a:rPr>
              <a:t>Assert</a:t>
            </a:r>
            <a:r>
              <a:rPr lang="en-US" dirty="0"/>
              <a:t> that the expected results have occurred. (then)</a:t>
            </a:r>
          </a:p>
          <a:p>
            <a:r>
              <a:rPr lang="en-US" b="1" dirty="0"/>
              <a:t>Benefits:</a:t>
            </a:r>
            <a:endParaRPr lang="en-US" dirty="0"/>
          </a:p>
          <a:p>
            <a:pPr marL="342900" indent="-342900">
              <a:buClr>
                <a:srgbClr val="171B65"/>
              </a:buClr>
              <a:buFont typeface="Tahoma" panose="020B0604030504040204" pitchFamily="34" charset="0"/>
              <a:buChar char="●"/>
            </a:pPr>
            <a:r>
              <a:rPr lang="en-US" dirty="0"/>
              <a:t>Clearly separates what is being tested from the setup and verification steps.</a:t>
            </a:r>
          </a:p>
          <a:p>
            <a:pPr marL="342900" indent="-342900">
              <a:buClr>
                <a:srgbClr val="171B65"/>
              </a:buClr>
              <a:buFont typeface="Tahoma" panose="020B0604030504040204" pitchFamily="34" charset="0"/>
              <a:buChar char="●"/>
            </a:pPr>
            <a:r>
              <a:rPr lang="en-US" dirty="0"/>
              <a:t>Clarifies and focuses attention on a historically successful and generally necessary set of test steps.</a:t>
            </a:r>
          </a:p>
          <a:p>
            <a:pPr marL="342900" indent="-342900">
              <a:buClr>
                <a:srgbClr val="171B65"/>
              </a:buClr>
              <a:buFont typeface="Tahoma" panose="020B0604030504040204" pitchFamily="34" charset="0"/>
              <a:buChar char="●"/>
            </a:pPr>
            <a:r>
              <a:rPr lang="en-US" dirty="0"/>
              <a:t>Makes some </a:t>
            </a:r>
            <a:r>
              <a:rPr lang="en-US" dirty="0">
                <a:solidFill>
                  <a:srgbClr val="171B65"/>
                </a:solidFill>
              </a:rPr>
              <a:t>Test Smells</a:t>
            </a:r>
            <a:r>
              <a:rPr lang="en-US" dirty="0"/>
              <a:t> more obvious:</a:t>
            </a:r>
          </a:p>
          <a:p>
            <a:pPr lvl="1">
              <a:buClr>
                <a:srgbClr val="171B65"/>
              </a:buClr>
              <a:buFont typeface="Courier New" panose="02070309020205020404" pitchFamily="49" charset="0"/>
              <a:buChar char="o"/>
            </a:pPr>
            <a:r>
              <a:rPr lang="en-US" dirty="0"/>
              <a:t>Assertions intermixed with "Act" code.</a:t>
            </a:r>
          </a:p>
          <a:p>
            <a:pPr lvl="1">
              <a:buClr>
                <a:srgbClr val="171B65"/>
              </a:buClr>
              <a:buFont typeface="Courier New" panose="02070309020205020404" pitchFamily="49" charset="0"/>
              <a:buChar char="o"/>
            </a:pPr>
            <a:r>
              <a:rPr lang="en-US" dirty="0"/>
              <a:t>Test methods that try to test too many different things at once.</a:t>
            </a:r>
          </a:p>
          <a:p>
            <a:endParaRPr lang="en-US" dirty="0"/>
          </a:p>
        </p:txBody>
      </p:sp>
    </p:spTree>
    <p:extLst>
      <p:ext uri="{BB962C8B-B14F-4D97-AF65-F5344CB8AC3E}">
        <p14:creationId xmlns:p14="http://schemas.microsoft.com/office/powerpoint/2010/main" val="31354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4240-70F4-4643-A6C4-84E6D38BF66E}"/>
              </a:ext>
            </a:extLst>
          </p:cNvPr>
          <p:cNvSpPr>
            <a:spLocks noGrp="1"/>
          </p:cNvSpPr>
          <p:nvPr>
            <p:ph type="title"/>
          </p:nvPr>
        </p:nvSpPr>
        <p:spPr/>
        <p:txBody>
          <a:bodyPr/>
          <a:lstStyle/>
          <a:p>
            <a:r>
              <a:rPr lang="en-US" dirty="0" err="1"/>
              <a:t>Unittest</a:t>
            </a:r>
            <a:r>
              <a:rPr lang="en-US" dirty="0"/>
              <a:t> Library </a:t>
            </a:r>
          </a:p>
        </p:txBody>
      </p:sp>
      <p:sp>
        <p:nvSpPr>
          <p:cNvPr id="3" name="Text Placeholder 2">
            <a:extLst>
              <a:ext uri="{FF2B5EF4-FFF2-40B4-BE49-F238E27FC236}">
                <a16:creationId xmlns:a16="http://schemas.microsoft.com/office/drawing/2014/main" id="{949C7A07-56EB-4F27-A857-DAD526F18CBF}"/>
              </a:ext>
            </a:extLst>
          </p:cNvPr>
          <p:cNvSpPr>
            <a:spLocks noGrp="1"/>
          </p:cNvSpPr>
          <p:nvPr>
            <p:ph type="body" sz="quarter" idx="10"/>
          </p:nvPr>
        </p:nvSpPr>
        <p:spPr>
          <a:xfrm>
            <a:off x="280471" y="1905917"/>
            <a:ext cx="11631057" cy="4266282"/>
          </a:xfrm>
        </p:spPr>
        <p:txBody>
          <a:bodyPr/>
          <a:lstStyle/>
          <a:p>
            <a:r>
              <a:rPr lang="en-US" sz="1800" dirty="0" err="1"/>
              <a:t>unittest</a:t>
            </a:r>
            <a:r>
              <a:rPr lang="en-US" sz="1800" dirty="0"/>
              <a:t> is the batteries-included test module in the Python standard library. Its API will be familiar to anyone who has used any of the JUnit/</a:t>
            </a:r>
            <a:r>
              <a:rPr lang="en-US" sz="1800" dirty="0" err="1"/>
              <a:t>nUnit</a:t>
            </a:r>
            <a:r>
              <a:rPr lang="en-US" sz="1800" dirty="0"/>
              <a:t>/</a:t>
            </a:r>
            <a:r>
              <a:rPr lang="en-US" sz="1800" dirty="0" err="1"/>
              <a:t>CppUnit</a:t>
            </a:r>
            <a:r>
              <a:rPr lang="en-US" sz="1800" dirty="0"/>
              <a:t> series of tools.</a:t>
            </a:r>
          </a:p>
          <a:p>
            <a:r>
              <a:rPr lang="en-US" sz="1800" dirty="0" err="1"/>
              <a:t>unittest</a:t>
            </a:r>
            <a:r>
              <a:rPr lang="en-US" sz="1800" dirty="0"/>
              <a:t> supports some important concepts in an object-oriented way:</a:t>
            </a:r>
          </a:p>
          <a:p>
            <a:r>
              <a:rPr lang="en-US" sz="1800" dirty="0"/>
              <a:t>A </a:t>
            </a:r>
            <a:r>
              <a:rPr lang="en-US" sz="1800" b="1" dirty="0"/>
              <a:t>test fixture </a:t>
            </a:r>
            <a:r>
              <a:rPr lang="en-US" sz="1800" dirty="0"/>
              <a:t>represents the preparation needed to perform one or more tests, and any associated cleanup actions. This may involve, for example, creating temporary or proxy databases, directories, or starting a server process.</a:t>
            </a:r>
          </a:p>
          <a:p>
            <a:r>
              <a:rPr lang="en-US" sz="1800" dirty="0"/>
              <a:t>A </a:t>
            </a:r>
            <a:r>
              <a:rPr lang="en-US" sz="1800" b="1" dirty="0"/>
              <a:t>test case</a:t>
            </a:r>
            <a:r>
              <a:rPr lang="en-US" sz="1800" dirty="0"/>
              <a:t> is the individual unit of testing. It checks for a specific response to a particular set of inputs. </a:t>
            </a:r>
            <a:r>
              <a:rPr lang="en-US" sz="1800" dirty="0" err="1"/>
              <a:t>unittest</a:t>
            </a:r>
            <a:r>
              <a:rPr lang="en-US" sz="1800" dirty="0"/>
              <a:t> provides a base class, </a:t>
            </a:r>
            <a:r>
              <a:rPr lang="en-US" sz="1800" dirty="0" err="1"/>
              <a:t>TestCase</a:t>
            </a:r>
            <a:r>
              <a:rPr lang="en-US" sz="1800" dirty="0"/>
              <a:t>, which may be used to create new test cases.</a:t>
            </a:r>
          </a:p>
          <a:p>
            <a:r>
              <a:rPr lang="en-US" sz="1800" dirty="0"/>
              <a:t>A </a:t>
            </a:r>
            <a:r>
              <a:rPr lang="en-US" sz="1800" b="1" dirty="0"/>
              <a:t>test suite </a:t>
            </a:r>
            <a:r>
              <a:rPr lang="en-US" sz="1800" dirty="0"/>
              <a:t>is a collection of test cases, test suites, or both. It is used to aggregate tests that should be executed together.</a:t>
            </a:r>
          </a:p>
          <a:p>
            <a:r>
              <a:rPr lang="en-US" sz="1800" dirty="0"/>
              <a:t>A </a:t>
            </a:r>
            <a:r>
              <a:rPr lang="en-US" sz="1800" b="1" dirty="0"/>
              <a:t>test runner </a:t>
            </a:r>
            <a:r>
              <a:rPr lang="en-US" sz="1800" dirty="0"/>
              <a:t>is a component which orchestrates the execution of tests and provides the outcome to the user. The runner may use a graphical interface, a textual interface, or return a special value to indicate the results of executing the tests.</a:t>
            </a:r>
          </a:p>
        </p:txBody>
      </p:sp>
    </p:spTree>
    <p:extLst>
      <p:ext uri="{BB962C8B-B14F-4D97-AF65-F5344CB8AC3E}">
        <p14:creationId xmlns:p14="http://schemas.microsoft.com/office/powerpoint/2010/main" val="80922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CCE9-771D-4875-BA08-AC16B6F4EB66}"/>
              </a:ext>
            </a:extLst>
          </p:cNvPr>
          <p:cNvSpPr>
            <a:spLocks noGrp="1"/>
          </p:cNvSpPr>
          <p:nvPr>
            <p:ph type="title"/>
          </p:nvPr>
        </p:nvSpPr>
        <p:spPr/>
        <p:txBody>
          <a:bodyPr/>
          <a:lstStyle/>
          <a:p>
            <a:r>
              <a:rPr lang="en-US" dirty="0" err="1"/>
              <a:t>Unittest</a:t>
            </a:r>
            <a:r>
              <a:rPr lang="en-US" dirty="0"/>
              <a:t> Library </a:t>
            </a:r>
          </a:p>
        </p:txBody>
      </p:sp>
      <p:sp>
        <p:nvSpPr>
          <p:cNvPr id="3" name="Text Placeholder 2">
            <a:extLst>
              <a:ext uri="{FF2B5EF4-FFF2-40B4-BE49-F238E27FC236}">
                <a16:creationId xmlns:a16="http://schemas.microsoft.com/office/drawing/2014/main" id="{3EF608C5-B1B2-4DB8-BB24-D9F2DB8D99BB}"/>
              </a:ext>
            </a:extLst>
          </p:cNvPr>
          <p:cNvSpPr>
            <a:spLocks noGrp="1"/>
          </p:cNvSpPr>
          <p:nvPr>
            <p:ph type="body" sz="quarter" idx="10"/>
          </p:nvPr>
        </p:nvSpPr>
        <p:spPr>
          <a:xfrm>
            <a:off x="304800" y="1753690"/>
            <a:ext cx="11582400" cy="1192576"/>
          </a:xfrm>
        </p:spPr>
        <p:txBody>
          <a:bodyPr/>
          <a:lstStyle/>
          <a:p>
            <a:r>
              <a:rPr lang="en-US" dirty="0"/>
              <a:t>A testcase is create by </a:t>
            </a:r>
            <a:r>
              <a:rPr lang="en-US" dirty="0" err="1"/>
              <a:t>subclassing</a:t>
            </a:r>
            <a:r>
              <a:rPr lang="en-US" dirty="0"/>
              <a:t> </a:t>
            </a:r>
            <a:r>
              <a:rPr lang="en-US" i="1" dirty="0" err="1"/>
              <a:t>unittest.TestCase</a:t>
            </a:r>
            <a:r>
              <a:rPr lang="en-US" dirty="0"/>
              <a:t>. All individual tests must be defined with methods whose names start with the letters </a:t>
            </a:r>
            <a:r>
              <a:rPr lang="en-US" b="1" i="1" dirty="0"/>
              <a:t>test</a:t>
            </a:r>
            <a:r>
              <a:rPr lang="en-US" dirty="0"/>
              <a:t>. This naming convention informs the </a:t>
            </a:r>
            <a:r>
              <a:rPr lang="en-US" i="1" dirty="0"/>
              <a:t>test runner </a:t>
            </a:r>
            <a:r>
              <a:rPr lang="en-US" dirty="0"/>
              <a:t>about which methods represent tests.</a:t>
            </a:r>
          </a:p>
        </p:txBody>
      </p:sp>
      <p:pic>
        <p:nvPicPr>
          <p:cNvPr id="6" name="Picture 5">
            <a:extLst>
              <a:ext uri="{FF2B5EF4-FFF2-40B4-BE49-F238E27FC236}">
                <a16:creationId xmlns:a16="http://schemas.microsoft.com/office/drawing/2014/main" id="{DC258B4E-E68C-4833-85A2-3A5513A2232C}"/>
              </a:ext>
            </a:extLst>
          </p:cNvPr>
          <p:cNvPicPr>
            <a:picLocks noChangeAspect="1"/>
          </p:cNvPicPr>
          <p:nvPr/>
        </p:nvPicPr>
        <p:blipFill>
          <a:blip r:embed="rId3"/>
          <a:stretch>
            <a:fillRect/>
          </a:stretch>
        </p:blipFill>
        <p:spPr>
          <a:xfrm>
            <a:off x="216665" y="2751404"/>
            <a:ext cx="6470573" cy="3981066"/>
          </a:xfrm>
          <a:prstGeom prst="rect">
            <a:avLst/>
          </a:prstGeom>
        </p:spPr>
      </p:pic>
      <p:sp>
        <p:nvSpPr>
          <p:cNvPr id="12" name="Text Placeholder 2">
            <a:extLst>
              <a:ext uri="{FF2B5EF4-FFF2-40B4-BE49-F238E27FC236}">
                <a16:creationId xmlns:a16="http://schemas.microsoft.com/office/drawing/2014/main" id="{27DA7739-7D44-44C1-AE13-F00F8CDD5508}"/>
              </a:ext>
            </a:extLst>
          </p:cNvPr>
          <p:cNvSpPr txBox="1">
            <a:spLocks/>
          </p:cNvSpPr>
          <p:nvPr/>
        </p:nvSpPr>
        <p:spPr>
          <a:xfrm>
            <a:off x="7072828" y="2832712"/>
            <a:ext cx="4627085" cy="1192576"/>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i="1" dirty="0" err="1"/>
              <a:t>unittest.main</a:t>
            </a:r>
            <a:r>
              <a:rPr lang="en-US" b="1" i="1" dirty="0"/>
              <a:t>() </a:t>
            </a:r>
            <a:r>
              <a:rPr lang="en-US" dirty="0"/>
              <a:t>provides a command-line interface to the test script</a:t>
            </a:r>
          </a:p>
        </p:txBody>
      </p:sp>
      <p:pic>
        <p:nvPicPr>
          <p:cNvPr id="14" name="Picture 13">
            <a:extLst>
              <a:ext uri="{FF2B5EF4-FFF2-40B4-BE49-F238E27FC236}">
                <a16:creationId xmlns:a16="http://schemas.microsoft.com/office/drawing/2014/main" id="{A9F777F9-E536-4A90-9AFB-305599313D23}"/>
              </a:ext>
            </a:extLst>
          </p:cNvPr>
          <p:cNvPicPr>
            <a:picLocks noChangeAspect="1"/>
          </p:cNvPicPr>
          <p:nvPr/>
        </p:nvPicPr>
        <p:blipFill>
          <a:blip r:embed="rId4"/>
          <a:stretch>
            <a:fillRect/>
          </a:stretch>
        </p:blipFill>
        <p:spPr>
          <a:xfrm>
            <a:off x="7072828" y="3994224"/>
            <a:ext cx="4238625" cy="1495425"/>
          </a:xfrm>
          <a:prstGeom prst="rect">
            <a:avLst/>
          </a:prstGeom>
        </p:spPr>
      </p:pic>
    </p:spTree>
    <p:extLst>
      <p:ext uri="{BB962C8B-B14F-4D97-AF65-F5344CB8AC3E}">
        <p14:creationId xmlns:p14="http://schemas.microsoft.com/office/powerpoint/2010/main" val="357573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590-216E-4F0C-BD75-AF47AEE43A6E}"/>
              </a:ext>
            </a:extLst>
          </p:cNvPr>
          <p:cNvSpPr>
            <a:spLocks noGrp="1"/>
          </p:cNvSpPr>
          <p:nvPr>
            <p:ph type="title"/>
          </p:nvPr>
        </p:nvSpPr>
        <p:spPr>
          <a:xfrm>
            <a:off x="542581" y="300210"/>
            <a:ext cx="10820400" cy="685800"/>
          </a:xfrm>
        </p:spPr>
        <p:txBody>
          <a:bodyPr/>
          <a:lstStyle/>
          <a:p>
            <a:r>
              <a:rPr lang="en-US" dirty="0" err="1"/>
              <a:t>Unittest</a:t>
            </a:r>
            <a:r>
              <a:rPr lang="en-US" dirty="0"/>
              <a:t> Library </a:t>
            </a:r>
            <a:br>
              <a:rPr lang="en-US" dirty="0"/>
            </a:br>
            <a:r>
              <a:rPr lang="en-US" dirty="0"/>
              <a:t>Basic Assertions</a:t>
            </a:r>
          </a:p>
        </p:txBody>
      </p:sp>
      <p:pic>
        <p:nvPicPr>
          <p:cNvPr id="4" name="table">
            <a:extLst>
              <a:ext uri="{FF2B5EF4-FFF2-40B4-BE49-F238E27FC236}">
                <a16:creationId xmlns:a16="http://schemas.microsoft.com/office/drawing/2014/main" id="{85B614ED-51E2-4521-A907-EE0E189F4F33}"/>
              </a:ext>
            </a:extLst>
          </p:cNvPr>
          <p:cNvPicPr>
            <a:picLocks noChangeAspect="1"/>
          </p:cNvPicPr>
          <p:nvPr/>
        </p:nvPicPr>
        <p:blipFill>
          <a:blip r:embed="rId3"/>
          <a:stretch>
            <a:fillRect/>
          </a:stretch>
        </p:blipFill>
        <p:spPr>
          <a:xfrm>
            <a:off x="749146" y="1904165"/>
            <a:ext cx="9177051" cy="4492037"/>
          </a:xfrm>
          <a:prstGeom prst="rect">
            <a:avLst/>
          </a:prstGeom>
        </p:spPr>
      </p:pic>
    </p:spTree>
    <p:extLst>
      <p:ext uri="{BB962C8B-B14F-4D97-AF65-F5344CB8AC3E}">
        <p14:creationId xmlns:p14="http://schemas.microsoft.com/office/powerpoint/2010/main" val="510585207"/>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1387</TotalTime>
  <Words>1833</Words>
  <Application>Microsoft Office PowerPoint</Application>
  <PresentationFormat>Widescreen</PresentationFormat>
  <Paragraphs>119</Paragraphs>
  <Slides>22</Slides>
  <Notes>17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22</vt:i4>
      </vt:variant>
    </vt:vector>
  </HeadingPairs>
  <TitlesOfParts>
    <vt:vector size="36" baseType="lpstr">
      <vt:lpstr>-apple-system</vt:lpstr>
      <vt:lpstr>Arial</vt:lpstr>
      <vt:lpstr>Calibri</vt:lpstr>
      <vt:lpstr>Consolas</vt:lpstr>
      <vt:lpstr>Courier New</vt:lpstr>
      <vt:lpstr>georgia</vt:lpstr>
      <vt:lpstr>Open Sans</vt:lpstr>
      <vt:lpstr>Open Sans Regular</vt:lpstr>
      <vt:lpstr>Proxima Nova Black</vt:lpstr>
      <vt:lpstr>Roboto</vt:lpstr>
      <vt:lpstr>Tahoma</vt:lpstr>
      <vt:lpstr>1_GRADIENT THEME</vt:lpstr>
      <vt:lpstr>2_GRADIENT THEME</vt:lpstr>
      <vt:lpstr>2_DARK THEME</vt:lpstr>
      <vt:lpstr>Unit testing</vt:lpstr>
      <vt:lpstr>Agenda</vt:lpstr>
      <vt:lpstr>Testing Levels</vt:lpstr>
      <vt:lpstr>TDD - Test Driven Development</vt:lpstr>
      <vt:lpstr>General Rules of Testing Your Code</vt:lpstr>
      <vt:lpstr>Basic Test Structure - AAA</vt:lpstr>
      <vt:lpstr>Unittest Library </vt:lpstr>
      <vt:lpstr>Unittest Library </vt:lpstr>
      <vt:lpstr>Unittest Library  Basic Assertions</vt:lpstr>
      <vt:lpstr>Unittest Library  Comparative Assertions</vt:lpstr>
      <vt:lpstr>Unittest Library  Assertions for Collections</vt:lpstr>
      <vt:lpstr>Unittest Library </vt:lpstr>
      <vt:lpstr>Unittest Library </vt:lpstr>
      <vt:lpstr>Mock Objects</vt:lpstr>
      <vt:lpstr>Mock Objects</vt:lpstr>
      <vt:lpstr>Mock Objects</vt:lpstr>
      <vt:lpstr>Pytest library</vt:lpstr>
      <vt:lpstr>Pytest library</vt:lpstr>
      <vt:lpstr>Pytest library</vt:lpstr>
      <vt:lpstr>Unit Testing Metrics: coverage.py</vt:lpstr>
      <vt:lpstr>Links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Mykhailo Dzihovskyi</cp:lastModifiedBy>
  <cp:revision>62</cp:revision>
  <dcterms:created xsi:type="dcterms:W3CDTF">2018-11-02T13:55:27Z</dcterms:created>
  <dcterms:modified xsi:type="dcterms:W3CDTF">2020-09-03T17:44:45Z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