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53"/>
  </p:notesMasterIdLst>
  <p:sldIdLst>
    <p:sldId id="256" r:id="rId4"/>
    <p:sldId id="257" r:id="rId5"/>
    <p:sldId id="258" r:id="rId6"/>
    <p:sldId id="260" r:id="rId7"/>
    <p:sldId id="261" r:id="rId8"/>
    <p:sldId id="262" r:id="rId9"/>
    <p:sldId id="265" r:id="rId10"/>
    <p:sldId id="266" r:id="rId11"/>
    <p:sldId id="267" r:id="rId12"/>
    <p:sldId id="268" r:id="rId13"/>
    <p:sldId id="269" r:id="rId14"/>
    <p:sldId id="270" r:id="rId15"/>
    <p:sldId id="271" r:id="rId16"/>
    <p:sldId id="276" r:id="rId17"/>
    <p:sldId id="279" r:id="rId18"/>
    <p:sldId id="280" r:id="rId19"/>
    <p:sldId id="289" r:id="rId20"/>
    <p:sldId id="290" r:id="rId21"/>
    <p:sldId id="291" r:id="rId22"/>
    <p:sldId id="297" r:id="rId23"/>
    <p:sldId id="327" r:id="rId24"/>
    <p:sldId id="295" r:id="rId25"/>
    <p:sldId id="298" r:id="rId26"/>
    <p:sldId id="328" r:id="rId27"/>
    <p:sldId id="329" r:id="rId28"/>
    <p:sldId id="330" r:id="rId29"/>
    <p:sldId id="331" r:id="rId30"/>
    <p:sldId id="309" r:id="rId31"/>
    <p:sldId id="332" r:id="rId32"/>
    <p:sldId id="310" r:id="rId33"/>
    <p:sldId id="292" r:id="rId34"/>
    <p:sldId id="293" r:id="rId35"/>
    <p:sldId id="259" r:id="rId36"/>
    <p:sldId id="294" r:id="rId37"/>
    <p:sldId id="264" r:id="rId38"/>
    <p:sldId id="263" r:id="rId39"/>
    <p:sldId id="300" r:id="rId40"/>
    <p:sldId id="278" r:id="rId41"/>
    <p:sldId id="285" r:id="rId42"/>
    <p:sldId id="286" r:id="rId43"/>
    <p:sldId id="287" r:id="rId44"/>
    <p:sldId id="312" r:id="rId45"/>
    <p:sldId id="314" r:id="rId46"/>
    <p:sldId id="315" r:id="rId47"/>
    <p:sldId id="316" r:id="rId48"/>
    <p:sldId id="317" r:id="rId49"/>
    <p:sldId id="321" r:id="rId50"/>
    <p:sldId id="326" r:id="rId51"/>
    <p:sldId id="307" r:id="rId5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188" autoAdjust="0"/>
  </p:normalViewPr>
  <p:slideViewPr>
    <p:cSldViewPr snapToGrid="0">
      <p:cViewPr varScale="1">
        <p:scale>
          <a:sx n="59" d="100"/>
          <a:sy n="59" d="100"/>
        </p:scale>
        <p:origin x="10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2B2A-C087-493F-9A4F-266DF8C0B93D}" type="datetimeFigureOut">
              <a:rPr lang="ru-RU" smtClean="0"/>
              <a:t>03.06.2020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4A444-BBBF-4E7A-8767-1D3EFC6BE173}" type="slidenum">
              <a:rPr lang="ru-RU" smtClean="0"/>
              <a:t>‹#›</a:t>
            </a:fld>
            <a:endParaRPr lang="ru-RU"/>
          </a:p>
        </p:txBody>
      </p:sp>
    </p:spTree>
    <p:extLst>
      <p:ext uri="{BB962C8B-B14F-4D97-AF65-F5344CB8AC3E}">
        <p14:creationId xmlns:p14="http://schemas.microsoft.com/office/powerpoint/2010/main" val="238445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uk-UA" dirty="0"/>
              <a:t>Якщо</a:t>
            </a:r>
            <a:r>
              <a:rPr lang="uk-UA" baseline="0" dirty="0"/>
              <a:t> ми розробимо проект будинку, ми розробимо – клас.</a:t>
            </a:r>
            <a:br>
              <a:rPr lang="uk-UA" baseline="0" dirty="0"/>
            </a:br>
            <a:r>
              <a:rPr lang="uk-UA" baseline="0" dirty="0"/>
              <a:t>З цього проекту, ми зможемо побудувати багато будинків – об</a:t>
            </a:r>
            <a:r>
              <a:rPr lang="en-US" baseline="0" dirty="0"/>
              <a:t>’</a:t>
            </a:r>
            <a:r>
              <a:rPr lang="uk-UA" baseline="0" dirty="0" err="1"/>
              <a:t>єктів</a:t>
            </a:r>
            <a:r>
              <a:rPr lang="uk-UA" baseline="0" dirty="0"/>
              <a:t>.</a:t>
            </a:r>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7</a:t>
            </a:fld>
            <a:endParaRPr lang="en-US"/>
          </a:p>
        </p:txBody>
      </p:sp>
    </p:spTree>
    <p:extLst>
      <p:ext uri="{BB962C8B-B14F-4D97-AF65-F5344CB8AC3E}">
        <p14:creationId xmlns:p14="http://schemas.microsoft.com/office/powerpoint/2010/main" val="251966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3474A444-BBBF-4E7A-8767-1D3EFC6BE173}" type="slidenum">
              <a:rPr lang="ru-RU" smtClean="0"/>
              <a:t>21</a:t>
            </a:fld>
            <a:endParaRPr lang="ru-RU"/>
          </a:p>
        </p:txBody>
      </p:sp>
    </p:spTree>
    <p:extLst>
      <p:ext uri="{BB962C8B-B14F-4D97-AF65-F5344CB8AC3E}">
        <p14:creationId xmlns:p14="http://schemas.microsoft.com/office/powerpoint/2010/main" val="85151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22</a:t>
            </a:fld>
            <a:endParaRPr lang="en-US"/>
          </a:p>
        </p:txBody>
      </p:sp>
    </p:spTree>
    <p:extLst>
      <p:ext uri="{BB962C8B-B14F-4D97-AF65-F5344CB8AC3E}">
        <p14:creationId xmlns:p14="http://schemas.microsoft.com/office/powerpoint/2010/main" val="262860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As you can see these variables can still be accessed from outside the class.</a:t>
            </a:r>
            <a:endParaRPr lang="ru-RU"/>
          </a:p>
        </p:txBody>
      </p:sp>
      <p:sp>
        <p:nvSpPr>
          <p:cNvPr id="4" name="Номер слайда 3"/>
          <p:cNvSpPr>
            <a:spLocks noGrp="1"/>
          </p:cNvSpPr>
          <p:nvPr>
            <p:ph type="sldNum" sz="quarter" idx="5"/>
          </p:nvPr>
        </p:nvSpPr>
        <p:spPr/>
        <p:txBody>
          <a:bodyPr/>
          <a:lstStyle/>
          <a:p>
            <a:fld id="{3474A444-BBBF-4E7A-8767-1D3EFC6BE173}" type="slidenum">
              <a:rPr lang="ru-RU" smtClean="0"/>
              <a:t>25</a:t>
            </a:fld>
            <a:endParaRPr lang="ru-RU"/>
          </a:p>
        </p:txBody>
      </p:sp>
    </p:spTree>
    <p:extLst>
      <p:ext uri="{BB962C8B-B14F-4D97-AF65-F5344CB8AC3E}">
        <p14:creationId xmlns:p14="http://schemas.microsoft.com/office/powerpoint/2010/main" val="4103886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As you can see variables can still be accessed using the method which is part of the class but age (which is a private variable) can’t be accessed directly from outside now.</a:t>
            </a:r>
          </a:p>
          <a:p>
            <a:br>
              <a:rPr lang="en-US"/>
            </a:br>
            <a:endParaRPr lang="ru-RU"/>
          </a:p>
        </p:txBody>
      </p:sp>
      <p:sp>
        <p:nvSpPr>
          <p:cNvPr id="4" name="Номер слайда 3"/>
          <p:cNvSpPr>
            <a:spLocks noGrp="1"/>
          </p:cNvSpPr>
          <p:nvPr>
            <p:ph type="sldNum" sz="quarter" idx="5"/>
          </p:nvPr>
        </p:nvSpPr>
        <p:spPr/>
        <p:txBody>
          <a:bodyPr/>
          <a:lstStyle/>
          <a:p>
            <a:fld id="{3474A444-BBBF-4E7A-8767-1D3EFC6BE173}" type="slidenum">
              <a:rPr lang="ru-RU" smtClean="0"/>
              <a:t>27</a:t>
            </a:fld>
            <a:endParaRPr lang="ru-RU"/>
          </a:p>
        </p:txBody>
      </p:sp>
    </p:spTree>
    <p:extLst>
      <p:ext uri="{BB962C8B-B14F-4D97-AF65-F5344CB8AC3E}">
        <p14:creationId xmlns:p14="http://schemas.microsoft.com/office/powerpoint/2010/main" val="193591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@property it is</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my_attr.getter</a:t>
            </a:r>
            <a:r>
              <a:rPr lang="en-US" sz="1200" kern="1200" baseline="0" dirty="0">
                <a:solidFill>
                  <a:schemeClr val="tx1"/>
                </a:solidFill>
                <a:effectLst/>
                <a:latin typeface="+mn-lt"/>
                <a:ea typeface="+mn-ea"/>
                <a:cs typeface="+mn-cs"/>
              </a:rPr>
              <a:t> by default</a:t>
            </a:r>
          </a:p>
          <a:p>
            <a:r>
              <a:rPr lang="en-US" sz="1200" b="0" i="0" kern="1200" dirty="0">
                <a:solidFill>
                  <a:schemeClr val="tx1"/>
                </a:solidFill>
                <a:effectLst/>
                <a:latin typeface="+mn-lt"/>
                <a:ea typeface="+mn-ea"/>
                <a:cs typeface="+mn-cs"/>
              </a:rPr>
              <a:t>NOTE, the </a:t>
            </a:r>
            <a:r>
              <a:rPr lang="en-US" sz="1200" b="0" i="1" kern="1200" dirty="0">
                <a:solidFill>
                  <a:schemeClr val="tx1"/>
                </a:solidFill>
                <a:effectLst/>
                <a:latin typeface="+mn-lt"/>
                <a:ea typeface="+mn-ea"/>
                <a:cs typeface="+mn-cs"/>
              </a:rPr>
              <a:t>decorator</a:t>
            </a:r>
            <a:r>
              <a:rPr lang="en-US" sz="1200" b="0" i="0" kern="1200" dirty="0">
                <a:solidFill>
                  <a:schemeClr val="tx1"/>
                </a:solidFill>
                <a:effectLst/>
                <a:latin typeface="+mn-lt"/>
                <a:ea typeface="+mn-ea"/>
                <a:cs typeface="+mn-cs"/>
              </a:rPr>
              <a:t> form of </a:t>
            </a:r>
            <a:r>
              <a:rPr lang="en-US" dirty="0"/>
              <a:t>@property</a:t>
            </a:r>
            <a:r>
              <a:rPr lang="en-US" sz="1200" b="0" i="0" kern="1200" dirty="0">
                <a:solidFill>
                  <a:schemeClr val="tx1"/>
                </a:solidFill>
                <a:effectLst/>
                <a:latin typeface="+mn-lt"/>
                <a:ea typeface="+mn-ea"/>
                <a:cs typeface="+mn-cs"/>
              </a:rPr>
              <a:t> and </a:t>
            </a:r>
            <a:r>
              <a:rPr lang="en-US" dirty="0"/>
              <a:t>@</a:t>
            </a:r>
            <a:r>
              <a:rPr lang="en-US" dirty="0" err="1"/>
              <a:t>my_attr.setter</a:t>
            </a:r>
            <a:r>
              <a:rPr lang="en-US" sz="1200" b="0" i="0" kern="1200" dirty="0">
                <a:solidFill>
                  <a:schemeClr val="tx1"/>
                </a:solidFill>
                <a:effectLst/>
                <a:latin typeface="+mn-lt"/>
                <a:ea typeface="+mn-ea"/>
                <a:cs typeface="+mn-cs"/>
              </a:rPr>
              <a:t> is more </a:t>
            </a:r>
            <a:r>
              <a:rPr lang="en-US" sz="1200" b="0" i="0" kern="1200" dirty="0" err="1">
                <a:solidFill>
                  <a:schemeClr val="tx1"/>
                </a:solidFill>
                <a:effectLst/>
                <a:latin typeface="+mn-lt"/>
                <a:ea typeface="+mn-ea"/>
                <a:cs typeface="+mn-cs"/>
              </a:rPr>
              <a:t>pythonic</a:t>
            </a:r>
            <a:endParaRPr lang="en-US" dirty="0"/>
          </a:p>
          <a:p>
            <a:endParaRPr lang="en-US" dirty="0"/>
          </a:p>
          <a:p>
            <a:r>
              <a:rPr lang="en-US" dirty="0"/>
              <a:t>&gt;&gt;&gt; from p import P</a:t>
            </a:r>
          </a:p>
          <a:p>
            <a:r>
              <a:rPr lang="en-US" dirty="0"/>
              <a:t>&gt;&gt;&gt; p1 = P(1001) </a:t>
            </a:r>
          </a:p>
          <a:p>
            <a:r>
              <a:rPr lang="en-US" dirty="0"/>
              <a:t>&gt;&gt;&gt; p1.x</a:t>
            </a:r>
          </a:p>
          <a:p>
            <a:r>
              <a:rPr lang="en-US" dirty="0"/>
              <a:t>1000 </a:t>
            </a:r>
          </a:p>
          <a:p>
            <a:r>
              <a:rPr lang="en-US" dirty="0"/>
              <a:t>&gt;&gt;&gt; p1.x = -12</a:t>
            </a:r>
          </a:p>
          <a:p>
            <a:r>
              <a:rPr lang="en-US" dirty="0"/>
              <a:t>&gt;&gt;&gt; p1.x</a:t>
            </a:r>
          </a:p>
          <a:p>
            <a:r>
              <a:rPr lang="en-US" dirty="0"/>
              <a:t>0 </a:t>
            </a:r>
          </a:p>
          <a:p>
            <a:r>
              <a:rPr lang="en-US" dirty="0"/>
              <a:t>&gt;&gt;&gt; </a:t>
            </a:r>
          </a:p>
          <a:p>
            <a:r>
              <a:rPr lang="en-US" dirty="0"/>
              <a:t>https://www.python-course.eu/python3_properties.php</a:t>
            </a:r>
          </a:p>
          <a:p>
            <a:r>
              <a:rPr lang="en-US" dirty="0"/>
              <a:t>________________________________________________</a:t>
            </a:r>
          </a:p>
          <a:p>
            <a:r>
              <a:rPr lang="en-US" dirty="0"/>
              <a:t>class Account(object):</a:t>
            </a:r>
          </a:p>
          <a:p>
            <a:r>
              <a:rPr lang="en-US" dirty="0"/>
              <a:t>    @property</a:t>
            </a:r>
          </a:p>
          <a:p>
            <a:r>
              <a:rPr lang="en-US" dirty="0"/>
              <a:t>    </a:t>
            </a:r>
            <a:r>
              <a:rPr lang="en-US" dirty="0" err="1"/>
              <a:t>def</a:t>
            </a:r>
            <a:r>
              <a:rPr lang="en-US" dirty="0"/>
              <a:t> email(self):</a:t>
            </a:r>
          </a:p>
          <a:p>
            <a:r>
              <a:rPr lang="en-US" dirty="0"/>
              <a:t>        return </a:t>
            </a:r>
            <a:r>
              <a:rPr lang="en-US" dirty="0" err="1"/>
              <a:t>self._email</a:t>
            </a:r>
            <a:endParaRPr lang="en-US" dirty="0"/>
          </a:p>
          <a:p>
            <a:endParaRPr lang="en-US" dirty="0"/>
          </a:p>
          <a:p>
            <a:r>
              <a:rPr lang="en-US" dirty="0"/>
              <a:t>    @</a:t>
            </a:r>
            <a:r>
              <a:rPr lang="en-US" dirty="0" err="1"/>
              <a:t>email.setter</a:t>
            </a:r>
            <a:endParaRPr lang="en-US" dirty="0"/>
          </a:p>
          <a:p>
            <a:r>
              <a:rPr lang="en-US" dirty="0"/>
              <a:t>    </a:t>
            </a:r>
            <a:r>
              <a:rPr lang="en-US" dirty="0" err="1"/>
              <a:t>def</a:t>
            </a:r>
            <a:r>
              <a:rPr lang="en-US" dirty="0"/>
              <a:t> email(self, value):</a:t>
            </a:r>
          </a:p>
          <a:p>
            <a:r>
              <a:rPr lang="en-US" dirty="0"/>
              <a:t>        if '@' not in value:</a:t>
            </a:r>
          </a:p>
          <a:p>
            <a:r>
              <a:rPr lang="en-US" dirty="0"/>
              <a:t>            raise </a:t>
            </a:r>
            <a:r>
              <a:rPr lang="en-US" dirty="0" err="1"/>
              <a:t>ValueError</a:t>
            </a:r>
            <a:r>
              <a:rPr lang="en-US" dirty="0"/>
              <a:t>('Invalid email address.')</a:t>
            </a:r>
          </a:p>
          <a:p>
            <a:r>
              <a:rPr lang="en-US" dirty="0"/>
              <a:t>        </a:t>
            </a:r>
            <a:r>
              <a:rPr lang="en-US" dirty="0" err="1"/>
              <a:t>self._email</a:t>
            </a:r>
            <a:r>
              <a:rPr lang="en-US" dirty="0"/>
              <a:t> = value</a:t>
            </a:r>
          </a:p>
          <a:p>
            <a:r>
              <a:rPr lang="en-US" dirty="0"/>
              <a:t>then the user of the class does not expect that assigning a value to the property could cause an exception:</a:t>
            </a:r>
          </a:p>
          <a:p>
            <a:endParaRPr lang="en-US" dirty="0"/>
          </a:p>
          <a:p>
            <a:r>
              <a:rPr lang="en-US" dirty="0"/>
              <a:t>a = Account()</a:t>
            </a:r>
          </a:p>
          <a:p>
            <a:r>
              <a:rPr lang="en-US" dirty="0" err="1"/>
              <a:t>a.email</a:t>
            </a:r>
            <a:r>
              <a:rPr lang="en-US" dirty="0"/>
              <a:t> = '</a:t>
            </a:r>
            <a:r>
              <a:rPr lang="en-US" dirty="0" err="1"/>
              <a:t>badaddress</a:t>
            </a:r>
            <a:r>
              <a:rPr lang="en-US" dirty="0"/>
              <a:t>'</a:t>
            </a:r>
          </a:p>
          <a:p>
            <a:pPr marL="171450" indent="-171450">
              <a:buFont typeface="Wingdings" panose="05000000000000000000" pitchFamily="2" charset="2"/>
              <a:buChar char="à"/>
            </a:pPr>
            <a:r>
              <a:rPr lang="en-US" dirty="0" err="1"/>
              <a:t>ValueError</a:t>
            </a:r>
            <a:r>
              <a:rPr lang="en-US" dirty="0"/>
              <a:t>: Invalid email address.</a:t>
            </a:r>
          </a:p>
          <a:p>
            <a:pPr marL="171450" indent="-171450">
              <a:buFont typeface="Wingdings" panose="05000000000000000000" pitchFamily="2" charset="2"/>
              <a:buChar char="à"/>
            </a:pPr>
            <a:endParaRPr lang="en-US" dirty="0"/>
          </a:p>
          <a:p>
            <a:pPr marL="171450" indent="-171450">
              <a:buFont typeface="Wingdings" panose="05000000000000000000" pitchFamily="2" charset="2"/>
              <a:buChar char="à"/>
            </a:pPr>
            <a:r>
              <a:rPr lang="en-US" dirty="0"/>
              <a:t>_____________________</a:t>
            </a:r>
          </a:p>
          <a:p>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28</a:t>
            </a:fld>
            <a:endParaRPr lang="en-US"/>
          </a:p>
        </p:txBody>
      </p:sp>
    </p:spTree>
    <p:extLst>
      <p:ext uri="{BB962C8B-B14F-4D97-AF65-F5344CB8AC3E}">
        <p14:creationId xmlns:p14="http://schemas.microsoft.com/office/powerpoint/2010/main" val="3664689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3474A444-BBBF-4E7A-8767-1D3EFC6BE173}" type="slidenum">
              <a:rPr lang="ru-RU" smtClean="0"/>
              <a:t>29</a:t>
            </a:fld>
            <a:endParaRPr lang="ru-RU"/>
          </a:p>
        </p:txBody>
      </p:sp>
    </p:spTree>
    <p:extLst>
      <p:ext uri="{BB962C8B-B14F-4D97-AF65-F5344CB8AC3E}">
        <p14:creationId xmlns:p14="http://schemas.microsoft.com/office/powerpoint/2010/main" val="2097611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30</a:t>
            </a:fld>
            <a:endParaRPr lang="en-US"/>
          </a:p>
        </p:txBody>
      </p:sp>
    </p:spTree>
    <p:extLst>
      <p:ext uri="{BB962C8B-B14F-4D97-AF65-F5344CB8AC3E}">
        <p14:creationId xmlns:p14="http://schemas.microsoft.com/office/powerpoint/2010/main" val="97198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class Polygon:</a:t>
            </a:r>
          </a:p>
          <a:p>
            <a:r>
              <a:rPr lang="en-US" dirty="0"/>
              <a:t>    </a:t>
            </a:r>
            <a:r>
              <a:rPr lang="en-US" dirty="0" err="1"/>
              <a:t>def</a:t>
            </a:r>
            <a:r>
              <a:rPr lang="en-US" dirty="0"/>
              <a:t> __</a:t>
            </a:r>
            <a:r>
              <a:rPr lang="en-US" dirty="0" err="1"/>
              <a:t>init</a:t>
            </a:r>
            <a:r>
              <a:rPr lang="en-US" dirty="0"/>
              <a:t>__(self, </a:t>
            </a:r>
            <a:r>
              <a:rPr lang="en-US" dirty="0" err="1"/>
              <a:t>no_of_sides</a:t>
            </a:r>
            <a:r>
              <a:rPr lang="en-US" dirty="0"/>
              <a:t>):</a:t>
            </a:r>
          </a:p>
          <a:p>
            <a:r>
              <a:rPr lang="en-US" dirty="0"/>
              <a:t>        </a:t>
            </a:r>
            <a:r>
              <a:rPr lang="en-US" dirty="0" err="1"/>
              <a:t>self.n</a:t>
            </a:r>
            <a:r>
              <a:rPr lang="en-US" dirty="0"/>
              <a:t> = </a:t>
            </a:r>
            <a:r>
              <a:rPr lang="en-US" dirty="0" err="1"/>
              <a:t>no_of_sides</a:t>
            </a:r>
            <a:endParaRPr lang="en-US" dirty="0"/>
          </a:p>
          <a:p>
            <a:r>
              <a:rPr lang="en-US" dirty="0"/>
              <a:t>        </a:t>
            </a:r>
            <a:r>
              <a:rPr lang="en-US" dirty="0" err="1"/>
              <a:t>self.sides</a:t>
            </a:r>
            <a:r>
              <a:rPr lang="en-US" dirty="0"/>
              <a:t> = [0 for i in range(</a:t>
            </a:r>
            <a:r>
              <a:rPr lang="en-US" dirty="0" err="1"/>
              <a:t>no_of_sides</a:t>
            </a:r>
            <a:r>
              <a:rPr lang="en-US" dirty="0"/>
              <a:t>)]</a:t>
            </a:r>
          </a:p>
          <a:p>
            <a:endParaRPr lang="en-US" dirty="0"/>
          </a:p>
          <a:p>
            <a:r>
              <a:rPr lang="en-US" dirty="0"/>
              <a:t>    </a:t>
            </a:r>
            <a:r>
              <a:rPr lang="en-US" dirty="0" err="1"/>
              <a:t>def</a:t>
            </a:r>
            <a:r>
              <a:rPr lang="en-US" dirty="0"/>
              <a:t> </a:t>
            </a:r>
            <a:r>
              <a:rPr lang="en-US" dirty="0" err="1"/>
              <a:t>inputSides</a:t>
            </a:r>
            <a:r>
              <a:rPr lang="en-US" dirty="0"/>
              <a:t>(self):</a:t>
            </a:r>
          </a:p>
          <a:p>
            <a:r>
              <a:rPr lang="en-US" dirty="0"/>
              <a:t>        </a:t>
            </a:r>
            <a:r>
              <a:rPr lang="en-US" dirty="0" err="1"/>
              <a:t>self.sides</a:t>
            </a:r>
            <a:r>
              <a:rPr lang="en-US" dirty="0"/>
              <a:t> = [float(input("Enter side "+</a:t>
            </a:r>
            <a:r>
              <a:rPr lang="en-US" dirty="0" err="1"/>
              <a:t>str</a:t>
            </a:r>
            <a:r>
              <a:rPr lang="en-US" dirty="0"/>
              <a:t>(i+1)+" : ")) for i in range(</a:t>
            </a:r>
            <a:r>
              <a:rPr lang="en-US" dirty="0" err="1"/>
              <a:t>self.n</a:t>
            </a:r>
            <a:r>
              <a:rPr lang="en-US" dirty="0"/>
              <a:t>)]</a:t>
            </a:r>
          </a:p>
          <a:p>
            <a:endParaRPr lang="en-US" dirty="0"/>
          </a:p>
          <a:p>
            <a:r>
              <a:rPr lang="en-US" dirty="0"/>
              <a:t>    </a:t>
            </a:r>
            <a:r>
              <a:rPr lang="en-US" dirty="0" err="1"/>
              <a:t>def</a:t>
            </a:r>
            <a:r>
              <a:rPr lang="en-US" dirty="0"/>
              <a:t> </a:t>
            </a:r>
            <a:r>
              <a:rPr lang="en-US" dirty="0" err="1"/>
              <a:t>dispSides</a:t>
            </a:r>
            <a:r>
              <a:rPr lang="en-US" dirty="0"/>
              <a:t>(self):</a:t>
            </a:r>
          </a:p>
          <a:p>
            <a:r>
              <a:rPr lang="en-US" dirty="0"/>
              <a:t>        for i in range(</a:t>
            </a:r>
            <a:r>
              <a:rPr lang="en-US" dirty="0" err="1"/>
              <a:t>self.n</a:t>
            </a:r>
            <a:r>
              <a:rPr lang="en-US" dirty="0"/>
              <a:t>):</a:t>
            </a:r>
          </a:p>
          <a:p>
            <a:r>
              <a:rPr lang="en-US" dirty="0"/>
              <a:t>            print("Side",i+1,"is",self.sides[i])</a:t>
            </a:r>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35</a:t>
            </a:fld>
            <a:endParaRPr lang="en-US"/>
          </a:p>
        </p:txBody>
      </p:sp>
    </p:spTree>
    <p:extLst>
      <p:ext uri="{BB962C8B-B14F-4D97-AF65-F5344CB8AC3E}">
        <p14:creationId xmlns:p14="http://schemas.microsoft.com/office/powerpoint/2010/main" val="222887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classic example is the </a:t>
            </a:r>
            <a:r>
              <a:rPr lang="en-US" dirty="0"/>
              <a:t>Shape</a:t>
            </a:r>
            <a:r>
              <a:rPr lang="en-US" sz="1200" b="0" i="0" kern="1200" dirty="0">
                <a:solidFill>
                  <a:schemeClr val="tx1"/>
                </a:solidFill>
                <a:effectLst/>
                <a:latin typeface="+mn-lt"/>
                <a:ea typeface="+mn-ea"/>
                <a:cs typeface="+mn-cs"/>
              </a:rPr>
              <a:t> class and all the classes that can inherit from it (square, circle, dodecahedron, irregular polygon, splat and so on).</a:t>
            </a:r>
          </a:p>
          <a:p>
            <a:endParaRPr lang="en-US" dirty="0"/>
          </a:p>
          <a:p>
            <a:r>
              <a:rPr lang="en-US" dirty="0"/>
              <a:t>Sometimes an object comes in many types or forms. If we have a button, there are many different draw outputs (round button, check button, square button, button with image) but they do share the same logic: </a:t>
            </a:r>
            <a:r>
              <a:rPr lang="en-US" dirty="0" err="1"/>
              <a:t>onClick</a:t>
            </a:r>
            <a:r>
              <a:rPr lang="en-US" dirty="0"/>
              <a:t>().  We access them using the same method . This idea is called Polymorphism.</a:t>
            </a:r>
          </a:p>
          <a:p>
            <a:endParaRPr lang="en-US" dirty="0"/>
          </a:p>
          <a:p>
            <a:r>
              <a:rPr lang="en-US" dirty="0"/>
              <a:t>class Animal:</a:t>
            </a:r>
          </a:p>
          <a:p>
            <a:r>
              <a:rPr lang="en-US" dirty="0"/>
              <a:t>    </a:t>
            </a:r>
            <a:r>
              <a:rPr lang="en-US" dirty="0" err="1"/>
              <a:t>def</a:t>
            </a:r>
            <a:r>
              <a:rPr lang="en-US" dirty="0"/>
              <a:t> __</a:t>
            </a:r>
            <a:r>
              <a:rPr lang="en-US" dirty="0" err="1"/>
              <a:t>init</a:t>
            </a:r>
            <a:r>
              <a:rPr lang="en-US" dirty="0"/>
              <a:t>__(self, name):    # Constructor of the class</a:t>
            </a:r>
          </a:p>
          <a:p>
            <a:r>
              <a:rPr lang="en-US" dirty="0"/>
              <a:t>        self.name = name</a:t>
            </a:r>
          </a:p>
          <a:p>
            <a:r>
              <a:rPr lang="en-US" dirty="0"/>
              <a:t>    </a:t>
            </a:r>
            <a:r>
              <a:rPr lang="en-US" dirty="0" err="1"/>
              <a:t>def</a:t>
            </a:r>
            <a:r>
              <a:rPr lang="en-US" dirty="0"/>
              <a:t> talk(self):              # Abstract method, defined by convention only</a:t>
            </a:r>
          </a:p>
          <a:p>
            <a:r>
              <a:rPr lang="en-US" dirty="0"/>
              <a:t>        raise </a:t>
            </a:r>
            <a:r>
              <a:rPr lang="en-US" dirty="0" err="1"/>
              <a:t>NotImplementedError</a:t>
            </a:r>
            <a:r>
              <a:rPr lang="en-US" dirty="0"/>
              <a:t>("Subclass must implement abstract method")</a:t>
            </a:r>
          </a:p>
          <a:p>
            <a:endParaRPr lang="en-US" dirty="0"/>
          </a:p>
          <a:p>
            <a:r>
              <a:rPr lang="en-US" dirty="0"/>
              <a:t>class Cat(Animal):</a:t>
            </a:r>
          </a:p>
          <a:p>
            <a:r>
              <a:rPr lang="en-US" dirty="0"/>
              <a:t>    </a:t>
            </a:r>
            <a:r>
              <a:rPr lang="en-US" dirty="0" err="1"/>
              <a:t>def</a:t>
            </a:r>
            <a:r>
              <a:rPr lang="en-US" dirty="0"/>
              <a:t> talk(self):</a:t>
            </a:r>
          </a:p>
          <a:p>
            <a:r>
              <a:rPr lang="en-US" dirty="0"/>
              <a:t>        return 'Meow!'</a:t>
            </a:r>
          </a:p>
          <a:p>
            <a:endParaRPr lang="en-US" dirty="0"/>
          </a:p>
          <a:p>
            <a:r>
              <a:rPr lang="en-US" dirty="0"/>
              <a:t>class Dog(Animal):</a:t>
            </a:r>
          </a:p>
          <a:p>
            <a:r>
              <a:rPr lang="en-US" dirty="0"/>
              <a:t>    </a:t>
            </a:r>
            <a:r>
              <a:rPr lang="en-US" dirty="0" err="1"/>
              <a:t>def</a:t>
            </a:r>
            <a:r>
              <a:rPr lang="en-US" dirty="0"/>
              <a:t> talk(self):</a:t>
            </a:r>
          </a:p>
          <a:p>
            <a:r>
              <a:rPr lang="en-US" dirty="0"/>
              <a:t>        return 'Woof! Woof!'</a:t>
            </a:r>
          </a:p>
          <a:p>
            <a:endParaRPr lang="en-US" dirty="0"/>
          </a:p>
          <a:p>
            <a:r>
              <a:rPr lang="en-US" dirty="0"/>
              <a:t>animals = [Cat('Missy'),</a:t>
            </a:r>
          </a:p>
          <a:p>
            <a:r>
              <a:rPr lang="en-US" dirty="0"/>
              <a:t>           Cat('Mr. </a:t>
            </a:r>
            <a:r>
              <a:rPr lang="en-US" dirty="0" err="1"/>
              <a:t>Mistoffelees</a:t>
            </a:r>
            <a:r>
              <a:rPr lang="en-US" dirty="0"/>
              <a:t>'),</a:t>
            </a:r>
          </a:p>
          <a:p>
            <a:r>
              <a:rPr lang="en-US" dirty="0"/>
              <a:t>           Dog('Lassie')]</a:t>
            </a:r>
          </a:p>
          <a:p>
            <a:endParaRPr lang="en-US" dirty="0"/>
          </a:p>
          <a:p>
            <a:r>
              <a:rPr lang="en-US" dirty="0"/>
              <a:t>for animal in animals:</a:t>
            </a:r>
          </a:p>
          <a:p>
            <a:r>
              <a:rPr lang="en-US" dirty="0"/>
              <a:t>    print animal.name + ': ' + </a:t>
            </a:r>
            <a:r>
              <a:rPr lang="en-US" dirty="0" err="1"/>
              <a:t>animal.talk</a:t>
            </a:r>
            <a:r>
              <a:rPr lang="en-US" dirty="0"/>
              <a:t>()</a:t>
            </a:r>
          </a:p>
          <a:p>
            <a:endParaRPr lang="en-US" dirty="0"/>
          </a:p>
          <a:p>
            <a:r>
              <a:rPr lang="en-US" dirty="0"/>
              <a:t># prints the following:</a:t>
            </a:r>
          </a:p>
          <a:p>
            <a:r>
              <a:rPr lang="en-US" dirty="0"/>
              <a:t>#</a:t>
            </a:r>
          </a:p>
          <a:p>
            <a:r>
              <a:rPr lang="en-US" dirty="0"/>
              <a:t># Missy: Meow!</a:t>
            </a:r>
          </a:p>
          <a:p>
            <a:r>
              <a:rPr lang="en-US" dirty="0"/>
              <a:t># Mr. </a:t>
            </a:r>
            <a:r>
              <a:rPr lang="en-US" dirty="0" err="1"/>
              <a:t>Mistoffelees</a:t>
            </a:r>
            <a:r>
              <a:rPr lang="en-US" dirty="0"/>
              <a:t>: Meow!</a:t>
            </a:r>
          </a:p>
          <a:p>
            <a:r>
              <a:rPr lang="en-US" dirty="0"/>
              <a:t># Lassie: Woof! Woof!</a:t>
            </a:r>
          </a:p>
        </p:txBody>
      </p:sp>
      <p:sp>
        <p:nvSpPr>
          <p:cNvPr id="4" name="Slide Number Placeholder 3"/>
          <p:cNvSpPr>
            <a:spLocks noGrp="1"/>
          </p:cNvSpPr>
          <p:nvPr>
            <p:ph type="sldNum" sz="quarter" idx="10"/>
          </p:nvPr>
        </p:nvSpPr>
        <p:spPr/>
        <p:txBody>
          <a:bodyPr/>
          <a:lstStyle/>
          <a:p>
            <a:fld id="{257FE32B-5B86-4BB5-B922-A36980673737}" type="slidenum">
              <a:rPr lang="en-US" smtClean="0"/>
              <a:t>43</a:t>
            </a:fld>
            <a:endParaRPr lang="en-US"/>
          </a:p>
        </p:txBody>
      </p:sp>
    </p:spTree>
    <p:extLst>
      <p:ext uri="{BB962C8B-B14F-4D97-AF65-F5344CB8AC3E}">
        <p14:creationId xmlns:p14="http://schemas.microsoft.com/office/powerpoint/2010/main" val="165935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47</a:t>
            </a:fld>
            <a:endParaRPr lang="en-US"/>
          </a:p>
        </p:txBody>
      </p:sp>
    </p:spTree>
    <p:extLst>
      <p:ext uri="{BB962C8B-B14F-4D97-AF65-F5344CB8AC3E}">
        <p14:creationId xmlns:p14="http://schemas.microsoft.com/office/powerpoint/2010/main" val="88746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class creates a new local namespace where all its attributes are defined. Attributes may be data or functions.</a:t>
            </a:r>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8</a:t>
            </a:fld>
            <a:endParaRPr lang="en-US"/>
          </a:p>
        </p:txBody>
      </p:sp>
    </p:spTree>
    <p:extLst>
      <p:ext uri="{BB962C8B-B14F-4D97-AF65-F5344CB8AC3E}">
        <p14:creationId xmlns:p14="http://schemas.microsoft.com/office/powerpoint/2010/main" val="318232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class creates a new local namespace where all its attributes are defined. Attributes may be data or functions.</a:t>
            </a:r>
          </a:p>
          <a:p>
            <a:endParaRPr lang="en-US" dirty="0"/>
          </a:p>
          <a:p>
            <a:r>
              <a:rPr lang="en-US" dirty="0"/>
              <a:t>There are also special attributes in it that begins with double underscores (__). For example, __doc__ gives us the </a:t>
            </a:r>
            <a:r>
              <a:rPr lang="en-US" dirty="0" err="1"/>
              <a:t>docstring</a:t>
            </a:r>
            <a:r>
              <a:rPr lang="en-US" dirty="0"/>
              <a:t> of that class.</a:t>
            </a:r>
          </a:p>
          <a:p>
            <a:endParaRPr lang="en-US" dirty="0"/>
          </a:p>
          <a:p>
            <a:r>
              <a:rPr lang="en-US" dirty="0"/>
              <a:t>As soon as we define a class, a new class object is created with the same name. This class object allows us to access the different attributes as well as to instantiate new objects of that class.</a:t>
            </a:r>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9</a:t>
            </a:fld>
            <a:endParaRPr lang="en-US"/>
          </a:p>
        </p:txBody>
      </p:sp>
    </p:spTree>
    <p:extLst>
      <p:ext uri="{BB962C8B-B14F-4D97-AF65-F5344CB8AC3E}">
        <p14:creationId xmlns:p14="http://schemas.microsoft.com/office/powerpoint/2010/main" val="328041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You may have noticed the self parameter in function definition inside the class but, we called the method simply as </a:t>
            </a:r>
            <a:r>
              <a:rPr lang="en-US" dirty="0" err="1"/>
              <a:t>ob.func</a:t>
            </a:r>
            <a:r>
              <a:rPr lang="en-US" dirty="0"/>
              <a:t>() without any arguments. It still worked.</a:t>
            </a:r>
          </a:p>
          <a:p>
            <a:endParaRPr lang="en-US" dirty="0"/>
          </a:p>
          <a:p>
            <a:r>
              <a:rPr lang="en-US" dirty="0"/>
              <a:t>This is because, whenever an object calls its method, the object itself is passed as the first argument. So, </a:t>
            </a:r>
            <a:r>
              <a:rPr lang="en-US" dirty="0" err="1"/>
              <a:t>ob.func</a:t>
            </a:r>
            <a:r>
              <a:rPr lang="en-US" dirty="0"/>
              <a:t>() translates into </a:t>
            </a:r>
            <a:r>
              <a:rPr lang="en-US" dirty="0" err="1"/>
              <a:t>MyClass.func</a:t>
            </a:r>
            <a:r>
              <a:rPr lang="en-US" dirty="0"/>
              <a:t>(</a:t>
            </a:r>
            <a:r>
              <a:rPr lang="en-US" dirty="0" err="1"/>
              <a:t>ob</a:t>
            </a:r>
            <a:r>
              <a:rPr lang="en-US" dirty="0"/>
              <a:t>).</a:t>
            </a:r>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11</a:t>
            </a:fld>
            <a:endParaRPr lang="en-US"/>
          </a:p>
        </p:txBody>
      </p:sp>
    </p:spTree>
    <p:extLst>
      <p:ext uri="{BB962C8B-B14F-4D97-AF65-F5344CB8AC3E}">
        <p14:creationId xmlns:p14="http://schemas.microsoft.com/office/powerpoint/2010/main" val="176799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Class functions that begins with double underscore (__) are called special functions as they have special meaning.</a:t>
            </a:r>
          </a:p>
          <a:p>
            <a:r>
              <a:rPr lang="en-US" dirty="0"/>
              <a:t>__</a:t>
            </a:r>
            <a:r>
              <a:rPr lang="en-US" dirty="0" err="1"/>
              <a:t>repr</a:t>
            </a:r>
            <a:r>
              <a:rPr lang="en-US" dirty="0"/>
              <a:t>__ goal is to be unambiguous</a:t>
            </a:r>
          </a:p>
          <a:p>
            <a:r>
              <a:rPr lang="en-US" dirty="0"/>
              <a:t>__</a:t>
            </a:r>
            <a:r>
              <a:rPr lang="en-US" dirty="0" err="1"/>
              <a:t>str</a:t>
            </a:r>
            <a:r>
              <a:rPr lang="en-US" dirty="0"/>
              <a:t>__ goal is to be readable</a:t>
            </a:r>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12</a:t>
            </a:fld>
            <a:endParaRPr lang="en-US"/>
          </a:p>
        </p:txBody>
      </p:sp>
    </p:spTree>
    <p:extLst>
      <p:ext uri="{BB962C8B-B14F-4D97-AF65-F5344CB8AC3E}">
        <p14:creationId xmlns:p14="http://schemas.microsoft.com/office/powerpoint/2010/main" val="91975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14</a:t>
            </a:fld>
            <a:endParaRPr lang="en-US"/>
          </a:p>
        </p:txBody>
      </p:sp>
    </p:spTree>
    <p:extLst>
      <p:ext uri="{BB962C8B-B14F-4D97-AF65-F5344CB8AC3E}">
        <p14:creationId xmlns:p14="http://schemas.microsoft.com/office/powerpoint/2010/main" val="383921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The concept of Encapsulation is to keep together the implementation (code) and the data it manipulates (variables). Having proper encapsulation ensures that the code and data both are safe from misuse by outside entity.</a:t>
            </a:r>
            <a:endParaRPr lang="ru-RU"/>
          </a:p>
        </p:txBody>
      </p:sp>
      <p:sp>
        <p:nvSpPr>
          <p:cNvPr id="4" name="Номер слайда 3"/>
          <p:cNvSpPr>
            <a:spLocks noGrp="1"/>
          </p:cNvSpPr>
          <p:nvPr>
            <p:ph type="sldNum" sz="quarter" idx="5"/>
          </p:nvPr>
        </p:nvSpPr>
        <p:spPr/>
        <p:txBody>
          <a:bodyPr/>
          <a:lstStyle/>
          <a:p>
            <a:fld id="{3474A444-BBBF-4E7A-8767-1D3EFC6BE173}" type="slidenum">
              <a:rPr lang="ru-RU" smtClean="0"/>
              <a:t>18</a:t>
            </a:fld>
            <a:endParaRPr lang="ru-RU"/>
          </a:p>
        </p:txBody>
      </p:sp>
    </p:spTree>
    <p:extLst>
      <p:ext uri="{BB962C8B-B14F-4D97-AF65-F5344CB8AC3E}">
        <p14:creationId xmlns:p14="http://schemas.microsoft.com/office/powerpoint/2010/main" val="415854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3474A444-BBBF-4E7A-8767-1D3EFC6BE173}" type="slidenum">
              <a:rPr lang="ru-RU" smtClean="0"/>
              <a:t>19</a:t>
            </a:fld>
            <a:endParaRPr lang="ru-RU"/>
          </a:p>
        </p:txBody>
      </p:sp>
    </p:spTree>
    <p:extLst>
      <p:ext uri="{BB962C8B-B14F-4D97-AF65-F5344CB8AC3E}">
        <p14:creationId xmlns:p14="http://schemas.microsoft.com/office/powerpoint/2010/main" val="132710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a:t>
            </a:r>
            <a:r>
              <a:rPr lang="en-US" b="1" dirty="0"/>
              <a:t>single underscore </a:t>
            </a:r>
            <a:r>
              <a:rPr lang="en-US" dirty="0"/>
              <a:t>in the beginning of the attribute name indicates that the method is not intended for use outside of class methods (or out of functions and classes of the module), but the attribute is still available by this name.</a:t>
            </a:r>
          </a:p>
          <a:p>
            <a:r>
              <a:rPr lang="en-US" b="1" dirty="0"/>
              <a:t>Two underscores </a:t>
            </a:r>
            <a:r>
              <a:rPr lang="en-US" dirty="0"/>
              <a:t>in the beginning of the name give somewhat greater protection: the attribute is no longer available by this name. The latter is used quite rarely. </a:t>
            </a:r>
            <a:endParaRPr lang="uk-UA" dirty="0"/>
          </a:p>
          <a:p>
            <a:endParaRPr lang="uk-UA" dirty="0"/>
          </a:p>
        </p:txBody>
      </p:sp>
      <p:sp>
        <p:nvSpPr>
          <p:cNvPr id="4" name="Slide Number Placeholder 3"/>
          <p:cNvSpPr>
            <a:spLocks noGrp="1"/>
          </p:cNvSpPr>
          <p:nvPr>
            <p:ph type="sldNum" sz="quarter" idx="10"/>
          </p:nvPr>
        </p:nvSpPr>
        <p:spPr/>
        <p:txBody>
          <a:bodyPr/>
          <a:lstStyle/>
          <a:p>
            <a:fld id="{257FE32B-5B86-4BB5-B922-A36980673737}" type="slidenum">
              <a:rPr lang="en-US" smtClean="0"/>
              <a:t>20</a:t>
            </a:fld>
            <a:endParaRPr lang="en-US"/>
          </a:p>
        </p:txBody>
      </p:sp>
    </p:spTree>
    <p:extLst>
      <p:ext uri="{BB962C8B-B14F-4D97-AF65-F5344CB8AC3E}">
        <p14:creationId xmlns:p14="http://schemas.microsoft.com/office/powerpoint/2010/main" val="3330968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330719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390769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76214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CE2350-98B9-41E4-A5A5-5F0A5404025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1693707-501D-46D1-9209-873BE3C04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4D3C43D-B424-4A21-8198-EA06A2FF7754}"/>
              </a:ext>
            </a:extLst>
          </p:cNvPr>
          <p:cNvSpPr>
            <a:spLocks noGrp="1"/>
          </p:cNvSpPr>
          <p:nvPr>
            <p:ph type="dt" sz="half" idx="10"/>
          </p:nvPr>
        </p:nvSpPr>
        <p:spPr/>
        <p:txBody>
          <a:bodyPr/>
          <a:lstStyle/>
          <a:p>
            <a:fld id="{94F3AD58-8EDB-4004-9B0C-4523364A2C4E}" type="datetimeFigureOut">
              <a:rPr lang="ru-RU" smtClean="0"/>
              <a:t>03.06.2020</a:t>
            </a:fld>
            <a:endParaRPr lang="ru-RU"/>
          </a:p>
        </p:txBody>
      </p:sp>
      <p:sp>
        <p:nvSpPr>
          <p:cNvPr id="5" name="Нижний колонтитул 4">
            <a:extLst>
              <a:ext uri="{FF2B5EF4-FFF2-40B4-BE49-F238E27FC236}">
                <a16:creationId xmlns:a16="http://schemas.microsoft.com/office/drawing/2014/main" id="{14A03271-B29B-4D79-A458-8B6C2A3364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230EF5-743F-4F77-B434-7D37AF4C6460}"/>
              </a:ext>
            </a:extLst>
          </p:cNvPr>
          <p:cNvSpPr>
            <a:spLocks noGrp="1"/>
          </p:cNvSpPr>
          <p:nvPr>
            <p:ph type="sldNum" sz="quarter" idx="12"/>
          </p:nvPr>
        </p:nvSpPr>
        <p:spPr/>
        <p:txBody>
          <a:bodyPr/>
          <a:lstStyle/>
          <a:p>
            <a:fld id="{2666E0E4-76D7-4E0B-A2FD-C76235D34D56}" type="slidenum">
              <a:rPr lang="ru-RU" smtClean="0"/>
              <a:t>‹#›</a:t>
            </a:fld>
            <a:endParaRPr lang="ru-RU"/>
          </a:p>
        </p:txBody>
      </p:sp>
    </p:spTree>
    <p:extLst>
      <p:ext uri="{BB962C8B-B14F-4D97-AF65-F5344CB8AC3E}">
        <p14:creationId xmlns:p14="http://schemas.microsoft.com/office/powerpoint/2010/main" val="2909844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2526567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0276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199642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995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011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345220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50614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5624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423607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304915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04461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1007477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921C38-3F89-4443-A576-117A6A67F571}"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0FED5-98EC-4D36-A131-F774E0E61726}" type="slidenum">
              <a:rPr lang="en-US" smtClean="0"/>
              <a:t>‹#›</a:t>
            </a:fld>
            <a:endParaRPr lang="en-US"/>
          </a:p>
        </p:txBody>
      </p:sp>
    </p:spTree>
    <p:extLst>
      <p:ext uri="{BB962C8B-B14F-4D97-AF65-F5344CB8AC3E}">
        <p14:creationId xmlns:p14="http://schemas.microsoft.com/office/powerpoint/2010/main" val="2561077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21C38-3F89-4443-A576-117A6A67F571}"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0FED5-98EC-4D36-A131-F774E0E61726}" type="slidenum">
              <a:rPr lang="en-US" smtClean="0"/>
              <a:t>‹#›</a:t>
            </a:fld>
            <a:endParaRPr lang="en-US"/>
          </a:p>
        </p:txBody>
      </p:sp>
    </p:spTree>
    <p:extLst>
      <p:ext uri="{BB962C8B-B14F-4D97-AF65-F5344CB8AC3E}">
        <p14:creationId xmlns:p14="http://schemas.microsoft.com/office/powerpoint/2010/main" val="3390704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1720" y="152324"/>
            <a:ext cx="11828557" cy="301621"/>
          </a:xfrm>
          <a:prstGeom prst="rect">
            <a:avLst/>
          </a:prstGeom>
        </p:spPr>
        <p:txBody>
          <a:bodyPr wrap="square" lIns="0" tIns="0" rIns="0" bIns="0">
            <a:spAutoFit/>
          </a:bodyPr>
          <a:lstStyle>
            <a:lvl1pPr>
              <a:defRPr sz="2178" b="0" i="0">
                <a:solidFill>
                  <a:srgbClr val="0099FF"/>
                </a:solidFill>
                <a:latin typeface="Arial"/>
                <a:cs typeface="Aria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21" b="0" i="0">
                <a:solidFill>
                  <a:srgbClr val="373737"/>
                </a:solidFill>
                <a:latin typeface="Trebuchet MS"/>
                <a:cs typeface="Trebuchet MS"/>
              </a:defRPr>
            </a:lvl1pPr>
          </a:lstStyle>
          <a:p>
            <a:pPr marL="8645">
              <a:lnSpc>
                <a:spcPts val="1226"/>
              </a:lnSpc>
            </a:pPr>
            <a:r>
              <a:rPr lang="en-US" spc="41"/>
              <a:t>Dive</a:t>
            </a:r>
            <a:r>
              <a:rPr lang="en-US" spc="-75"/>
              <a:t> </a:t>
            </a:r>
            <a:r>
              <a:rPr lang="en-US" spc="24"/>
              <a:t>into</a:t>
            </a:r>
            <a:r>
              <a:rPr lang="en-US" spc="-71"/>
              <a:t> </a:t>
            </a:r>
            <a:r>
              <a:rPr lang="en-US" spc="14"/>
              <a:t>Object-oriented</a:t>
            </a:r>
            <a:r>
              <a:rPr lang="en-US" spc="-68"/>
              <a:t> </a:t>
            </a:r>
            <a:r>
              <a:rPr lang="en-US" spc="41"/>
              <a:t>Python</a:t>
            </a:r>
            <a:r>
              <a:rPr lang="en-US" spc="-75"/>
              <a:t> </a:t>
            </a:r>
            <a:r>
              <a:rPr lang="en-US" spc="133"/>
              <a:t>–</a:t>
            </a:r>
            <a:r>
              <a:rPr lang="en-US" spc="-71"/>
              <a:t> </a:t>
            </a:r>
            <a:r>
              <a:rPr lang="en-US" spc="14"/>
              <a:t>lgiordani.com</a:t>
            </a:r>
            <a:r>
              <a:rPr lang="en-US" spc="-75"/>
              <a:t> </a:t>
            </a:r>
            <a:r>
              <a:rPr lang="en-US" spc="-55"/>
              <a:t>-</a:t>
            </a:r>
            <a:r>
              <a:rPr lang="en-US" spc="-75"/>
              <a:t> </a:t>
            </a:r>
            <a:r>
              <a:rPr lang="en-US" spc="38"/>
              <a:t>CC</a:t>
            </a:r>
            <a:r>
              <a:rPr lang="en-US" spc="-75"/>
              <a:t> </a:t>
            </a:r>
            <a:r>
              <a:rPr lang="en-US" spc="48"/>
              <a:t>BY-SA</a:t>
            </a:r>
            <a:r>
              <a:rPr lang="en-US" spc="-68"/>
              <a:t> </a:t>
            </a:r>
            <a:r>
              <a:rPr lang="en-US" spc="-11"/>
              <a:t>4.0</a:t>
            </a:r>
            <a:endParaRPr lang="en-US" spc="-11"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76179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4" y="1233488"/>
            <a:ext cx="11355761" cy="525970"/>
          </a:xfrm>
          <a:prstGeom prst="rect">
            <a:avLst/>
          </a:prstGeom>
        </p:spPr>
        <p:txBody>
          <a:bodyPr>
            <a:noAutofit/>
          </a:bodyPr>
          <a:lstStyle>
            <a:lvl1pPr>
              <a:defRPr sz="2625">
                <a:solidFill>
                  <a:srgbClr val="171B65"/>
                </a:solidFill>
              </a:defRPr>
            </a:lvl1pPr>
          </a:lstStyle>
          <a:p>
            <a:r>
              <a:rPr lang="en-US" dirty="0"/>
              <a:t>Click to add title</a:t>
            </a:r>
            <a:endParaRPr lang="uk-UA" dirty="0"/>
          </a:p>
        </p:txBody>
      </p:sp>
      <p:sp>
        <p:nvSpPr>
          <p:cNvPr id="11" name="Content Placeholder 4"/>
          <p:cNvSpPr>
            <a:spLocks noGrp="1"/>
          </p:cNvSpPr>
          <p:nvPr>
            <p:ph sz="half" idx="10" hasCustomPrompt="1"/>
          </p:nvPr>
        </p:nvSpPr>
        <p:spPr>
          <a:xfrm>
            <a:off x="412200" y="2034652"/>
            <a:ext cx="11352277" cy="4351338"/>
          </a:xfrm>
        </p:spPr>
        <p:txBody>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a:p>
            <a:endParaRPr lang="uk-UA" dirty="0"/>
          </a:p>
        </p:txBody>
      </p:sp>
    </p:spTree>
    <p:extLst>
      <p:ext uri="{BB962C8B-B14F-4D97-AF65-F5344CB8AC3E}">
        <p14:creationId xmlns:p14="http://schemas.microsoft.com/office/powerpoint/2010/main" val="25411950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21C38-3F89-4443-A576-117A6A67F571}"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0FED5-98EC-4D36-A131-F774E0E61726}" type="slidenum">
              <a:rPr lang="en-US" smtClean="0"/>
              <a:t>‹#›</a:t>
            </a:fld>
            <a:endParaRPr lang="en-US"/>
          </a:p>
        </p:txBody>
      </p:sp>
    </p:spTree>
    <p:extLst>
      <p:ext uri="{BB962C8B-B14F-4D97-AF65-F5344CB8AC3E}">
        <p14:creationId xmlns:p14="http://schemas.microsoft.com/office/powerpoint/2010/main" val="296322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894108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4416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4519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2811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45663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15460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29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346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4684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6207987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15659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4968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7859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619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2500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32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12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404153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emf"/><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80566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9"/>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5108538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98" r:id="rId13"/>
    <p:sldLayoutId id="2147483699" r:id="rId14"/>
    <p:sldLayoutId id="2147483700" r:id="rId15"/>
    <p:sldLayoutId id="2147483701" r:id="rId16"/>
    <p:sldLayoutId id="214748370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07556239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 Id="rId6" Type="http://schemas.openxmlformats.org/officeDocument/2006/relationships/image" Target="../media/image37.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6.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6.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5" Type="http://schemas.openxmlformats.org/officeDocument/2006/relationships/image" Target="../media/image71.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6.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222DF17-C407-4210-B8A4-ADC71B831622}"/>
              </a:ext>
            </a:extLst>
          </p:cNvPr>
          <p:cNvSpPr>
            <a:spLocks noGrp="1"/>
          </p:cNvSpPr>
          <p:nvPr>
            <p:ph type="title"/>
          </p:nvPr>
        </p:nvSpPr>
        <p:spPr/>
        <p:txBody>
          <a:bodyPr/>
          <a:lstStyle/>
          <a:p>
            <a:r>
              <a:rPr lang="en-US"/>
              <a:t>PYTHON OOP</a:t>
            </a:r>
            <a:endParaRPr lang="ru-RU"/>
          </a:p>
        </p:txBody>
      </p:sp>
      <p:sp>
        <p:nvSpPr>
          <p:cNvPr id="5" name="Текст 4">
            <a:extLst>
              <a:ext uri="{FF2B5EF4-FFF2-40B4-BE49-F238E27FC236}">
                <a16:creationId xmlns:a16="http://schemas.microsoft.com/office/drawing/2014/main" id="{41D9A4AC-35AA-4EA9-A108-1FEC05718C7D}"/>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63412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endParaRPr lang="uk-UA" dirty="0"/>
          </a:p>
        </p:txBody>
      </p:sp>
      <p:sp>
        <p:nvSpPr>
          <p:cNvPr id="3" name="Content Placeholder 2"/>
          <p:cNvSpPr>
            <a:spLocks noGrp="1"/>
          </p:cNvSpPr>
          <p:nvPr>
            <p:ph type="body" sz="quarter" idx="10"/>
          </p:nvPr>
        </p:nvSpPr>
        <p:spPr/>
        <p:txBody>
          <a:bodyPr/>
          <a:lstStyle/>
          <a:p>
            <a:r>
              <a:rPr lang="en-US" sz="2800" dirty="0"/>
              <a:t>In Python a class is not something static after the definition, so you can add attributes and after: </a:t>
            </a:r>
          </a:p>
          <a:p>
            <a:endParaRPr lang="uk-UA" sz="2800" dirty="0"/>
          </a:p>
        </p:txBody>
      </p:sp>
      <p:sp>
        <p:nvSpPr>
          <p:cNvPr id="4" name="Text Box 5"/>
          <p:cNvSpPr txBox="1">
            <a:spLocks noChangeArrowheads="1"/>
          </p:cNvSpPr>
          <p:nvPr/>
        </p:nvSpPr>
        <p:spPr bwMode="auto">
          <a:xfrm>
            <a:off x="2786153" y="3547569"/>
            <a:ext cx="5527548" cy="24237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800" b="1">
                <a:solidFill>
                  <a:schemeClr val="bg1"/>
                </a:solidFill>
              </a:rPr>
              <a:t>class A:</a:t>
            </a:r>
            <a:br>
              <a:rPr lang="en-US" altLang="uk-UA" sz="1800" b="1">
                <a:solidFill>
                  <a:schemeClr val="bg1"/>
                </a:solidFill>
              </a:rPr>
            </a:br>
            <a:r>
              <a:rPr lang="en-US" altLang="uk-UA" sz="1800" b="1">
                <a:solidFill>
                  <a:schemeClr val="bg1"/>
                </a:solidFill>
              </a:rPr>
              <a:t>    pass</a:t>
            </a:r>
            <a:br>
              <a:rPr lang="en-US" altLang="uk-UA" sz="1800" b="1">
                <a:solidFill>
                  <a:schemeClr val="bg1"/>
                </a:solidFill>
              </a:rPr>
            </a:br>
            <a:endParaRPr lang="en-US" altLang="uk-UA" sz="1800" b="1">
              <a:solidFill>
                <a:schemeClr val="bg1"/>
              </a:solidFill>
            </a:endParaRPr>
          </a:p>
          <a:p>
            <a:pPr lvl="1" eaLnBrk="1" hangingPunct="1"/>
            <a:r>
              <a:rPr lang="en-US" altLang="uk-UA" sz="1800" b="1">
                <a:solidFill>
                  <a:schemeClr val="bg1"/>
                </a:solidFill>
              </a:rPr>
              <a:t>def myMethod (self, x):</a:t>
            </a:r>
            <a:br>
              <a:rPr lang="en-US" altLang="uk-UA" sz="1800" b="1">
                <a:solidFill>
                  <a:schemeClr val="bg1"/>
                </a:solidFill>
              </a:rPr>
            </a:br>
            <a:r>
              <a:rPr lang="en-US" altLang="uk-UA" sz="1800" b="1">
                <a:solidFill>
                  <a:schemeClr val="bg1"/>
                </a:solidFill>
              </a:rPr>
              <a:t>    return x * x</a:t>
            </a:r>
            <a:br>
              <a:rPr lang="en-US" altLang="uk-UA" sz="1800" b="1">
                <a:solidFill>
                  <a:schemeClr val="bg1"/>
                </a:solidFill>
              </a:rPr>
            </a:br>
            <a:endParaRPr lang="en-US" altLang="uk-UA" sz="1800" b="1">
              <a:solidFill>
                <a:schemeClr val="bg1"/>
              </a:solidFill>
            </a:endParaRPr>
          </a:p>
          <a:p>
            <a:pPr lvl="1" eaLnBrk="1" hangingPunct="1"/>
            <a:r>
              <a:rPr lang="en-US" altLang="uk-UA" sz="1800" b="1">
                <a:solidFill>
                  <a:schemeClr val="bg1"/>
                </a:solidFill>
              </a:rPr>
              <a:t>A.m1 = myMethod</a:t>
            </a:r>
          </a:p>
          <a:p>
            <a:pPr lvl="1" eaLnBrk="1" hangingPunct="1"/>
            <a:r>
              <a:rPr lang="en-US" altLang="uk-UA" sz="1800" b="1">
                <a:solidFill>
                  <a:schemeClr val="bg1"/>
                </a:solidFill>
              </a:rPr>
              <a:t>A.attr1 = 2 * 2</a:t>
            </a:r>
            <a:endParaRPr lang="ru-RU" altLang="uk-UA" sz="1800" b="1">
              <a:solidFill>
                <a:schemeClr val="bg1"/>
              </a:solidFill>
            </a:endParaRPr>
          </a:p>
        </p:txBody>
      </p:sp>
    </p:spTree>
    <p:extLst>
      <p:ext uri="{BB962C8B-B14F-4D97-AF65-F5344CB8AC3E}">
        <p14:creationId xmlns:p14="http://schemas.microsoft.com/office/powerpoint/2010/main" val="92068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lang="uk-UA" dirty="0"/>
          </a:p>
        </p:txBody>
      </p:sp>
      <p:sp>
        <p:nvSpPr>
          <p:cNvPr id="3" name="Content Placeholder 2"/>
          <p:cNvSpPr>
            <a:spLocks noGrp="1"/>
          </p:cNvSpPr>
          <p:nvPr>
            <p:ph type="body" sz="quarter" idx="10"/>
          </p:nvPr>
        </p:nvSpPr>
        <p:spPr>
          <a:xfrm>
            <a:off x="685800" y="1785257"/>
            <a:ext cx="10820400" cy="3701143"/>
          </a:xfrm>
        </p:spPr>
        <p:txBody>
          <a:bodyPr/>
          <a:lstStyle/>
          <a:p>
            <a:r>
              <a:rPr lang="en-US" sz="2400" dirty="0"/>
              <a:t>Syntax of a method has no difference from the description of a function, except for its position within a class and specific first formal parameter </a:t>
            </a:r>
            <a:r>
              <a:rPr lang="en-US" sz="2400" b="1" dirty="0"/>
              <a:t>self</a:t>
            </a:r>
            <a:r>
              <a:rPr lang="en-US" sz="2400" dirty="0"/>
              <a:t>, using which the inside of the method can be invoked the class instance itself (the name of self is a convention that Python developers follow to): </a:t>
            </a:r>
          </a:p>
          <a:p>
            <a:endParaRPr lang="uk-UA" sz="2400" dirty="0"/>
          </a:p>
        </p:txBody>
      </p:sp>
      <p:sp>
        <p:nvSpPr>
          <p:cNvPr id="5" name="Text Box 5"/>
          <p:cNvSpPr txBox="1">
            <a:spLocks noChangeArrowheads="1"/>
          </p:cNvSpPr>
          <p:nvPr/>
        </p:nvSpPr>
        <p:spPr bwMode="auto">
          <a:xfrm>
            <a:off x="3152775" y="3771900"/>
            <a:ext cx="5886450" cy="10387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800" b="1" dirty="0"/>
              <a:t>class </a:t>
            </a:r>
            <a:r>
              <a:rPr lang="en-US" altLang="uk-UA" sz="1800" b="1" dirty="0" err="1"/>
              <a:t>MyClass</a:t>
            </a:r>
            <a:r>
              <a:rPr lang="en-US" altLang="uk-UA" sz="1800" b="1" dirty="0"/>
              <a:t>(object):</a:t>
            </a:r>
          </a:p>
          <a:p>
            <a:pPr lvl="1" eaLnBrk="1" hangingPunct="1"/>
            <a:r>
              <a:rPr lang="en-US" altLang="uk-UA" sz="1800" b="1" dirty="0"/>
              <a:t>    </a:t>
            </a:r>
            <a:r>
              <a:rPr lang="en-US" altLang="uk-UA" sz="1800" b="1" dirty="0" err="1"/>
              <a:t>def</a:t>
            </a:r>
            <a:r>
              <a:rPr lang="en-US" altLang="uk-UA" sz="1800" b="1" dirty="0"/>
              <a:t> </a:t>
            </a:r>
            <a:r>
              <a:rPr lang="en-US" altLang="uk-UA" sz="1800" b="1" dirty="0" err="1"/>
              <a:t>mymethod</a:t>
            </a:r>
            <a:r>
              <a:rPr lang="en-US" altLang="uk-UA" sz="1800" b="1" dirty="0"/>
              <a:t>(self, x):</a:t>
            </a:r>
          </a:p>
          <a:p>
            <a:pPr lvl="1" eaLnBrk="1" hangingPunct="1"/>
            <a:r>
              <a:rPr lang="en-US" altLang="uk-UA" sz="1800" b="1" dirty="0"/>
              <a:t>        return x == </a:t>
            </a:r>
            <a:r>
              <a:rPr lang="en-US" altLang="uk-UA" sz="1800" b="1" dirty="0" err="1"/>
              <a:t>self._x</a:t>
            </a:r>
            <a:endParaRPr lang="en-US" altLang="uk-UA" sz="1800" b="1" dirty="0"/>
          </a:p>
        </p:txBody>
      </p:sp>
    </p:spTree>
    <p:extLst>
      <p:ext uri="{BB962C8B-B14F-4D97-AF65-F5344CB8AC3E}">
        <p14:creationId xmlns:p14="http://schemas.microsoft.com/office/powerpoint/2010/main" val="359122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4573"/>
            <a:ext cx="10820400" cy="685800"/>
          </a:xfrm>
        </p:spPr>
        <p:txBody>
          <a:bodyPr/>
          <a:lstStyle/>
          <a:p>
            <a:r>
              <a:rPr lang="en-US" dirty="0"/>
              <a:t>Class Instantiation</a:t>
            </a:r>
            <a:endParaRPr lang="uk-UA" dirty="0"/>
          </a:p>
        </p:txBody>
      </p:sp>
      <p:sp>
        <p:nvSpPr>
          <p:cNvPr id="3" name="Content Placeholder 2"/>
          <p:cNvSpPr>
            <a:spLocks noGrp="1"/>
          </p:cNvSpPr>
          <p:nvPr>
            <p:ph type="body" sz="quarter" idx="10"/>
          </p:nvPr>
        </p:nvSpPr>
        <p:spPr>
          <a:xfrm>
            <a:off x="685800" y="1596571"/>
            <a:ext cx="10820400" cy="4575628"/>
          </a:xfrm>
        </p:spPr>
        <p:txBody>
          <a:bodyPr>
            <a:normAutofit fontScale="92500" lnSpcReduction="10000"/>
          </a:bodyPr>
          <a:lstStyle/>
          <a:p>
            <a:r>
              <a:rPr lang="en-US" dirty="0"/>
              <a:t>To instantiate a class, that is, create an instance of the class, simply call the class name and specify the constructor </a:t>
            </a:r>
            <a:r>
              <a:rPr lang="en-US"/>
              <a:t>parameters:</a:t>
            </a:r>
          </a:p>
          <a:p>
            <a:endParaRPr lang="en-US" dirty="0"/>
          </a:p>
          <a:p>
            <a:endParaRPr lang="en-US" dirty="0"/>
          </a:p>
          <a:p>
            <a:endParaRPr lang="en-US" dirty="0"/>
          </a:p>
          <a:p>
            <a:endParaRPr lang="en-US"/>
          </a:p>
          <a:p>
            <a:endParaRPr lang="en-US"/>
          </a:p>
          <a:p>
            <a:endParaRPr lang="en-US" dirty="0"/>
          </a:p>
          <a:p>
            <a:endParaRPr lang="en-US" dirty="0"/>
          </a:p>
          <a:p>
            <a:endParaRPr lang="en-US" dirty="0"/>
          </a:p>
          <a:p>
            <a:r>
              <a:rPr lang="en-US" b="1" dirty="0">
                <a:solidFill>
                  <a:srgbClr val="FF0000"/>
                </a:solidFill>
              </a:rPr>
              <a:t>__</a:t>
            </a:r>
            <a:r>
              <a:rPr lang="en-US" b="1" dirty="0" err="1">
                <a:solidFill>
                  <a:srgbClr val="FF0000"/>
                </a:solidFill>
              </a:rPr>
              <a:t>init</a:t>
            </a:r>
            <a:r>
              <a:rPr lang="en-US" b="1" dirty="0">
                <a:solidFill>
                  <a:srgbClr val="FF0000"/>
                </a:solidFill>
              </a:rPr>
              <a:t>__</a:t>
            </a:r>
            <a:r>
              <a:rPr lang="en-US" dirty="0">
                <a:solidFill>
                  <a:srgbClr val="FF0000"/>
                </a:solidFill>
              </a:rPr>
              <a:t> </a:t>
            </a:r>
            <a:r>
              <a:rPr lang="en-US" dirty="0"/>
              <a:t>is the default </a:t>
            </a:r>
            <a:r>
              <a:rPr lang="en-US" b="1" dirty="0"/>
              <a:t>constructor</a:t>
            </a:r>
            <a:r>
              <a:rPr lang="en-US"/>
              <a:t>. We </a:t>
            </a:r>
            <a:r>
              <a:rPr lang="en-US" dirty="0"/>
              <a:t>normally use it to initialize all the variables. </a:t>
            </a:r>
          </a:p>
          <a:p>
            <a:r>
              <a:rPr lang="en-US" b="1" dirty="0">
                <a:solidFill>
                  <a:srgbClr val="FF0000"/>
                </a:solidFill>
              </a:rPr>
              <a:t>self</a:t>
            </a:r>
            <a:r>
              <a:rPr lang="en-US" dirty="0"/>
              <a:t> refers to the object itself.</a:t>
            </a:r>
          </a:p>
          <a:p>
            <a:endParaRPr lang="uk-UA" dirty="0"/>
          </a:p>
        </p:txBody>
      </p:sp>
      <p:sp>
        <p:nvSpPr>
          <p:cNvPr id="4" name="Text Box 5"/>
          <p:cNvSpPr txBox="1">
            <a:spLocks noChangeArrowheads="1"/>
          </p:cNvSpPr>
          <p:nvPr/>
        </p:nvSpPr>
        <p:spPr bwMode="auto">
          <a:xfrm>
            <a:off x="3326668" y="2368747"/>
            <a:ext cx="5772150" cy="24237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b="1" dirty="0"/>
              <a:t>class Point:</a:t>
            </a:r>
          </a:p>
          <a:p>
            <a:pPr lvl="1" eaLnBrk="1" hangingPunct="1"/>
            <a:r>
              <a:rPr lang="en-US" altLang="uk-UA" b="1" dirty="0"/>
              <a:t>    </a:t>
            </a:r>
            <a:r>
              <a:rPr lang="en-US" altLang="uk-UA" b="1" dirty="0" err="1"/>
              <a:t>def</a:t>
            </a:r>
            <a:r>
              <a:rPr lang="en-US" altLang="uk-UA" b="1" dirty="0"/>
              <a:t> __</a:t>
            </a:r>
            <a:r>
              <a:rPr lang="en-US" altLang="uk-UA" b="1" dirty="0" err="1"/>
              <a:t>init</a:t>
            </a:r>
            <a:r>
              <a:rPr lang="en-US" altLang="uk-UA" b="1" dirty="0"/>
              <a:t>__ (self, x, y, z):</a:t>
            </a:r>
          </a:p>
          <a:p>
            <a:pPr lvl="1" eaLnBrk="1" hangingPunct="1"/>
            <a:r>
              <a:rPr lang="en-US" altLang="uk-UA" b="1" dirty="0"/>
              <a:t>        </a:t>
            </a:r>
            <a:r>
              <a:rPr lang="en-US" altLang="uk-UA" b="1" dirty="0" err="1"/>
              <a:t>self.coord</a:t>
            </a:r>
            <a:r>
              <a:rPr lang="en-US" altLang="uk-UA" b="1" dirty="0"/>
              <a:t> = (x, y, z)</a:t>
            </a:r>
          </a:p>
          <a:p>
            <a:pPr lvl="1" eaLnBrk="1" hangingPunct="1"/>
            <a:r>
              <a:rPr lang="en-US" altLang="uk-UA" b="1" dirty="0"/>
              <a:t>    </a:t>
            </a:r>
            <a:r>
              <a:rPr lang="en-US" altLang="uk-UA" b="1" dirty="0" err="1"/>
              <a:t>def</a:t>
            </a:r>
            <a:r>
              <a:rPr lang="en-US" altLang="uk-UA" b="1" dirty="0"/>
              <a:t> __</a:t>
            </a:r>
            <a:r>
              <a:rPr lang="en-US" altLang="uk-UA" b="1" dirty="0" err="1"/>
              <a:t>repr</a:t>
            </a:r>
            <a:r>
              <a:rPr lang="en-US" altLang="uk-UA" b="1" dirty="0"/>
              <a:t>__ (self):</a:t>
            </a:r>
          </a:p>
          <a:p>
            <a:pPr lvl="1" eaLnBrk="1" hangingPunct="1"/>
            <a:r>
              <a:rPr lang="en-US" altLang="uk-UA" b="1" dirty="0"/>
              <a:t>        return "Point (%s, %s, %s)" % </a:t>
            </a:r>
            <a:r>
              <a:rPr lang="en-US" altLang="uk-UA" b="1" dirty="0" err="1"/>
              <a:t>self.coord</a:t>
            </a:r>
            <a:endParaRPr lang="en-US" altLang="uk-UA" b="1" dirty="0"/>
          </a:p>
          <a:p>
            <a:pPr lvl="1" eaLnBrk="1" hangingPunct="1"/>
            <a:r>
              <a:rPr lang="en-US" altLang="uk-UA" b="1" dirty="0"/>
              <a:t>&gt;&gt;&gt; P = Point(0.0, 1.0, 0.0)</a:t>
            </a:r>
          </a:p>
          <a:p>
            <a:pPr lvl="1" eaLnBrk="1" hangingPunct="1"/>
            <a:r>
              <a:rPr lang="en-US" altLang="uk-UA" b="1" dirty="0"/>
              <a:t>&gt;&gt;&gt; P</a:t>
            </a:r>
          </a:p>
          <a:p>
            <a:pPr lvl="1" eaLnBrk="1" hangingPunct="1"/>
            <a:r>
              <a:rPr lang="en-US" altLang="uk-UA" b="1" dirty="0"/>
              <a:t>Point (0.0, 1.0, 0.0)</a:t>
            </a:r>
            <a:endParaRPr lang="ru-RU" altLang="uk-UA" b="1" dirty="0"/>
          </a:p>
        </p:txBody>
      </p:sp>
    </p:spTree>
    <p:extLst>
      <p:ext uri="{BB962C8B-B14F-4D97-AF65-F5344CB8AC3E}">
        <p14:creationId xmlns:p14="http://schemas.microsoft.com/office/powerpoint/2010/main" val="209041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16560"/>
            <a:ext cx="10820400" cy="624283"/>
          </a:xfrm>
          <a:prstGeom prst="rect">
            <a:avLst/>
          </a:prstGeom>
        </p:spPr>
        <p:txBody>
          <a:bodyPr vert="horz" wrap="square" lIns="0" tIns="8645" rIns="0" bIns="0" rtlCol="0" anchor="ctr">
            <a:spAutoFit/>
          </a:bodyPr>
          <a:lstStyle/>
          <a:p>
            <a:pPr>
              <a:lnSpc>
                <a:spcPct val="100000"/>
              </a:lnSpc>
              <a:spcBef>
                <a:spcPts val="68"/>
              </a:spcBef>
            </a:pPr>
            <a:r>
              <a:rPr sz="4000" dirty="0"/>
              <a:t>The first class</a:t>
            </a:r>
          </a:p>
        </p:txBody>
      </p:sp>
      <p:sp>
        <p:nvSpPr>
          <p:cNvPr id="4" name="Текст 3">
            <a:extLst>
              <a:ext uri="{FF2B5EF4-FFF2-40B4-BE49-F238E27FC236}">
                <a16:creationId xmlns:a16="http://schemas.microsoft.com/office/drawing/2014/main" id="{6C8EFFDD-2959-46BB-BBF6-D02BFAE61B4A}"/>
              </a:ext>
            </a:extLst>
          </p:cNvPr>
          <p:cNvSpPr>
            <a:spLocks noGrp="1"/>
          </p:cNvSpPr>
          <p:nvPr>
            <p:ph type="body" sz="quarter" idx="10"/>
          </p:nvPr>
        </p:nvSpPr>
        <p:spPr/>
        <p:txBody>
          <a:bodyPr/>
          <a:lstStyle/>
          <a:p>
            <a:endParaRPr lang="ru-RU"/>
          </a:p>
        </p:txBody>
      </p:sp>
      <p:pic>
        <p:nvPicPr>
          <p:cNvPr id="10" name="Picture 9"/>
          <p:cNvPicPr>
            <a:picLocks noChangeAspect="1"/>
          </p:cNvPicPr>
          <p:nvPr/>
        </p:nvPicPr>
        <p:blipFill>
          <a:blip r:embed="rId2"/>
          <a:stretch>
            <a:fillRect/>
          </a:stretch>
        </p:blipFill>
        <p:spPr>
          <a:xfrm>
            <a:off x="685800" y="2057400"/>
            <a:ext cx="4942919" cy="1877757"/>
          </a:xfrm>
          <a:prstGeom prst="rect">
            <a:avLst/>
          </a:prstGeom>
        </p:spPr>
      </p:pic>
      <p:grpSp>
        <p:nvGrpSpPr>
          <p:cNvPr id="12" name="Group 11"/>
          <p:cNvGrpSpPr/>
          <p:nvPr/>
        </p:nvGrpSpPr>
        <p:grpSpPr>
          <a:xfrm>
            <a:off x="6877299" y="3188723"/>
            <a:ext cx="4182587" cy="2463940"/>
            <a:chOff x="6020440" y="3179652"/>
            <a:chExt cx="5576782" cy="3285253"/>
          </a:xfrm>
        </p:grpSpPr>
        <p:sp>
          <p:nvSpPr>
            <p:cNvPr id="6" name="object 3"/>
            <p:cNvSpPr txBox="1">
              <a:spLocks/>
            </p:cNvSpPr>
            <p:nvPr/>
          </p:nvSpPr>
          <p:spPr>
            <a:xfrm>
              <a:off x="6020440" y="3179652"/>
              <a:ext cx="5576782" cy="422008"/>
            </a:xfrm>
            <a:prstGeom prst="rect">
              <a:avLst/>
            </a:prstGeom>
          </p:spPr>
          <p:txBody>
            <a:bodyPr vert="horz" wrap="square" lIns="0" tIns="8645" rIns="0" bIns="0" rtlCol="0" anchor="ctr">
              <a:spAutoFit/>
            </a:bodyPr>
            <a:lstStyle>
              <a:lvl1pPr algn="l" defTabSz="914332" rtl="0" eaLnBrk="1" latinLnBrk="0" hangingPunct="1">
                <a:lnSpc>
                  <a:spcPct val="90000"/>
                </a:lnSpc>
                <a:spcBef>
                  <a:spcPct val="0"/>
                </a:spcBef>
                <a:buNone/>
                <a:defRPr sz="4400" kern="1200">
                  <a:solidFill>
                    <a:schemeClr val="accent1"/>
                  </a:solidFill>
                  <a:latin typeface="+mj-lt"/>
                  <a:ea typeface="+mj-ea"/>
                  <a:cs typeface="+mj-cs"/>
                </a:defRPr>
              </a:lvl1pPr>
            </a:lstStyle>
            <a:p>
              <a:pPr marL="8645">
                <a:lnSpc>
                  <a:spcPct val="100000"/>
                </a:lnSpc>
                <a:spcBef>
                  <a:spcPts val="68"/>
                </a:spcBef>
              </a:pPr>
              <a:r>
                <a:rPr lang="en-US" sz="2000" dirty="0">
                  <a:solidFill>
                    <a:schemeClr val="tx1"/>
                  </a:solidFill>
                </a:rPr>
                <a:t>Keep data and functions together</a:t>
              </a:r>
            </a:p>
          </p:txBody>
        </p:sp>
        <p:pic>
          <p:nvPicPr>
            <p:cNvPr id="11" name="Picture 10"/>
            <p:cNvPicPr>
              <a:picLocks noChangeAspect="1"/>
            </p:cNvPicPr>
            <p:nvPr/>
          </p:nvPicPr>
          <p:blipFill>
            <a:blip r:embed="rId3"/>
            <a:stretch>
              <a:fillRect/>
            </a:stretch>
          </p:blipFill>
          <p:spPr>
            <a:xfrm>
              <a:off x="6020440" y="3957221"/>
              <a:ext cx="3598689" cy="2507684"/>
            </a:xfrm>
            <a:prstGeom prst="rect">
              <a:avLst/>
            </a:prstGeom>
          </p:spPr>
        </p:pic>
      </p:grpSp>
    </p:spTree>
    <p:extLst>
      <p:ext uri="{BB962C8B-B14F-4D97-AF65-F5344CB8AC3E}">
        <p14:creationId xmlns:p14="http://schemas.microsoft.com/office/powerpoint/2010/main" val="114634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and Destructor </a:t>
            </a:r>
            <a:endParaRPr lang="uk-UA" dirty="0"/>
          </a:p>
        </p:txBody>
      </p:sp>
      <p:sp>
        <p:nvSpPr>
          <p:cNvPr id="3" name="Content Placeholder 2"/>
          <p:cNvSpPr>
            <a:spLocks noGrp="1"/>
          </p:cNvSpPr>
          <p:nvPr>
            <p:ph type="body" sz="quarter" idx="10"/>
          </p:nvPr>
        </p:nvSpPr>
        <p:spPr/>
        <p:txBody>
          <a:bodyPr/>
          <a:lstStyle/>
          <a:p>
            <a:r>
              <a:rPr lang="en-US" dirty="0"/>
              <a:t>Special methods are invoked at instantiation of the class (</a:t>
            </a:r>
            <a:r>
              <a:rPr lang="en-US" b="1" dirty="0"/>
              <a:t>constructor</a:t>
            </a:r>
            <a:r>
              <a:rPr lang="en-US" dirty="0"/>
              <a:t>) and disposal of the class (</a:t>
            </a:r>
            <a:r>
              <a:rPr lang="en-US" b="1" dirty="0"/>
              <a:t>destructor</a:t>
            </a:r>
            <a:r>
              <a:rPr lang="en-US" dirty="0"/>
              <a:t>). In Python is implemented automatic memory management, so the destructor is required very often, for resources, that require an explicit release. </a:t>
            </a:r>
          </a:p>
          <a:p>
            <a:r>
              <a:rPr lang="en-US" dirty="0"/>
              <a:t> The next class has a constructor and destructor: </a:t>
            </a:r>
          </a:p>
          <a:p>
            <a:endParaRPr lang="uk-UA" dirty="0"/>
          </a:p>
        </p:txBody>
      </p:sp>
      <p:sp>
        <p:nvSpPr>
          <p:cNvPr id="4" name="Text Box 5"/>
          <p:cNvSpPr txBox="1">
            <a:spLocks noChangeArrowheads="1"/>
          </p:cNvSpPr>
          <p:nvPr/>
        </p:nvSpPr>
        <p:spPr bwMode="auto">
          <a:xfrm>
            <a:off x="3209925" y="3702052"/>
            <a:ext cx="5772150" cy="24237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b="1" dirty="0"/>
              <a:t> class Line:</a:t>
            </a:r>
          </a:p>
          <a:p>
            <a:pPr lvl="1" eaLnBrk="1" hangingPunct="1"/>
            <a:r>
              <a:rPr lang="en-US" altLang="uk-UA" b="1" dirty="0"/>
              <a:t>     </a:t>
            </a:r>
            <a:r>
              <a:rPr lang="en-US" altLang="uk-UA" b="1" dirty="0" err="1"/>
              <a:t>def</a:t>
            </a:r>
            <a:r>
              <a:rPr lang="en-US" altLang="uk-UA" b="1" dirty="0"/>
              <a:t> __</a:t>
            </a:r>
            <a:r>
              <a:rPr lang="en-US" altLang="uk-UA" b="1" dirty="0" err="1"/>
              <a:t>init</a:t>
            </a:r>
            <a:r>
              <a:rPr lang="en-US" altLang="uk-UA" b="1" dirty="0"/>
              <a:t>__(self, p1, p2):</a:t>
            </a:r>
          </a:p>
          <a:p>
            <a:pPr lvl="1" eaLnBrk="1" hangingPunct="1"/>
            <a:r>
              <a:rPr lang="en-US" altLang="uk-UA" b="1" dirty="0"/>
              <a:t>         </a:t>
            </a:r>
            <a:r>
              <a:rPr lang="en-US" altLang="uk-UA" b="1" dirty="0" err="1"/>
              <a:t>self.line</a:t>
            </a:r>
            <a:r>
              <a:rPr lang="en-US" altLang="uk-UA" b="1" dirty="0"/>
              <a:t> = (p1, p2)</a:t>
            </a:r>
          </a:p>
          <a:p>
            <a:pPr lvl="1" eaLnBrk="1" hangingPunct="1"/>
            <a:r>
              <a:rPr lang="en-US" altLang="uk-UA" b="1" dirty="0"/>
              <a:t>     </a:t>
            </a:r>
            <a:r>
              <a:rPr lang="en-US" altLang="uk-UA" b="1" dirty="0" err="1"/>
              <a:t>def</a:t>
            </a:r>
            <a:r>
              <a:rPr lang="en-US" altLang="uk-UA" b="1" dirty="0"/>
              <a:t> __del__(self):</a:t>
            </a:r>
          </a:p>
          <a:p>
            <a:pPr lvl="1" eaLnBrk="1" hangingPunct="1"/>
            <a:r>
              <a:rPr lang="en-US" altLang="uk-UA" b="1" dirty="0"/>
              <a:t>         print ("Removing Line %s - %s" % </a:t>
            </a:r>
            <a:r>
              <a:rPr lang="en-US" altLang="uk-UA" b="1" dirty="0" err="1"/>
              <a:t>self.line</a:t>
            </a:r>
            <a:r>
              <a:rPr lang="en-US" altLang="uk-UA" b="1" dirty="0"/>
              <a:t>)</a:t>
            </a:r>
          </a:p>
          <a:p>
            <a:pPr lvl="1" eaLnBrk="1" hangingPunct="1"/>
            <a:r>
              <a:rPr lang="en-US" altLang="uk-UA" b="1" dirty="0"/>
              <a:t> &gt;&gt;&gt; L = Line((0.0, 1.0), (0.0, 2.0))</a:t>
            </a:r>
          </a:p>
          <a:p>
            <a:pPr lvl="1" eaLnBrk="1" hangingPunct="1"/>
            <a:r>
              <a:rPr lang="en-US" altLang="uk-UA" b="1" dirty="0"/>
              <a:t> &gt;&gt;&gt; del L</a:t>
            </a:r>
          </a:p>
          <a:p>
            <a:pPr lvl="1" eaLnBrk="1" hangingPunct="1"/>
            <a:r>
              <a:rPr lang="en-US" altLang="uk-UA" b="1" dirty="0"/>
              <a:t> Removing Line (0.0, 1.0) - (0.0, 2.0)</a:t>
            </a:r>
          </a:p>
        </p:txBody>
      </p:sp>
    </p:spTree>
    <p:extLst>
      <p:ext uri="{BB962C8B-B14F-4D97-AF65-F5344CB8AC3E}">
        <p14:creationId xmlns:p14="http://schemas.microsoft.com/office/powerpoint/2010/main" val="196686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marL="8645">
              <a:lnSpc>
                <a:spcPct val="100000"/>
              </a:lnSpc>
              <a:spcBef>
                <a:spcPts val="68"/>
              </a:spcBef>
            </a:pPr>
            <a:r>
              <a:rPr sz="3600" dirty="0"/>
              <a:t>Where is the class of an object?</a:t>
            </a:r>
          </a:p>
        </p:txBody>
      </p:sp>
      <p:sp>
        <p:nvSpPr>
          <p:cNvPr id="4" name="Текст 3">
            <a:extLst>
              <a:ext uri="{FF2B5EF4-FFF2-40B4-BE49-F238E27FC236}">
                <a16:creationId xmlns:a16="http://schemas.microsoft.com/office/drawing/2014/main" id="{F3610D1E-DB46-40F5-A1D5-480648ABEFEE}"/>
              </a:ext>
            </a:extLst>
          </p:cNvPr>
          <p:cNvSpPr>
            <a:spLocks noGrp="1"/>
          </p:cNvSpPr>
          <p:nvPr>
            <p:ph type="body" sz="quarter" idx="10"/>
          </p:nvPr>
        </p:nvSpPr>
        <p:spPr/>
        <p:txBody>
          <a:bodyPr/>
          <a:lstStyle/>
          <a:p>
            <a:endParaRPr lang="ru-RU"/>
          </a:p>
        </p:txBody>
      </p:sp>
      <p:pic>
        <p:nvPicPr>
          <p:cNvPr id="5" name="Picture 4"/>
          <p:cNvPicPr>
            <a:picLocks noChangeAspect="1"/>
          </p:cNvPicPr>
          <p:nvPr/>
        </p:nvPicPr>
        <p:blipFill>
          <a:blip r:embed="rId2"/>
          <a:stretch>
            <a:fillRect/>
          </a:stretch>
        </p:blipFill>
        <p:spPr>
          <a:xfrm>
            <a:off x="1934899" y="1593632"/>
            <a:ext cx="2965076" cy="496415"/>
          </a:xfrm>
          <a:prstGeom prst="rect">
            <a:avLst/>
          </a:prstGeom>
        </p:spPr>
      </p:pic>
      <p:pic>
        <p:nvPicPr>
          <p:cNvPr id="6" name="Picture 5"/>
          <p:cNvPicPr>
            <a:picLocks noChangeAspect="1"/>
          </p:cNvPicPr>
          <p:nvPr/>
        </p:nvPicPr>
        <p:blipFill rotWithShape="1">
          <a:blip r:embed="rId3"/>
          <a:srcRect l="1096"/>
          <a:stretch/>
        </p:blipFill>
        <p:spPr>
          <a:xfrm>
            <a:off x="4899975" y="2352263"/>
            <a:ext cx="2353110" cy="997262"/>
          </a:xfrm>
          <a:prstGeom prst="rect">
            <a:avLst/>
          </a:prstGeom>
        </p:spPr>
      </p:pic>
      <p:pic>
        <p:nvPicPr>
          <p:cNvPr id="8" name="Picture 7"/>
          <p:cNvPicPr>
            <a:picLocks noChangeAspect="1"/>
          </p:cNvPicPr>
          <p:nvPr/>
        </p:nvPicPr>
        <p:blipFill rotWithShape="1">
          <a:blip r:embed="rId4"/>
          <a:srcRect l="1477"/>
          <a:stretch/>
        </p:blipFill>
        <p:spPr>
          <a:xfrm>
            <a:off x="6843074" y="3786552"/>
            <a:ext cx="2961512" cy="860613"/>
          </a:xfrm>
          <a:prstGeom prst="rect">
            <a:avLst/>
          </a:prstGeom>
        </p:spPr>
      </p:pic>
    </p:spTree>
    <p:extLst>
      <p:ext uri="{BB962C8B-B14F-4D97-AF65-F5344CB8AC3E}">
        <p14:creationId xmlns:p14="http://schemas.microsoft.com/office/powerpoint/2010/main" val="272474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marL="8645">
              <a:lnSpc>
                <a:spcPct val="100000"/>
              </a:lnSpc>
              <a:spcBef>
                <a:spcPts val="68"/>
              </a:spcBef>
            </a:pPr>
            <a:r>
              <a:rPr sz="3600" dirty="0"/>
              <a:t>Class attributes</a:t>
            </a:r>
          </a:p>
        </p:txBody>
      </p:sp>
      <p:sp>
        <p:nvSpPr>
          <p:cNvPr id="4" name="Текст 3">
            <a:extLst>
              <a:ext uri="{FF2B5EF4-FFF2-40B4-BE49-F238E27FC236}">
                <a16:creationId xmlns:a16="http://schemas.microsoft.com/office/drawing/2014/main" id="{65C935C8-4190-43CD-85B5-435D6E99E37F}"/>
              </a:ext>
            </a:extLst>
          </p:cNvPr>
          <p:cNvSpPr>
            <a:spLocks noGrp="1"/>
          </p:cNvSpPr>
          <p:nvPr>
            <p:ph type="body" sz="quarter" idx="10"/>
          </p:nvPr>
        </p:nvSpPr>
        <p:spPr/>
        <p:txBody>
          <a:bodyPr/>
          <a:lstStyle/>
          <a:p>
            <a:endParaRPr lang="ru-RU"/>
          </a:p>
        </p:txBody>
      </p:sp>
      <p:pic>
        <p:nvPicPr>
          <p:cNvPr id="5" name="Picture 4"/>
          <p:cNvPicPr>
            <a:picLocks noChangeAspect="1"/>
          </p:cNvPicPr>
          <p:nvPr/>
        </p:nvPicPr>
        <p:blipFill>
          <a:blip r:embed="rId2"/>
          <a:stretch>
            <a:fillRect/>
          </a:stretch>
        </p:blipFill>
        <p:spPr>
          <a:xfrm>
            <a:off x="685800" y="2086054"/>
            <a:ext cx="2996240" cy="1385054"/>
          </a:xfrm>
          <a:prstGeom prst="rect">
            <a:avLst/>
          </a:prstGeom>
        </p:spPr>
      </p:pic>
      <p:pic>
        <p:nvPicPr>
          <p:cNvPr id="6" name="Picture 5"/>
          <p:cNvPicPr>
            <a:picLocks noChangeAspect="1"/>
          </p:cNvPicPr>
          <p:nvPr/>
        </p:nvPicPr>
        <p:blipFill>
          <a:blip r:embed="rId3"/>
          <a:stretch>
            <a:fillRect/>
          </a:stretch>
        </p:blipFill>
        <p:spPr>
          <a:xfrm>
            <a:off x="3853346" y="2808823"/>
            <a:ext cx="2201804" cy="1345547"/>
          </a:xfrm>
          <a:prstGeom prst="rect">
            <a:avLst/>
          </a:prstGeom>
        </p:spPr>
      </p:pic>
      <p:pic>
        <p:nvPicPr>
          <p:cNvPr id="7" name="Picture 6"/>
          <p:cNvPicPr>
            <a:picLocks noChangeAspect="1"/>
          </p:cNvPicPr>
          <p:nvPr/>
        </p:nvPicPr>
        <p:blipFill>
          <a:blip r:embed="rId4"/>
          <a:stretch>
            <a:fillRect/>
          </a:stretch>
        </p:blipFill>
        <p:spPr>
          <a:xfrm>
            <a:off x="6228430" y="3771900"/>
            <a:ext cx="1917112" cy="1225370"/>
          </a:xfrm>
          <a:prstGeom prst="rect">
            <a:avLst/>
          </a:prstGeom>
        </p:spPr>
      </p:pic>
      <p:pic>
        <p:nvPicPr>
          <p:cNvPr id="8" name="Picture 7"/>
          <p:cNvPicPr>
            <a:picLocks noChangeAspect="1"/>
          </p:cNvPicPr>
          <p:nvPr/>
        </p:nvPicPr>
        <p:blipFill>
          <a:blip r:embed="rId5"/>
          <a:stretch>
            <a:fillRect/>
          </a:stretch>
        </p:blipFill>
        <p:spPr>
          <a:xfrm>
            <a:off x="8683223" y="4661280"/>
            <a:ext cx="2285296" cy="1049705"/>
          </a:xfrm>
          <a:prstGeom prst="rect">
            <a:avLst/>
          </a:prstGeom>
        </p:spPr>
      </p:pic>
    </p:spTree>
    <p:extLst>
      <p:ext uri="{BB962C8B-B14F-4D97-AF65-F5344CB8AC3E}">
        <p14:creationId xmlns:p14="http://schemas.microsoft.com/office/powerpoint/2010/main" val="248462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marL="8645">
              <a:lnSpc>
                <a:spcPct val="100000"/>
              </a:lnSpc>
              <a:spcBef>
                <a:spcPts val="68"/>
              </a:spcBef>
            </a:pPr>
            <a:r>
              <a:rPr sz="3600" dirty="0"/>
              <a:t>Class methods</a:t>
            </a:r>
          </a:p>
        </p:txBody>
      </p:sp>
      <p:sp>
        <p:nvSpPr>
          <p:cNvPr id="4" name="Текст 3">
            <a:extLst>
              <a:ext uri="{FF2B5EF4-FFF2-40B4-BE49-F238E27FC236}">
                <a16:creationId xmlns:a16="http://schemas.microsoft.com/office/drawing/2014/main" id="{D33049B5-0112-4BEF-B983-2FEDED078E9D}"/>
              </a:ext>
            </a:extLst>
          </p:cNvPr>
          <p:cNvSpPr>
            <a:spLocks noGrp="1"/>
          </p:cNvSpPr>
          <p:nvPr>
            <p:ph type="body" sz="quarter" idx="10"/>
          </p:nvPr>
        </p:nvSpPr>
        <p:spPr/>
        <p:txBody>
          <a:bodyPr/>
          <a:lstStyle/>
          <a:p>
            <a:endParaRPr lang="ru-RU"/>
          </a:p>
        </p:txBody>
      </p:sp>
      <p:pic>
        <p:nvPicPr>
          <p:cNvPr id="5" name="Picture 4"/>
          <p:cNvPicPr>
            <a:picLocks noChangeAspect="1"/>
          </p:cNvPicPr>
          <p:nvPr/>
        </p:nvPicPr>
        <p:blipFill>
          <a:blip r:embed="rId2"/>
          <a:stretch>
            <a:fillRect/>
          </a:stretch>
        </p:blipFill>
        <p:spPr>
          <a:xfrm>
            <a:off x="859929" y="1992328"/>
            <a:ext cx="4586025" cy="2873343"/>
          </a:xfrm>
          <a:prstGeom prst="rect">
            <a:avLst/>
          </a:prstGeom>
        </p:spPr>
      </p:pic>
      <p:sp>
        <p:nvSpPr>
          <p:cNvPr id="6" name="object 3"/>
          <p:cNvSpPr txBox="1">
            <a:spLocks/>
          </p:cNvSpPr>
          <p:nvPr/>
        </p:nvSpPr>
        <p:spPr>
          <a:xfrm>
            <a:off x="6284261" y="4095659"/>
            <a:ext cx="4175311" cy="331895"/>
          </a:xfrm>
          <a:prstGeom prst="rect">
            <a:avLst/>
          </a:prstGeom>
        </p:spPr>
        <p:txBody>
          <a:bodyPr vert="horz" wrap="square" lIns="0" tIns="8645" rIns="0" bIns="0" rtlCol="0" anchor="ctr">
            <a:spAutoFit/>
          </a:bodyPr>
          <a:lstStyle>
            <a:lvl1pPr algn="l" defTabSz="914332" rtl="0" eaLnBrk="1" latinLnBrk="0" hangingPunct="1">
              <a:lnSpc>
                <a:spcPct val="90000"/>
              </a:lnSpc>
              <a:spcBef>
                <a:spcPct val="0"/>
              </a:spcBef>
              <a:buNone/>
              <a:defRPr sz="4400" kern="1200">
                <a:solidFill>
                  <a:schemeClr val="accent1"/>
                </a:solidFill>
                <a:latin typeface="+mj-lt"/>
                <a:ea typeface="+mj-ea"/>
                <a:cs typeface="+mj-cs"/>
              </a:defRPr>
            </a:lvl1pPr>
          </a:lstStyle>
          <a:p>
            <a:pPr marL="8645">
              <a:lnSpc>
                <a:spcPct val="100000"/>
              </a:lnSpc>
              <a:spcBef>
                <a:spcPts val="68"/>
              </a:spcBef>
            </a:pPr>
            <a:r>
              <a:rPr lang="en-US" sz="2100" dirty="0">
                <a:solidFill>
                  <a:schemeClr val="tx1"/>
                </a:solidFill>
              </a:rPr>
              <a:t>From functions to bound methods</a:t>
            </a:r>
          </a:p>
        </p:txBody>
      </p:sp>
      <p:pic>
        <p:nvPicPr>
          <p:cNvPr id="7" name="Picture 6"/>
          <p:cNvPicPr>
            <a:picLocks noChangeAspect="1"/>
          </p:cNvPicPr>
          <p:nvPr/>
        </p:nvPicPr>
        <p:blipFill>
          <a:blip r:embed="rId3"/>
          <a:stretch>
            <a:fillRect/>
          </a:stretch>
        </p:blipFill>
        <p:spPr>
          <a:xfrm>
            <a:off x="6284261" y="4645399"/>
            <a:ext cx="2615452" cy="952169"/>
          </a:xfrm>
          <a:prstGeom prst="rect">
            <a:avLst/>
          </a:prstGeom>
        </p:spPr>
      </p:pic>
      <p:sp>
        <p:nvSpPr>
          <p:cNvPr id="8" name="Прямоугольник: скругленные углы 7">
            <a:extLst>
              <a:ext uri="{FF2B5EF4-FFF2-40B4-BE49-F238E27FC236}">
                <a16:creationId xmlns:a16="http://schemas.microsoft.com/office/drawing/2014/main" id="{8B13375C-2034-4833-AFC5-520A49B7D739}"/>
              </a:ext>
            </a:extLst>
          </p:cNvPr>
          <p:cNvSpPr/>
          <p:nvPr/>
        </p:nvSpPr>
        <p:spPr>
          <a:xfrm>
            <a:off x="1233714" y="3135086"/>
            <a:ext cx="1756229" cy="2939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401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2C2B36-AAF4-4372-8FAE-A20829514F8E}"/>
              </a:ext>
            </a:extLst>
          </p:cNvPr>
          <p:cNvSpPr>
            <a:spLocks noGrp="1"/>
          </p:cNvSpPr>
          <p:nvPr>
            <p:ph type="title"/>
          </p:nvPr>
        </p:nvSpPr>
        <p:spPr>
          <a:xfrm>
            <a:off x="250371" y="2862944"/>
            <a:ext cx="10820400" cy="685800"/>
          </a:xfrm>
        </p:spPr>
        <p:txBody>
          <a:bodyPr/>
          <a:lstStyle/>
          <a:p>
            <a:pPr algn="ctr"/>
            <a:r>
              <a:rPr lang="en-US" sz="6000" b="1"/>
              <a:t>Encapsulation</a:t>
            </a:r>
            <a:endParaRPr lang="ru-RU" sz="6000"/>
          </a:p>
        </p:txBody>
      </p:sp>
    </p:spTree>
    <p:extLst>
      <p:ext uri="{BB962C8B-B14F-4D97-AF65-F5344CB8AC3E}">
        <p14:creationId xmlns:p14="http://schemas.microsoft.com/office/powerpoint/2010/main" val="101729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F4A421-7E19-4708-9D58-3D8DCAA53BF6}"/>
              </a:ext>
            </a:extLst>
          </p:cNvPr>
          <p:cNvSpPr>
            <a:spLocks noGrp="1"/>
          </p:cNvSpPr>
          <p:nvPr>
            <p:ph type="title"/>
          </p:nvPr>
        </p:nvSpPr>
        <p:spPr/>
        <p:txBody>
          <a:bodyPr/>
          <a:lstStyle/>
          <a:p>
            <a:r>
              <a:rPr lang="en-US" b="1"/>
              <a:t>Encapsulation</a:t>
            </a:r>
            <a:endParaRPr lang="ru-RU"/>
          </a:p>
        </p:txBody>
      </p:sp>
      <p:sp>
        <p:nvSpPr>
          <p:cNvPr id="3" name="Текст 2">
            <a:extLst>
              <a:ext uri="{FF2B5EF4-FFF2-40B4-BE49-F238E27FC236}">
                <a16:creationId xmlns:a16="http://schemas.microsoft.com/office/drawing/2014/main" id="{08B9FE5C-2AA8-4791-A8E1-12E8794DBAAE}"/>
              </a:ext>
            </a:extLst>
          </p:cNvPr>
          <p:cNvSpPr>
            <a:spLocks noGrp="1"/>
          </p:cNvSpPr>
          <p:nvPr>
            <p:ph type="body" sz="quarter" idx="10"/>
          </p:nvPr>
        </p:nvSpPr>
        <p:spPr>
          <a:xfrm>
            <a:off x="508000" y="2057400"/>
            <a:ext cx="10998200" cy="3429000"/>
          </a:xfrm>
        </p:spPr>
        <p:txBody>
          <a:bodyPr/>
          <a:lstStyle/>
          <a:p>
            <a:r>
              <a:rPr lang="en-US"/>
              <a:t>When a </a:t>
            </a:r>
            <a:r>
              <a:rPr lang="en-US" u="sng"/>
              <a:t>Python class</a:t>
            </a:r>
            <a:r>
              <a:rPr lang="en-US"/>
              <a:t> is created it contains the methods and the variables. Since it’s the code in the methods that operates on the variables, in a properly encapsulated Python class, methods should define how member variables can be used.</a:t>
            </a:r>
          </a:p>
          <a:p>
            <a:r>
              <a:rPr lang="en-US"/>
              <a:t>In Python there are no explicit access modifiers and everything written with in the class (methods and variables) are public by default.</a:t>
            </a:r>
          </a:p>
          <a:p>
            <a:endParaRPr lang="ru-RU"/>
          </a:p>
        </p:txBody>
      </p:sp>
    </p:spTree>
    <p:extLst>
      <p:ext uri="{BB962C8B-B14F-4D97-AF65-F5344CB8AC3E}">
        <p14:creationId xmlns:p14="http://schemas.microsoft.com/office/powerpoint/2010/main" val="353709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F802136-6F12-4D3E-A5A1-EA74DE7EDAFE}"/>
              </a:ext>
            </a:extLst>
          </p:cNvPr>
          <p:cNvSpPr>
            <a:spLocks noGrp="1"/>
          </p:cNvSpPr>
          <p:nvPr>
            <p:ph type="title"/>
          </p:nvPr>
        </p:nvSpPr>
        <p:spPr/>
        <p:txBody>
          <a:bodyPr/>
          <a:lstStyle/>
          <a:p>
            <a:r>
              <a:rPr lang="en-US"/>
              <a:t>Agenda</a:t>
            </a:r>
            <a:endParaRPr lang="ru-RU"/>
          </a:p>
        </p:txBody>
      </p:sp>
      <p:sp>
        <p:nvSpPr>
          <p:cNvPr id="5" name="Текст 4">
            <a:extLst>
              <a:ext uri="{FF2B5EF4-FFF2-40B4-BE49-F238E27FC236}">
                <a16:creationId xmlns:a16="http://schemas.microsoft.com/office/drawing/2014/main" id="{41E55CEF-7077-4671-8D3B-B04C71A1DB42}"/>
              </a:ext>
            </a:extLst>
          </p:cNvPr>
          <p:cNvSpPr>
            <a:spLocks noGrp="1"/>
          </p:cNvSpPr>
          <p:nvPr>
            <p:ph type="body" sz="quarter" idx="10"/>
          </p:nvPr>
        </p:nvSpPr>
        <p:spPr/>
        <p:txBody>
          <a:bodyPr/>
          <a:lstStyle/>
          <a:p>
            <a:pPr marL="457200" indent="-457200">
              <a:buFont typeface="+mj-lt"/>
              <a:buAutoNum type="arabicPeriod"/>
            </a:pPr>
            <a:r>
              <a:rPr lang="en-US" sz="3200"/>
              <a:t>Classes and Objects</a:t>
            </a:r>
          </a:p>
          <a:p>
            <a:pPr marL="457200" indent="-457200">
              <a:buFont typeface="+mj-lt"/>
              <a:buAutoNum type="arabicPeriod"/>
            </a:pPr>
            <a:r>
              <a:rPr lang="en-US" sz="3200"/>
              <a:t>Encapsulation</a:t>
            </a:r>
          </a:p>
          <a:p>
            <a:pPr marL="457200" indent="-457200">
              <a:buFont typeface="+mj-lt"/>
              <a:buAutoNum type="arabicPeriod"/>
            </a:pPr>
            <a:r>
              <a:rPr lang="en-US" sz="3200"/>
              <a:t>Inheritance</a:t>
            </a:r>
          </a:p>
          <a:p>
            <a:pPr marL="457200" indent="-457200">
              <a:buFont typeface="+mj-lt"/>
              <a:buAutoNum type="arabicPeriod"/>
            </a:pPr>
            <a:r>
              <a:rPr lang="en-US" sz="3200"/>
              <a:t>Polymorphism</a:t>
            </a:r>
            <a:endParaRPr lang="ru-RU"/>
          </a:p>
        </p:txBody>
      </p:sp>
    </p:spTree>
    <p:extLst>
      <p:ext uri="{BB962C8B-B14F-4D97-AF65-F5344CB8AC3E}">
        <p14:creationId xmlns:p14="http://schemas.microsoft.com/office/powerpoint/2010/main" val="135163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and access to properties</a:t>
            </a:r>
            <a:endParaRPr lang="uk-UA" dirty="0"/>
          </a:p>
        </p:txBody>
      </p:sp>
      <p:sp>
        <p:nvSpPr>
          <p:cNvPr id="3" name="Content Placeholder 2"/>
          <p:cNvSpPr>
            <a:spLocks noGrp="1"/>
          </p:cNvSpPr>
          <p:nvPr>
            <p:ph type="body" sz="quarter" idx="10"/>
          </p:nvPr>
        </p:nvSpPr>
        <p:spPr/>
        <p:txBody>
          <a:bodyPr>
            <a:normAutofit/>
          </a:bodyPr>
          <a:lstStyle/>
          <a:p>
            <a:pPr marL="0" indent="0">
              <a:buNone/>
            </a:pPr>
            <a:r>
              <a:rPr lang="en-US" b="1" dirty="0"/>
              <a:t>Encapsulation</a:t>
            </a:r>
            <a:r>
              <a:rPr lang="en-US" dirty="0"/>
              <a:t> is one of the key concepts of </a:t>
            </a:r>
            <a:r>
              <a:rPr lang="en-US" b="1" dirty="0"/>
              <a:t>OOP</a:t>
            </a:r>
            <a:r>
              <a:rPr lang="en-US" dirty="0"/>
              <a:t>. All values in Python are objects that encapsulate code (methods) &amp; data and provide users a public interface. Methods and data of an object are accessed through its attributes. </a:t>
            </a:r>
          </a:p>
          <a:p>
            <a:pPr marL="0" indent="0">
              <a:buNone/>
            </a:pPr>
            <a:endParaRPr lang="en-US" dirty="0"/>
          </a:p>
          <a:p>
            <a:pPr marL="0" indent="0">
              <a:buNone/>
            </a:pPr>
            <a:r>
              <a:rPr lang="en-US" dirty="0"/>
              <a:t>Hiding information about the internal structure of the object is performed in Python at the level of agreement among programmers about which attributes belong to the </a:t>
            </a:r>
            <a:r>
              <a:rPr lang="en-US" b="1" dirty="0"/>
              <a:t>public class interface</a:t>
            </a:r>
            <a:r>
              <a:rPr lang="en-US" dirty="0"/>
              <a:t>, and which - to its </a:t>
            </a:r>
            <a:r>
              <a:rPr lang="en-US" b="1" dirty="0"/>
              <a:t>internal implementation</a:t>
            </a:r>
            <a:r>
              <a:rPr lang="en-US" dirty="0"/>
              <a:t>.</a:t>
            </a:r>
          </a:p>
        </p:txBody>
      </p:sp>
    </p:spTree>
    <p:extLst>
      <p:ext uri="{BB962C8B-B14F-4D97-AF65-F5344CB8AC3E}">
        <p14:creationId xmlns:p14="http://schemas.microsoft.com/office/powerpoint/2010/main" val="329813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F4A421-7E19-4708-9D58-3D8DCAA53BF6}"/>
              </a:ext>
            </a:extLst>
          </p:cNvPr>
          <p:cNvSpPr>
            <a:spLocks noGrp="1"/>
          </p:cNvSpPr>
          <p:nvPr>
            <p:ph type="title"/>
          </p:nvPr>
        </p:nvSpPr>
        <p:spPr/>
        <p:txBody>
          <a:bodyPr/>
          <a:lstStyle/>
          <a:p>
            <a:r>
              <a:rPr lang="en-US" b="1"/>
              <a:t>Encapsulation</a:t>
            </a:r>
            <a:endParaRPr lang="ru-RU"/>
          </a:p>
        </p:txBody>
      </p:sp>
      <p:sp>
        <p:nvSpPr>
          <p:cNvPr id="3" name="Текст 2">
            <a:extLst>
              <a:ext uri="{FF2B5EF4-FFF2-40B4-BE49-F238E27FC236}">
                <a16:creationId xmlns:a16="http://schemas.microsoft.com/office/drawing/2014/main" id="{08B9FE5C-2AA8-4791-A8E1-12E8794DBAAE}"/>
              </a:ext>
            </a:extLst>
          </p:cNvPr>
          <p:cNvSpPr>
            <a:spLocks noGrp="1"/>
          </p:cNvSpPr>
          <p:nvPr>
            <p:ph type="body" sz="quarter" idx="10"/>
          </p:nvPr>
        </p:nvSpPr>
        <p:spPr>
          <a:xfrm>
            <a:off x="5907313" y="1418964"/>
            <a:ext cx="5776687" cy="3889829"/>
          </a:xfrm>
        </p:spPr>
        <p:txBody>
          <a:bodyPr/>
          <a:lstStyle/>
          <a:p>
            <a:r>
              <a:rPr lang="en-US"/>
              <a:t>For example in the class Person there are two variables as you can see those variables are accessed through a method as well as directly.</a:t>
            </a:r>
          </a:p>
          <a:p>
            <a:endParaRPr lang="ru-RU"/>
          </a:p>
        </p:txBody>
      </p:sp>
      <p:pic>
        <p:nvPicPr>
          <p:cNvPr id="4" name="Рисунок 3">
            <a:extLst>
              <a:ext uri="{FF2B5EF4-FFF2-40B4-BE49-F238E27FC236}">
                <a16:creationId xmlns:a16="http://schemas.microsoft.com/office/drawing/2014/main" id="{5A886AEE-078C-4AE4-AE03-F641BA36905C}"/>
              </a:ext>
            </a:extLst>
          </p:cNvPr>
          <p:cNvPicPr>
            <a:picLocks noChangeAspect="1"/>
          </p:cNvPicPr>
          <p:nvPr/>
        </p:nvPicPr>
        <p:blipFill>
          <a:blip r:embed="rId3"/>
          <a:stretch>
            <a:fillRect/>
          </a:stretch>
        </p:blipFill>
        <p:spPr>
          <a:xfrm>
            <a:off x="304799" y="1418964"/>
            <a:ext cx="5299105" cy="4567579"/>
          </a:xfrm>
          <a:prstGeom prst="rect">
            <a:avLst/>
          </a:prstGeom>
        </p:spPr>
      </p:pic>
      <p:pic>
        <p:nvPicPr>
          <p:cNvPr id="5" name="Рисунок 4">
            <a:extLst>
              <a:ext uri="{FF2B5EF4-FFF2-40B4-BE49-F238E27FC236}">
                <a16:creationId xmlns:a16="http://schemas.microsoft.com/office/drawing/2014/main" id="{6EE76619-DF8E-47EB-84CC-553B8F5C7332}"/>
              </a:ext>
            </a:extLst>
          </p:cNvPr>
          <p:cNvPicPr>
            <a:picLocks noChangeAspect="1"/>
          </p:cNvPicPr>
          <p:nvPr/>
        </p:nvPicPr>
        <p:blipFill>
          <a:blip r:embed="rId4"/>
          <a:stretch>
            <a:fillRect/>
          </a:stretch>
        </p:blipFill>
        <p:spPr>
          <a:xfrm>
            <a:off x="6106523" y="4485902"/>
            <a:ext cx="963149" cy="1384527"/>
          </a:xfrm>
          <a:prstGeom prst="rect">
            <a:avLst/>
          </a:prstGeom>
        </p:spPr>
      </p:pic>
    </p:spTree>
    <p:extLst>
      <p:ext uri="{BB962C8B-B14F-4D97-AF65-F5344CB8AC3E}">
        <p14:creationId xmlns:p14="http://schemas.microsoft.com/office/powerpoint/2010/main" val="286791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data</a:t>
            </a:r>
            <a:endParaRPr lang="uk-UA" dirty="0"/>
          </a:p>
        </p:txBody>
      </p:sp>
      <p:sp>
        <p:nvSpPr>
          <p:cNvPr id="3" name="Content Placeholder 2"/>
          <p:cNvSpPr>
            <a:spLocks noGrp="1"/>
          </p:cNvSpPr>
          <p:nvPr>
            <p:ph type="body" sz="quarter" idx="10"/>
          </p:nvPr>
        </p:nvSpPr>
        <p:spPr/>
        <p:txBody>
          <a:bodyPr>
            <a:normAutofit fontScale="92500" lnSpcReduction="10000"/>
          </a:bodyPr>
          <a:lstStyle/>
          <a:p>
            <a:pPr marL="0" indent="0">
              <a:buNone/>
            </a:pPr>
            <a:r>
              <a:rPr lang="en-US" dirty="0"/>
              <a:t>If an identifier doesn't start with an underscore character it is </a:t>
            </a:r>
            <a:r>
              <a:rPr lang="en-US" b="1" dirty="0"/>
              <a:t>public</a:t>
            </a:r>
            <a:r>
              <a:rPr lang="en-US" dirty="0"/>
              <a:t> members and it can be accessed from outside, i.e. the value can be read and changed.</a:t>
            </a:r>
          </a:p>
          <a:p>
            <a:pPr marL="0" indent="0">
              <a:buNone/>
            </a:pPr>
            <a:endParaRPr lang="en-US" dirty="0"/>
          </a:p>
          <a:p>
            <a:pPr marL="0" indent="0">
              <a:buNone/>
            </a:pPr>
            <a:r>
              <a:rPr lang="en-US" dirty="0"/>
              <a:t>Instance variable names starting with two underscore </a:t>
            </a:r>
            <a:r>
              <a:rPr lang="en-US" b="1" dirty="0"/>
              <a:t>“__”</a:t>
            </a:r>
            <a:r>
              <a:rPr lang="en-US" dirty="0"/>
              <a:t> characters is </a:t>
            </a:r>
            <a:r>
              <a:rPr lang="en-US" b="1" dirty="0"/>
              <a:t>private</a:t>
            </a:r>
            <a:r>
              <a:rPr lang="en-US" dirty="0"/>
              <a:t>  and cannot be accessed from outside of the class. At least not directly, but they can be accessed through private name   mangling. That means, private data </a:t>
            </a:r>
            <a:r>
              <a:rPr lang="en-US" b="1" dirty="0"/>
              <a:t>__A</a:t>
            </a:r>
            <a:r>
              <a:rPr lang="en-US" dirty="0"/>
              <a:t> can be accessed by the following name construct: </a:t>
            </a:r>
            <a:r>
              <a:rPr lang="en-US" b="1" dirty="0"/>
              <a:t>instance_name._</a:t>
            </a:r>
            <a:r>
              <a:rPr lang="en-US" b="1" dirty="0" err="1"/>
              <a:t>classname</a:t>
            </a:r>
            <a:r>
              <a:rPr lang="en-US" b="1" dirty="0"/>
              <a:t>__A. </a:t>
            </a:r>
          </a:p>
          <a:p>
            <a:pPr marL="0" indent="0">
              <a:buNone/>
            </a:pPr>
            <a:endParaRPr lang="en-US" b="1" dirty="0"/>
          </a:p>
          <a:p>
            <a:pPr marL="0" indent="0">
              <a:buNone/>
            </a:pPr>
            <a:r>
              <a:rPr lang="en-US" dirty="0"/>
              <a:t>If an identifier is only preceded by one underscore character </a:t>
            </a:r>
            <a:r>
              <a:rPr lang="en-US" b="1" dirty="0"/>
              <a:t>“_”</a:t>
            </a:r>
            <a:r>
              <a:rPr lang="en-US" dirty="0"/>
              <a:t>, it is a </a:t>
            </a:r>
            <a:r>
              <a:rPr lang="en-US" b="1" dirty="0"/>
              <a:t>protected</a:t>
            </a:r>
            <a:r>
              <a:rPr lang="en-US" dirty="0"/>
              <a:t> member. Protected members can be accessed like </a:t>
            </a:r>
            <a:r>
              <a:rPr lang="en-US" b="1" dirty="0"/>
              <a:t>public</a:t>
            </a:r>
            <a:r>
              <a:rPr lang="en-US" dirty="0"/>
              <a:t> members from outside of class. </a:t>
            </a:r>
            <a:endParaRPr lang="uk-UA" dirty="0"/>
          </a:p>
        </p:txBody>
      </p:sp>
    </p:spTree>
    <p:extLst>
      <p:ext uri="{BB962C8B-B14F-4D97-AF65-F5344CB8AC3E}">
        <p14:creationId xmlns:p14="http://schemas.microsoft.com/office/powerpoint/2010/main" val="176815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and access to properties</a:t>
            </a:r>
            <a:endParaRPr lang="uk-UA" dirty="0"/>
          </a:p>
        </p:txBody>
      </p:sp>
      <p:sp>
        <p:nvSpPr>
          <p:cNvPr id="3" name="Content Placeholder 2"/>
          <p:cNvSpPr>
            <a:spLocks noGrp="1"/>
          </p:cNvSpPr>
          <p:nvPr>
            <p:ph type="body" sz="quarter" idx="10"/>
          </p:nvPr>
        </p:nvSpPr>
        <p:spPr>
          <a:xfrm>
            <a:off x="685800" y="1632015"/>
            <a:ext cx="10820400" cy="4850427"/>
          </a:xfrm>
        </p:spPr>
        <p:txBody>
          <a:bodyPr>
            <a:normAutofit/>
          </a:bodyPr>
          <a:lstStyle/>
          <a:p>
            <a:r>
              <a:rPr lang="en-US" dirty="0"/>
              <a:t>Access to the attribute can be either </a:t>
            </a:r>
            <a:r>
              <a:rPr lang="en-US" b="1" dirty="0"/>
              <a:t>direct</a:t>
            </a:r>
            <a:r>
              <a:rPr lang="en-US" dirty="0"/>
              <a:t>:</a:t>
            </a:r>
          </a:p>
          <a:p>
            <a:endParaRPr lang="en-US" dirty="0"/>
          </a:p>
          <a:p>
            <a:endParaRPr lang="en-US" dirty="0"/>
          </a:p>
          <a:p>
            <a:endParaRPr lang="en-US" dirty="0"/>
          </a:p>
          <a:p>
            <a:endParaRPr lang="en-US" dirty="0"/>
          </a:p>
          <a:p>
            <a:endParaRPr lang="en-US"/>
          </a:p>
          <a:p>
            <a:endParaRPr lang="en-US"/>
          </a:p>
          <a:p>
            <a:endParaRPr lang="en-US" dirty="0"/>
          </a:p>
          <a:p>
            <a:r>
              <a:rPr lang="en-US" dirty="0"/>
              <a:t>…Or using the properties with the specified methods for </a:t>
            </a:r>
            <a:r>
              <a:rPr lang="en-US" b="1" dirty="0"/>
              <a:t>getting</a:t>
            </a:r>
            <a:r>
              <a:rPr lang="en-US" dirty="0"/>
              <a:t>, </a:t>
            </a:r>
            <a:r>
              <a:rPr lang="en-US" b="1" dirty="0"/>
              <a:t>setting</a:t>
            </a:r>
            <a:r>
              <a:rPr lang="en-US" dirty="0"/>
              <a:t> and </a:t>
            </a:r>
            <a:r>
              <a:rPr lang="en-US" b="1" dirty="0"/>
              <a:t>removing</a:t>
            </a:r>
            <a:r>
              <a:rPr lang="en-US" dirty="0"/>
              <a:t> an attribute</a:t>
            </a:r>
          </a:p>
          <a:p>
            <a:endParaRPr lang="uk-UA" dirty="0"/>
          </a:p>
        </p:txBody>
      </p:sp>
      <p:sp>
        <p:nvSpPr>
          <p:cNvPr id="4" name="Text Box 5"/>
          <p:cNvSpPr txBox="1">
            <a:spLocks noChangeArrowheads="1"/>
          </p:cNvSpPr>
          <p:nvPr/>
        </p:nvSpPr>
        <p:spPr bwMode="auto">
          <a:xfrm>
            <a:off x="2991907" y="2247659"/>
            <a:ext cx="5772150" cy="270073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800" b="1" dirty="0"/>
              <a:t>&gt;&gt;&gt; class A(object):</a:t>
            </a:r>
          </a:p>
          <a:p>
            <a:pPr lvl="1" eaLnBrk="1" hangingPunct="1"/>
            <a:r>
              <a:rPr lang="en-US" altLang="uk-UA" sz="1800" b="1" dirty="0"/>
              <a:t>...     </a:t>
            </a:r>
            <a:r>
              <a:rPr lang="en-US" altLang="uk-UA" sz="1800" b="1" dirty="0" err="1"/>
              <a:t>def</a:t>
            </a:r>
            <a:r>
              <a:rPr lang="en-US" altLang="uk-UA" sz="1800" b="1" dirty="0"/>
              <a:t> __</a:t>
            </a:r>
            <a:r>
              <a:rPr lang="en-US" altLang="uk-UA" sz="1800" b="1" dirty="0" err="1"/>
              <a:t>init</a:t>
            </a:r>
            <a:r>
              <a:rPr lang="en-US" altLang="uk-UA" sz="1800" b="1" dirty="0"/>
              <a:t>__(self, x):</a:t>
            </a:r>
          </a:p>
          <a:p>
            <a:pPr lvl="1" eaLnBrk="1" hangingPunct="1"/>
            <a:r>
              <a:rPr lang="en-US" altLang="uk-UA" sz="1800" b="1" dirty="0"/>
              <a:t>...       # attribute gets the value in the constructor</a:t>
            </a:r>
          </a:p>
          <a:p>
            <a:pPr lvl="1" eaLnBrk="1" hangingPunct="1"/>
            <a:r>
              <a:rPr lang="en-US" altLang="uk-UA" sz="1800" b="1" dirty="0"/>
              <a:t>...       </a:t>
            </a:r>
            <a:r>
              <a:rPr lang="en-US" altLang="uk-UA" sz="1800" b="1" dirty="0" err="1"/>
              <a:t>self.x</a:t>
            </a:r>
            <a:r>
              <a:rPr lang="en-US" altLang="uk-UA" sz="1800" b="1" dirty="0"/>
              <a:t> = x</a:t>
            </a:r>
          </a:p>
          <a:p>
            <a:pPr lvl="1" eaLnBrk="1" hangingPunct="1"/>
            <a:r>
              <a:rPr lang="en-US" altLang="uk-UA" sz="1800" b="1" dirty="0"/>
              <a:t>...</a:t>
            </a:r>
          </a:p>
          <a:p>
            <a:pPr lvl="1" eaLnBrk="1" hangingPunct="1"/>
            <a:r>
              <a:rPr lang="en-US" altLang="uk-UA" sz="1800" b="1" dirty="0"/>
              <a:t>&gt;&gt;&gt; a = A(5)</a:t>
            </a:r>
          </a:p>
          <a:p>
            <a:pPr lvl="1" eaLnBrk="1" hangingPunct="1"/>
            <a:r>
              <a:rPr lang="en-US" altLang="uk-UA" sz="1800" b="1" dirty="0"/>
              <a:t>&gt;&gt;&gt; print (</a:t>
            </a:r>
            <a:r>
              <a:rPr lang="en-US" altLang="uk-UA" sz="1800" b="1" dirty="0" err="1"/>
              <a:t>a.x</a:t>
            </a:r>
            <a:r>
              <a:rPr lang="en-US" altLang="uk-UA" sz="1800" b="1" dirty="0"/>
              <a:t>)</a:t>
            </a:r>
          </a:p>
          <a:p>
            <a:pPr lvl="1" eaLnBrk="1" hangingPunct="1"/>
            <a:r>
              <a:rPr lang="en-US" altLang="uk-UA" sz="1800" b="1" dirty="0"/>
              <a:t>5</a:t>
            </a:r>
          </a:p>
        </p:txBody>
      </p:sp>
    </p:spTree>
    <p:extLst>
      <p:ext uri="{BB962C8B-B14F-4D97-AF65-F5344CB8AC3E}">
        <p14:creationId xmlns:p14="http://schemas.microsoft.com/office/powerpoint/2010/main" val="307920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47D7BB-3932-4B8A-8B30-318EF34EA80B}"/>
              </a:ext>
            </a:extLst>
          </p:cNvPr>
          <p:cNvSpPr>
            <a:spLocks noGrp="1"/>
          </p:cNvSpPr>
          <p:nvPr>
            <p:ph type="title"/>
          </p:nvPr>
        </p:nvSpPr>
        <p:spPr/>
        <p:txBody>
          <a:bodyPr/>
          <a:lstStyle/>
          <a:p>
            <a:r>
              <a:rPr lang="en-US" b="1"/>
              <a:t>Using single underscore</a:t>
            </a:r>
            <a:endParaRPr lang="ru-RU"/>
          </a:p>
        </p:txBody>
      </p:sp>
      <p:sp>
        <p:nvSpPr>
          <p:cNvPr id="3" name="Текст 2">
            <a:extLst>
              <a:ext uri="{FF2B5EF4-FFF2-40B4-BE49-F238E27FC236}">
                <a16:creationId xmlns:a16="http://schemas.microsoft.com/office/drawing/2014/main" id="{23D53117-1541-4E12-88DB-58A97BD3D15B}"/>
              </a:ext>
            </a:extLst>
          </p:cNvPr>
          <p:cNvSpPr>
            <a:spLocks noGrp="1"/>
          </p:cNvSpPr>
          <p:nvPr>
            <p:ph type="body" sz="quarter" idx="10"/>
          </p:nvPr>
        </p:nvSpPr>
        <p:spPr>
          <a:xfrm>
            <a:off x="685800" y="1524000"/>
            <a:ext cx="10820400" cy="3962400"/>
          </a:xfrm>
        </p:spPr>
        <p:txBody>
          <a:bodyPr/>
          <a:lstStyle/>
          <a:p>
            <a:r>
              <a:rPr lang="en-US"/>
              <a:t>Using a single leading underscore is merely a convention. A name prefixed with an underscore in Python (as example </a:t>
            </a:r>
            <a:r>
              <a:rPr lang="en-US" b="1"/>
              <a:t>_name</a:t>
            </a:r>
            <a:r>
              <a:rPr lang="en-US"/>
              <a:t>) should be treated as a non-public part of the API (whether it is a function, a method or a data member).</a:t>
            </a:r>
          </a:p>
          <a:p>
            <a:r>
              <a:rPr lang="en-US"/>
              <a:t>As mentioned it is just a convention and a leading underscore doesn’t actually make any variable or method private or protected. It’s just that if you see a variable or method with a leading underscore in Python code you should follow the convention that it should be used internally with in a class.</a:t>
            </a:r>
          </a:p>
          <a:p>
            <a:endParaRPr lang="ru-RU"/>
          </a:p>
        </p:txBody>
      </p:sp>
    </p:spTree>
    <p:extLst>
      <p:ext uri="{BB962C8B-B14F-4D97-AF65-F5344CB8AC3E}">
        <p14:creationId xmlns:p14="http://schemas.microsoft.com/office/powerpoint/2010/main" val="1801685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7AA20-4097-44F8-89FF-98097D61D93E}"/>
              </a:ext>
            </a:extLst>
          </p:cNvPr>
          <p:cNvSpPr>
            <a:spLocks noGrp="1"/>
          </p:cNvSpPr>
          <p:nvPr>
            <p:ph type="title"/>
          </p:nvPr>
        </p:nvSpPr>
        <p:spPr/>
        <p:txBody>
          <a:bodyPr/>
          <a:lstStyle/>
          <a:p>
            <a:r>
              <a:rPr lang="en-US" b="1"/>
              <a:t>Using single underscore</a:t>
            </a:r>
            <a:endParaRPr lang="ru-RU"/>
          </a:p>
        </p:txBody>
      </p:sp>
      <p:sp>
        <p:nvSpPr>
          <p:cNvPr id="3" name="Текст 2">
            <a:extLst>
              <a:ext uri="{FF2B5EF4-FFF2-40B4-BE49-F238E27FC236}">
                <a16:creationId xmlns:a16="http://schemas.microsoft.com/office/drawing/2014/main" id="{EA9F6A2B-20C7-40F9-B275-6F786638C700}"/>
              </a:ext>
            </a:extLst>
          </p:cNvPr>
          <p:cNvSpPr>
            <a:spLocks noGrp="1"/>
          </p:cNvSpPr>
          <p:nvPr>
            <p:ph type="body" sz="quarter" idx="10"/>
          </p:nvPr>
        </p:nvSpPr>
        <p:spPr>
          <a:xfrm>
            <a:off x="6096000" y="1714500"/>
            <a:ext cx="5410199" cy="3429000"/>
          </a:xfrm>
        </p:spPr>
        <p:txBody>
          <a:bodyPr/>
          <a:lstStyle/>
          <a:p>
            <a:r>
              <a:rPr lang="en-US"/>
              <a:t>For example in class Person if age variable is changed and it is prefixed with underscore.</a:t>
            </a:r>
          </a:p>
          <a:p>
            <a:endParaRPr lang="ru-RU"/>
          </a:p>
        </p:txBody>
      </p:sp>
      <p:pic>
        <p:nvPicPr>
          <p:cNvPr id="4" name="Рисунок 3">
            <a:extLst>
              <a:ext uri="{FF2B5EF4-FFF2-40B4-BE49-F238E27FC236}">
                <a16:creationId xmlns:a16="http://schemas.microsoft.com/office/drawing/2014/main" id="{C0B81B92-8308-486B-A20E-F86B2B4B860F}"/>
              </a:ext>
            </a:extLst>
          </p:cNvPr>
          <p:cNvPicPr>
            <a:picLocks noChangeAspect="1"/>
          </p:cNvPicPr>
          <p:nvPr/>
        </p:nvPicPr>
        <p:blipFill>
          <a:blip r:embed="rId3"/>
          <a:stretch>
            <a:fillRect/>
          </a:stretch>
        </p:blipFill>
        <p:spPr>
          <a:xfrm>
            <a:off x="685800" y="1714499"/>
            <a:ext cx="5041981" cy="4207329"/>
          </a:xfrm>
          <a:prstGeom prst="rect">
            <a:avLst/>
          </a:prstGeom>
        </p:spPr>
      </p:pic>
      <p:pic>
        <p:nvPicPr>
          <p:cNvPr id="5" name="Рисунок 4">
            <a:extLst>
              <a:ext uri="{FF2B5EF4-FFF2-40B4-BE49-F238E27FC236}">
                <a16:creationId xmlns:a16="http://schemas.microsoft.com/office/drawing/2014/main" id="{7FB76479-FEA8-4851-9504-175D925D3928}"/>
              </a:ext>
            </a:extLst>
          </p:cNvPr>
          <p:cNvPicPr>
            <a:picLocks noChangeAspect="1"/>
          </p:cNvPicPr>
          <p:nvPr/>
        </p:nvPicPr>
        <p:blipFill>
          <a:blip r:embed="rId4"/>
          <a:stretch>
            <a:fillRect/>
          </a:stretch>
        </p:blipFill>
        <p:spPr>
          <a:xfrm>
            <a:off x="6096000" y="4547316"/>
            <a:ext cx="1151618" cy="1374512"/>
          </a:xfrm>
          <a:prstGeom prst="rect">
            <a:avLst/>
          </a:prstGeom>
        </p:spPr>
      </p:pic>
    </p:spTree>
    <p:extLst>
      <p:ext uri="{BB962C8B-B14F-4D97-AF65-F5344CB8AC3E}">
        <p14:creationId xmlns:p14="http://schemas.microsoft.com/office/powerpoint/2010/main" val="57023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F57CB6-4EC5-4A9D-9826-390DD6F041D4}"/>
              </a:ext>
            </a:extLst>
          </p:cNvPr>
          <p:cNvSpPr>
            <a:spLocks noGrp="1"/>
          </p:cNvSpPr>
          <p:nvPr>
            <p:ph type="title"/>
          </p:nvPr>
        </p:nvSpPr>
        <p:spPr>
          <a:xfrm>
            <a:off x="685800" y="497115"/>
            <a:ext cx="10820400" cy="685800"/>
          </a:xfrm>
        </p:spPr>
        <p:txBody>
          <a:bodyPr/>
          <a:lstStyle/>
          <a:p>
            <a:r>
              <a:rPr lang="en-US" b="1"/>
              <a:t>Using double underscore </a:t>
            </a:r>
            <a:endParaRPr lang="ru-RU"/>
          </a:p>
        </p:txBody>
      </p:sp>
      <p:sp>
        <p:nvSpPr>
          <p:cNvPr id="3" name="Текст 2">
            <a:extLst>
              <a:ext uri="{FF2B5EF4-FFF2-40B4-BE49-F238E27FC236}">
                <a16:creationId xmlns:a16="http://schemas.microsoft.com/office/drawing/2014/main" id="{F3D1FE96-E508-4512-886C-E46DDD5256F5}"/>
              </a:ext>
            </a:extLst>
          </p:cNvPr>
          <p:cNvSpPr>
            <a:spLocks noGrp="1"/>
          </p:cNvSpPr>
          <p:nvPr>
            <p:ph type="body" sz="quarter" idx="10"/>
          </p:nvPr>
        </p:nvSpPr>
        <p:spPr>
          <a:xfrm>
            <a:off x="685800" y="1335314"/>
            <a:ext cx="10820400" cy="4151086"/>
          </a:xfrm>
        </p:spPr>
        <p:txBody>
          <a:bodyPr/>
          <a:lstStyle/>
          <a:p>
            <a:r>
              <a:rPr lang="en-US"/>
              <a:t>If you really want to make a class member (member or variable) </a:t>
            </a:r>
            <a:r>
              <a:rPr lang="en-US" b="1"/>
              <a:t>private</a:t>
            </a:r>
            <a:r>
              <a:rPr lang="en-US"/>
              <a:t> in Python you can do it by prefixing a variable or method with double underscores. Here note that Python provides a limited support for private modifier using a mechanism called </a:t>
            </a:r>
            <a:r>
              <a:rPr lang="en-US" b="1"/>
              <a:t>name mangling </a:t>
            </a:r>
            <a:r>
              <a:rPr lang="en-US"/>
              <a:t>and it is still possible to access such class member from outside the class.</a:t>
            </a:r>
          </a:p>
          <a:p>
            <a:r>
              <a:rPr lang="en-US"/>
              <a:t>In Python any identifier of the form __var (at least two leading underscores, at most one trailing underscore) is rewritten by the Python interpreter in the form </a:t>
            </a:r>
            <a:r>
              <a:rPr lang="en-US" b="1"/>
              <a:t>_classname__var</a:t>
            </a:r>
            <a:r>
              <a:rPr lang="en-US"/>
              <a:t>, where classname is the current class name. This mechanism of name changing is known as name mangling in Python.</a:t>
            </a:r>
          </a:p>
          <a:p>
            <a:endParaRPr lang="ru-RU"/>
          </a:p>
        </p:txBody>
      </p:sp>
    </p:spTree>
    <p:extLst>
      <p:ext uri="{BB962C8B-B14F-4D97-AF65-F5344CB8AC3E}">
        <p14:creationId xmlns:p14="http://schemas.microsoft.com/office/powerpoint/2010/main" val="3114713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CA650-1186-422C-81DA-DC25B57766A7}"/>
              </a:ext>
            </a:extLst>
          </p:cNvPr>
          <p:cNvSpPr>
            <a:spLocks noGrp="1"/>
          </p:cNvSpPr>
          <p:nvPr>
            <p:ph type="title"/>
          </p:nvPr>
        </p:nvSpPr>
        <p:spPr/>
        <p:txBody>
          <a:bodyPr/>
          <a:lstStyle/>
          <a:p>
            <a:r>
              <a:rPr lang="en-US" b="1"/>
              <a:t>Using double underscore </a:t>
            </a:r>
            <a:endParaRPr lang="ru-RU"/>
          </a:p>
        </p:txBody>
      </p:sp>
      <p:sp>
        <p:nvSpPr>
          <p:cNvPr id="3" name="Текст 2">
            <a:extLst>
              <a:ext uri="{FF2B5EF4-FFF2-40B4-BE49-F238E27FC236}">
                <a16:creationId xmlns:a16="http://schemas.microsoft.com/office/drawing/2014/main" id="{E0B8AC25-09DA-4E9E-9532-CC41678050E6}"/>
              </a:ext>
            </a:extLst>
          </p:cNvPr>
          <p:cNvSpPr>
            <a:spLocks noGrp="1"/>
          </p:cNvSpPr>
          <p:nvPr>
            <p:ph type="body" sz="quarter" idx="10"/>
          </p:nvPr>
        </p:nvSpPr>
        <p:spPr>
          <a:xfrm>
            <a:off x="6676571" y="1491343"/>
            <a:ext cx="4829629" cy="3429000"/>
          </a:xfrm>
        </p:spPr>
        <p:txBody>
          <a:bodyPr/>
          <a:lstStyle/>
          <a:p>
            <a:r>
              <a:rPr lang="en-US"/>
              <a:t>For example in class Person age variable is changed and it is prefixed with two leading underscores.</a:t>
            </a:r>
            <a:endParaRPr lang="ru-RU"/>
          </a:p>
        </p:txBody>
      </p:sp>
      <p:pic>
        <p:nvPicPr>
          <p:cNvPr id="4" name="Рисунок 3">
            <a:extLst>
              <a:ext uri="{FF2B5EF4-FFF2-40B4-BE49-F238E27FC236}">
                <a16:creationId xmlns:a16="http://schemas.microsoft.com/office/drawing/2014/main" id="{AEC3949F-4536-44F1-AD2F-F4545F7B3AAC}"/>
              </a:ext>
            </a:extLst>
          </p:cNvPr>
          <p:cNvPicPr>
            <a:picLocks noChangeAspect="1"/>
          </p:cNvPicPr>
          <p:nvPr/>
        </p:nvPicPr>
        <p:blipFill>
          <a:blip r:embed="rId3"/>
          <a:stretch>
            <a:fillRect/>
          </a:stretch>
        </p:blipFill>
        <p:spPr>
          <a:xfrm>
            <a:off x="307748" y="1491343"/>
            <a:ext cx="5788252" cy="3161550"/>
          </a:xfrm>
          <a:prstGeom prst="rect">
            <a:avLst/>
          </a:prstGeom>
        </p:spPr>
      </p:pic>
      <p:pic>
        <p:nvPicPr>
          <p:cNvPr id="5" name="Рисунок 4">
            <a:extLst>
              <a:ext uri="{FF2B5EF4-FFF2-40B4-BE49-F238E27FC236}">
                <a16:creationId xmlns:a16="http://schemas.microsoft.com/office/drawing/2014/main" id="{C966BF35-289D-4D8D-AAC7-0DEFD59E8B43}"/>
              </a:ext>
            </a:extLst>
          </p:cNvPr>
          <p:cNvPicPr>
            <a:picLocks noChangeAspect="1"/>
          </p:cNvPicPr>
          <p:nvPr/>
        </p:nvPicPr>
        <p:blipFill>
          <a:blip r:embed="rId4"/>
          <a:stretch>
            <a:fillRect/>
          </a:stretch>
        </p:blipFill>
        <p:spPr>
          <a:xfrm>
            <a:off x="4939848" y="4297135"/>
            <a:ext cx="6638925" cy="1485900"/>
          </a:xfrm>
          <a:prstGeom prst="rect">
            <a:avLst/>
          </a:prstGeom>
        </p:spPr>
      </p:pic>
    </p:spTree>
    <p:extLst>
      <p:ext uri="{BB962C8B-B14F-4D97-AF65-F5344CB8AC3E}">
        <p14:creationId xmlns:p14="http://schemas.microsoft.com/office/powerpoint/2010/main" val="412667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6444"/>
            <a:ext cx="10820400" cy="685800"/>
          </a:xfrm>
        </p:spPr>
        <p:txBody>
          <a:bodyPr/>
          <a:lstStyle/>
          <a:p>
            <a:r>
              <a:rPr lang="en-US" dirty="0"/>
              <a:t>Encapsulation: </a:t>
            </a:r>
            <a:r>
              <a:rPr lang="en-US" b="1" dirty="0"/>
              <a:t>property</a:t>
            </a:r>
            <a:endParaRPr lang="uk-UA" b="1" dirty="0"/>
          </a:p>
        </p:txBody>
      </p:sp>
      <p:sp>
        <p:nvSpPr>
          <p:cNvPr id="3" name="Content Placeholder 2"/>
          <p:cNvSpPr>
            <a:spLocks noGrp="1"/>
          </p:cNvSpPr>
          <p:nvPr>
            <p:ph type="body" sz="quarter" idx="10"/>
          </p:nvPr>
        </p:nvSpPr>
        <p:spPr>
          <a:xfrm>
            <a:off x="571499" y="1311034"/>
            <a:ext cx="11162105" cy="3703071"/>
          </a:xfrm>
        </p:spPr>
        <p:txBody>
          <a:bodyPr>
            <a:normAutofit/>
          </a:bodyPr>
          <a:lstStyle/>
          <a:p>
            <a:pPr marL="0" indent="0">
              <a:buNone/>
            </a:pPr>
            <a:r>
              <a:rPr lang="en-US" dirty="0"/>
              <a:t>We can use </a:t>
            </a:r>
            <a:r>
              <a:rPr lang="en-US" b="1" dirty="0"/>
              <a:t>properties</a:t>
            </a:r>
            <a:r>
              <a:rPr lang="en-US" dirty="0"/>
              <a:t> with the specified methods for getting, setting and removing an attribute</a:t>
            </a:r>
          </a:p>
          <a:p>
            <a:pPr marL="0" indent="0">
              <a:buNone/>
            </a:pPr>
            <a:r>
              <a:rPr lang="en-US" b="1" dirty="0"/>
              <a:t>attribute = property(get, set, del, doc)</a:t>
            </a:r>
          </a:p>
          <a:p>
            <a:pPr marL="0" indent="0">
              <a:buNone/>
            </a:pPr>
            <a:r>
              <a:rPr lang="en-US"/>
              <a:t>Alternatively</a:t>
            </a:r>
            <a:r>
              <a:rPr lang="en-US" dirty="0"/>
              <a:t>, we could have used a different syntax with </a:t>
            </a:r>
            <a:r>
              <a:rPr lang="en-US" b="1" dirty="0"/>
              <a:t>@property, @</a:t>
            </a:r>
            <a:r>
              <a:rPr lang="en-US" b="1" dirty="0" err="1"/>
              <a:t>my_attr.setter</a:t>
            </a:r>
            <a:r>
              <a:rPr lang="en-US" b="1" dirty="0"/>
              <a:t>,  …</a:t>
            </a:r>
          </a:p>
          <a:p>
            <a:pPr marL="0" indent="0">
              <a:buNone/>
            </a:pPr>
            <a:r>
              <a:rPr lang="en-US" dirty="0"/>
              <a:t>decorators to define the property.</a:t>
            </a:r>
            <a:endParaRPr lang="en-US" b="1" dirty="0"/>
          </a:p>
          <a:p>
            <a:endParaRPr lang="uk-UA" dirty="0"/>
          </a:p>
        </p:txBody>
      </p:sp>
      <p:pic>
        <p:nvPicPr>
          <p:cNvPr id="4" name="Picture 3"/>
          <p:cNvPicPr>
            <a:picLocks noChangeAspect="1"/>
          </p:cNvPicPr>
          <p:nvPr/>
        </p:nvPicPr>
        <p:blipFill rotWithShape="1">
          <a:blip r:embed="rId3"/>
          <a:srcRect l="23825"/>
          <a:stretch/>
        </p:blipFill>
        <p:spPr>
          <a:xfrm>
            <a:off x="458395" y="3666585"/>
            <a:ext cx="2713618" cy="3019425"/>
          </a:xfrm>
          <a:prstGeom prst="rect">
            <a:avLst/>
          </a:prstGeom>
        </p:spPr>
      </p:pic>
      <p:pic>
        <p:nvPicPr>
          <p:cNvPr id="5" name="Picture 4"/>
          <p:cNvPicPr>
            <a:picLocks noChangeAspect="1"/>
          </p:cNvPicPr>
          <p:nvPr/>
        </p:nvPicPr>
        <p:blipFill rotWithShape="1">
          <a:blip r:embed="rId4"/>
          <a:srcRect t="2286"/>
          <a:stretch/>
        </p:blipFill>
        <p:spPr>
          <a:xfrm>
            <a:off x="3470496" y="5255864"/>
            <a:ext cx="1533525" cy="1386785"/>
          </a:xfrm>
          <a:prstGeom prst="rect">
            <a:avLst/>
          </a:prstGeom>
        </p:spPr>
      </p:pic>
      <p:pic>
        <p:nvPicPr>
          <p:cNvPr id="8" name="Picture 7"/>
          <p:cNvPicPr>
            <a:picLocks noChangeAspect="1"/>
          </p:cNvPicPr>
          <p:nvPr/>
        </p:nvPicPr>
        <p:blipFill>
          <a:blip r:embed="rId5"/>
          <a:stretch>
            <a:fillRect/>
          </a:stretch>
        </p:blipFill>
        <p:spPr>
          <a:xfrm>
            <a:off x="5372101" y="3920344"/>
            <a:ext cx="2181225" cy="2705100"/>
          </a:xfrm>
          <a:prstGeom prst="rect">
            <a:avLst/>
          </a:prstGeom>
        </p:spPr>
      </p:pic>
      <p:pic>
        <p:nvPicPr>
          <p:cNvPr id="9" name="Picture 8"/>
          <p:cNvPicPr>
            <a:picLocks noChangeAspect="1"/>
          </p:cNvPicPr>
          <p:nvPr/>
        </p:nvPicPr>
        <p:blipFill>
          <a:blip r:embed="rId6"/>
          <a:stretch>
            <a:fillRect/>
          </a:stretch>
        </p:blipFill>
        <p:spPr>
          <a:xfrm>
            <a:off x="7921406" y="5042449"/>
            <a:ext cx="1514475" cy="1600200"/>
          </a:xfrm>
          <a:prstGeom prst="rect">
            <a:avLst/>
          </a:prstGeom>
        </p:spPr>
      </p:pic>
    </p:spTree>
    <p:extLst>
      <p:ext uri="{BB962C8B-B14F-4D97-AF65-F5344CB8AC3E}">
        <p14:creationId xmlns:p14="http://schemas.microsoft.com/office/powerpoint/2010/main" val="664299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48F5CF-81CA-499D-8743-3E6DF92BDE6C}"/>
              </a:ext>
            </a:extLst>
          </p:cNvPr>
          <p:cNvSpPr>
            <a:spLocks noGrp="1"/>
          </p:cNvSpPr>
          <p:nvPr>
            <p:ph type="title"/>
          </p:nvPr>
        </p:nvSpPr>
        <p:spPr/>
        <p:txBody>
          <a:bodyPr/>
          <a:lstStyle/>
          <a:p>
            <a:r>
              <a:rPr lang="en-US"/>
              <a:t>Using getter and setter methods</a:t>
            </a:r>
            <a:endParaRPr lang="ru-RU"/>
          </a:p>
        </p:txBody>
      </p:sp>
      <p:sp>
        <p:nvSpPr>
          <p:cNvPr id="3" name="Текст 2">
            <a:extLst>
              <a:ext uri="{FF2B5EF4-FFF2-40B4-BE49-F238E27FC236}">
                <a16:creationId xmlns:a16="http://schemas.microsoft.com/office/drawing/2014/main" id="{EB1A0AD6-785B-4F82-A11B-D9E19AED7E84}"/>
              </a:ext>
            </a:extLst>
          </p:cNvPr>
          <p:cNvSpPr>
            <a:spLocks noGrp="1"/>
          </p:cNvSpPr>
          <p:nvPr>
            <p:ph type="body" sz="quarter" idx="10"/>
          </p:nvPr>
        </p:nvSpPr>
        <p:spPr>
          <a:xfrm>
            <a:off x="6415314" y="1578429"/>
            <a:ext cx="5090886" cy="3429000"/>
          </a:xfrm>
        </p:spPr>
        <p:txBody>
          <a:bodyPr/>
          <a:lstStyle/>
          <a:p>
            <a:r>
              <a:rPr lang="en-US"/>
              <a:t>To access and change private variables accessor (</a:t>
            </a:r>
            <a:r>
              <a:rPr lang="en-US" b="1"/>
              <a:t>getter</a:t>
            </a:r>
            <a:r>
              <a:rPr lang="en-US"/>
              <a:t>) methods and mutator (</a:t>
            </a:r>
            <a:r>
              <a:rPr lang="en-US" b="1"/>
              <a:t>setter</a:t>
            </a:r>
            <a:r>
              <a:rPr lang="en-US"/>
              <a:t> methods) should be used which are part of the class.</a:t>
            </a:r>
          </a:p>
          <a:p>
            <a:br>
              <a:rPr lang="en-US"/>
            </a:br>
            <a:endParaRPr lang="ru-RU"/>
          </a:p>
        </p:txBody>
      </p:sp>
      <p:pic>
        <p:nvPicPr>
          <p:cNvPr id="4" name="Рисунок 3">
            <a:extLst>
              <a:ext uri="{FF2B5EF4-FFF2-40B4-BE49-F238E27FC236}">
                <a16:creationId xmlns:a16="http://schemas.microsoft.com/office/drawing/2014/main" id="{E514992A-8BB5-4D75-B2CF-486B19E47654}"/>
              </a:ext>
            </a:extLst>
          </p:cNvPr>
          <p:cNvPicPr>
            <a:picLocks noChangeAspect="1"/>
          </p:cNvPicPr>
          <p:nvPr/>
        </p:nvPicPr>
        <p:blipFill>
          <a:blip r:embed="rId3"/>
          <a:stretch>
            <a:fillRect/>
          </a:stretch>
        </p:blipFill>
        <p:spPr>
          <a:xfrm>
            <a:off x="584201" y="1518557"/>
            <a:ext cx="3624942" cy="4206417"/>
          </a:xfrm>
          <a:prstGeom prst="rect">
            <a:avLst/>
          </a:prstGeom>
        </p:spPr>
      </p:pic>
      <p:pic>
        <p:nvPicPr>
          <p:cNvPr id="5" name="Рисунок 4">
            <a:extLst>
              <a:ext uri="{FF2B5EF4-FFF2-40B4-BE49-F238E27FC236}">
                <a16:creationId xmlns:a16="http://schemas.microsoft.com/office/drawing/2014/main" id="{D422DD40-AE5A-4BE1-B515-83BD4E387444}"/>
              </a:ext>
            </a:extLst>
          </p:cNvPr>
          <p:cNvPicPr>
            <a:picLocks noChangeAspect="1"/>
          </p:cNvPicPr>
          <p:nvPr/>
        </p:nvPicPr>
        <p:blipFill>
          <a:blip r:embed="rId4"/>
          <a:stretch>
            <a:fillRect/>
          </a:stretch>
        </p:blipFill>
        <p:spPr>
          <a:xfrm>
            <a:off x="4728709" y="4717143"/>
            <a:ext cx="821459" cy="1002180"/>
          </a:xfrm>
          <a:prstGeom prst="rect">
            <a:avLst/>
          </a:prstGeom>
        </p:spPr>
      </p:pic>
    </p:spTree>
    <p:extLst>
      <p:ext uri="{BB962C8B-B14F-4D97-AF65-F5344CB8AC3E}">
        <p14:creationId xmlns:p14="http://schemas.microsoft.com/office/powerpoint/2010/main" val="191469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BFB4F40-AF52-47A3-81A2-02162C7764E6}"/>
              </a:ext>
            </a:extLst>
          </p:cNvPr>
          <p:cNvSpPr>
            <a:spLocks noGrp="1"/>
          </p:cNvSpPr>
          <p:nvPr>
            <p:ph type="title"/>
          </p:nvPr>
        </p:nvSpPr>
        <p:spPr>
          <a:xfrm>
            <a:off x="685800" y="2743200"/>
            <a:ext cx="10820400" cy="685800"/>
          </a:xfrm>
        </p:spPr>
        <p:txBody>
          <a:bodyPr/>
          <a:lstStyle/>
          <a:p>
            <a:pPr algn="ctr"/>
            <a:r>
              <a:rPr lang="en-US"/>
              <a:t>Classes and Objects</a:t>
            </a:r>
            <a:endParaRPr lang="ru-RU"/>
          </a:p>
        </p:txBody>
      </p:sp>
    </p:spTree>
    <p:extLst>
      <p:ext uri="{BB962C8B-B14F-4D97-AF65-F5344CB8AC3E}">
        <p14:creationId xmlns:p14="http://schemas.microsoft.com/office/powerpoint/2010/main" val="357034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a:t>
            </a:r>
            <a:r>
              <a:rPr lang="en-US" sz="2700" b="1" dirty="0"/>
              <a:t>__</a:t>
            </a:r>
            <a:r>
              <a:rPr lang="en-US" sz="2700" b="1" dirty="0" err="1"/>
              <a:t>getattribute</a:t>
            </a:r>
            <a:r>
              <a:rPr lang="en-US" sz="2700" b="1" dirty="0"/>
              <a:t>__()</a:t>
            </a:r>
            <a:endParaRPr lang="uk-UA" dirty="0"/>
          </a:p>
        </p:txBody>
      </p:sp>
      <p:sp>
        <p:nvSpPr>
          <p:cNvPr id="3" name="Content Placeholder 2"/>
          <p:cNvSpPr>
            <a:spLocks noGrp="1"/>
          </p:cNvSpPr>
          <p:nvPr>
            <p:ph type="body" sz="quarter" idx="10"/>
          </p:nvPr>
        </p:nvSpPr>
        <p:spPr>
          <a:xfrm>
            <a:off x="685800" y="1645801"/>
            <a:ext cx="6897487" cy="4836641"/>
          </a:xfrm>
        </p:spPr>
        <p:txBody>
          <a:bodyPr>
            <a:noAutofit/>
          </a:bodyPr>
          <a:lstStyle/>
          <a:p>
            <a:pPr marL="0" indent="0">
              <a:lnSpc>
                <a:spcPct val="120000"/>
              </a:lnSpc>
              <a:spcBef>
                <a:spcPts val="150"/>
              </a:spcBef>
              <a:buNone/>
            </a:pPr>
            <a:r>
              <a:rPr lang="en-US" dirty="0"/>
              <a:t>There are two ways to centrally control access to attributes.</a:t>
            </a:r>
          </a:p>
          <a:p>
            <a:pPr>
              <a:lnSpc>
                <a:spcPct val="120000"/>
              </a:lnSpc>
              <a:spcBef>
                <a:spcPts val="150"/>
              </a:spcBef>
            </a:pPr>
            <a:r>
              <a:rPr lang="en-US" dirty="0"/>
              <a:t>The first is based on method overloading </a:t>
            </a:r>
          </a:p>
          <a:p>
            <a:pPr marL="0" indent="0">
              <a:lnSpc>
                <a:spcPct val="120000"/>
              </a:lnSpc>
              <a:spcBef>
                <a:spcPts val="150"/>
              </a:spcBef>
              <a:buNone/>
            </a:pPr>
            <a:r>
              <a:rPr lang="en-US" b="1" dirty="0"/>
              <a:t>__</a:t>
            </a:r>
            <a:r>
              <a:rPr lang="en-US" b="1" dirty="0" err="1"/>
              <a:t>getattr</a:t>
            </a:r>
            <a:r>
              <a:rPr lang="en-US" b="1" dirty="0"/>
              <a:t>__()</a:t>
            </a:r>
            <a:r>
              <a:rPr lang="en-US" dirty="0"/>
              <a:t>, </a:t>
            </a:r>
          </a:p>
          <a:p>
            <a:pPr marL="0" indent="0">
              <a:lnSpc>
                <a:spcPct val="120000"/>
              </a:lnSpc>
              <a:spcBef>
                <a:spcPts val="150"/>
              </a:spcBef>
              <a:buNone/>
            </a:pPr>
            <a:r>
              <a:rPr lang="en-US" b="1" dirty="0"/>
              <a:t>__</a:t>
            </a:r>
            <a:r>
              <a:rPr lang="en-US" b="1" dirty="0" err="1"/>
              <a:t>setattr</a:t>
            </a:r>
            <a:r>
              <a:rPr lang="en-US" b="1" dirty="0"/>
              <a:t>__()</a:t>
            </a:r>
            <a:r>
              <a:rPr lang="en-US" dirty="0"/>
              <a:t>, </a:t>
            </a:r>
          </a:p>
          <a:p>
            <a:pPr marL="0" indent="0">
              <a:lnSpc>
                <a:spcPct val="120000"/>
              </a:lnSpc>
              <a:spcBef>
                <a:spcPts val="150"/>
              </a:spcBef>
              <a:buNone/>
            </a:pPr>
            <a:r>
              <a:rPr lang="en-US" b="1" dirty="0"/>
              <a:t>__</a:t>
            </a:r>
            <a:r>
              <a:rPr lang="en-US" b="1" dirty="0" err="1"/>
              <a:t>delattr</a:t>
            </a:r>
            <a:r>
              <a:rPr lang="en-US" b="1" dirty="0"/>
              <a:t>__()</a:t>
            </a:r>
            <a:r>
              <a:rPr lang="en-US" dirty="0"/>
              <a:t>.</a:t>
            </a:r>
          </a:p>
          <a:p>
            <a:pPr>
              <a:lnSpc>
                <a:spcPct val="120000"/>
              </a:lnSpc>
              <a:spcBef>
                <a:spcPts val="150"/>
              </a:spcBef>
            </a:pPr>
            <a:r>
              <a:rPr lang="en-US" dirty="0"/>
              <a:t>The second - the method </a:t>
            </a:r>
            <a:r>
              <a:rPr lang="en-US" b="1" dirty="0"/>
              <a:t>__</a:t>
            </a:r>
            <a:r>
              <a:rPr lang="en-US" b="1" dirty="0" err="1"/>
              <a:t>getattribute</a:t>
            </a:r>
            <a:r>
              <a:rPr lang="en-US" b="1" dirty="0"/>
              <a:t>__()</a:t>
            </a:r>
            <a:r>
              <a:rPr lang="en-US" dirty="0"/>
              <a:t>. </a:t>
            </a:r>
          </a:p>
          <a:p>
            <a:pPr marL="0" indent="0">
              <a:lnSpc>
                <a:spcPct val="120000"/>
              </a:lnSpc>
              <a:spcBef>
                <a:spcPts val="150"/>
              </a:spcBef>
              <a:buNone/>
            </a:pPr>
            <a:r>
              <a:rPr lang="en-US" dirty="0"/>
              <a:t>This method helps to manage reading of the existing attributes. These methods allow you to organize a fully dynamic access to the attributes of the object or that is used very often, and imitation of non-existent attributes.</a:t>
            </a:r>
          </a:p>
          <a:p>
            <a:pPr marL="0" indent="0">
              <a:lnSpc>
                <a:spcPct val="120000"/>
              </a:lnSpc>
              <a:spcBef>
                <a:spcPts val="150"/>
              </a:spcBef>
              <a:buNone/>
            </a:pPr>
            <a:r>
              <a:rPr lang="en-US" dirty="0"/>
              <a:t> __</a:t>
            </a:r>
            <a:r>
              <a:rPr lang="en-US" dirty="0" err="1"/>
              <a:t>getattribute</a:t>
            </a:r>
            <a:r>
              <a:rPr lang="en-US" dirty="0"/>
              <a:t>__ is the mechanism by which property (and other descriptor objects) do their work.</a:t>
            </a:r>
            <a:endParaRPr lang="en-US" sz="1400" dirty="0"/>
          </a:p>
        </p:txBody>
      </p:sp>
      <p:pic>
        <p:nvPicPr>
          <p:cNvPr id="5" name="Picture 4"/>
          <p:cNvPicPr>
            <a:picLocks noChangeAspect="1"/>
          </p:cNvPicPr>
          <p:nvPr/>
        </p:nvPicPr>
        <p:blipFill>
          <a:blip r:embed="rId3"/>
          <a:stretch>
            <a:fillRect/>
          </a:stretch>
        </p:blipFill>
        <p:spPr>
          <a:xfrm>
            <a:off x="7583287" y="2048774"/>
            <a:ext cx="3922913" cy="3300229"/>
          </a:xfrm>
          <a:prstGeom prst="rect">
            <a:avLst/>
          </a:prstGeom>
        </p:spPr>
      </p:pic>
    </p:spTree>
    <p:extLst>
      <p:ext uri="{BB962C8B-B14F-4D97-AF65-F5344CB8AC3E}">
        <p14:creationId xmlns:p14="http://schemas.microsoft.com/office/powerpoint/2010/main" val="407773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2812510"/>
            <a:ext cx="10820400" cy="906411"/>
          </a:xfrm>
          <a:prstGeom prst="rect">
            <a:avLst/>
          </a:prstGeom>
        </p:spPr>
        <p:txBody>
          <a:bodyPr vert="horz" wrap="square" lIns="0" tIns="8645" rIns="0" bIns="0" rtlCol="0" anchor="ctr">
            <a:spAutoFit/>
          </a:bodyPr>
          <a:lstStyle/>
          <a:p>
            <a:pPr algn="ctr">
              <a:lnSpc>
                <a:spcPts val="6967"/>
              </a:lnSpc>
            </a:pPr>
            <a:r>
              <a:rPr lang="en-US" sz="6000"/>
              <a:t>Inheritance</a:t>
            </a:r>
            <a:endParaRPr sz="5990" dirty="0"/>
          </a:p>
        </p:txBody>
      </p:sp>
    </p:spTree>
    <p:extLst>
      <p:ext uri="{BB962C8B-B14F-4D97-AF65-F5344CB8AC3E}">
        <p14:creationId xmlns:p14="http://schemas.microsoft.com/office/powerpoint/2010/main" val="2610204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85783"/>
            <a:ext cx="10820400" cy="685838"/>
          </a:xfrm>
          <a:prstGeom prst="rect">
            <a:avLst/>
          </a:prstGeom>
        </p:spPr>
        <p:txBody>
          <a:bodyPr vert="horz" wrap="square" lIns="0" tIns="8645" rIns="0" bIns="0" rtlCol="0" anchor="ctr">
            <a:spAutoFit/>
          </a:bodyPr>
          <a:lstStyle/>
          <a:p>
            <a:pPr>
              <a:lnSpc>
                <a:spcPct val="100000"/>
              </a:lnSpc>
              <a:spcBef>
                <a:spcPts val="68"/>
              </a:spcBef>
            </a:pPr>
            <a:r>
              <a:rPr dirty="0"/>
              <a:t>Specialization</a:t>
            </a:r>
            <a:endParaRPr sz="2100" dirty="0"/>
          </a:p>
        </p:txBody>
      </p:sp>
      <p:grpSp>
        <p:nvGrpSpPr>
          <p:cNvPr id="35" name="Группа 34">
            <a:extLst>
              <a:ext uri="{FF2B5EF4-FFF2-40B4-BE49-F238E27FC236}">
                <a16:creationId xmlns:a16="http://schemas.microsoft.com/office/drawing/2014/main" id="{E4321CFB-A6FF-47B3-B914-2D782211A752}"/>
              </a:ext>
            </a:extLst>
          </p:cNvPr>
          <p:cNvGrpSpPr/>
          <p:nvPr/>
        </p:nvGrpSpPr>
        <p:grpSpPr>
          <a:xfrm>
            <a:off x="3659210" y="2057400"/>
            <a:ext cx="4743548" cy="4186560"/>
            <a:chOff x="3659210" y="2057400"/>
            <a:chExt cx="4743548" cy="4186560"/>
          </a:xfrm>
        </p:grpSpPr>
        <p:grpSp>
          <p:nvGrpSpPr>
            <p:cNvPr id="12" name="Group 11"/>
            <p:cNvGrpSpPr/>
            <p:nvPr/>
          </p:nvGrpSpPr>
          <p:grpSpPr>
            <a:xfrm>
              <a:off x="4226186" y="2057400"/>
              <a:ext cx="3954428" cy="428769"/>
              <a:chOff x="3602915" y="2573767"/>
              <a:chExt cx="4986169" cy="571692"/>
            </a:xfrm>
          </p:grpSpPr>
          <p:sp>
            <p:nvSpPr>
              <p:cNvPr id="3" name="object 3"/>
              <p:cNvSpPr/>
              <p:nvPr/>
            </p:nvSpPr>
            <p:spPr>
              <a:xfrm>
                <a:off x="6981200" y="2573767"/>
                <a:ext cx="1607884" cy="571692"/>
              </a:xfrm>
              <a:custGeom>
                <a:avLst/>
                <a:gdLst/>
                <a:ahLst/>
                <a:cxnLst/>
                <a:rect l="l" t="t" r="r" b="b"/>
                <a:pathLst>
                  <a:path w="1771650" h="629920">
                    <a:moveTo>
                      <a:pt x="1666239" y="0"/>
                    </a:moveTo>
                    <a:lnTo>
                      <a:pt x="105410" y="0"/>
                    </a:ln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close/>
                  </a:path>
                </a:pathLst>
              </a:custGeom>
              <a:solidFill>
                <a:srgbClr val="FFD21F">
                  <a:alpha val="75000"/>
                </a:srgbClr>
              </a:solidFill>
            </p:spPr>
            <p:txBody>
              <a:bodyPr wrap="square" lIns="0" tIns="0" rIns="0" bIns="0" rtlCol="0"/>
              <a:lstStyle/>
              <a:p>
                <a:endParaRPr sz="1226"/>
              </a:p>
            </p:txBody>
          </p:sp>
          <p:sp>
            <p:nvSpPr>
              <p:cNvPr id="4" name="object 4"/>
              <p:cNvSpPr/>
              <p:nvPr/>
            </p:nvSpPr>
            <p:spPr>
              <a:xfrm>
                <a:off x="6981200" y="2573767"/>
                <a:ext cx="1607884" cy="571692"/>
              </a:xfrm>
              <a:custGeom>
                <a:avLst/>
                <a:gdLst/>
                <a:ahLst/>
                <a:cxnLst/>
                <a:rect l="l" t="t" r="r" b="b"/>
                <a:pathLst>
                  <a:path w="1771650" h="629920">
                    <a:moveTo>
                      <a:pt x="105410" y="0"/>
                    </a:move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lnTo>
                      <a:pt x="105410" y="0"/>
                    </a:lnTo>
                    <a:close/>
                  </a:path>
                </a:pathLst>
              </a:custGeom>
              <a:ln w="17970">
                <a:solidFill>
                  <a:srgbClr val="3364A3"/>
                </a:solidFill>
              </a:ln>
            </p:spPr>
            <p:txBody>
              <a:bodyPr wrap="square" lIns="0" tIns="0" rIns="0" bIns="0" rtlCol="0"/>
              <a:lstStyle/>
              <a:p>
                <a:endParaRPr sz="1226"/>
              </a:p>
            </p:txBody>
          </p:sp>
          <p:sp>
            <p:nvSpPr>
              <p:cNvPr id="5" name="object 5"/>
              <p:cNvSpPr txBox="1"/>
              <p:nvPr/>
            </p:nvSpPr>
            <p:spPr>
              <a:xfrm>
                <a:off x="7547129" y="2646382"/>
                <a:ext cx="637647"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Ca</a:t>
                </a:r>
                <a:r>
                  <a:rPr sz="1770" dirty="0">
                    <a:solidFill>
                      <a:srgbClr val="333333"/>
                    </a:solidFill>
                    <a:latin typeface="Noto Sans Mono CJK JP Regular"/>
                    <a:cs typeface="Noto Sans Mono CJK JP Regular"/>
                  </a:rPr>
                  <a:t>t</a:t>
                </a:r>
                <a:endParaRPr sz="1770" dirty="0">
                  <a:latin typeface="Noto Sans Mono CJK JP Regular"/>
                  <a:cs typeface="Noto Sans Mono CJK JP Regular"/>
                </a:endParaRPr>
              </a:p>
            </p:txBody>
          </p:sp>
          <p:sp>
            <p:nvSpPr>
              <p:cNvPr id="6" name="object 6"/>
              <p:cNvSpPr/>
              <p:nvPr/>
            </p:nvSpPr>
            <p:spPr>
              <a:xfrm>
                <a:off x="3602915" y="2573767"/>
                <a:ext cx="1606731" cy="570539"/>
              </a:xfrm>
              <a:custGeom>
                <a:avLst/>
                <a:gdLst/>
                <a:ahLst/>
                <a:cxnLst/>
                <a:rect l="l" t="t" r="r" b="b"/>
                <a:pathLst>
                  <a:path w="1770379" h="628650">
                    <a:moveTo>
                      <a:pt x="1664970" y="0"/>
                    </a:moveTo>
                    <a:lnTo>
                      <a:pt x="104140" y="0"/>
                    </a:ln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close/>
                  </a:path>
                </a:pathLst>
              </a:custGeom>
              <a:solidFill>
                <a:srgbClr val="FFD21F">
                  <a:alpha val="75000"/>
                </a:srgbClr>
              </a:solidFill>
            </p:spPr>
            <p:txBody>
              <a:bodyPr wrap="square" lIns="0" tIns="0" rIns="0" bIns="0" rtlCol="0"/>
              <a:lstStyle/>
              <a:p>
                <a:endParaRPr sz="1226"/>
              </a:p>
            </p:txBody>
          </p:sp>
          <p:sp>
            <p:nvSpPr>
              <p:cNvPr id="7" name="object 7"/>
              <p:cNvSpPr/>
              <p:nvPr/>
            </p:nvSpPr>
            <p:spPr>
              <a:xfrm>
                <a:off x="3602915" y="2573767"/>
                <a:ext cx="1606731" cy="570539"/>
              </a:xfrm>
              <a:custGeom>
                <a:avLst/>
                <a:gdLst/>
                <a:ahLst/>
                <a:cxnLst/>
                <a:rect l="l" t="t" r="r" b="b"/>
                <a:pathLst>
                  <a:path w="1770379" h="628650">
                    <a:moveTo>
                      <a:pt x="104140" y="0"/>
                    </a:move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lnTo>
                      <a:pt x="104140" y="0"/>
                    </a:lnTo>
                    <a:close/>
                  </a:path>
                </a:pathLst>
              </a:custGeom>
              <a:ln w="17970">
                <a:solidFill>
                  <a:srgbClr val="3364A3"/>
                </a:solidFill>
              </a:ln>
            </p:spPr>
            <p:txBody>
              <a:bodyPr wrap="square" lIns="0" tIns="0" rIns="0" bIns="0" rtlCol="0"/>
              <a:lstStyle/>
              <a:p>
                <a:endParaRPr sz="1226"/>
              </a:p>
            </p:txBody>
          </p:sp>
          <p:sp>
            <p:nvSpPr>
              <p:cNvPr id="8" name="object 8"/>
              <p:cNvSpPr txBox="1"/>
              <p:nvPr/>
            </p:nvSpPr>
            <p:spPr>
              <a:xfrm>
                <a:off x="3941782" y="2646382"/>
                <a:ext cx="1070771"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An</a:t>
                </a:r>
                <a:r>
                  <a:rPr sz="1770" dirty="0">
                    <a:solidFill>
                      <a:srgbClr val="333333"/>
                    </a:solidFill>
                    <a:latin typeface="Noto Sans Mono CJK JP Regular"/>
                    <a:cs typeface="Noto Sans Mono CJK JP Regular"/>
                  </a:rPr>
                  <a:t>i</a:t>
                </a:r>
                <a:r>
                  <a:rPr sz="1770" spc="4" dirty="0">
                    <a:solidFill>
                      <a:srgbClr val="333333"/>
                    </a:solidFill>
                    <a:latin typeface="Noto Sans Mono CJK JP Regular"/>
                    <a:cs typeface="Noto Sans Mono CJK JP Regular"/>
                  </a:rPr>
                  <a:t>ma</a:t>
                </a:r>
                <a:r>
                  <a:rPr sz="1770" dirty="0">
                    <a:solidFill>
                      <a:srgbClr val="333333"/>
                    </a:solidFill>
                    <a:latin typeface="Noto Sans Mono CJK JP Regular"/>
                    <a:cs typeface="Noto Sans Mono CJK JP Regular"/>
                  </a:rPr>
                  <a:t>l</a:t>
                </a:r>
                <a:endParaRPr sz="1770" dirty="0">
                  <a:latin typeface="Noto Sans Mono CJK JP Regular"/>
                  <a:cs typeface="Noto Sans Mono CJK JP Regular"/>
                </a:endParaRPr>
              </a:p>
            </p:txBody>
          </p:sp>
          <p:sp>
            <p:nvSpPr>
              <p:cNvPr id="9" name="object 9"/>
              <p:cNvSpPr/>
              <p:nvPr/>
            </p:nvSpPr>
            <p:spPr>
              <a:xfrm>
                <a:off x="5209647" y="2859613"/>
                <a:ext cx="1574458" cy="0"/>
              </a:xfrm>
              <a:custGeom>
                <a:avLst/>
                <a:gdLst/>
                <a:ahLst/>
                <a:cxnLst/>
                <a:rect l="l" t="t" r="r" b="b"/>
                <a:pathLst>
                  <a:path w="1734820">
                    <a:moveTo>
                      <a:pt x="0" y="0"/>
                    </a:moveTo>
                    <a:lnTo>
                      <a:pt x="1734819" y="0"/>
                    </a:lnTo>
                  </a:path>
                </a:pathLst>
              </a:custGeom>
              <a:ln w="17970">
                <a:solidFill>
                  <a:srgbClr val="0066CC"/>
                </a:solidFill>
              </a:ln>
            </p:spPr>
            <p:txBody>
              <a:bodyPr wrap="square" lIns="0" tIns="0" rIns="0" bIns="0" rtlCol="0"/>
              <a:lstStyle/>
              <a:p>
                <a:endParaRPr sz="1226"/>
              </a:p>
            </p:txBody>
          </p:sp>
          <p:sp>
            <p:nvSpPr>
              <p:cNvPr id="10" name="object 10"/>
              <p:cNvSpPr/>
              <p:nvPr/>
            </p:nvSpPr>
            <p:spPr>
              <a:xfrm>
                <a:off x="6773731" y="2784694"/>
                <a:ext cx="207469" cy="148685"/>
              </a:xfrm>
              <a:prstGeom prst="rect">
                <a:avLst/>
              </a:prstGeom>
              <a:blipFill>
                <a:blip r:embed="rId2" cstate="print"/>
                <a:stretch>
                  <a:fillRect/>
                </a:stretch>
              </a:blipFill>
            </p:spPr>
            <p:txBody>
              <a:bodyPr wrap="square" lIns="0" tIns="0" rIns="0" bIns="0" rtlCol="0"/>
              <a:lstStyle/>
              <a:p>
                <a:endParaRPr sz="1226"/>
              </a:p>
            </p:txBody>
          </p:sp>
        </p:grpSp>
        <p:grpSp>
          <p:nvGrpSpPr>
            <p:cNvPr id="13" name="Group 12"/>
            <p:cNvGrpSpPr/>
            <p:nvPr/>
          </p:nvGrpSpPr>
          <p:grpSpPr>
            <a:xfrm>
              <a:off x="4026927" y="2663813"/>
              <a:ext cx="4375831" cy="1494640"/>
              <a:chOff x="3300933" y="1158368"/>
              <a:chExt cx="5517520" cy="1992853"/>
            </a:xfrm>
          </p:grpSpPr>
          <p:sp>
            <p:nvSpPr>
              <p:cNvPr id="14" name="object 2"/>
              <p:cNvSpPr txBox="1"/>
              <p:nvPr/>
            </p:nvSpPr>
            <p:spPr>
              <a:xfrm>
                <a:off x="3300933" y="1158368"/>
                <a:ext cx="5517520" cy="763981"/>
              </a:xfrm>
              <a:prstGeom prst="rect">
                <a:avLst/>
              </a:prstGeom>
            </p:spPr>
            <p:txBody>
              <a:bodyPr vert="horz" wrap="square" lIns="0" tIns="8645" rIns="0" bIns="0" rtlCol="0">
                <a:spAutoFit/>
              </a:bodyPr>
              <a:lstStyle/>
              <a:p>
                <a:pPr marL="8645">
                  <a:lnSpc>
                    <a:spcPts val="2249"/>
                  </a:lnSpc>
                  <a:spcBef>
                    <a:spcPts val="68"/>
                  </a:spcBef>
                </a:pPr>
                <a:r>
                  <a:rPr sz="1906" dirty="0">
                    <a:solidFill>
                      <a:srgbClr val="FF6208"/>
                    </a:solidFill>
                    <a:latin typeface="DejaVu Sans"/>
                    <a:cs typeface="DejaVu Sans"/>
                  </a:rPr>
                  <a:t>Cat </a:t>
                </a:r>
                <a:r>
                  <a:rPr sz="1906" spc="-4" dirty="0">
                    <a:solidFill>
                      <a:srgbClr val="FF6208"/>
                    </a:solidFill>
                    <a:latin typeface="DejaVu Sans"/>
                    <a:cs typeface="DejaVu Sans"/>
                  </a:rPr>
                  <a:t>has </a:t>
                </a:r>
                <a:r>
                  <a:rPr sz="1906" dirty="0">
                    <a:solidFill>
                      <a:srgbClr val="FF6208"/>
                    </a:solidFill>
                    <a:latin typeface="DejaVu Sans"/>
                    <a:cs typeface="DejaVu Sans"/>
                  </a:rPr>
                  <a:t>all </a:t>
                </a:r>
                <a:r>
                  <a:rPr sz="1906" spc="-4" dirty="0">
                    <a:solidFill>
                      <a:srgbClr val="FF6208"/>
                    </a:solidFill>
                    <a:latin typeface="DejaVu Sans"/>
                    <a:cs typeface="DejaVu Sans"/>
                  </a:rPr>
                  <a:t>the </a:t>
                </a:r>
                <a:r>
                  <a:rPr sz="1906" spc="-11" dirty="0">
                    <a:solidFill>
                      <a:srgbClr val="FF6208"/>
                    </a:solidFill>
                    <a:latin typeface="DejaVu Sans"/>
                    <a:cs typeface="DejaVu Sans"/>
                  </a:rPr>
                  <a:t>features </a:t>
                </a:r>
                <a:r>
                  <a:rPr sz="1906" spc="-4" dirty="0">
                    <a:solidFill>
                      <a:srgbClr val="FF6208"/>
                    </a:solidFill>
                    <a:latin typeface="DejaVu Sans"/>
                    <a:cs typeface="DejaVu Sans"/>
                  </a:rPr>
                  <a:t>of</a:t>
                </a:r>
                <a:r>
                  <a:rPr sz="1906" spc="-71" dirty="0">
                    <a:solidFill>
                      <a:srgbClr val="FF6208"/>
                    </a:solidFill>
                    <a:latin typeface="DejaVu Sans"/>
                    <a:cs typeface="DejaVu Sans"/>
                  </a:rPr>
                  <a:t> </a:t>
                </a:r>
                <a:r>
                  <a:rPr sz="1906" spc="-4" dirty="0">
                    <a:solidFill>
                      <a:srgbClr val="FF6208"/>
                    </a:solidFill>
                    <a:latin typeface="DejaVu Sans"/>
                    <a:cs typeface="DejaVu Sans"/>
                  </a:rPr>
                  <a:t>Animal,</a:t>
                </a:r>
                <a:endParaRPr sz="1906" dirty="0">
                  <a:latin typeface="DejaVu Sans"/>
                  <a:cs typeface="DejaVu Sans"/>
                </a:endParaRPr>
              </a:p>
              <a:p>
                <a:pPr marL="1381454">
                  <a:lnSpc>
                    <a:spcPts val="2249"/>
                  </a:lnSpc>
                </a:pPr>
                <a:r>
                  <a:rPr sz="1906" spc="-4" dirty="0">
                    <a:solidFill>
                      <a:srgbClr val="FF6208"/>
                    </a:solidFill>
                    <a:latin typeface="DejaVu Sans"/>
                    <a:cs typeface="DejaVu Sans"/>
                  </a:rPr>
                  <a:t>i.e.</a:t>
                </a:r>
                <a:r>
                  <a:rPr sz="1906" spc="-14" dirty="0">
                    <a:solidFill>
                      <a:srgbClr val="FF6208"/>
                    </a:solidFill>
                    <a:latin typeface="DejaVu Sans"/>
                    <a:cs typeface="DejaVu Sans"/>
                  </a:rPr>
                  <a:t> </a:t>
                </a:r>
                <a:r>
                  <a:rPr sz="1906" spc="-7" dirty="0">
                    <a:solidFill>
                      <a:srgbClr val="FF6208"/>
                    </a:solidFill>
                    <a:latin typeface="DejaVu Sans"/>
                    <a:cs typeface="DejaVu Sans"/>
                  </a:rPr>
                  <a:t>'moves'</a:t>
                </a:r>
                <a:endParaRPr sz="1906" dirty="0">
                  <a:latin typeface="DejaVu Sans"/>
                  <a:cs typeface="DejaVu Sans"/>
                </a:endParaRPr>
              </a:p>
            </p:txBody>
          </p:sp>
          <p:sp>
            <p:nvSpPr>
              <p:cNvPr id="15" name="object 4"/>
              <p:cNvSpPr/>
              <p:nvPr/>
            </p:nvSpPr>
            <p:spPr>
              <a:xfrm>
                <a:off x="7587471" y="1786538"/>
                <a:ext cx="600507" cy="708852"/>
              </a:xfrm>
              <a:prstGeom prst="rect">
                <a:avLst/>
              </a:prstGeom>
              <a:blipFill>
                <a:blip r:embed="rId3" cstate="print"/>
                <a:stretch>
                  <a:fillRect/>
                </a:stretch>
              </a:blipFill>
            </p:spPr>
            <p:txBody>
              <a:bodyPr wrap="square" lIns="0" tIns="0" rIns="0" bIns="0" rtlCol="0"/>
              <a:lstStyle/>
              <a:p>
                <a:endParaRPr sz="1226"/>
              </a:p>
            </p:txBody>
          </p:sp>
          <p:sp>
            <p:nvSpPr>
              <p:cNvPr id="16" name="object 5"/>
              <p:cNvSpPr/>
              <p:nvPr/>
            </p:nvSpPr>
            <p:spPr>
              <a:xfrm>
                <a:off x="6991574" y="2579529"/>
                <a:ext cx="1607884" cy="571692"/>
              </a:xfrm>
              <a:custGeom>
                <a:avLst/>
                <a:gdLst/>
                <a:ahLst/>
                <a:cxnLst/>
                <a:rect l="l" t="t" r="r" b="b"/>
                <a:pathLst>
                  <a:path w="1771650" h="629920">
                    <a:moveTo>
                      <a:pt x="1666239" y="0"/>
                    </a:moveTo>
                    <a:lnTo>
                      <a:pt x="105410" y="0"/>
                    </a:ln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close/>
                  </a:path>
                </a:pathLst>
              </a:custGeom>
              <a:solidFill>
                <a:srgbClr val="FFD21F">
                  <a:alpha val="75000"/>
                </a:srgbClr>
              </a:solidFill>
            </p:spPr>
            <p:txBody>
              <a:bodyPr wrap="square" lIns="0" tIns="0" rIns="0" bIns="0" rtlCol="0"/>
              <a:lstStyle/>
              <a:p>
                <a:endParaRPr sz="1226"/>
              </a:p>
            </p:txBody>
          </p:sp>
          <p:sp>
            <p:nvSpPr>
              <p:cNvPr id="17" name="object 6"/>
              <p:cNvSpPr/>
              <p:nvPr/>
            </p:nvSpPr>
            <p:spPr>
              <a:xfrm>
                <a:off x="6981200" y="2573767"/>
                <a:ext cx="1607884" cy="571692"/>
              </a:xfrm>
              <a:custGeom>
                <a:avLst/>
                <a:gdLst/>
                <a:ahLst/>
                <a:cxnLst/>
                <a:rect l="l" t="t" r="r" b="b"/>
                <a:pathLst>
                  <a:path w="1771650" h="629920">
                    <a:moveTo>
                      <a:pt x="105410" y="0"/>
                    </a:move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lnTo>
                      <a:pt x="105410" y="0"/>
                    </a:lnTo>
                    <a:close/>
                  </a:path>
                </a:pathLst>
              </a:custGeom>
              <a:ln w="17970">
                <a:solidFill>
                  <a:srgbClr val="3364A3"/>
                </a:solidFill>
              </a:ln>
            </p:spPr>
            <p:txBody>
              <a:bodyPr wrap="square" lIns="0" tIns="0" rIns="0" bIns="0" rtlCol="0"/>
              <a:lstStyle/>
              <a:p>
                <a:endParaRPr sz="1226"/>
              </a:p>
            </p:txBody>
          </p:sp>
          <p:sp>
            <p:nvSpPr>
              <p:cNvPr id="18" name="object 7"/>
              <p:cNvSpPr txBox="1"/>
              <p:nvPr/>
            </p:nvSpPr>
            <p:spPr>
              <a:xfrm>
                <a:off x="7547130" y="2646381"/>
                <a:ext cx="640848"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Ca</a:t>
                </a:r>
                <a:r>
                  <a:rPr sz="1770" dirty="0">
                    <a:solidFill>
                      <a:srgbClr val="333333"/>
                    </a:solidFill>
                    <a:latin typeface="Noto Sans Mono CJK JP Regular"/>
                    <a:cs typeface="Noto Sans Mono CJK JP Regular"/>
                  </a:rPr>
                  <a:t>t</a:t>
                </a:r>
                <a:endParaRPr sz="1770" dirty="0">
                  <a:latin typeface="Noto Sans Mono CJK JP Regular"/>
                  <a:cs typeface="Noto Sans Mono CJK JP Regular"/>
                </a:endParaRPr>
              </a:p>
            </p:txBody>
          </p:sp>
          <p:sp>
            <p:nvSpPr>
              <p:cNvPr id="19" name="object 8"/>
              <p:cNvSpPr/>
              <p:nvPr/>
            </p:nvSpPr>
            <p:spPr>
              <a:xfrm>
                <a:off x="3602915" y="2573767"/>
                <a:ext cx="1606731" cy="570539"/>
              </a:xfrm>
              <a:custGeom>
                <a:avLst/>
                <a:gdLst/>
                <a:ahLst/>
                <a:cxnLst/>
                <a:rect l="l" t="t" r="r" b="b"/>
                <a:pathLst>
                  <a:path w="1770379" h="628650">
                    <a:moveTo>
                      <a:pt x="1664970" y="0"/>
                    </a:moveTo>
                    <a:lnTo>
                      <a:pt x="104140" y="0"/>
                    </a:ln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close/>
                  </a:path>
                </a:pathLst>
              </a:custGeom>
              <a:solidFill>
                <a:srgbClr val="FFD21F">
                  <a:alpha val="75000"/>
                </a:srgbClr>
              </a:solidFill>
            </p:spPr>
            <p:txBody>
              <a:bodyPr wrap="square" lIns="0" tIns="0" rIns="0" bIns="0" rtlCol="0"/>
              <a:lstStyle/>
              <a:p>
                <a:endParaRPr sz="1226"/>
              </a:p>
            </p:txBody>
          </p:sp>
          <p:sp>
            <p:nvSpPr>
              <p:cNvPr id="20" name="object 9"/>
              <p:cNvSpPr/>
              <p:nvPr/>
            </p:nvSpPr>
            <p:spPr>
              <a:xfrm>
                <a:off x="3602915" y="2573767"/>
                <a:ext cx="1606731" cy="570539"/>
              </a:xfrm>
              <a:custGeom>
                <a:avLst/>
                <a:gdLst/>
                <a:ahLst/>
                <a:cxnLst/>
                <a:rect l="l" t="t" r="r" b="b"/>
                <a:pathLst>
                  <a:path w="1770379" h="628650">
                    <a:moveTo>
                      <a:pt x="104140" y="0"/>
                    </a:move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lnTo>
                      <a:pt x="104140" y="0"/>
                    </a:lnTo>
                    <a:close/>
                  </a:path>
                </a:pathLst>
              </a:custGeom>
              <a:ln w="17970">
                <a:solidFill>
                  <a:srgbClr val="3364A3"/>
                </a:solidFill>
              </a:ln>
            </p:spPr>
            <p:txBody>
              <a:bodyPr wrap="square" lIns="0" tIns="0" rIns="0" bIns="0" rtlCol="0"/>
              <a:lstStyle/>
              <a:p>
                <a:endParaRPr sz="1226"/>
              </a:p>
            </p:txBody>
          </p:sp>
          <p:sp>
            <p:nvSpPr>
              <p:cNvPr id="21" name="object 10"/>
              <p:cNvSpPr txBox="1"/>
              <p:nvPr/>
            </p:nvSpPr>
            <p:spPr>
              <a:xfrm>
                <a:off x="3884729" y="2660446"/>
                <a:ext cx="1221184"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An</a:t>
                </a:r>
                <a:r>
                  <a:rPr sz="1770" dirty="0">
                    <a:solidFill>
                      <a:srgbClr val="333333"/>
                    </a:solidFill>
                    <a:latin typeface="Noto Sans Mono CJK JP Regular"/>
                    <a:cs typeface="Noto Sans Mono CJK JP Regular"/>
                  </a:rPr>
                  <a:t>i</a:t>
                </a:r>
                <a:r>
                  <a:rPr sz="1770" spc="4" dirty="0">
                    <a:solidFill>
                      <a:srgbClr val="333333"/>
                    </a:solidFill>
                    <a:latin typeface="Noto Sans Mono CJK JP Regular"/>
                    <a:cs typeface="Noto Sans Mono CJK JP Regular"/>
                  </a:rPr>
                  <a:t>ma</a:t>
                </a:r>
                <a:r>
                  <a:rPr sz="1770" dirty="0">
                    <a:solidFill>
                      <a:srgbClr val="333333"/>
                    </a:solidFill>
                    <a:latin typeface="Noto Sans Mono CJK JP Regular"/>
                    <a:cs typeface="Noto Sans Mono CJK JP Regular"/>
                  </a:rPr>
                  <a:t>l</a:t>
                </a:r>
                <a:endParaRPr sz="1770" dirty="0">
                  <a:latin typeface="Noto Sans Mono CJK JP Regular"/>
                  <a:cs typeface="Noto Sans Mono CJK JP Regular"/>
                </a:endParaRPr>
              </a:p>
            </p:txBody>
          </p:sp>
          <p:sp>
            <p:nvSpPr>
              <p:cNvPr id="22" name="object 11"/>
              <p:cNvSpPr/>
              <p:nvPr/>
            </p:nvSpPr>
            <p:spPr>
              <a:xfrm>
                <a:off x="5209647" y="2859613"/>
                <a:ext cx="1574458" cy="0"/>
              </a:xfrm>
              <a:custGeom>
                <a:avLst/>
                <a:gdLst/>
                <a:ahLst/>
                <a:cxnLst/>
                <a:rect l="l" t="t" r="r" b="b"/>
                <a:pathLst>
                  <a:path w="1734820">
                    <a:moveTo>
                      <a:pt x="0" y="0"/>
                    </a:moveTo>
                    <a:lnTo>
                      <a:pt x="1734819" y="0"/>
                    </a:lnTo>
                  </a:path>
                </a:pathLst>
              </a:custGeom>
              <a:ln w="17970">
                <a:solidFill>
                  <a:srgbClr val="0066CC"/>
                </a:solidFill>
              </a:ln>
            </p:spPr>
            <p:txBody>
              <a:bodyPr wrap="square" lIns="0" tIns="0" rIns="0" bIns="0" rtlCol="0"/>
              <a:lstStyle/>
              <a:p>
                <a:endParaRPr sz="1226"/>
              </a:p>
            </p:txBody>
          </p:sp>
          <p:sp>
            <p:nvSpPr>
              <p:cNvPr id="23" name="object 12"/>
              <p:cNvSpPr/>
              <p:nvPr/>
            </p:nvSpPr>
            <p:spPr>
              <a:xfrm>
                <a:off x="6773731" y="2784694"/>
                <a:ext cx="207469" cy="148685"/>
              </a:xfrm>
              <a:prstGeom prst="rect">
                <a:avLst/>
              </a:prstGeom>
              <a:blipFill>
                <a:blip r:embed="rId2" cstate="print"/>
                <a:stretch>
                  <a:fillRect/>
                </a:stretch>
              </a:blipFill>
            </p:spPr>
            <p:txBody>
              <a:bodyPr wrap="square" lIns="0" tIns="0" rIns="0" bIns="0" rtlCol="0"/>
              <a:lstStyle/>
              <a:p>
                <a:endParaRPr sz="1226"/>
              </a:p>
            </p:txBody>
          </p:sp>
        </p:grpSp>
        <p:grpSp>
          <p:nvGrpSpPr>
            <p:cNvPr id="24" name="Group 23"/>
            <p:cNvGrpSpPr/>
            <p:nvPr/>
          </p:nvGrpSpPr>
          <p:grpSpPr>
            <a:xfrm>
              <a:off x="3659210" y="4400058"/>
              <a:ext cx="4608929" cy="1843902"/>
              <a:chOff x="2777650" y="2573767"/>
              <a:chExt cx="5811434" cy="2458536"/>
            </a:xfrm>
          </p:grpSpPr>
          <p:sp>
            <p:nvSpPr>
              <p:cNvPr id="25" name="object 2"/>
              <p:cNvSpPr txBox="1"/>
              <p:nvPr/>
            </p:nvSpPr>
            <p:spPr>
              <a:xfrm>
                <a:off x="2777650" y="4245044"/>
                <a:ext cx="5584947" cy="787259"/>
              </a:xfrm>
              <a:prstGeom prst="rect">
                <a:avLst/>
              </a:prstGeom>
            </p:spPr>
            <p:txBody>
              <a:bodyPr vert="horz" wrap="square" lIns="0" tIns="25934" rIns="0" bIns="0" rtlCol="0">
                <a:spAutoFit/>
              </a:bodyPr>
              <a:lstStyle/>
              <a:p>
                <a:pPr marL="1253509" marR="3458" indent="-1244864">
                  <a:lnSpc>
                    <a:spcPts val="2213"/>
                  </a:lnSpc>
                  <a:spcBef>
                    <a:spcPts val="204"/>
                  </a:spcBef>
                </a:pPr>
                <a:r>
                  <a:rPr sz="1906" spc="-4" dirty="0">
                    <a:solidFill>
                      <a:srgbClr val="FF6208"/>
                    </a:solidFill>
                    <a:latin typeface="DejaVu Sans"/>
                    <a:cs typeface="DejaVu Sans"/>
                  </a:rPr>
                  <a:t>Cat may </a:t>
                </a:r>
                <a:r>
                  <a:rPr sz="1906" spc="-11" dirty="0">
                    <a:solidFill>
                      <a:srgbClr val="FF6208"/>
                    </a:solidFill>
                    <a:latin typeface="DejaVu Sans"/>
                    <a:cs typeface="DejaVu Sans"/>
                  </a:rPr>
                  <a:t>provide </a:t>
                </a:r>
                <a:r>
                  <a:rPr sz="1906" spc="-4" dirty="0">
                    <a:solidFill>
                      <a:srgbClr val="FF6208"/>
                    </a:solidFill>
                    <a:latin typeface="DejaVu Sans"/>
                    <a:cs typeface="DejaVu Sans"/>
                  </a:rPr>
                  <a:t>new </a:t>
                </a:r>
                <a:r>
                  <a:rPr sz="1906" spc="-11" dirty="0">
                    <a:solidFill>
                      <a:srgbClr val="FF6208"/>
                    </a:solidFill>
                    <a:latin typeface="DejaVu Sans"/>
                    <a:cs typeface="DejaVu Sans"/>
                  </a:rPr>
                  <a:t>features, </a:t>
                </a:r>
                <a:r>
                  <a:rPr sz="1906" spc="-4" dirty="0">
                    <a:solidFill>
                      <a:srgbClr val="FF6208"/>
                    </a:solidFill>
                    <a:latin typeface="DejaVu Sans"/>
                    <a:cs typeface="DejaVu Sans"/>
                  </a:rPr>
                  <a:t>i.e.  'has</a:t>
                </a:r>
                <a:r>
                  <a:rPr sz="1906" spc="-20" dirty="0">
                    <a:solidFill>
                      <a:srgbClr val="FF6208"/>
                    </a:solidFill>
                    <a:latin typeface="DejaVu Sans"/>
                    <a:cs typeface="DejaVu Sans"/>
                  </a:rPr>
                  <a:t> </a:t>
                </a:r>
                <a:r>
                  <a:rPr sz="1906" spc="-11" dirty="0">
                    <a:solidFill>
                      <a:srgbClr val="FF6208"/>
                    </a:solidFill>
                    <a:latin typeface="DejaVu Sans"/>
                    <a:cs typeface="DejaVu Sans"/>
                  </a:rPr>
                  <a:t>whiskers'</a:t>
                </a:r>
                <a:endParaRPr sz="1906" dirty="0">
                  <a:latin typeface="DejaVu Sans"/>
                  <a:cs typeface="DejaVu Sans"/>
                </a:endParaRPr>
              </a:p>
            </p:txBody>
          </p:sp>
          <p:sp>
            <p:nvSpPr>
              <p:cNvPr id="26" name="object 4"/>
              <p:cNvSpPr/>
              <p:nvPr/>
            </p:nvSpPr>
            <p:spPr>
              <a:xfrm>
                <a:off x="7510246" y="3354081"/>
                <a:ext cx="757262" cy="786076"/>
              </a:xfrm>
              <a:prstGeom prst="rect">
                <a:avLst/>
              </a:prstGeom>
              <a:blipFill>
                <a:blip r:embed="rId4" cstate="print"/>
                <a:stretch>
                  <a:fillRect/>
                </a:stretch>
              </a:blipFill>
            </p:spPr>
            <p:txBody>
              <a:bodyPr wrap="square" lIns="0" tIns="0" rIns="0" bIns="0" rtlCol="0"/>
              <a:lstStyle/>
              <a:p>
                <a:endParaRPr sz="1226"/>
              </a:p>
            </p:txBody>
          </p:sp>
          <p:sp>
            <p:nvSpPr>
              <p:cNvPr id="27" name="object 5"/>
              <p:cNvSpPr/>
              <p:nvPr/>
            </p:nvSpPr>
            <p:spPr>
              <a:xfrm>
                <a:off x="6981200" y="2573767"/>
                <a:ext cx="1607884" cy="571692"/>
              </a:xfrm>
              <a:custGeom>
                <a:avLst/>
                <a:gdLst/>
                <a:ahLst/>
                <a:cxnLst/>
                <a:rect l="l" t="t" r="r" b="b"/>
                <a:pathLst>
                  <a:path w="1771650" h="629920">
                    <a:moveTo>
                      <a:pt x="1666239" y="0"/>
                    </a:moveTo>
                    <a:lnTo>
                      <a:pt x="105410" y="0"/>
                    </a:ln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close/>
                  </a:path>
                </a:pathLst>
              </a:custGeom>
              <a:solidFill>
                <a:srgbClr val="FFD21F">
                  <a:alpha val="75000"/>
                </a:srgbClr>
              </a:solidFill>
            </p:spPr>
            <p:txBody>
              <a:bodyPr wrap="square" lIns="0" tIns="0" rIns="0" bIns="0" rtlCol="0"/>
              <a:lstStyle/>
              <a:p>
                <a:endParaRPr sz="1226"/>
              </a:p>
            </p:txBody>
          </p:sp>
          <p:sp>
            <p:nvSpPr>
              <p:cNvPr id="28" name="object 6"/>
              <p:cNvSpPr/>
              <p:nvPr/>
            </p:nvSpPr>
            <p:spPr>
              <a:xfrm>
                <a:off x="6981200" y="2573767"/>
                <a:ext cx="1607884" cy="571692"/>
              </a:xfrm>
              <a:custGeom>
                <a:avLst/>
                <a:gdLst/>
                <a:ahLst/>
                <a:cxnLst/>
                <a:rect l="l" t="t" r="r" b="b"/>
                <a:pathLst>
                  <a:path w="1771650" h="629920">
                    <a:moveTo>
                      <a:pt x="105410" y="0"/>
                    </a:move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lnTo>
                      <a:pt x="105410" y="0"/>
                    </a:lnTo>
                    <a:close/>
                  </a:path>
                </a:pathLst>
              </a:custGeom>
              <a:ln w="17970">
                <a:solidFill>
                  <a:srgbClr val="3364A3"/>
                </a:solidFill>
              </a:ln>
            </p:spPr>
            <p:txBody>
              <a:bodyPr wrap="square" lIns="0" tIns="0" rIns="0" bIns="0" rtlCol="0"/>
              <a:lstStyle/>
              <a:p>
                <a:endParaRPr sz="1226"/>
              </a:p>
            </p:txBody>
          </p:sp>
          <p:sp>
            <p:nvSpPr>
              <p:cNvPr id="29" name="object 7"/>
              <p:cNvSpPr txBox="1"/>
              <p:nvPr/>
            </p:nvSpPr>
            <p:spPr>
              <a:xfrm>
                <a:off x="7547129" y="2646382"/>
                <a:ext cx="610752"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Ca</a:t>
                </a:r>
                <a:r>
                  <a:rPr sz="1770" dirty="0">
                    <a:solidFill>
                      <a:srgbClr val="333333"/>
                    </a:solidFill>
                    <a:latin typeface="Noto Sans Mono CJK JP Regular"/>
                    <a:cs typeface="Noto Sans Mono CJK JP Regular"/>
                  </a:rPr>
                  <a:t>t</a:t>
                </a:r>
                <a:endParaRPr sz="1770" dirty="0">
                  <a:latin typeface="Noto Sans Mono CJK JP Regular"/>
                  <a:cs typeface="Noto Sans Mono CJK JP Regular"/>
                </a:endParaRPr>
              </a:p>
            </p:txBody>
          </p:sp>
          <p:sp>
            <p:nvSpPr>
              <p:cNvPr id="30" name="object 8"/>
              <p:cNvSpPr/>
              <p:nvPr/>
            </p:nvSpPr>
            <p:spPr>
              <a:xfrm>
                <a:off x="3602915" y="2573767"/>
                <a:ext cx="1606731" cy="570539"/>
              </a:xfrm>
              <a:custGeom>
                <a:avLst/>
                <a:gdLst/>
                <a:ahLst/>
                <a:cxnLst/>
                <a:rect l="l" t="t" r="r" b="b"/>
                <a:pathLst>
                  <a:path w="1770379" h="628650">
                    <a:moveTo>
                      <a:pt x="1664970" y="0"/>
                    </a:moveTo>
                    <a:lnTo>
                      <a:pt x="104140" y="0"/>
                    </a:ln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close/>
                  </a:path>
                </a:pathLst>
              </a:custGeom>
              <a:solidFill>
                <a:srgbClr val="FFD21F">
                  <a:alpha val="75000"/>
                </a:srgbClr>
              </a:solidFill>
            </p:spPr>
            <p:txBody>
              <a:bodyPr wrap="square" lIns="0" tIns="0" rIns="0" bIns="0" rtlCol="0"/>
              <a:lstStyle/>
              <a:p>
                <a:endParaRPr sz="1226"/>
              </a:p>
            </p:txBody>
          </p:sp>
          <p:sp>
            <p:nvSpPr>
              <p:cNvPr id="31" name="object 9"/>
              <p:cNvSpPr/>
              <p:nvPr/>
            </p:nvSpPr>
            <p:spPr>
              <a:xfrm>
                <a:off x="3602915" y="2573767"/>
                <a:ext cx="1606731" cy="570539"/>
              </a:xfrm>
              <a:custGeom>
                <a:avLst/>
                <a:gdLst/>
                <a:ahLst/>
                <a:cxnLst/>
                <a:rect l="l" t="t" r="r" b="b"/>
                <a:pathLst>
                  <a:path w="1770379" h="628650">
                    <a:moveTo>
                      <a:pt x="104140" y="0"/>
                    </a:move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lnTo>
                      <a:pt x="104140" y="0"/>
                    </a:lnTo>
                    <a:close/>
                  </a:path>
                </a:pathLst>
              </a:custGeom>
              <a:ln w="17970">
                <a:solidFill>
                  <a:srgbClr val="3364A3"/>
                </a:solidFill>
              </a:ln>
            </p:spPr>
            <p:txBody>
              <a:bodyPr wrap="square" lIns="0" tIns="0" rIns="0" bIns="0" rtlCol="0"/>
              <a:lstStyle/>
              <a:p>
                <a:endParaRPr sz="1226"/>
              </a:p>
            </p:txBody>
          </p:sp>
          <p:sp>
            <p:nvSpPr>
              <p:cNvPr id="32" name="object 10"/>
              <p:cNvSpPr txBox="1"/>
              <p:nvPr/>
            </p:nvSpPr>
            <p:spPr>
              <a:xfrm>
                <a:off x="3872753" y="2646382"/>
                <a:ext cx="995145"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An</a:t>
                </a:r>
                <a:r>
                  <a:rPr sz="1770" dirty="0">
                    <a:solidFill>
                      <a:srgbClr val="333333"/>
                    </a:solidFill>
                    <a:latin typeface="Noto Sans Mono CJK JP Regular"/>
                    <a:cs typeface="Noto Sans Mono CJK JP Regular"/>
                  </a:rPr>
                  <a:t>i</a:t>
                </a:r>
                <a:r>
                  <a:rPr sz="1770" spc="4" dirty="0">
                    <a:solidFill>
                      <a:srgbClr val="333333"/>
                    </a:solidFill>
                    <a:latin typeface="Noto Sans Mono CJK JP Regular"/>
                    <a:cs typeface="Noto Sans Mono CJK JP Regular"/>
                  </a:rPr>
                  <a:t>ma</a:t>
                </a:r>
                <a:r>
                  <a:rPr sz="1770" dirty="0">
                    <a:solidFill>
                      <a:srgbClr val="333333"/>
                    </a:solidFill>
                    <a:latin typeface="Noto Sans Mono CJK JP Regular"/>
                    <a:cs typeface="Noto Sans Mono CJK JP Regular"/>
                  </a:rPr>
                  <a:t>l</a:t>
                </a:r>
                <a:endParaRPr sz="1770" dirty="0">
                  <a:latin typeface="Noto Sans Mono CJK JP Regular"/>
                  <a:cs typeface="Noto Sans Mono CJK JP Regular"/>
                </a:endParaRPr>
              </a:p>
            </p:txBody>
          </p:sp>
          <p:sp>
            <p:nvSpPr>
              <p:cNvPr id="33" name="object 11"/>
              <p:cNvSpPr/>
              <p:nvPr/>
            </p:nvSpPr>
            <p:spPr>
              <a:xfrm>
                <a:off x="5209647" y="2859613"/>
                <a:ext cx="1574458" cy="0"/>
              </a:xfrm>
              <a:custGeom>
                <a:avLst/>
                <a:gdLst/>
                <a:ahLst/>
                <a:cxnLst/>
                <a:rect l="l" t="t" r="r" b="b"/>
                <a:pathLst>
                  <a:path w="1734820">
                    <a:moveTo>
                      <a:pt x="0" y="0"/>
                    </a:moveTo>
                    <a:lnTo>
                      <a:pt x="1734819" y="0"/>
                    </a:lnTo>
                  </a:path>
                </a:pathLst>
              </a:custGeom>
              <a:ln w="17970">
                <a:solidFill>
                  <a:srgbClr val="0066CC"/>
                </a:solidFill>
              </a:ln>
            </p:spPr>
            <p:txBody>
              <a:bodyPr wrap="square" lIns="0" tIns="0" rIns="0" bIns="0" rtlCol="0"/>
              <a:lstStyle/>
              <a:p>
                <a:endParaRPr sz="1226"/>
              </a:p>
            </p:txBody>
          </p:sp>
          <p:sp>
            <p:nvSpPr>
              <p:cNvPr id="34" name="object 12"/>
              <p:cNvSpPr/>
              <p:nvPr/>
            </p:nvSpPr>
            <p:spPr>
              <a:xfrm>
                <a:off x="6773731" y="2784694"/>
                <a:ext cx="207469" cy="148685"/>
              </a:xfrm>
              <a:prstGeom prst="rect">
                <a:avLst/>
              </a:prstGeom>
              <a:blipFill>
                <a:blip r:embed="rId2" cstate="print"/>
                <a:stretch>
                  <a:fillRect/>
                </a:stretch>
              </a:blipFill>
            </p:spPr>
            <p:txBody>
              <a:bodyPr wrap="square" lIns="0" tIns="0" rIns="0" bIns="0" rtlCol="0"/>
              <a:lstStyle/>
              <a:p>
                <a:endParaRPr sz="1226"/>
              </a:p>
            </p:txBody>
          </p:sp>
        </p:grpSp>
      </p:grpSp>
    </p:spTree>
    <p:extLst>
      <p:ext uri="{BB962C8B-B14F-4D97-AF65-F5344CB8AC3E}">
        <p14:creationId xmlns:p14="http://schemas.microsoft.com/office/powerpoint/2010/main" val="232857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85783"/>
            <a:ext cx="10820400" cy="685838"/>
          </a:xfrm>
          <a:prstGeom prst="rect">
            <a:avLst/>
          </a:prstGeom>
        </p:spPr>
        <p:txBody>
          <a:bodyPr vert="horz" wrap="square" lIns="0" tIns="8645" rIns="0" bIns="0" rtlCol="0" anchor="ctr">
            <a:spAutoFit/>
          </a:bodyPr>
          <a:lstStyle/>
          <a:p>
            <a:pPr>
              <a:lnSpc>
                <a:spcPct val="100000"/>
              </a:lnSpc>
              <a:spcBef>
                <a:spcPts val="68"/>
              </a:spcBef>
            </a:pPr>
            <a:r>
              <a:rPr dirty="0"/>
              <a:t>Specialization</a:t>
            </a:r>
            <a:endParaRPr sz="2100" dirty="0"/>
          </a:p>
        </p:txBody>
      </p:sp>
      <p:sp>
        <p:nvSpPr>
          <p:cNvPr id="13" name="Текст 12">
            <a:extLst>
              <a:ext uri="{FF2B5EF4-FFF2-40B4-BE49-F238E27FC236}">
                <a16:creationId xmlns:a16="http://schemas.microsoft.com/office/drawing/2014/main" id="{699E8AF5-7E61-4A43-9800-F289FF11FAD8}"/>
              </a:ext>
            </a:extLst>
          </p:cNvPr>
          <p:cNvSpPr>
            <a:spLocks noGrp="1"/>
          </p:cNvSpPr>
          <p:nvPr>
            <p:ph type="body" sz="quarter" idx="10"/>
          </p:nvPr>
        </p:nvSpPr>
        <p:spPr/>
        <p:txBody>
          <a:bodyPr/>
          <a:lstStyle/>
          <a:p>
            <a:endParaRPr lang="ru-RU"/>
          </a:p>
        </p:txBody>
      </p:sp>
      <p:grpSp>
        <p:nvGrpSpPr>
          <p:cNvPr id="14" name="Group 13"/>
          <p:cNvGrpSpPr/>
          <p:nvPr/>
        </p:nvGrpSpPr>
        <p:grpSpPr>
          <a:xfrm>
            <a:off x="710456" y="2736565"/>
            <a:ext cx="5446058" cy="1402145"/>
            <a:chOff x="2199042" y="1272475"/>
            <a:chExt cx="7884971" cy="1869526"/>
          </a:xfrm>
        </p:grpSpPr>
        <p:sp>
          <p:nvSpPr>
            <p:cNvPr id="2" name="object 2"/>
            <p:cNvSpPr txBox="1"/>
            <p:nvPr/>
          </p:nvSpPr>
          <p:spPr>
            <a:xfrm>
              <a:off x="2199042" y="1272475"/>
              <a:ext cx="7884971" cy="1163430"/>
            </a:xfrm>
            <a:prstGeom prst="rect">
              <a:avLst/>
            </a:prstGeom>
          </p:spPr>
          <p:txBody>
            <a:bodyPr vert="horz" wrap="square" lIns="0" tIns="25934" rIns="0" bIns="0" rtlCol="0">
              <a:spAutoFit/>
            </a:bodyPr>
            <a:lstStyle/>
            <a:p>
              <a:pPr marL="203588" marR="3458" indent="-195374">
                <a:lnSpc>
                  <a:spcPts val="2213"/>
                </a:lnSpc>
                <a:spcBef>
                  <a:spcPts val="204"/>
                </a:spcBef>
              </a:pPr>
              <a:r>
                <a:rPr sz="1906" spc="-4" dirty="0">
                  <a:solidFill>
                    <a:srgbClr val="FF6208"/>
                  </a:solidFill>
                  <a:latin typeface="DejaVu Sans"/>
                  <a:cs typeface="DejaVu Sans"/>
                </a:rPr>
                <a:t>Cat </a:t>
              </a:r>
              <a:r>
                <a:rPr sz="1906" spc="-11" dirty="0">
                  <a:solidFill>
                    <a:srgbClr val="FF6208"/>
                  </a:solidFill>
                  <a:latin typeface="DejaVu Sans"/>
                  <a:cs typeface="DejaVu Sans"/>
                </a:rPr>
                <a:t>performs </a:t>
              </a:r>
              <a:r>
                <a:rPr sz="1906" spc="-4" dirty="0">
                  <a:solidFill>
                    <a:srgbClr val="FF6208"/>
                  </a:solidFill>
                  <a:latin typeface="DejaVu Sans"/>
                  <a:cs typeface="DejaVu Sans"/>
                </a:rPr>
                <a:t>some </a:t>
              </a:r>
              <a:r>
                <a:rPr sz="1906" dirty="0">
                  <a:solidFill>
                    <a:srgbClr val="FF6208"/>
                  </a:solidFill>
                  <a:latin typeface="DejaVu Sans"/>
                  <a:cs typeface="DejaVu Sans"/>
                </a:rPr>
                <a:t>or </a:t>
              </a:r>
              <a:r>
                <a:rPr sz="1906" spc="-4" dirty="0">
                  <a:solidFill>
                    <a:srgbClr val="FF6208"/>
                  </a:solidFill>
                  <a:latin typeface="DejaVu Sans"/>
                  <a:cs typeface="DejaVu Sans"/>
                </a:rPr>
                <a:t>all the tasks </a:t>
              </a:r>
              <a:r>
                <a:rPr sz="1906" spc="-11" dirty="0">
                  <a:solidFill>
                    <a:srgbClr val="FF6208"/>
                  </a:solidFill>
                  <a:latin typeface="DejaVu Sans"/>
                  <a:cs typeface="DejaVu Sans"/>
                </a:rPr>
                <a:t>performed </a:t>
              </a:r>
              <a:r>
                <a:rPr sz="1906" spc="-4" dirty="0">
                  <a:solidFill>
                    <a:srgbClr val="FF6208"/>
                  </a:solidFill>
                  <a:latin typeface="DejaVu Sans"/>
                  <a:cs typeface="DejaVu Sans"/>
                </a:rPr>
                <a:t>by  Animal </a:t>
              </a:r>
              <a:r>
                <a:rPr sz="1906" dirty="0">
                  <a:solidFill>
                    <a:srgbClr val="FF6208"/>
                  </a:solidFill>
                  <a:latin typeface="DejaVu Sans"/>
                  <a:cs typeface="DejaVu Sans"/>
                </a:rPr>
                <a:t>in a </a:t>
              </a:r>
              <a:r>
                <a:rPr sz="1906" spc="-11" dirty="0">
                  <a:solidFill>
                    <a:srgbClr val="FF6208"/>
                  </a:solidFill>
                  <a:latin typeface="DejaVu Sans"/>
                  <a:cs typeface="DejaVu Sans"/>
                </a:rPr>
                <a:t>different </a:t>
              </a:r>
              <a:r>
                <a:rPr sz="1906" dirty="0">
                  <a:solidFill>
                    <a:srgbClr val="FF6208"/>
                  </a:solidFill>
                  <a:latin typeface="DejaVu Sans"/>
                  <a:cs typeface="DejaVu Sans"/>
                </a:rPr>
                <a:t>way, </a:t>
              </a:r>
              <a:r>
                <a:rPr sz="1906" spc="-4" dirty="0">
                  <a:solidFill>
                    <a:srgbClr val="FF6208"/>
                  </a:solidFill>
                  <a:latin typeface="DejaVu Sans"/>
                  <a:cs typeface="DejaVu Sans"/>
                </a:rPr>
                <a:t>i.e. 'moves</a:t>
              </a:r>
              <a:r>
                <a:rPr sz="1906" spc="-65" dirty="0">
                  <a:solidFill>
                    <a:srgbClr val="FF6208"/>
                  </a:solidFill>
                  <a:latin typeface="DejaVu Sans"/>
                  <a:cs typeface="DejaVu Sans"/>
                </a:rPr>
                <a:t> </a:t>
              </a:r>
              <a:r>
                <a:rPr sz="1906" spc="-4" dirty="0">
                  <a:solidFill>
                    <a:srgbClr val="FF6208"/>
                  </a:solidFill>
                  <a:latin typeface="DejaVu Sans"/>
                  <a:cs typeface="DejaVu Sans"/>
                </a:rPr>
                <a:t>silently'</a:t>
              </a:r>
              <a:endParaRPr sz="1906" dirty="0">
                <a:latin typeface="DejaVu Sans"/>
                <a:cs typeface="DejaVu Sans"/>
              </a:endParaRPr>
            </a:p>
          </p:txBody>
        </p:sp>
        <p:sp>
          <p:nvSpPr>
            <p:cNvPr id="4" name="object 4"/>
            <p:cNvSpPr/>
            <p:nvPr/>
          </p:nvSpPr>
          <p:spPr>
            <a:xfrm>
              <a:off x="8527997" y="2140386"/>
              <a:ext cx="744583" cy="654680"/>
            </a:xfrm>
            <a:prstGeom prst="rect">
              <a:avLst/>
            </a:prstGeom>
            <a:blipFill>
              <a:blip r:embed="rId2" cstate="print"/>
              <a:stretch>
                <a:fillRect/>
              </a:stretch>
            </a:blipFill>
          </p:spPr>
          <p:txBody>
            <a:bodyPr wrap="square" lIns="0" tIns="0" rIns="0" bIns="0" rtlCol="0"/>
            <a:lstStyle/>
            <a:p>
              <a:endParaRPr sz="1226"/>
            </a:p>
          </p:txBody>
        </p:sp>
        <p:sp>
          <p:nvSpPr>
            <p:cNvPr id="5" name="object 5"/>
            <p:cNvSpPr/>
            <p:nvPr/>
          </p:nvSpPr>
          <p:spPr>
            <a:xfrm>
              <a:off x="6981200" y="2569156"/>
              <a:ext cx="1607884" cy="572845"/>
            </a:xfrm>
            <a:custGeom>
              <a:avLst/>
              <a:gdLst/>
              <a:ahLst/>
              <a:cxnLst/>
              <a:rect l="l" t="t" r="r" b="b"/>
              <a:pathLst>
                <a:path w="1771650" h="631189">
                  <a:moveTo>
                    <a:pt x="1666239" y="0"/>
                  </a:moveTo>
                  <a:lnTo>
                    <a:pt x="104139" y="0"/>
                  </a:lnTo>
                  <a:lnTo>
                    <a:pt x="65901" y="8969"/>
                  </a:lnTo>
                  <a:lnTo>
                    <a:pt x="32543" y="32702"/>
                  </a:lnTo>
                  <a:lnTo>
                    <a:pt x="8949" y="66436"/>
                  </a:lnTo>
                  <a:lnTo>
                    <a:pt x="0" y="105410"/>
                  </a:lnTo>
                  <a:lnTo>
                    <a:pt x="0" y="525780"/>
                  </a:lnTo>
                  <a:lnTo>
                    <a:pt x="8949" y="564217"/>
                  </a:lnTo>
                  <a:lnTo>
                    <a:pt x="32543" y="598011"/>
                  </a:lnTo>
                  <a:lnTo>
                    <a:pt x="65901" y="622042"/>
                  </a:lnTo>
                  <a:lnTo>
                    <a:pt x="104139" y="631190"/>
                  </a:lnTo>
                  <a:lnTo>
                    <a:pt x="1666239" y="631190"/>
                  </a:lnTo>
                  <a:lnTo>
                    <a:pt x="1704677" y="622042"/>
                  </a:lnTo>
                  <a:lnTo>
                    <a:pt x="1738471" y="598011"/>
                  </a:lnTo>
                  <a:lnTo>
                    <a:pt x="1762502" y="564217"/>
                  </a:lnTo>
                  <a:lnTo>
                    <a:pt x="1771649" y="525780"/>
                  </a:lnTo>
                  <a:lnTo>
                    <a:pt x="1771649" y="105410"/>
                  </a:lnTo>
                  <a:lnTo>
                    <a:pt x="1762502" y="66436"/>
                  </a:lnTo>
                  <a:lnTo>
                    <a:pt x="1738471" y="32702"/>
                  </a:lnTo>
                  <a:lnTo>
                    <a:pt x="1704677" y="8969"/>
                  </a:lnTo>
                  <a:lnTo>
                    <a:pt x="1666239" y="0"/>
                  </a:lnTo>
                  <a:close/>
                </a:path>
              </a:pathLst>
            </a:custGeom>
            <a:solidFill>
              <a:srgbClr val="FFD21F">
                <a:alpha val="75000"/>
              </a:srgbClr>
            </a:solidFill>
          </p:spPr>
          <p:txBody>
            <a:bodyPr wrap="square" lIns="0" tIns="0" rIns="0" bIns="0" rtlCol="0"/>
            <a:lstStyle/>
            <a:p>
              <a:endParaRPr sz="1226"/>
            </a:p>
          </p:txBody>
        </p:sp>
        <p:sp>
          <p:nvSpPr>
            <p:cNvPr id="6" name="object 6"/>
            <p:cNvSpPr/>
            <p:nvPr/>
          </p:nvSpPr>
          <p:spPr>
            <a:xfrm>
              <a:off x="6981200" y="2569156"/>
              <a:ext cx="1607884" cy="572845"/>
            </a:xfrm>
            <a:custGeom>
              <a:avLst/>
              <a:gdLst/>
              <a:ahLst/>
              <a:cxnLst/>
              <a:rect l="l" t="t" r="r" b="b"/>
              <a:pathLst>
                <a:path w="1771650" h="631189">
                  <a:moveTo>
                    <a:pt x="104139" y="0"/>
                  </a:moveTo>
                  <a:lnTo>
                    <a:pt x="65901" y="8969"/>
                  </a:lnTo>
                  <a:lnTo>
                    <a:pt x="32543" y="32702"/>
                  </a:lnTo>
                  <a:lnTo>
                    <a:pt x="8949" y="66436"/>
                  </a:lnTo>
                  <a:lnTo>
                    <a:pt x="0" y="105410"/>
                  </a:lnTo>
                  <a:lnTo>
                    <a:pt x="0" y="525780"/>
                  </a:lnTo>
                  <a:lnTo>
                    <a:pt x="8949" y="564217"/>
                  </a:lnTo>
                  <a:lnTo>
                    <a:pt x="32543" y="598011"/>
                  </a:lnTo>
                  <a:lnTo>
                    <a:pt x="65901" y="622042"/>
                  </a:lnTo>
                  <a:lnTo>
                    <a:pt x="104139" y="631190"/>
                  </a:lnTo>
                  <a:lnTo>
                    <a:pt x="1666239" y="631190"/>
                  </a:lnTo>
                  <a:lnTo>
                    <a:pt x="1704677" y="622042"/>
                  </a:lnTo>
                  <a:lnTo>
                    <a:pt x="1738471" y="598011"/>
                  </a:lnTo>
                  <a:lnTo>
                    <a:pt x="1762502" y="564217"/>
                  </a:lnTo>
                  <a:lnTo>
                    <a:pt x="1771649" y="525780"/>
                  </a:lnTo>
                  <a:lnTo>
                    <a:pt x="1771649" y="105410"/>
                  </a:lnTo>
                  <a:lnTo>
                    <a:pt x="1762502" y="66436"/>
                  </a:lnTo>
                  <a:lnTo>
                    <a:pt x="1738471" y="32702"/>
                  </a:lnTo>
                  <a:lnTo>
                    <a:pt x="1704677" y="8969"/>
                  </a:lnTo>
                  <a:lnTo>
                    <a:pt x="1666239" y="0"/>
                  </a:lnTo>
                  <a:lnTo>
                    <a:pt x="104139" y="0"/>
                  </a:lnTo>
                  <a:close/>
                </a:path>
              </a:pathLst>
            </a:custGeom>
            <a:ln w="17970">
              <a:solidFill>
                <a:srgbClr val="3364A3"/>
              </a:solidFill>
            </a:ln>
          </p:spPr>
          <p:txBody>
            <a:bodyPr wrap="square" lIns="0" tIns="0" rIns="0" bIns="0" rtlCol="0"/>
            <a:lstStyle/>
            <a:p>
              <a:endParaRPr sz="1226"/>
            </a:p>
          </p:txBody>
        </p:sp>
        <p:sp>
          <p:nvSpPr>
            <p:cNvPr id="7" name="object 7"/>
            <p:cNvSpPr txBox="1"/>
            <p:nvPr/>
          </p:nvSpPr>
          <p:spPr>
            <a:xfrm>
              <a:off x="7547130" y="2642923"/>
              <a:ext cx="640271" cy="374816"/>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Ca</a:t>
              </a:r>
              <a:r>
                <a:rPr sz="1770" dirty="0">
                  <a:solidFill>
                    <a:srgbClr val="333333"/>
                  </a:solidFill>
                  <a:latin typeface="Noto Sans Mono CJK JP Regular"/>
                  <a:cs typeface="Noto Sans Mono CJK JP Regular"/>
                </a:rPr>
                <a:t>t</a:t>
              </a:r>
              <a:endParaRPr sz="1770" dirty="0">
                <a:latin typeface="Noto Sans Mono CJK JP Regular"/>
                <a:cs typeface="Noto Sans Mono CJK JP Regular"/>
              </a:endParaRPr>
            </a:p>
          </p:txBody>
        </p:sp>
        <p:sp>
          <p:nvSpPr>
            <p:cNvPr id="8" name="object 8"/>
            <p:cNvSpPr/>
            <p:nvPr/>
          </p:nvSpPr>
          <p:spPr>
            <a:xfrm>
              <a:off x="3601763" y="2570309"/>
              <a:ext cx="1606731" cy="570539"/>
            </a:xfrm>
            <a:custGeom>
              <a:avLst/>
              <a:gdLst/>
              <a:ahLst/>
              <a:cxnLst/>
              <a:rect l="l" t="t" r="r" b="b"/>
              <a:pathLst>
                <a:path w="1770379" h="628650">
                  <a:moveTo>
                    <a:pt x="1666240" y="0"/>
                  </a:moveTo>
                  <a:lnTo>
                    <a:pt x="105410" y="0"/>
                  </a:lnTo>
                  <a:lnTo>
                    <a:pt x="66436" y="8949"/>
                  </a:lnTo>
                  <a:lnTo>
                    <a:pt x="32702" y="32543"/>
                  </a:lnTo>
                  <a:lnTo>
                    <a:pt x="8969" y="65901"/>
                  </a:lnTo>
                  <a:lnTo>
                    <a:pt x="0" y="104139"/>
                  </a:lnTo>
                  <a:lnTo>
                    <a:pt x="0" y="523239"/>
                  </a:lnTo>
                  <a:lnTo>
                    <a:pt x="8969" y="562213"/>
                  </a:lnTo>
                  <a:lnTo>
                    <a:pt x="32702" y="595947"/>
                  </a:lnTo>
                  <a:lnTo>
                    <a:pt x="66436" y="619680"/>
                  </a:lnTo>
                  <a:lnTo>
                    <a:pt x="105410" y="628650"/>
                  </a:lnTo>
                  <a:lnTo>
                    <a:pt x="1666240" y="628650"/>
                  </a:lnTo>
                  <a:lnTo>
                    <a:pt x="1704478" y="619680"/>
                  </a:lnTo>
                  <a:lnTo>
                    <a:pt x="1737836" y="595947"/>
                  </a:lnTo>
                  <a:lnTo>
                    <a:pt x="1761430" y="562213"/>
                  </a:lnTo>
                  <a:lnTo>
                    <a:pt x="1770380" y="523239"/>
                  </a:lnTo>
                  <a:lnTo>
                    <a:pt x="1770380" y="104139"/>
                  </a:lnTo>
                  <a:lnTo>
                    <a:pt x="1761430" y="65901"/>
                  </a:lnTo>
                  <a:lnTo>
                    <a:pt x="1737836" y="32543"/>
                  </a:lnTo>
                  <a:lnTo>
                    <a:pt x="1704478" y="8949"/>
                  </a:lnTo>
                  <a:lnTo>
                    <a:pt x="1666240" y="0"/>
                  </a:lnTo>
                  <a:close/>
                </a:path>
              </a:pathLst>
            </a:custGeom>
            <a:solidFill>
              <a:srgbClr val="FFD21F">
                <a:alpha val="75000"/>
              </a:srgbClr>
            </a:solidFill>
          </p:spPr>
          <p:txBody>
            <a:bodyPr wrap="square" lIns="0" tIns="0" rIns="0" bIns="0" rtlCol="0"/>
            <a:lstStyle/>
            <a:p>
              <a:endParaRPr sz="1226"/>
            </a:p>
          </p:txBody>
        </p:sp>
        <p:sp>
          <p:nvSpPr>
            <p:cNvPr id="9" name="object 9"/>
            <p:cNvSpPr/>
            <p:nvPr/>
          </p:nvSpPr>
          <p:spPr>
            <a:xfrm>
              <a:off x="3601763" y="2570309"/>
              <a:ext cx="1606731" cy="570539"/>
            </a:xfrm>
            <a:custGeom>
              <a:avLst/>
              <a:gdLst/>
              <a:ahLst/>
              <a:cxnLst/>
              <a:rect l="l" t="t" r="r" b="b"/>
              <a:pathLst>
                <a:path w="1770379" h="628650">
                  <a:moveTo>
                    <a:pt x="105410" y="0"/>
                  </a:moveTo>
                  <a:lnTo>
                    <a:pt x="66436" y="8949"/>
                  </a:lnTo>
                  <a:lnTo>
                    <a:pt x="32702" y="32543"/>
                  </a:lnTo>
                  <a:lnTo>
                    <a:pt x="8969" y="65901"/>
                  </a:lnTo>
                  <a:lnTo>
                    <a:pt x="0" y="104139"/>
                  </a:lnTo>
                  <a:lnTo>
                    <a:pt x="0" y="523239"/>
                  </a:lnTo>
                  <a:lnTo>
                    <a:pt x="8969" y="562213"/>
                  </a:lnTo>
                  <a:lnTo>
                    <a:pt x="32702" y="595947"/>
                  </a:lnTo>
                  <a:lnTo>
                    <a:pt x="66436" y="619680"/>
                  </a:lnTo>
                  <a:lnTo>
                    <a:pt x="105410" y="628650"/>
                  </a:lnTo>
                  <a:lnTo>
                    <a:pt x="1666240" y="628650"/>
                  </a:lnTo>
                  <a:lnTo>
                    <a:pt x="1704478" y="619680"/>
                  </a:lnTo>
                  <a:lnTo>
                    <a:pt x="1737836" y="595947"/>
                  </a:lnTo>
                  <a:lnTo>
                    <a:pt x="1761430" y="562213"/>
                  </a:lnTo>
                  <a:lnTo>
                    <a:pt x="1770380" y="523239"/>
                  </a:lnTo>
                  <a:lnTo>
                    <a:pt x="1770380" y="104139"/>
                  </a:lnTo>
                  <a:lnTo>
                    <a:pt x="1761430" y="65901"/>
                  </a:lnTo>
                  <a:lnTo>
                    <a:pt x="1737836" y="32543"/>
                  </a:lnTo>
                  <a:lnTo>
                    <a:pt x="1704478" y="8949"/>
                  </a:lnTo>
                  <a:lnTo>
                    <a:pt x="1666240" y="0"/>
                  </a:lnTo>
                  <a:lnTo>
                    <a:pt x="105410" y="0"/>
                  </a:lnTo>
                  <a:close/>
                </a:path>
              </a:pathLst>
            </a:custGeom>
            <a:ln w="17970">
              <a:solidFill>
                <a:srgbClr val="3364A3"/>
              </a:solidFill>
            </a:ln>
          </p:spPr>
          <p:txBody>
            <a:bodyPr wrap="square" lIns="0" tIns="0" rIns="0" bIns="0" rtlCol="0"/>
            <a:lstStyle/>
            <a:p>
              <a:endParaRPr sz="1226"/>
            </a:p>
          </p:txBody>
        </p:sp>
        <p:sp>
          <p:nvSpPr>
            <p:cNvPr id="10" name="object 10"/>
            <p:cNvSpPr txBox="1"/>
            <p:nvPr/>
          </p:nvSpPr>
          <p:spPr>
            <a:xfrm>
              <a:off x="3845858" y="2642923"/>
              <a:ext cx="1022038" cy="374816"/>
            </a:xfrm>
            <a:prstGeom prst="rect">
              <a:avLst/>
            </a:prstGeom>
          </p:spPr>
          <p:txBody>
            <a:bodyPr vert="horz" wrap="square" lIns="0" tIns="8645" rIns="0" bIns="0" rtlCol="0">
              <a:spAutoFit/>
            </a:bodyPr>
            <a:lstStyle/>
            <a:p>
              <a:pPr marL="8645">
                <a:spcBef>
                  <a:spcPts val="68"/>
                </a:spcBef>
              </a:pPr>
              <a:r>
                <a:rPr sz="1770" dirty="0">
                  <a:solidFill>
                    <a:srgbClr val="333333"/>
                  </a:solidFill>
                  <a:latin typeface="Noto Sans Mono CJK JP Regular"/>
                  <a:cs typeface="Noto Sans Mono CJK JP Regular"/>
                </a:rPr>
                <a:t>A</a:t>
              </a:r>
              <a:r>
                <a:rPr sz="1770" spc="4" dirty="0">
                  <a:solidFill>
                    <a:srgbClr val="333333"/>
                  </a:solidFill>
                  <a:latin typeface="Noto Sans Mono CJK JP Regular"/>
                  <a:cs typeface="Noto Sans Mono CJK JP Regular"/>
                </a:rPr>
                <a:t>nima</a:t>
              </a:r>
              <a:r>
                <a:rPr sz="1770" dirty="0">
                  <a:solidFill>
                    <a:srgbClr val="333333"/>
                  </a:solidFill>
                  <a:latin typeface="Noto Sans Mono CJK JP Regular"/>
                  <a:cs typeface="Noto Sans Mono CJK JP Regular"/>
                </a:rPr>
                <a:t>l</a:t>
              </a:r>
              <a:endParaRPr sz="1770" dirty="0">
                <a:latin typeface="Noto Sans Mono CJK JP Regular"/>
                <a:cs typeface="Noto Sans Mono CJK JP Regular"/>
              </a:endParaRPr>
            </a:p>
          </p:txBody>
        </p:sp>
        <p:sp>
          <p:nvSpPr>
            <p:cNvPr id="11" name="object 11"/>
            <p:cNvSpPr/>
            <p:nvPr/>
          </p:nvSpPr>
          <p:spPr>
            <a:xfrm>
              <a:off x="5208494" y="2855002"/>
              <a:ext cx="1574458" cy="0"/>
            </a:xfrm>
            <a:custGeom>
              <a:avLst/>
              <a:gdLst/>
              <a:ahLst/>
              <a:cxnLst/>
              <a:rect l="l" t="t" r="r" b="b"/>
              <a:pathLst>
                <a:path w="1734820">
                  <a:moveTo>
                    <a:pt x="0" y="0"/>
                  </a:moveTo>
                  <a:lnTo>
                    <a:pt x="1734820" y="0"/>
                  </a:lnTo>
                </a:path>
              </a:pathLst>
            </a:custGeom>
            <a:ln w="17970">
              <a:solidFill>
                <a:srgbClr val="0066CC"/>
              </a:solidFill>
            </a:ln>
          </p:spPr>
          <p:txBody>
            <a:bodyPr wrap="square" lIns="0" tIns="0" rIns="0" bIns="0" rtlCol="0"/>
            <a:lstStyle/>
            <a:p>
              <a:endParaRPr sz="1226"/>
            </a:p>
          </p:txBody>
        </p:sp>
        <p:sp>
          <p:nvSpPr>
            <p:cNvPr id="12" name="object 12"/>
            <p:cNvSpPr/>
            <p:nvPr/>
          </p:nvSpPr>
          <p:spPr>
            <a:xfrm>
              <a:off x="6773731" y="2781236"/>
              <a:ext cx="207469" cy="148685"/>
            </a:xfrm>
            <a:prstGeom prst="rect">
              <a:avLst/>
            </a:prstGeom>
            <a:blipFill>
              <a:blip r:embed="rId3" cstate="print"/>
              <a:stretch>
                <a:fillRect/>
              </a:stretch>
            </a:blipFill>
          </p:spPr>
          <p:txBody>
            <a:bodyPr wrap="square" lIns="0" tIns="0" rIns="0" bIns="0" rtlCol="0"/>
            <a:lstStyle/>
            <a:p>
              <a:endParaRPr sz="1226"/>
            </a:p>
          </p:txBody>
        </p:sp>
      </p:grpSp>
      <p:grpSp>
        <p:nvGrpSpPr>
          <p:cNvPr id="15" name="Group 14"/>
          <p:cNvGrpSpPr/>
          <p:nvPr/>
        </p:nvGrpSpPr>
        <p:grpSpPr>
          <a:xfrm>
            <a:off x="6658715" y="2057400"/>
            <a:ext cx="4360586" cy="3069025"/>
            <a:chOff x="3526844" y="1060397"/>
            <a:chExt cx="5627017" cy="4712538"/>
          </a:xfrm>
        </p:grpSpPr>
        <p:sp>
          <p:nvSpPr>
            <p:cNvPr id="16" name="object 2"/>
            <p:cNvSpPr txBox="1"/>
            <p:nvPr/>
          </p:nvSpPr>
          <p:spPr>
            <a:xfrm>
              <a:off x="3526844" y="1060397"/>
              <a:ext cx="4741241" cy="906636"/>
            </a:xfrm>
            <a:prstGeom prst="rect">
              <a:avLst/>
            </a:prstGeom>
          </p:spPr>
          <p:txBody>
            <a:bodyPr vert="horz" wrap="square" lIns="0" tIns="25934" rIns="0" bIns="0" rtlCol="0">
              <a:spAutoFit/>
            </a:bodyPr>
            <a:lstStyle/>
            <a:p>
              <a:pPr marL="653553" marR="3458" indent="-644908">
                <a:lnSpc>
                  <a:spcPts val="2213"/>
                </a:lnSpc>
                <a:spcBef>
                  <a:spcPts val="204"/>
                </a:spcBef>
              </a:pPr>
              <a:r>
                <a:rPr sz="1906" spc="-4" dirty="0">
                  <a:solidFill>
                    <a:srgbClr val="FF6208"/>
                  </a:solidFill>
                  <a:latin typeface="DejaVu Sans"/>
                  <a:cs typeface="DejaVu Sans"/>
                </a:rPr>
                <a:t>Cat implements only 'new'</a:t>
              </a:r>
              <a:r>
                <a:rPr sz="1906" spc="-68" dirty="0">
                  <a:solidFill>
                    <a:srgbClr val="FF6208"/>
                  </a:solidFill>
                  <a:latin typeface="DejaVu Sans"/>
                  <a:cs typeface="DejaVu Sans"/>
                </a:rPr>
                <a:t> </a:t>
              </a:r>
              <a:r>
                <a:rPr sz="1906" dirty="0">
                  <a:solidFill>
                    <a:srgbClr val="FF6208"/>
                  </a:solidFill>
                  <a:latin typeface="DejaVu Sans"/>
                  <a:cs typeface="DejaVu Sans"/>
                </a:rPr>
                <a:t>or  </a:t>
              </a:r>
              <a:r>
                <a:rPr sz="1906" spc="-4" dirty="0">
                  <a:solidFill>
                    <a:srgbClr val="FF6208"/>
                  </a:solidFill>
                  <a:latin typeface="DejaVu Sans"/>
                  <a:cs typeface="DejaVu Sans"/>
                </a:rPr>
                <a:t>'changed'</a:t>
              </a:r>
              <a:r>
                <a:rPr sz="1906" spc="-17" dirty="0">
                  <a:solidFill>
                    <a:srgbClr val="FF6208"/>
                  </a:solidFill>
                  <a:latin typeface="DejaVu Sans"/>
                  <a:cs typeface="DejaVu Sans"/>
                </a:rPr>
                <a:t> </a:t>
              </a:r>
              <a:r>
                <a:rPr sz="1906" spc="-11" dirty="0">
                  <a:solidFill>
                    <a:srgbClr val="FF6208"/>
                  </a:solidFill>
                  <a:latin typeface="DejaVu Sans"/>
                  <a:cs typeface="DejaVu Sans"/>
                </a:rPr>
                <a:t>features</a:t>
              </a:r>
              <a:endParaRPr sz="1906">
                <a:latin typeface="DejaVu Sans"/>
                <a:cs typeface="DejaVu Sans"/>
              </a:endParaRPr>
            </a:p>
          </p:txBody>
        </p:sp>
        <p:sp>
          <p:nvSpPr>
            <p:cNvPr id="17" name="object 3"/>
            <p:cNvSpPr txBox="1"/>
            <p:nvPr/>
          </p:nvSpPr>
          <p:spPr>
            <a:xfrm>
              <a:off x="4536526" y="4866299"/>
              <a:ext cx="4617335" cy="906636"/>
            </a:xfrm>
            <a:prstGeom prst="rect">
              <a:avLst/>
            </a:prstGeom>
          </p:spPr>
          <p:txBody>
            <a:bodyPr vert="horz" wrap="square" lIns="0" tIns="25934" rIns="0" bIns="0" rtlCol="0">
              <a:spAutoFit/>
            </a:bodyPr>
            <a:lstStyle/>
            <a:p>
              <a:pPr marL="617246" marR="3458" indent="-608600">
                <a:lnSpc>
                  <a:spcPts val="2213"/>
                </a:lnSpc>
                <a:spcBef>
                  <a:spcPts val="204"/>
                </a:spcBef>
              </a:pPr>
              <a:r>
                <a:rPr sz="1906" spc="-4" dirty="0">
                  <a:solidFill>
                    <a:srgbClr val="FF6208"/>
                  </a:solidFill>
                  <a:latin typeface="DejaVu Sans"/>
                  <a:cs typeface="DejaVu Sans"/>
                </a:rPr>
                <a:t>Cat delegates the</a:t>
              </a:r>
              <a:r>
                <a:rPr sz="1906" spc="-75" dirty="0">
                  <a:solidFill>
                    <a:srgbClr val="FF6208"/>
                  </a:solidFill>
                  <a:latin typeface="DejaVu Sans"/>
                  <a:cs typeface="DejaVu Sans"/>
                </a:rPr>
                <a:t> </a:t>
              </a:r>
              <a:r>
                <a:rPr sz="1906" spc="-7" dirty="0">
                  <a:solidFill>
                    <a:srgbClr val="FF6208"/>
                  </a:solidFill>
                  <a:latin typeface="DejaVu Sans"/>
                  <a:cs typeface="DejaVu Sans"/>
                </a:rPr>
                <a:t>remaining  </a:t>
              </a:r>
              <a:r>
                <a:rPr sz="1906" spc="-11" dirty="0">
                  <a:solidFill>
                    <a:srgbClr val="FF6208"/>
                  </a:solidFill>
                  <a:latin typeface="DejaVu Sans"/>
                  <a:cs typeface="DejaVu Sans"/>
                </a:rPr>
                <a:t>features </a:t>
              </a:r>
              <a:r>
                <a:rPr sz="1906" spc="-4" dirty="0">
                  <a:solidFill>
                    <a:srgbClr val="FF6208"/>
                  </a:solidFill>
                  <a:latin typeface="DejaVu Sans"/>
                  <a:cs typeface="DejaVu Sans"/>
                </a:rPr>
                <a:t>to</a:t>
              </a:r>
              <a:r>
                <a:rPr sz="1906" spc="-11" dirty="0">
                  <a:solidFill>
                    <a:srgbClr val="FF6208"/>
                  </a:solidFill>
                  <a:latin typeface="DejaVu Sans"/>
                  <a:cs typeface="DejaVu Sans"/>
                </a:rPr>
                <a:t> </a:t>
              </a:r>
              <a:r>
                <a:rPr sz="1906" spc="-4" dirty="0">
                  <a:solidFill>
                    <a:srgbClr val="FF6208"/>
                  </a:solidFill>
                  <a:latin typeface="DejaVu Sans"/>
                  <a:cs typeface="DejaVu Sans"/>
                </a:rPr>
                <a:t>Animal</a:t>
              </a:r>
              <a:endParaRPr sz="1906">
                <a:latin typeface="DejaVu Sans"/>
                <a:cs typeface="DejaVu Sans"/>
              </a:endParaRPr>
            </a:p>
          </p:txBody>
        </p:sp>
        <p:sp>
          <p:nvSpPr>
            <p:cNvPr id="18" name="object 5"/>
            <p:cNvSpPr/>
            <p:nvPr/>
          </p:nvSpPr>
          <p:spPr>
            <a:xfrm>
              <a:off x="7581709" y="1796910"/>
              <a:ext cx="585522" cy="698479"/>
            </a:xfrm>
            <a:prstGeom prst="rect">
              <a:avLst/>
            </a:prstGeom>
            <a:blipFill>
              <a:blip r:embed="rId4" cstate="print"/>
              <a:stretch>
                <a:fillRect/>
              </a:stretch>
            </a:blipFill>
          </p:spPr>
          <p:txBody>
            <a:bodyPr wrap="square" lIns="0" tIns="0" rIns="0" bIns="0" rtlCol="0"/>
            <a:lstStyle/>
            <a:p>
              <a:endParaRPr sz="1226"/>
            </a:p>
          </p:txBody>
        </p:sp>
        <p:sp>
          <p:nvSpPr>
            <p:cNvPr id="19" name="object 6"/>
            <p:cNvSpPr/>
            <p:nvPr/>
          </p:nvSpPr>
          <p:spPr>
            <a:xfrm>
              <a:off x="5991112" y="4119409"/>
              <a:ext cx="723836" cy="628170"/>
            </a:xfrm>
            <a:prstGeom prst="rect">
              <a:avLst/>
            </a:prstGeom>
            <a:blipFill>
              <a:blip r:embed="rId5" cstate="print"/>
              <a:stretch>
                <a:fillRect/>
              </a:stretch>
            </a:blipFill>
          </p:spPr>
          <p:txBody>
            <a:bodyPr wrap="square" lIns="0" tIns="0" rIns="0" bIns="0" rtlCol="0"/>
            <a:lstStyle/>
            <a:p>
              <a:endParaRPr sz="1226"/>
            </a:p>
          </p:txBody>
        </p:sp>
        <p:sp>
          <p:nvSpPr>
            <p:cNvPr id="20" name="object 7"/>
            <p:cNvSpPr/>
            <p:nvPr/>
          </p:nvSpPr>
          <p:spPr>
            <a:xfrm>
              <a:off x="7756903" y="3145458"/>
              <a:ext cx="28815" cy="165975"/>
            </a:xfrm>
            <a:custGeom>
              <a:avLst/>
              <a:gdLst/>
              <a:ahLst/>
              <a:cxnLst/>
              <a:rect l="l" t="t" r="r" b="b"/>
              <a:pathLst>
                <a:path w="31750" h="182879">
                  <a:moveTo>
                    <a:pt x="31750" y="0"/>
                  </a:moveTo>
                  <a:lnTo>
                    <a:pt x="29646" y="47863"/>
                  </a:lnTo>
                  <a:lnTo>
                    <a:pt x="23495" y="94297"/>
                  </a:lnTo>
                  <a:lnTo>
                    <a:pt x="13533" y="139303"/>
                  </a:lnTo>
                  <a:lnTo>
                    <a:pt x="0" y="182880"/>
                  </a:lnTo>
                </a:path>
              </a:pathLst>
            </a:custGeom>
            <a:ln w="35941">
              <a:solidFill>
                <a:srgbClr val="000000"/>
              </a:solidFill>
            </a:ln>
          </p:spPr>
          <p:txBody>
            <a:bodyPr wrap="square" lIns="0" tIns="0" rIns="0" bIns="0" rtlCol="0"/>
            <a:lstStyle/>
            <a:p>
              <a:endParaRPr sz="1226"/>
            </a:p>
          </p:txBody>
        </p:sp>
        <p:sp>
          <p:nvSpPr>
            <p:cNvPr id="21" name="object 8"/>
            <p:cNvSpPr/>
            <p:nvPr/>
          </p:nvSpPr>
          <p:spPr>
            <a:xfrm>
              <a:off x="7562114" y="3454358"/>
              <a:ext cx="116413" cy="117565"/>
            </a:xfrm>
            <a:custGeom>
              <a:avLst/>
              <a:gdLst/>
              <a:ahLst/>
              <a:cxnLst/>
              <a:rect l="l" t="t" r="r" b="b"/>
              <a:pathLst>
                <a:path w="128270" h="129539">
                  <a:moveTo>
                    <a:pt x="128269" y="0"/>
                  </a:moveTo>
                  <a:lnTo>
                    <a:pt x="100191" y="33813"/>
                  </a:lnTo>
                  <a:lnTo>
                    <a:pt x="69373" y="66675"/>
                  </a:lnTo>
                  <a:lnTo>
                    <a:pt x="35937" y="98583"/>
                  </a:lnTo>
                  <a:lnTo>
                    <a:pt x="0" y="129539"/>
                  </a:lnTo>
                </a:path>
              </a:pathLst>
            </a:custGeom>
            <a:ln w="35941">
              <a:solidFill>
                <a:srgbClr val="000000"/>
              </a:solidFill>
            </a:ln>
          </p:spPr>
          <p:txBody>
            <a:bodyPr wrap="square" lIns="0" tIns="0" rIns="0" bIns="0" rtlCol="0"/>
            <a:lstStyle/>
            <a:p>
              <a:endParaRPr sz="1226"/>
            </a:p>
          </p:txBody>
        </p:sp>
        <p:sp>
          <p:nvSpPr>
            <p:cNvPr id="22" name="object 9"/>
            <p:cNvSpPr/>
            <p:nvPr/>
          </p:nvSpPr>
          <p:spPr>
            <a:xfrm>
              <a:off x="7276268" y="3665284"/>
              <a:ext cx="148686" cy="71462"/>
            </a:xfrm>
            <a:custGeom>
              <a:avLst/>
              <a:gdLst/>
              <a:ahLst/>
              <a:cxnLst/>
              <a:rect l="l" t="t" r="r" b="b"/>
              <a:pathLst>
                <a:path w="163829" h="78739">
                  <a:moveTo>
                    <a:pt x="163829" y="0"/>
                  </a:moveTo>
                  <a:lnTo>
                    <a:pt x="125015" y="20697"/>
                  </a:lnTo>
                  <a:lnTo>
                    <a:pt x="84772" y="40798"/>
                  </a:lnTo>
                  <a:lnTo>
                    <a:pt x="43100" y="60186"/>
                  </a:lnTo>
                  <a:lnTo>
                    <a:pt x="0" y="78739"/>
                  </a:lnTo>
                </a:path>
              </a:pathLst>
            </a:custGeom>
            <a:ln w="35941">
              <a:solidFill>
                <a:srgbClr val="000000"/>
              </a:solidFill>
            </a:ln>
          </p:spPr>
          <p:txBody>
            <a:bodyPr wrap="square" lIns="0" tIns="0" rIns="0" bIns="0" rtlCol="0"/>
            <a:lstStyle/>
            <a:p>
              <a:endParaRPr sz="1226"/>
            </a:p>
          </p:txBody>
        </p:sp>
        <p:sp>
          <p:nvSpPr>
            <p:cNvPr id="23" name="object 10"/>
            <p:cNvSpPr/>
            <p:nvPr/>
          </p:nvSpPr>
          <p:spPr>
            <a:xfrm>
              <a:off x="6959300" y="3794376"/>
              <a:ext cx="157907" cy="43799"/>
            </a:xfrm>
            <a:custGeom>
              <a:avLst/>
              <a:gdLst/>
              <a:ahLst/>
              <a:cxnLst/>
              <a:rect l="l" t="t" r="r" b="b"/>
              <a:pathLst>
                <a:path w="173989" h="48260">
                  <a:moveTo>
                    <a:pt x="173990" y="0"/>
                  </a:moveTo>
                  <a:lnTo>
                    <a:pt x="131623" y="13077"/>
                  </a:lnTo>
                  <a:lnTo>
                    <a:pt x="88423" y="25558"/>
                  </a:lnTo>
                  <a:lnTo>
                    <a:pt x="44509" y="37326"/>
                  </a:lnTo>
                  <a:lnTo>
                    <a:pt x="0" y="48260"/>
                  </a:lnTo>
                </a:path>
              </a:pathLst>
            </a:custGeom>
            <a:ln w="35941">
              <a:solidFill>
                <a:srgbClr val="000000"/>
              </a:solidFill>
            </a:ln>
          </p:spPr>
          <p:txBody>
            <a:bodyPr wrap="square" lIns="0" tIns="0" rIns="0" bIns="0" rtlCol="0"/>
            <a:lstStyle/>
            <a:p>
              <a:endParaRPr sz="1226"/>
            </a:p>
          </p:txBody>
        </p:sp>
        <p:sp>
          <p:nvSpPr>
            <p:cNvPr id="24" name="object 11"/>
            <p:cNvSpPr/>
            <p:nvPr/>
          </p:nvSpPr>
          <p:spPr>
            <a:xfrm>
              <a:off x="6629655" y="3872753"/>
              <a:ext cx="162517" cy="23052"/>
            </a:xfrm>
            <a:custGeom>
              <a:avLst/>
              <a:gdLst/>
              <a:ahLst/>
              <a:cxnLst/>
              <a:rect l="l" t="t" r="r" b="b"/>
              <a:pathLst>
                <a:path w="179070" h="25400">
                  <a:moveTo>
                    <a:pt x="179069" y="0"/>
                  </a:moveTo>
                  <a:lnTo>
                    <a:pt x="135016" y="7183"/>
                  </a:lnTo>
                  <a:lnTo>
                    <a:pt x="90487" y="13652"/>
                  </a:lnTo>
                  <a:lnTo>
                    <a:pt x="45481" y="19645"/>
                  </a:lnTo>
                  <a:lnTo>
                    <a:pt x="0" y="25400"/>
                  </a:lnTo>
                </a:path>
              </a:pathLst>
            </a:custGeom>
            <a:ln w="35941">
              <a:solidFill>
                <a:srgbClr val="000000"/>
              </a:solidFill>
            </a:ln>
          </p:spPr>
          <p:txBody>
            <a:bodyPr wrap="square" lIns="0" tIns="0" rIns="0" bIns="0" rtlCol="0"/>
            <a:lstStyle/>
            <a:p>
              <a:endParaRPr sz="1226"/>
            </a:p>
          </p:txBody>
        </p:sp>
        <p:sp>
          <p:nvSpPr>
            <p:cNvPr id="25" name="object 12"/>
            <p:cNvSpPr/>
            <p:nvPr/>
          </p:nvSpPr>
          <p:spPr>
            <a:xfrm>
              <a:off x="6295400" y="3911941"/>
              <a:ext cx="168280" cy="9221"/>
            </a:xfrm>
            <a:custGeom>
              <a:avLst/>
              <a:gdLst/>
              <a:ahLst/>
              <a:cxnLst/>
              <a:rect l="l" t="t" r="r" b="b"/>
              <a:pathLst>
                <a:path w="185420" h="10160">
                  <a:moveTo>
                    <a:pt x="185419" y="0"/>
                  </a:moveTo>
                  <a:lnTo>
                    <a:pt x="139481" y="3373"/>
                  </a:lnTo>
                  <a:lnTo>
                    <a:pt x="93186" y="6032"/>
                  </a:lnTo>
                  <a:lnTo>
                    <a:pt x="46652" y="8215"/>
                  </a:lnTo>
                  <a:lnTo>
                    <a:pt x="0" y="10160"/>
                  </a:lnTo>
                </a:path>
              </a:pathLst>
            </a:custGeom>
            <a:ln w="35940">
              <a:solidFill>
                <a:srgbClr val="000000"/>
              </a:solidFill>
            </a:ln>
          </p:spPr>
          <p:txBody>
            <a:bodyPr wrap="square" lIns="0" tIns="0" rIns="0" bIns="0" rtlCol="0"/>
            <a:lstStyle/>
            <a:p>
              <a:endParaRPr sz="1226"/>
            </a:p>
          </p:txBody>
        </p:sp>
        <p:sp>
          <p:nvSpPr>
            <p:cNvPr id="26" name="object 13"/>
            <p:cNvSpPr/>
            <p:nvPr/>
          </p:nvSpPr>
          <p:spPr>
            <a:xfrm>
              <a:off x="5963450" y="3917704"/>
              <a:ext cx="165975" cy="5763"/>
            </a:xfrm>
            <a:custGeom>
              <a:avLst/>
              <a:gdLst/>
              <a:ahLst/>
              <a:cxnLst/>
              <a:rect l="l" t="t" r="r" b="b"/>
              <a:pathLst>
                <a:path w="182879" h="6350">
                  <a:moveTo>
                    <a:pt x="182879" y="6350"/>
                  </a:moveTo>
                  <a:lnTo>
                    <a:pt x="137160" y="5357"/>
                  </a:lnTo>
                  <a:lnTo>
                    <a:pt x="91440" y="4127"/>
                  </a:lnTo>
                  <a:lnTo>
                    <a:pt x="45720" y="2420"/>
                  </a:lnTo>
                  <a:lnTo>
                    <a:pt x="0" y="0"/>
                  </a:lnTo>
                </a:path>
              </a:pathLst>
            </a:custGeom>
            <a:ln w="35941">
              <a:solidFill>
                <a:srgbClr val="000000"/>
              </a:solidFill>
            </a:ln>
          </p:spPr>
          <p:txBody>
            <a:bodyPr wrap="square" lIns="0" tIns="0" rIns="0" bIns="0" rtlCol="0"/>
            <a:lstStyle/>
            <a:p>
              <a:endParaRPr sz="1226"/>
            </a:p>
          </p:txBody>
        </p:sp>
        <p:sp>
          <p:nvSpPr>
            <p:cNvPr id="27" name="object 14"/>
            <p:cNvSpPr/>
            <p:nvPr/>
          </p:nvSpPr>
          <p:spPr>
            <a:xfrm>
              <a:off x="5630348" y="3887736"/>
              <a:ext cx="165975" cy="18442"/>
            </a:xfrm>
            <a:custGeom>
              <a:avLst/>
              <a:gdLst/>
              <a:ahLst/>
              <a:cxnLst/>
              <a:rect l="l" t="t" r="r" b="b"/>
              <a:pathLst>
                <a:path w="182879" h="20320">
                  <a:moveTo>
                    <a:pt x="182879" y="20319"/>
                  </a:moveTo>
                  <a:lnTo>
                    <a:pt x="136981" y="16073"/>
                  </a:lnTo>
                  <a:lnTo>
                    <a:pt x="90963" y="11112"/>
                  </a:lnTo>
                  <a:lnTo>
                    <a:pt x="45184" y="5675"/>
                  </a:lnTo>
                  <a:lnTo>
                    <a:pt x="0" y="0"/>
                  </a:lnTo>
                </a:path>
              </a:pathLst>
            </a:custGeom>
            <a:ln w="35941">
              <a:solidFill>
                <a:srgbClr val="000000"/>
              </a:solidFill>
            </a:ln>
          </p:spPr>
          <p:txBody>
            <a:bodyPr wrap="square" lIns="0" tIns="0" rIns="0" bIns="0" rtlCol="0"/>
            <a:lstStyle/>
            <a:p>
              <a:endParaRPr sz="1226"/>
            </a:p>
          </p:txBody>
        </p:sp>
        <p:sp>
          <p:nvSpPr>
            <p:cNvPr id="28" name="object 15"/>
            <p:cNvSpPr/>
            <p:nvPr/>
          </p:nvSpPr>
          <p:spPr>
            <a:xfrm>
              <a:off x="5301855" y="3827801"/>
              <a:ext cx="165975" cy="34578"/>
            </a:xfrm>
            <a:custGeom>
              <a:avLst/>
              <a:gdLst/>
              <a:ahLst/>
              <a:cxnLst/>
              <a:rect l="l" t="t" r="r" b="b"/>
              <a:pathLst>
                <a:path w="182879" h="38100">
                  <a:moveTo>
                    <a:pt x="182879" y="38100"/>
                  </a:moveTo>
                  <a:lnTo>
                    <a:pt x="136445" y="29289"/>
                  </a:lnTo>
                  <a:lnTo>
                    <a:pt x="90487" y="20002"/>
                  </a:lnTo>
                  <a:lnTo>
                    <a:pt x="45005" y="10239"/>
                  </a:lnTo>
                  <a:lnTo>
                    <a:pt x="0" y="0"/>
                  </a:lnTo>
                </a:path>
              </a:pathLst>
            </a:custGeom>
            <a:ln w="35941">
              <a:solidFill>
                <a:srgbClr val="000000"/>
              </a:solidFill>
            </a:ln>
          </p:spPr>
          <p:txBody>
            <a:bodyPr wrap="square" lIns="0" tIns="0" rIns="0" bIns="0" rtlCol="0"/>
            <a:lstStyle/>
            <a:p>
              <a:endParaRPr sz="1226"/>
            </a:p>
          </p:txBody>
        </p:sp>
        <p:sp>
          <p:nvSpPr>
            <p:cNvPr id="29" name="object 16"/>
            <p:cNvSpPr/>
            <p:nvPr/>
          </p:nvSpPr>
          <p:spPr>
            <a:xfrm>
              <a:off x="4984889" y="3732135"/>
              <a:ext cx="155602" cy="53019"/>
            </a:xfrm>
            <a:custGeom>
              <a:avLst/>
              <a:gdLst/>
              <a:ahLst/>
              <a:cxnLst/>
              <a:rect l="l" t="t" r="r" b="b"/>
              <a:pathLst>
                <a:path w="171450" h="58420">
                  <a:moveTo>
                    <a:pt x="171450" y="58419"/>
                  </a:moveTo>
                  <a:lnTo>
                    <a:pt x="127158" y="44648"/>
                  </a:lnTo>
                  <a:lnTo>
                    <a:pt x="83819" y="30162"/>
                  </a:lnTo>
                  <a:lnTo>
                    <a:pt x="41433" y="15200"/>
                  </a:lnTo>
                  <a:lnTo>
                    <a:pt x="0" y="0"/>
                  </a:lnTo>
                </a:path>
              </a:pathLst>
            </a:custGeom>
            <a:ln w="35941">
              <a:solidFill>
                <a:srgbClr val="000000"/>
              </a:solidFill>
            </a:ln>
          </p:spPr>
          <p:txBody>
            <a:bodyPr wrap="square" lIns="0" tIns="0" rIns="0" bIns="0" rtlCol="0"/>
            <a:lstStyle/>
            <a:p>
              <a:endParaRPr sz="1226"/>
            </a:p>
          </p:txBody>
        </p:sp>
        <p:sp>
          <p:nvSpPr>
            <p:cNvPr id="30" name="object 17"/>
            <p:cNvSpPr/>
            <p:nvPr/>
          </p:nvSpPr>
          <p:spPr>
            <a:xfrm>
              <a:off x="4689822" y="3584602"/>
              <a:ext cx="138313" cy="79530"/>
            </a:xfrm>
            <a:custGeom>
              <a:avLst/>
              <a:gdLst/>
              <a:ahLst/>
              <a:cxnLst/>
              <a:rect l="l" t="t" r="r" b="b"/>
              <a:pathLst>
                <a:path w="152400" h="87629">
                  <a:moveTo>
                    <a:pt x="152400" y="87629"/>
                  </a:moveTo>
                  <a:lnTo>
                    <a:pt x="112156" y="67151"/>
                  </a:lnTo>
                  <a:lnTo>
                    <a:pt x="73342" y="45720"/>
                  </a:lnTo>
                  <a:lnTo>
                    <a:pt x="35956" y="23336"/>
                  </a:lnTo>
                  <a:lnTo>
                    <a:pt x="0" y="0"/>
                  </a:lnTo>
                </a:path>
              </a:pathLst>
            </a:custGeom>
            <a:ln w="35941">
              <a:solidFill>
                <a:srgbClr val="000000"/>
              </a:solidFill>
            </a:ln>
          </p:spPr>
          <p:txBody>
            <a:bodyPr wrap="square" lIns="0" tIns="0" rIns="0" bIns="0" rtlCol="0"/>
            <a:lstStyle/>
            <a:p>
              <a:endParaRPr sz="1226"/>
            </a:p>
          </p:txBody>
        </p:sp>
        <p:sp>
          <p:nvSpPr>
            <p:cNvPr id="31" name="object 18"/>
            <p:cNvSpPr/>
            <p:nvPr/>
          </p:nvSpPr>
          <p:spPr>
            <a:xfrm>
              <a:off x="4485810" y="3394422"/>
              <a:ext cx="69156" cy="81835"/>
            </a:xfrm>
            <a:custGeom>
              <a:avLst/>
              <a:gdLst/>
              <a:ahLst/>
              <a:cxnLst/>
              <a:rect l="l" t="t" r="r" b="b"/>
              <a:pathLst>
                <a:path w="76200" h="90170">
                  <a:moveTo>
                    <a:pt x="76200" y="90170"/>
                  </a:moveTo>
                  <a:lnTo>
                    <a:pt x="55721" y="68222"/>
                  </a:lnTo>
                  <a:lnTo>
                    <a:pt x="36194" y="46037"/>
                  </a:lnTo>
                  <a:lnTo>
                    <a:pt x="17621" y="23375"/>
                  </a:lnTo>
                  <a:lnTo>
                    <a:pt x="0" y="0"/>
                  </a:lnTo>
                </a:path>
              </a:pathLst>
            </a:custGeom>
            <a:ln w="35941">
              <a:solidFill>
                <a:srgbClr val="000000"/>
              </a:solidFill>
            </a:ln>
          </p:spPr>
          <p:txBody>
            <a:bodyPr wrap="square" lIns="0" tIns="0" rIns="0" bIns="0" rtlCol="0"/>
            <a:lstStyle/>
            <a:p>
              <a:endParaRPr sz="1226"/>
            </a:p>
          </p:txBody>
        </p:sp>
        <p:sp>
          <p:nvSpPr>
            <p:cNvPr id="32" name="object 19"/>
            <p:cNvSpPr/>
            <p:nvPr/>
          </p:nvSpPr>
          <p:spPr>
            <a:xfrm>
              <a:off x="4406280" y="3144306"/>
              <a:ext cx="186722" cy="310051"/>
            </a:xfrm>
            <a:custGeom>
              <a:avLst/>
              <a:gdLst/>
              <a:ahLst/>
              <a:cxnLst/>
              <a:rect l="l" t="t" r="r" b="b"/>
              <a:pathLst>
                <a:path w="205739" h="341629">
                  <a:moveTo>
                    <a:pt x="0" y="0"/>
                  </a:moveTo>
                  <a:lnTo>
                    <a:pt x="1270" y="341629"/>
                  </a:lnTo>
                  <a:lnTo>
                    <a:pt x="205740" y="271779"/>
                  </a:lnTo>
                  <a:lnTo>
                    <a:pt x="0" y="0"/>
                  </a:lnTo>
                  <a:close/>
                </a:path>
              </a:pathLst>
            </a:custGeom>
            <a:solidFill>
              <a:srgbClr val="000000"/>
            </a:solidFill>
          </p:spPr>
          <p:txBody>
            <a:bodyPr wrap="square" lIns="0" tIns="0" rIns="0" bIns="0" rtlCol="0"/>
            <a:lstStyle/>
            <a:p>
              <a:endParaRPr sz="1226"/>
            </a:p>
          </p:txBody>
        </p:sp>
        <p:sp>
          <p:nvSpPr>
            <p:cNvPr id="33" name="object 20"/>
            <p:cNvSpPr/>
            <p:nvPr/>
          </p:nvSpPr>
          <p:spPr>
            <a:xfrm>
              <a:off x="6981200" y="2573767"/>
              <a:ext cx="1607884" cy="571692"/>
            </a:xfrm>
            <a:custGeom>
              <a:avLst/>
              <a:gdLst/>
              <a:ahLst/>
              <a:cxnLst/>
              <a:rect l="l" t="t" r="r" b="b"/>
              <a:pathLst>
                <a:path w="1771650" h="629920">
                  <a:moveTo>
                    <a:pt x="1666239" y="0"/>
                  </a:moveTo>
                  <a:lnTo>
                    <a:pt x="105410" y="0"/>
                  </a:ln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close/>
                </a:path>
              </a:pathLst>
            </a:custGeom>
            <a:solidFill>
              <a:srgbClr val="FFD21F">
                <a:alpha val="75000"/>
              </a:srgbClr>
            </a:solidFill>
          </p:spPr>
          <p:txBody>
            <a:bodyPr wrap="square" lIns="0" tIns="0" rIns="0" bIns="0" rtlCol="0"/>
            <a:lstStyle/>
            <a:p>
              <a:endParaRPr sz="1226"/>
            </a:p>
          </p:txBody>
        </p:sp>
        <p:sp>
          <p:nvSpPr>
            <p:cNvPr id="34" name="object 21"/>
            <p:cNvSpPr/>
            <p:nvPr/>
          </p:nvSpPr>
          <p:spPr>
            <a:xfrm>
              <a:off x="6981200" y="2573767"/>
              <a:ext cx="1607884" cy="571692"/>
            </a:xfrm>
            <a:custGeom>
              <a:avLst/>
              <a:gdLst/>
              <a:ahLst/>
              <a:cxnLst/>
              <a:rect l="l" t="t" r="r" b="b"/>
              <a:pathLst>
                <a:path w="1771650" h="629920">
                  <a:moveTo>
                    <a:pt x="105410" y="0"/>
                  </a:moveTo>
                  <a:lnTo>
                    <a:pt x="66436" y="8949"/>
                  </a:lnTo>
                  <a:lnTo>
                    <a:pt x="32702" y="32543"/>
                  </a:lnTo>
                  <a:lnTo>
                    <a:pt x="8969" y="65901"/>
                  </a:lnTo>
                  <a:lnTo>
                    <a:pt x="0" y="104139"/>
                  </a:lnTo>
                  <a:lnTo>
                    <a:pt x="0" y="524510"/>
                  </a:lnTo>
                  <a:lnTo>
                    <a:pt x="8969" y="563483"/>
                  </a:lnTo>
                  <a:lnTo>
                    <a:pt x="32702" y="597217"/>
                  </a:lnTo>
                  <a:lnTo>
                    <a:pt x="66436" y="620950"/>
                  </a:lnTo>
                  <a:lnTo>
                    <a:pt x="105410" y="629919"/>
                  </a:lnTo>
                  <a:lnTo>
                    <a:pt x="1666239" y="629919"/>
                  </a:lnTo>
                  <a:lnTo>
                    <a:pt x="1705213" y="620950"/>
                  </a:lnTo>
                  <a:lnTo>
                    <a:pt x="1738947" y="597217"/>
                  </a:lnTo>
                  <a:lnTo>
                    <a:pt x="1762680" y="563483"/>
                  </a:lnTo>
                  <a:lnTo>
                    <a:pt x="1771649" y="524510"/>
                  </a:lnTo>
                  <a:lnTo>
                    <a:pt x="1771649" y="104139"/>
                  </a:lnTo>
                  <a:lnTo>
                    <a:pt x="1762680" y="65901"/>
                  </a:lnTo>
                  <a:lnTo>
                    <a:pt x="1738947" y="32543"/>
                  </a:lnTo>
                  <a:lnTo>
                    <a:pt x="1705213" y="8949"/>
                  </a:lnTo>
                  <a:lnTo>
                    <a:pt x="1666239" y="0"/>
                  </a:lnTo>
                  <a:lnTo>
                    <a:pt x="105410" y="0"/>
                  </a:lnTo>
                  <a:close/>
                </a:path>
              </a:pathLst>
            </a:custGeom>
            <a:ln w="17970">
              <a:solidFill>
                <a:srgbClr val="3364A3"/>
              </a:solidFill>
            </a:ln>
          </p:spPr>
          <p:txBody>
            <a:bodyPr wrap="square" lIns="0" tIns="0" rIns="0" bIns="0" rtlCol="0"/>
            <a:lstStyle/>
            <a:p>
              <a:endParaRPr sz="1226"/>
            </a:p>
          </p:txBody>
        </p:sp>
        <p:sp>
          <p:nvSpPr>
            <p:cNvPr id="35" name="object 22"/>
            <p:cNvSpPr txBox="1"/>
            <p:nvPr/>
          </p:nvSpPr>
          <p:spPr>
            <a:xfrm>
              <a:off x="7547130" y="2646381"/>
              <a:ext cx="474873" cy="431652"/>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Ca</a:t>
              </a:r>
              <a:r>
                <a:rPr sz="1770" dirty="0">
                  <a:solidFill>
                    <a:srgbClr val="333333"/>
                  </a:solidFill>
                  <a:latin typeface="Noto Sans Mono CJK JP Regular"/>
                  <a:cs typeface="Noto Sans Mono CJK JP Regular"/>
                </a:rPr>
                <a:t>t</a:t>
              </a:r>
              <a:endParaRPr sz="1770">
                <a:latin typeface="Noto Sans Mono CJK JP Regular"/>
                <a:cs typeface="Noto Sans Mono CJK JP Regular"/>
              </a:endParaRPr>
            </a:p>
          </p:txBody>
        </p:sp>
        <p:sp>
          <p:nvSpPr>
            <p:cNvPr id="36" name="object 23"/>
            <p:cNvSpPr/>
            <p:nvPr/>
          </p:nvSpPr>
          <p:spPr>
            <a:xfrm>
              <a:off x="3602915" y="2573767"/>
              <a:ext cx="1606731" cy="570539"/>
            </a:xfrm>
            <a:custGeom>
              <a:avLst/>
              <a:gdLst/>
              <a:ahLst/>
              <a:cxnLst/>
              <a:rect l="l" t="t" r="r" b="b"/>
              <a:pathLst>
                <a:path w="1770379" h="628650">
                  <a:moveTo>
                    <a:pt x="1664970" y="0"/>
                  </a:moveTo>
                  <a:lnTo>
                    <a:pt x="104140" y="0"/>
                  </a:ln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close/>
                </a:path>
              </a:pathLst>
            </a:custGeom>
            <a:solidFill>
              <a:srgbClr val="FFD21F">
                <a:alpha val="75000"/>
              </a:srgbClr>
            </a:solidFill>
          </p:spPr>
          <p:txBody>
            <a:bodyPr wrap="square" lIns="0" tIns="0" rIns="0" bIns="0" rtlCol="0"/>
            <a:lstStyle/>
            <a:p>
              <a:endParaRPr sz="1226"/>
            </a:p>
          </p:txBody>
        </p:sp>
        <p:sp>
          <p:nvSpPr>
            <p:cNvPr id="37" name="object 24"/>
            <p:cNvSpPr/>
            <p:nvPr/>
          </p:nvSpPr>
          <p:spPr>
            <a:xfrm>
              <a:off x="3602915" y="2573767"/>
              <a:ext cx="1606731" cy="570539"/>
            </a:xfrm>
            <a:custGeom>
              <a:avLst/>
              <a:gdLst/>
              <a:ahLst/>
              <a:cxnLst/>
              <a:rect l="l" t="t" r="r" b="b"/>
              <a:pathLst>
                <a:path w="1770379" h="628650">
                  <a:moveTo>
                    <a:pt x="104140" y="0"/>
                  </a:moveTo>
                  <a:lnTo>
                    <a:pt x="65901" y="8969"/>
                  </a:lnTo>
                  <a:lnTo>
                    <a:pt x="32543" y="32702"/>
                  </a:lnTo>
                  <a:lnTo>
                    <a:pt x="8949" y="66436"/>
                  </a:lnTo>
                  <a:lnTo>
                    <a:pt x="0" y="105410"/>
                  </a:lnTo>
                  <a:lnTo>
                    <a:pt x="0" y="524510"/>
                  </a:lnTo>
                  <a:lnTo>
                    <a:pt x="8949" y="562748"/>
                  </a:lnTo>
                  <a:lnTo>
                    <a:pt x="32543" y="596106"/>
                  </a:lnTo>
                  <a:lnTo>
                    <a:pt x="65901" y="619700"/>
                  </a:lnTo>
                  <a:lnTo>
                    <a:pt x="104140" y="628650"/>
                  </a:lnTo>
                  <a:lnTo>
                    <a:pt x="1664970" y="628650"/>
                  </a:lnTo>
                  <a:lnTo>
                    <a:pt x="1703407" y="619700"/>
                  </a:lnTo>
                  <a:lnTo>
                    <a:pt x="1737201" y="596106"/>
                  </a:lnTo>
                  <a:lnTo>
                    <a:pt x="1761232" y="562748"/>
                  </a:lnTo>
                  <a:lnTo>
                    <a:pt x="1770380" y="524510"/>
                  </a:lnTo>
                  <a:lnTo>
                    <a:pt x="1770380" y="105410"/>
                  </a:lnTo>
                  <a:lnTo>
                    <a:pt x="1761232" y="66436"/>
                  </a:lnTo>
                  <a:lnTo>
                    <a:pt x="1737201" y="32702"/>
                  </a:lnTo>
                  <a:lnTo>
                    <a:pt x="1703407" y="8969"/>
                  </a:lnTo>
                  <a:lnTo>
                    <a:pt x="1664970" y="0"/>
                  </a:lnTo>
                  <a:lnTo>
                    <a:pt x="104140" y="0"/>
                  </a:lnTo>
                  <a:close/>
                </a:path>
              </a:pathLst>
            </a:custGeom>
            <a:ln w="17970">
              <a:solidFill>
                <a:srgbClr val="3364A3"/>
              </a:solidFill>
            </a:ln>
          </p:spPr>
          <p:txBody>
            <a:bodyPr wrap="square" lIns="0" tIns="0" rIns="0" bIns="0" rtlCol="0"/>
            <a:lstStyle/>
            <a:p>
              <a:endParaRPr sz="1226"/>
            </a:p>
          </p:txBody>
        </p:sp>
        <p:sp>
          <p:nvSpPr>
            <p:cNvPr id="38" name="object 25"/>
            <p:cNvSpPr txBox="1"/>
            <p:nvPr/>
          </p:nvSpPr>
          <p:spPr>
            <a:xfrm>
              <a:off x="3941781" y="2646381"/>
              <a:ext cx="926117" cy="431652"/>
            </a:xfrm>
            <a:prstGeom prst="rect">
              <a:avLst/>
            </a:prstGeom>
          </p:spPr>
          <p:txBody>
            <a:bodyPr vert="horz" wrap="square" lIns="0" tIns="8645" rIns="0" bIns="0" rtlCol="0">
              <a:spAutoFit/>
            </a:bodyPr>
            <a:lstStyle/>
            <a:p>
              <a:pPr marL="8645">
                <a:spcBef>
                  <a:spcPts val="68"/>
                </a:spcBef>
              </a:pPr>
              <a:r>
                <a:rPr sz="1770" spc="4" dirty="0">
                  <a:solidFill>
                    <a:srgbClr val="333333"/>
                  </a:solidFill>
                  <a:latin typeface="Noto Sans Mono CJK JP Regular"/>
                  <a:cs typeface="Noto Sans Mono CJK JP Regular"/>
                </a:rPr>
                <a:t>An</a:t>
              </a:r>
              <a:r>
                <a:rPr sz="1770" dirty="0">
                  <a:solidFill>
                    <a:srgbClr val="333333"/>
                  </a:solidFill>
                  <a:latin typeface="Noto Sans Mono CJK JP Regular"/>
                  <a:cs typeface="Noto Sans Mono CJK JP Regular"/>
                </a:rPr>
                <a:t>i</a:t>
              </a:r>
              <a:r>
                <a:rPr sz="1770" spc="4" dirty="0">
                  <a:solidFill>
                    <a:srgbClr val="333333"/>
                  </a:solidFill>
                  <a:latin typeface="Noto Sans Mono CJK JP Regular"/>
                  <a:cs typeface="Noto Sans Mono CJK JP Regular"/>
                </a:rPr>
                <a:t>ma</a:t>
              </a:r>
              <a:r>
                <a:rPr sz="1770" dirty="0">
                  <a:solidFill>
                    <a:srgbClr val="333333"/>
                  </a:solidFill>
                  <a:latin typeface="Noto Sans Mono CJK JP Regular"/>
                  <a:cs typeface="Noto Sans Mono CJK JP Regular"/>
                </a:rPr>
                <a:t>l</a:t>
              </a:r>
              <a:endParaRPr sz="1770">
                <a:latin typeface="Noto Sans Mono CJK JP Regular"/>
                <a:cs typeface="Noto Sans Mono CJK JP Regular"/>
              </a:endParaRPr>
            </a:p>
          </p:txBody>
        </p:sp>
        <p:sp>
          <p:nvSpPr>
            <p:cNvPr id="39" name="object 26"/>
            <p:cNvSpPr/>
            <p:nvPr/>
          </p:nvSpPr>
          <p:spPr>
            <a:xfrm>
              <a:off x="5209647" y="2859613"/>
              <a:ext cx="1574458" cy="0"/>
            </a:xfrm>
            <a:custGeom>
              <a:avLst/>
              <a:gdLst/>
              <a:ahLst/>
              <a:cxnLst/>
              <a:rect l="l" t="t" r="r" b="b"/>
              <a:pathLst>
                <a:path w="1734820">
                  <a:moveTo>
                    <a:pt x="0" y="0"/>
                  </a:moveTo>
                  <a:lnTo>
                    <a:pt x="1734819" y="0"/>
                  </a:lnTo>
                </a:path>
              </a:pathLst>
            </a:custGeom>
            <a:ln w="17970">
              <a:solidFill>
                <a:srgbClr val="0066CC"/>
              </a:solidFill>
            </a:ln>
          </p:spPr>
          <p:txBody>
            <a:bodyPr wrap="square" lIns="0" tIns="0" rIns="0" bIns="0" rtlCol="0"/>
            <a:lstStyle/>
            <a:p>
              <a:endParaRPr sz="1226"/>
            </a:p>
          </p:txBody>
        </p:sp>
        <p:sp>
          <p:nvSpPr>
            <p:cNvPr id="40" name="object 27"/>
            <p:cNvSpPr/>
            <p:nvPr/>
          </p:nvSpPr>
          <p:spPr>
            <a:xfrm>
              <a:off x="6773731" y="2784694"/>
              <a:ext cx="207469" cy="148685"/>
            </a:xfrm>
            <a:prstGeom prst="rect">
              <a:avLst/>
            </a:prstGeom>
            <a:blipFill>
              <a:blip r:embed="rId6" cstate="print"/>
              <a:stretch>
                <a:fillRect/>
              </a:stretch>
            </a:blipFill>
          </p:spPr>
          <p:txBody>
            <a:bodyPr wrap="square" lIns="0" tIns="0" rIns="0" bIns="0" rtlCol="0"/>
            <a:lstStyle/>
            <a:p>
              <a:endParaRPr sz="1226"/>
            </a:p>
          </p:txBody>
        </p:sp>
      </p:grpSp>
    </p:spTree>
    <p:extLst>
      <p:ext uri="{BB962C8B-B14F-4D97-AF65-F5344CB8AC3E}">
        <p14:creationId xmlns:p14="http://schemas.microsoft.com/office/powerpoint/2010/main" val="4011681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894944" y="2477268"/>
            <a:ext cx="1883645" cy="3180115"/>
            <a:chOff x="7844502" y="1376210"/>
            <a:chExt cx="2511526" cy="4240152"/>
          </a:xfrm>
        </p:grpSpPr>
        <p:sp>
          <p:nvSpPr>
            <p:cNvPr id="6" name="object 4"/>
            <p:cNvSpPr txBox="1"/>
            <p:nvPr/>
          </p:nvSpPr>
          <p:spPr>
            <a:xfrm>
              <a:off x="8317070" y="5297373"/>
              <a:ext cx="1568696" cy="318989"/>
            </a:xfrm>
            <a:prstGeom prst="rect">
              <a:avLst/>
            </a:prstGeom>
          </p:spPr>
          <p:txBody>
            <a:bodyPr vert="horz" wrap="square" lIns="0" tIns="8645" rIns="0" bIns="0" rtlCol="0">
              <a:spAutoFit/>
            </a:bodyPr>
            <a:lstStyle/>
            <a:p>
              <a:pPr marL="8645">
                <a:spcBef>
                  <a:spcPts val="68"/>
                </a:spcBef>
              </a:pPr>
              <a:r>
                <a:rPr sz="1498" spc="-17" dirty="0">
                  <a:solidFill>
                    <a:srgbClr val="FF6208"/>
                  </a:solidFill>
                  <a:latin typeface="DejaVu Sans"/>
                  <a:cs typeface="DejaVu Sans"/>
                </a:rPr>
                <a:t>sdoor.colour</a:t>
              </a:r>
              <a:endParaRPr sz="1498">
                <a:latin typeface="DejaVu Sans"/>
                <a:cs typeface="DejaVu Sans"/>
              </a:endParaRPr>
            </a:p>
          </p:txBody>
        </p:sp>
        <p:sp>
          <p:nvSpPr>
            <p:cNvPr id="7" name="object 5"/>
            <p:cNvSpPr txBox="1"/>
            <p:nvPr/>
          </p:nvSpPr>
          <p:spPr>
            <a:xfrm>
              <a:off x="7844502" y="3336792"/>
              <a:ext cx="2511526" cy="318989"/>
            </a:xfrm>
            <a:prstGeom prst="rect">
              <a:avLst/>
            </a:prstGeom>
          </p:spPr>
          <p:txBody>
            <a:bodyPr vert="horz" wrap="square" lIns="0" tIns="8645" rIns="0" bIns="0" rtlCol="0">
              <a:spAutoFit/>
            </a:bodyPr>
            <a:lstStyle/>
            <a:p>
              <a:pPr marL="8645">
                <a:spcBef>
                  <a:spcPts val="68"/>
                </a:spcBef>
              </a:pPr>
              <a:r>
                <a:rPr sz="1498" spc="-14" dirty="0">
                  <a:solidFill>
                    <a:srgbClr val="FF6208"/>
                  </a:solidFill>
                  <a:latin typeface="DejaVu Sans"/>
                  <a:cs typeface="DejaVu Sans"/>
                </a:rPr>
                <a:t>SecurityDoor.colour</a:t>
              </a:r>
              <a:endParaRPr sz="1498">
                <a:latin typeface="DejaVu Sans"/>
                <a:cs typeface="DejaVu Sans"/>
              </a:endParaRPr>
            </a:p>
          </p:txBody>
        </p:sp>
        <p:sp>
          <p:nvSpPr>
            <p:cNvPr id="8" name="object 6"/>
            <p:cNvSpPr txBox="1"/>
            <p:nvPr/>
          </p:nvSpPr>
          <p:spPr>
            <a:xfrm>
              <a:off x="8365479" y="1376210"/>
              <a:ext cx="1471877" cy="318989"/>
            </a:xfrm>
            <a:prstGeom prst="rect">
              <a:avLst/>
            </a:prstGeom>
          </p:spPr>
          <p:txBody>
            <a:bodyPr vert="horz" wrap="square" lIns="0" tIns="8645" rIns="0" bIns="0" rtlCol="0">
              <a:spAutoFit/>
            </a:bodyPr>
            <a:lstStyle/>
            <a:p>
              <a:pPr marL="8645">
                <a:spcBef>
                  <a:spcPts val="68"/>
                </a:spcBef>
              </a:pPr>
              <a:r>
                <a:rPr sz="1498" spc="-17" dirty="0">
                  <a:solidFill>
                    <a:srgbClr val="FF6208"/>
                  </a:solidFill>
                  <a:latin typeface="DejaVu Sans"/>
                  <a:cs typeface="DejaVu Sans"/>
                </a:rPr>
                <a:t>Door.colour</a:t>
              </a:r>
              <a:endParaRPr sz="1498">
                <a:latin typeface="DejaVu Sans"/>
                <a:cs typeface="DejaVu Sans"/>
              </a:endParaRPr>
            </a:p>
          </p:txBody>
        </p:sp>
        <p:sp>
          <p:nvSpPr>
            <p:cNvPr id="9" name="object 7"/>
            <p:cNvSpPr/>
            <p:nvPr/>
          </p:nvSpPr>
          <p:spPr>
            <a:xfrm>
              <a:off x="9100841" y="5078378"/>
              <a:ext cx="0" cy="165975"/>
            </a:xfrm>
            <a:custGeom>
              <a:avLst/>
              <a:gdLst/>
              <a:ahLst/>
              <a:cxnLst/>
              <a:rect l="l" t="t" r="r" b="b"/>
              <a:pathLst>
                <a:path h="182879">
                  <a:moveTo>
                    <a:pt x="0" y="182879"/>
                  </a:moveTo>
                  <a:lnTo>
                    <a:pt x="0" y="0"/>
                  </a:lnTo>
                </a:path>
              </a:pathLst>
            </a:custGeom>
            <a:ln w="35941">
              <a:solidFill>
                <a:srgbClr val="000000"/>
              </a:solidFill>
            </a:ln>
          </p:spPr>
          <p:txBody>
            <a:bodyPr wrap="square" lIns="0" tIns="0" rIns="0" bIns="0" rtlCol="0"/>
            <a:lstStyle/>
            <a:p>
              <a:endParaRPr sz="1226"/>
            </a:p>
          </p:txBody>
        </p:sp>
        <p:sp>
          <p:nvSpPr>
            <p:cNvPr id="10" name="object 8"/>
            <p:cNvSpPr/>
            <p:nvPr/>
          </p:nvSpPr>
          <p:spPr>
            <a:xfrm>
              <a:off x="9100841" y="4746427"/>
              <a:ext cx="0" cy="165975"/>
            </a:xfrm>
            <a:custGeom>
              <a:avLst/>
              <a:gdLst/>
              <a:ahLst/>
              <a:cxnLst/>
              <a:rect l="l" t="t" r="r" b="b"/>
              <a:pathLst>
                <a:path h="182879">
                  <a:moveTo>
                    <a:pt x="0" y="182879"/>
                  </a:moveTo>
                  <a:lnTo>
                    <a:pt x="0" y="0"/>
                  </a:lnTo>
                </a:path>
              </a:pathLst>
            </a:custGeom>
            <a:ln w="35941">
              <a:solidFill>
                <a:srgbClr val="000000"/>
              </a:solidFill>
            </a:ln>
          </p:spPr>
          <p:txBody>
            <a:bodyPr wrap="square" lIns="0" tIns="0" rIns="0" bIns="0" rtlCol="0"/>
            <a:lstStyle/>
            <a:p>
              <a:endParaRPr sz="1226"/>
            </a:p>
          </p:txBody>
        </p:sp>
        <p:sp>
          <p:nvSpPr>
            <p:cNvPr id="11" name="object 9"/>
            <p:cNvSpPr/>
            <p:nvPr/>
          </p:nvSpPr>
          <p:spPr>
            <a:xfrm>
              <a:off x="9100841" y="4414477"/>
              <a:ext cx="0" cy="165975"/>
            </a:xfrm>
            <a:custGeom>
              <a:avLst/>
              <a:gdLst/>
              <a:ahLst/>
              <a:cxnLst/>
              <a:rect l="l" t="t" r="r" b="b"/>
              <a:pathLst>
                <a:path h="182879">
                  <a:moveTo>
                    <a:pt x="0" y="182880"/>
                  </a:moveTo>
                  <a:lnTo>
                    <a:pt x="0" y="0"/>
                  </a:lnTo>
                </a:path>
              </a:pathLst>
            </a:custGeom>
            <a:ln w="35941">
              <a:solidFill>
                <a:srgbClr val="000000"/>
              </a:solidFill>
            </a:ln>
          </p:spPr>
          <p:txBody>
            <a:bodyPr wrap="square" lIns="0" tIns="0" rIns="0" bIns="0" rtlCol="0"/>
            <a:lstStyle/>
            <a:p>
              <a:endParaRPr sz="1226"/>
            </a:p>
          </p:txBody>
        </p:sp>
        <p:sp>
          <p:nvSpPr>
            <p:cNvPr id="12" name="object 10"/>
            <p:cNvSpPr/>
            <p:nvPr/>
          </p:nvSpPr>
          <p:spPr>
            <a:xfrm>
              <a:off x="9100841" y="4082527"/>
              <a:ext cx="0" cy="165975"/>
            </a:xfrm>
            <a:custGeom>
              <a:avLst/>
              <a:gdLst/>
              <a:ahLst/>
              <a:cxnLst/>
              <a:rect l="l" t="t" r="r" b="b"/>
              <a:pathLst>
                <a:path h="182879">
                  <a:moveTo>
                    <a:pt x="0" y="182880"/>
                  </a:moveTo>
                  <a:lnTo>
                    <a:pt x="0" y="0"/>
                  </a:lnTo>
                </a:path>
              </a:pathLst>
            </a:custGeom>
            <a:ln w="35941">
              <a:solidFill>
                <a:srgbClr val="000000"/>
              </a:solidFill>
            </a:ln>
          </p:spPr>
          <p:txBody>
            <a:bodyPr wrap="square" lIns="0" tIns="0" rIns="0" bIns="0" rtlCol="0"/>
            <a:lstStyle/>
            <a:p>
              <a:endParaRPr sz="1226"/>
            </a:p>
          </p:txBody>
        </p:sp>
        <p:sp>
          <p:nvSpPr>
            <p:cNvPr id="13" name="object 11"/>
            <p:cNvSpPr/>
            <p:nvPr/>
          </p:nvSpPr>
          <p:spPr>
            <a:xfrm>
              <a:off x="9002870" y="3727524"/>
              <a:ext cx="195943" cy="293914"/>
            </a:xfrm>
            <a:custGeom>
              <a:avLst/>
              <a:gdLst/>
              <a:ahLst/>
              <a:cxnLst/>
              <a:rect l="l" t="t" r="r" b="b"/>
              <a:pathLst>
                <a:path w="215900" h="323850">
                  <a:moveTo>
                    <a:pt x="107950" y="0"/>
                  </a:moveTo>
                  <a:lnTo>
                    <a:pt x="0" y="323850"/>
                  </a:lnTo>
                  <a:lnTo>
                    <a:pt x="215900" y="323850"/>
                  </a:lnTo>
                  <a:lnTo>
                    <a:pt x="107950" y="0"/>
                  </a:lnTo>
                  <a:close/>
                </a:path>
              </a:pathLst>
            </a:custGeom>
            <a:solidFill>
              <a:srgbClr val="000000"/>
            </a:solidFill>
          </p:spPr>
          <p:txBody>
            <a:bodyPr wrap="square" lIns="0" tIns="0" rIns="0" bIns="0" rtlCol="0"/>
            <a:lstStyle/>
            <a:p>
              <a:endParaRPr sz="1226"/>
            </a:p>
          </p:txBody>
        </p:sp>
        <p:sp>
          <p:nvSpPr>
            <p:cNvPr id="14" name="object 12"/>
            <p:cNvSpPr/>
            <p:nvPr/>
          </p:nvSpPr>
          <p:spPr>
            <a:xfrm>
              <a:off x="9100841" y="3133932"/>
              <a:ext cx="0" cy="165975"/>
            </a:xfrm>
            <a:custGeom>
              <a:avLst/>
              <a:gdLst/>
              <a:ahLst/>
              <a:cxnLst/>
              <a:rect l="l" t="t" r="r" b="b"/>
              <a:pathLst>
                <a:path h="182879">
                  <a:moveTo>
                    <a:pt x="0" y="182880"/>
                  </a:moveTo>
                  <a:lnTo>
                    <a:pt x="0" y="0"/>
                  </a:lnTo>
                </a:path>
              </a:pathLst>
            </a:custGeom>
            <a:ln w="35941">
              <a:solidFill>
                <a:srgbClr val="000000"/>
              </a:solidFill>
            </a:ln>
          </p:spPr>
          <p:txBody>
            <a:bodyPr wrap="square" lIns="0" tIns="0" rIns="0" bIns="0" rtlCol="0"/>
            <a:lstStyle/>
            <a:p>
              <a:endParaRPr sz="1226"/>
            </a:p>
          </p:txBody>
        </p:sp>
        <p:sp>
          <p:nvSpPr>
            <p:cNvPr id="15" name="object 13"/>
            <p:cNvSpPr/>
            <p:nvPr/>
          </p:nvSpPr>
          <p:spPr>
            <a:xfrm>
              <a:off x="9100841" y="2801983"/>
              <a:ext cx="0" cy="165975"/>
            </a:xfrm>
            <a:custGeom>
              <a:avLst/>
              <a:gdLst/>
              <a:ahLst/>
              <a:cxnLst/>
              <a:rect l="l" t="t" r="r" b="b"/>
              <a:pathLst>
                <a:path h="182879">
                  <a:moveTo>
                    <a:pt x="0" y="182879"/>
                  </a:moveTo>
                  <a:lnTo>
                    <a:pt x="0" y="0"/>
                  </a:lnTo>
                </a:path>
              </a:pathLst>
            </a:custGeom>
            <a:ln w="35941">
              <a:solidFill>
                <a:srgbClr val="000000"/>
              </a:solidFill>
            </a:ln>
          </p:spPr>
          <p:txBody>
            <a:bodyPr wrap="square" lIns="0" tIns="0" rIns="0" bIns="0" rtlCol="0"/>
            <a:lstStyle/>
            <a:p>
              <a:endParaRPr sz="1226"/>
            </a:p>
          </p:txBody>
        </p:sp>
        <p:sp>
          <p:nvSpPr>
            <p:cNvPr id="16" name="object 14"/>
            <p:cNvSpPr/>
            <p:nvPr/>
          </p:nvSpPr>
          <p:spPr>
            <a:xfrm>
              <a:off x="9100841" y="2470033"/>
              <a:ext cx="0" cy="165975"/>
            </a:xfrm>
            <a:custGeom>
              <a:avLst/>
              <a:gdLst/>
              <a:ahLst/>
              <a:cxnLst/>
              <a:rect l="l" t="t" r="r" b="b"/>
              <a:pathLst>
                <a:path h="182880">
                  <a:moveTo>
                    <a:pt x="0" y="182879"/>
                  </a:moveTo>
                  <a:lnTo>
                    <a:pt x="0" y="0"/>
                  </a:lnTo>
                </a:path>
              </a:pathLst>
            </a:custGeom>
            <a:ln w="35941">
              <a:solidFill>
                <a:srgbClr val="000000"/>
              </a:solidFill>
            </a:ln>
          </p:spPr>
          <p:txBody>
            <a:bodyPr wrap="square" lIns="0" tIns="0" rIns="0" bIns="0" rtlCol="0"/>
            <a:lstStyle/>
            <a:p>
              <a:endParaRPr sz="1226"/>
            </a:p>
          </p:txBody>
        </p:sp>
        <p:sp>
          <p:nvSpPr>
            <p:cNvPr id="17" name="object 15"/>
            <p:cNvSpPr/>
            <p:nvPr/>
          </p:nvSpPr>
          <p:spPr>
            <a:xfrm>
              <a:off x="9100841" y="2138082"/>
              <a:ext cx="0" cy="165975"/>
            </a:xfrm>
            <a:custGeom>
              <a:avLst/>
              <a:gdLst/>
              <a:ahLst/>
              <a:cxnLst/>
              <a:rect l="l" t="t" r="r" b="b"/>
              <a:pathLst>
                <a:path h="182880">
                  <a:moveTo>
                    <a:pt x="0" y="182879"/>
                  </a:moveTo>
                  <a:lnTo>
                    <a:pt x="0" y="0"/>
                  </a:lnTo>
                </a:path>
              </a:pathLst>
            </a:custGeom>
            <a:ln w="35941">
              <a:solidFill>
                <a:srgbClr val="000000"/>
              </a:solidFill>
            </a:ln>
          </p:spPr>
          <p:txBody>
            <a:bodyPr wrap="square" lIns="0" tIns="0" rIns="0" bIns="0" rtlCol="0"/>
            <a:lstStyle/>
            <a:p>
              <a:endParaRPr sz="1226"/>
            </a:p>
          </p:txBody>
        </p:sp>
        <p:sp>
          <p:nvSpPr>
            <p:cNvPr id="18" name="object 16"/>
            <p:cNvSpPr/>
            <p:nvPr/>
          </p:nvSpPr>
          <p:spPr>
            <a:xfrm>
              <a:off x="9002870" y="1768095"/>
              <a:ext cx="195943" cy="293914"/>
            </a:xfrm>
            <a:custGeom>
              <a:avLst/>
              <a:gdLst/>
              <a:ahLst/>
              <a:cxnLst/>
              <a:rect l="l" t="t" r="r" b="b"/>
              <a:pathLst>
                <a:path w="215900" h="323850">
                  <a:moveTo>
                    <a:pt x="107950" y="0"/>
                  </a:moveTo>
                  <a:lnTo>
                    <a:pt x="0" y="323850"/>
                  </a:lnTo>
                  <a:lnTo>
                    <a:pt x="215900" y="323850"/>
                  </a:lnTo>
                  <a:lnTo>
                    <a:pt x="107950" y="0"/>
                  </a:lnTo>
                  <a:close/>
                </a:path>
              </a:pathLst>
            </a:custGeom>
            <a:solidFill>
              <a:srgbClr val="000000"/>
            </a:solidFill>
          </p:spPr>
          <p:txBody>
            <a:bodyPr wrap="square" lIns="0" tIns="0" rIns="0" bIns="0" rtlCol="0"/>
            <a:lstStyle/>
            <a:p>
              <a:endParaRPr sz="1226"/>
            </a:p>
          </p:txBody>
        </p:sp>
      </p:grpSp>
      <p:pic>
        <p:nvPicPr>
          <p:cNvPr id="19" name="Picture 18"/>
          <p:cNvPicPr>
            <a:picLocks noChangeAspect="1"/>
          </p:cNvPicPr>
          <p:nvPr/>
        </p:nvPicPr>
        <p:blipFill>
          <a:blip r:embed="rId2"/>
          <a:stretch>
            <a:fillRect/>
          </a:stretch>
        </p:blipFill>
        <p:spPr>
          <a:xfrm>
            <a:off x="685800" y="2402478"/>
            <a:ext cx="2632979" cy="514349"/>
          </a:xfrm>
          <a:prstGeom prst="rect">
            <a:avLst/>
          </a:prstGeom>
        </p:spPr>
      </p:pic>
      <p:pic>
        <p:nvPicPr>
          <p:cNvPr id="20" name="Picture 19"/>
          <p:cNvPicPr>
            <a:picLocks noChangeAspect="1"/>
          </p:cNvPicPr>
          <p:nvPr/>
        </p:nvPicPr>
        <p:blipFill>
          <a:blip r:embed="rId3"/>
          <a:stretch>
            <a:fillRect/>
          </a:stretch>
        </p:blipFill>
        <p:spPr>
          <a:xfrm>
            <a:off x="685800" y="3291040"/>
            <a:ext cx="6624218" cy="2659801"/>
          </a:xfrm>
          <a:prstGeom prst="rect">
            <a:avLst/>
          </a:prstGeom>
        </p:spPr>
      </p:pic>
      <p:sp>
        <p:nvSpPr>
          <p:cNvPr id="3" name="Заголовок 2">
            <a:extLst>
              <a:ext uri="{FF2B5EF4-FFF2-40B4-BE49-F238E27FC236}">
                <a16:creationId xmlns:a16="http://schemas.microsoft.com/office/drawing/2014/main" id="{FD7CBBE9-0CC9-4FA2-8F35-EC112B73BDBA}"/>
              </a:ext>
            </a:extLst>
          </p:cNvPr>
          <p:cNvSpPr>
            <a:spLocks noGrp="1"/>
          </p:cNvSpPr>
          <p:nvPr>
            <p:ph type="title"/>
          </p:nvPr>
        </p:nvSpPr>
        <p:spPr/>
        <p:txBody>
          <a:bodyPr/>
          <a:lstStyle/>
          <a:p>
            <a:r>
              <a:rPr lang="en-US"/>
              <a:t>Inheritance</a:t>
            </a:r>
            <a:endParaRPr lang="ru-RU"/>
          </a:p>
        </p:txBody>
      </p:sp>
    </p:spTree>
    <p:extLst>
      <p:ext uri="{BB962C8B-B14F-4D97-AF65-F5344CB8AC3E}">
        <p14:creationId xmlns:p14="http://schemas.microsoft.com/office/powerpoint/2010/main" val="31661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Multiple Inheritance</a:t>
            </a:r>
            <a:endParaRPr lang="uk-UA" dirty="0"/>
          </a:p>
        </p:txBody>
      </p:sp>
      <p:sp>
        <p:nvSpPr>
          <p:cNvPr id="3" name="Content Placeholder 2"/>
          <p:cNvSpPr>
            <a:spLocks noGrp="1"/>
          </p:cNvSpPr>
          <p:nvPr>
            <p:ph type="body" sz="quarter" idx="10"/>
          </p:nvPr>
        </p:nvSpPr>
        <p:spPr>
          <a:xfrm>
            <a:off x="685800" y="1517142"/>
            <a:ext cx="10820400" cy="3969258"/>
          </a:xfrm>
        </p:spPr>
        <p:txBody>
          <a:bodyPr>
            <a:normAutofit/>
          </a:bodyPr>
          <a:lstStyle/>
          <a:p>
            <a:r>
              <a:rPr lang="en-US" dirty="0"/>
              <a:t>Python supports both </a:t>
            </a:r>
            <a:r>
              <a:rPr lang="en-US" b="1" dirty="0"/>
              <a:t>single inheritance </a:t>
            </a:r>
            <a:r>
              <a:rPr lang="en-US" dirty="0"/>
              <a:t>and </a:t>
            </a:r>
            <a:r>
              <a:rPr lang="en-US" b="1" dirty="0"/>
              <a:t>multiple</a:t>
            </a:r>
            <a:r>
              <a:rPr lang="en-US" dirty="0"/>
              <a:t>, allowing the class to be derived from any number of base classes.</a:t>
            </a:r>
          </a:p>
          <a:p>
            <a:r>
              <a:rPr lang="en-US" dirty="0"/>
              <a:t>Derived class inherits features from the base class, adding new features to it. This results into re-usability of code.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uk-UA" dirty="0"/>
          </a:p>
        </p:txBody>
      </p:sp>
      <p:sp>
        <p:nvSpPr>
          <p:cNvPr id="4" name="Text Box 5"/>
          <p:cNvSpPr txBox="1">
            <a:spLocks noChangeArrowheads="1"/>
          </p:cNvSpPr>
          <p:nvPr/>
        </p:nvSpPr>
        <p:spPr bwMode="auto">
          <a:xfrm>
            <a:off x="543456" y="3429000"/>
            <a:ext cx="3489702" cy="223907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200" b="1" dirty="0"/>
              <a:t>class Par1 (object):</a:t>
            </a:r>
          </a:p>
          <a:p>
            <a:pPr lvl="1" eaLnBrk="1" hangingPunct="1"/>
            <a:r>
              <a:rPr lang="en-US" altLang="uk-UA" sz="1200" b="1" dirty="0"/>
              <a:t>    </a:t>
            </a:r>
            <a:r>
              <a:rPr lang="en-US" altLang="uk-UA" sz="1200" b="1" dirty="0" err="1"/>
              <a:t>def</a:t>
            </a:r>
            <a:r>
              <a:rPr lang="en-US" altLang="uk-UA" sz="1200" b="1" dirty="0"/>
              <a:t> method_1(self):</a:t>
            </a:r>
          </a:p>
          <a:p>
            <a:pPr lvl="1" eaLnBrk="1" hangingPunct="1"/>
            <a:r>
              <a:rPr lang="en-US" altLang="uk-UA" sz="1200" b="1" dirty="0"/>
              <a:t>        return '(Par1 method_3)'</a:t>
            </a:r>
          </a:p>
          <a:p>
            <a:pPr lvl="1" eaLnBrk="1" hangingPunct="1"/>
            <a:r>
              <a:rPr lang="en-US" altLang="uk-UA" sz="1200" b="1" dirty="0"/>
              <a:t>    </a:t>
            </a:r>
            <a:r>
              <a:rPr lang="en-US" altLang="uk-UA" sz="1200" b="1" dirty="0" err="1"/>
              <a:t>def</a:t>
            </a:r>
            <a:r>
              <a:rPr lang="en-US" altLang="uk-UA" sz="1200" b="1" dirty="0"/>
              <a:t> method_2(self):</a:t>
            </a:r>
          </a:p>
          <a:p>
            <a:pPr lvl="1" eaLnBrk="1" hangingPunct="1"/>
            <a:r>
              <a:rPr lang="en-US" altLang="uk-UA" sz="1200" b="1" dirty="0"/>
              <a:t>        return '(Par1 method_2)'</a:t>
            </a:r>
          </a:p>
          <a:p>
            <a:pPr lvl="1" eaLnBrk="1" hangingPunct="1"/>
            <a:endParaRPr lang="en-US" altLang="uk-UA" sz="1200" b="1" dirty="0"/>
          </a:p>
          <a:p>
            <a:pPr lvl="1" eaLnBrk="1" hangingPunct="1"/>
            <a:r>
              <a:rPr lang="en-US" altLang="uk-UA" sz="1200" b="1" dirty="0"/>
              <a:t>class Par2 (object):</a:t>
            </a:r>
          </a:p>
          <a:p>
            <a:pPr lvl="1" eaLnBrk="1" hangingPunct="1"/>
            <a:r>
              <a:rPr lang="en-US" altLang="uk-UA" sz="1200" b="1" dirty="0"/>
              <a:t>    </a:t>
            </a:r>
            <a:r>
              <a:rPr lang="en-US" altLang="uk-UA" sz="1200" b="1" dirty="0" err="1"/>
              <a:t>def</a:t>
            </a:r>
            <a:r>
              <a:rPr lang="en-US" altLang="uk-UA" sz="1200" b="1" dirty="0"/>
              <a:t> method_2(self):</a:t>
            </a:r>
          </a:p>
          <a:p>
            <a:pPr lvl="1" eaLnBrk="1" hangingPunct="1"/>
            <a:r>
              <a:rPr lang="en-US" altLang="uk-UA" sz="1200" b="1" dirty="0"/>
              <a:t>        return '(Par2 method_2)'</a:t>
            </a:r>
          </a:p>
          <a:p>
            <a:pPr lvl="1" eaLnBrk="1" hangingPunct="1"/>
            <a:r>
              <a:rPr lang="en-US" altLang="uk-UA" sz="1200" b="1" dirty="0"/>
              <a:t>    </a:t>
            </a:r>
            <a:r>
              <a:rPr lang="en-US" altLang="uk-UA" sz="1200" b="1" dirty="0" err="1"/>
              <a:t>def</a:t>
            </a:r>
            <a:r>
              <a:rPr lang="en-US" altLang="uk-UA" sz="1200" b="1" dirty="0"/>
              <a:t> method_3(self):</a:t>
            </a:r>
          </a:p>
          <a:p>
            <a:pPr lvl="1" eaLnBrk="1" hangingPunct="1"/>
            <a:r>
              <a:rPr lang="en-US" altLang="uk-UA" sz="1200" b="1" dirty="0"/>
              <a:t>        return '(Par2 method_3)'</a:t>
            </a:r>
          </a:p>
        </p:txBody>
      </p:sp>
      <p:sp>
        <p:nvSpPr>
          <p:cNvPr id="5" name="Text Box 5"/>
          <p:cNvSpPr txBox="1">
            <a:spLocks noChangeArrowheads="1"/>
          </p:cNvSpPr>
          <p:nvPr/>
        </p:nvSpPr>
        <p:spPr bwMode="auto">
          <a:xfrm>
            <a:off x="4787739" y="3429000"/>
            <a:ext cx="4944089" cy="131574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200" b="1" dirty="0"/>
              <a:t>class Child (Par1, Par2):</a:t>
            </a:r>
          </a:p>
          <a:p>
            <a:pPr lvl="1" eaLnBrk="1" hangingPunct="1"/>
            <a:r>
              <a:rPr lang="en-US" altLang="uk-UA" sz="1200" b="1" dirty="0"/>
              <a:t>    pass</a:t>
            </a:r>
          </a:p>
          <a:p>
            <a:pPr lvl="1" eaLnBrk="1" hangingPunct="1"/>
            <a:r>
              <a:rPr lang="en-US" altLang="uk-UA" sz="1200" b="1" dirty="0"/>
              <a:t>x = Child()</a:t>
            </a:r>
          </a:p>
          <a:p>
            <a:pPr lvl="1" eaLnBrk="1" hangingPunct="1"/>
            <a:r>
              <a:rPr lang="en-US" altLang="uk-UA" sz="1200" b="1" dirty="0"/>
              <a:t>print (x.method_1(), x.method_2(), x.method_3())</a:t>
            </a:r>
          </a:p>
          <a:p>
            <a:pPr lvl="1" eaLnBrk="1" hangingPunct="1"/>
            <a:endParaRPr lang="en-US" altLang="uk-UA" sz="1200" b="1" dirty="0"/>
          </a:p>
          <a:p>
            <a:pPr lvl="1" eaLnBrk="1" hangingPunct="1"/>
            <a:r>
              <a:rPr lang="en-US" altLang="uk-UA" sz="1200" b="1" dirty="0">
                <a:solidFill>
                  <a:srgbClr val="0070C0"/>
                </a:solidFill>
              </a:rPr>
              <a:t>(Par1 method_3) (Par1 method_2) (Par2 method_3)</a:t>
            </a:r>
          </a:p>
        </p:txBody>
      </p:sp>
      <p:sp>
        <p:nvSpPr>
          <p:cNvPr id="6" name="Text Box 5"/>
          <p:cNvSpPr txBox="1">
            <a:spLocks noChangeArrowheads="1"/>
          </p:cNvSpPr>
          <p:nvPr/>
        </p:nvSpPr>
        <p:spPr bwMode="auto">
          <a:xfrm>
            <a:off x="4787740" y="4890286"/>
            <a:ext cx="4944089" cy="131574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200" b="1" dirty="0"/>
              <a:t>class Child (Par2, Par1):</a:t>
            </a:r>
          </a:p>
          <a:p>
            <a:pPr lvl="1" eaLnBrk="1" hangingPunct="1"/>
            <a:r>
              <a:rPr lang="en-US" altLang="uk-UA" sz="1200" b="1" dirty="0"/>
              <a:t>    pass</a:t>
            </a:r>
          </a:p>
          <a:p>
            <a:pPr lvl="1" eaLnBrk="1" hangingPunct="1"/>
            <a:r>
              <a:rPr lang="en-US" altLang="uk-UA" sz="1200" b="1" dirty="0"/>
              <a:t>x = Child()</a:t>
            </a:r>
          </a:p>
          <a:p>
            <a:pPr lvl="1" eaLnBrk="1" hangingPunct="1"/>
            <a:r>
              <a:rPr lang="en-US" altLang="uk-UA" sz="1200" b="1" dirty="0"/>
              <a:t>print (x.method_1(), x.method_2(), x.method_3())</a:t>
            </a:r>
          </a:p>
          <a:p>
            <a:pPr lvl="1" eaLnBrk="1" hangingPunct="1"/>
            <a:endParaRPr lang="en-US" altLang="uk-UA" sz="1200" b="1" dirty="0"/>
          </a:p>
          <a:p>
            <a:pPr lvl="1" eaLnBrk="1" hangingPunct="1"/>
            <a:r>
              <a:rPr lang="en-US" altLang="uk-UA" sz="1200" b="1" dirty="0">
                <a:solidFill>
                  <a:srgbClr val="0070C0"/>
                </a:solidFill>
              </a:rPr>
              <a:t>(Par1 method_3) (Par2 method_2) (Par2 method_3)</a:t>
            </a:r>
          </a:p>
        </p:txBody>
      </p:sp>
    </p:spTree>
    <p:extLst>
      <p:ext uri="{BB962C8B-B14F-4D97-AF65-F5344CB8AC3E}">
        <p14:creationId xmlns:p14="http://schemas.microsoft.com/office/powerpoint/2010/main" val="255976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a:lnSpc>
                <a:spcPct val="100000"/>
              </a:lnSpc>
              <a:spcBef>
                <a:spcPts val="68"/>
              </a:spcBef>
            </a:pPr>
            <a:r>
              <a:rPr sz="3600" dirty="0"/>
              <a:t>Overriding</a:t>
            </a:r>
          </a:p>
        </p:txBody>
      </p:sp>
      <p:pic>
        <p:nvPicPr>
          <p:cNvPr id="5" name="Picture 4"/>
          <p:cNvPicPr>
            <a:picLocks noChangeAspect="1"/>
          </p:cNvPicPr>
          <p:nvPr/>
        </p:nvPicPr>
        <p:blipFill>
          <a:blip r:embed="rId2"/>
          <a:stretch>
            <a:fillRect/>
          </a:stretch>
        </p:blipFill>
        <p:spPr>
          <a:xfrm>
            <a:off x="685800" y="1483546"/>
            <a:ext cx="3169094" cy="1489853"/>
          </a:xfrm>
          <a:prstGeom prst="rect">
            <a:avLst/>
          </a:prstGeom>
        </p:spPr>
      </p:pic>
      <p:pic>
        <p:nvPicPr>
          <p:cNvPr id="6" name="Picture 5"/>
          <p:cNvPicPr>
            <a:picLocks noChangeAspect="1"/>
          </p:cNvPicPr>
          <p:nvPr/>
        </p:nvPicPr>
        <p:blipFill>
          <a:blip r:embed="rId3"/>
          <a:stretch>
            <a:fillRect/>
          </a:stretch>
        </p:blipFill>
        <p:spPr>
          <a:xfrm>
            <a:off x="3477985" y="1753515"/>
            <a:ext cx="7086600" cy="627637"/>
          </a:xfrm>
          <a:prstGeom prst="rect">
            <a:avLst/>
          </a:prstGeom>
        </p:spPr>
      </p:pic>
      <p:pic>
        <p:nvPicPr>
          <p:cNvPr id="7" name="Picture 4">
            <a:extLst>
              <a:ext uri="{FF2B5EF4-FFF2-40B4-BE49-F238E27FC236}">
                <a16:creationId xmlns:a16="http://schemas.microsoft.com/office/drawing/2014/main" id="{C993C7F3-5D6F-4CE0-9219-51D96F04BBF0}"/>
              </a:ext>
            </a:extLst>
          </p:cNvPr>
          <p:cNvPicPr>
            <a:picLocks noChangeAspect="1"/>
          </p:cNvPicPr>
          <p:nvPr/>
        </p:nvPicPr>
        <p:blipFill>
          <a:blip r:embed="rId4"/>
          <a:stretch>
            <a:fillRect/>
          </a:stretch>
        </p:blipFill>
        <p:spPr>
          <a:xfrm>
            <a:off x="685800" y="3146880"/>
            <a:ext cx="4636036" cy="3482520"/>
          </a:xfrm>
          <a:prstGeom prst="rect">
            <a:avLst/>
          </a:prstGeom>
        </p:spPr>
      </p:pic>
    </p:spTree>
    <p:extLst>
      <p:ext uri="{BB962C8B-B14F-4D97-AF65-F5344CB8AC3E}">
        <p14:creationId xmlns:p14="http://schemas.microsoft.com/office/powerpoint/2010/main" val="2786896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a:lnSpc>
                <a:spcPct val="100000"/>
              </a:lnSpc>
              <a:spcBef>
                <a:spcPts val="68"/>
              </a:spcBef>
            </a:pPr>
            <a:r>
              <a:rPr sz="3600" dirty="0"/>
              <a:t>Overriding</a:t>
            </a:r>
          </a:p>
        </p:txBody>
      </p:sp>
      <p:sp>
        <p:nvSpPr>
          <p:cNvPr id="3" name="Текст 2">
            <a:extLst>
              <a:ext uri="{FF2B5EF4-FFF2-40B4-BE49-F238E27FC236}">
                <a16:creationId xmlns:a16="http://schemas.microsoft.com/office/drawing/2014/main" id="{3AE97F08-2BE2-44AF-97AD-4E7513480E41}"/>
              </a:ext>
            </a:extLst>
          </p:cNvPr>
          <p:cNvSpPr>
            <a:spLocks noGrp="1"/>
          </p:cNvSpPr>
          <p:nvPr>
            <p:ph type="body" sz="quarter" idx="10"/>
          </p:nvPr>
        </p:nvSpPr>
        <p:spPr/>
        <p:txBody>
          <a:bodyPr/>
          <a:lstStyle/>
          <a:p>
            <a:endParaRPr lang="ru-RU"/>
          </a:p>
        </p:txBody>
      </p:sp>
      <p:pic>
        <p:nvPicPr>
          <p:cNvPr id="5" name="Picture 4"/>
          <p:cNvPicPr>
            <a:picLocks noChangeAspect="1"/>
          </p:cNvPicPr>
          <p:nvPr/>
        </p:nvPicPr>
        <p:blipFill>
          <a:blip r:embed="rId2"/>
          <a:stretch>
            <a:fillRect/>
          </a:stretch>
        </p:blipFill>
        <p:spPr>
          <a:xfrm>
            <a:off x="634456" y="1627084"/>
            <a:ext cx="5831658" cy="2144816"/>
          </a:xfrm>
          <a:prstGeom prst="rect">
            <a:avLst/>
          </a:prstGeom>
        </p:spPr>
      </p:pic>
      <p:pic>
        <p:nvPicPr>
          <p:cNvPr id="6" name="Picture 5"/>
          <p:cNvPicPr>
            <a:picLocks noChangeAspect="1"/>
          </p:cNvPicPr>
          <p:nvPr/>
        </p:nvPicPr>
        <p:blipFill>
          <a:blip r:embed="rId3"/>
          <a:stretch>
            <a:fillRect/>
          </a:stretch>
        </p:blipFill>
        <p:spPr>
          <a:xfrm>
            <a:off x="685800" y="3960930"/>
            <a:ext cx="3351130" cy="793377"/>
          </a:xfrm>
          <a:prstGeom prst="rect">
            <a:avLst/>
          </a:prstGeom>
        </p:spPr>
      </p:pic>
      <p:sp>
        <p:nvSpPr>
          <p:cNvPr id="7" name="object 2">
            <a:extLst>
              <a:ext uri="{FF2B5EF4-FFF2-40B4-BE49-F238E27FC236}">
                <a16:creationId xmlns:a16="http://schemas.microsoft.com/office/drawing/2014/main" id="{2FDCAB39-7853-4831-B7B5-EEE857B61E2F}"/>
              </a:ext>
            </a:extLst>
          </p:cNvPr>
          <p:cNvSpPr txBox="1">
            <a:spLocks/>
          </p:cNvSpPr>
          <p:nvPr/>
        </p:nvSpPr>
        <p:spPr>
          <a:xfrm>
            <a:off x="6906041" y="3582869"/>
            <a:ext cx="4840460" cy="378061"/>
          </a:xfrm>
          <a:prstGeom prst="rect">
            <a:avLst/>
          </a:prstGeom>
        </p:spPr>
        <p:txBody>
          <a:bodyPr vert="horz" wrap="square" lIns="0" tIns="8645" rIns="0" bIns="0" rtlCol="0" anchor="ctr">
            <a:spAutoFit/>
          </a:bodyPr>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marL="8645" fontAlgn="auto">
              <a:lnSpc>
                <a:spcPct val="100000"/>
              </a:lnSpc>
              <a:spcBef>
                <a:spcPts val="68"/>
              </a:spcBef>
              <a:spcAft>
                <a:spcPts val="0"/>
              </a:spcAft>
            </a:pPr>
            <a:r>
              <a:rPr lang="en-US" sz="2400">
                <a:solidFill>
                  <a:srgbClr val="FF0000"/>
                </a:solidFill>
              </a:rPr>
              <a:t>Avoid strong coupling</a:t>
            </a:r>
            <a:endParaRPr lang="en-US" sz="2400" dirty="0">
              <a:solidFill>
                <a:srgbClr val="FF0000"/>
              </a:solidFill>
            </a:endParaRPr>
          </a:p>
        </p:txBody>
      </p:sp>
      <p:pic>
        <p:nvPicPr>
          <p:cNvPr id="8" name="Picture 4">
            <a:extLst>
              <a:ext uri="{FF2B5EF4-FFF2-40B4-BE49-F238E27FC236}">
                <a16:creationId xmlns:a16="http://schemas.microsoft.com/office/drawing/2014/main" id="{51FEFF67-0F54-4E8D-9FA6-82D398A43936}"/>
              </a:ext>
            </a:extLst>
          </p:cNvPr>
          <p:cNvPicPr>
            <a:picLocks noChangeAspect="1"/>
          </p:cNvPicPr>
          <p:nvPr/>
        </p:nvPicPr>
        <p:blipFill>
          <a:blip r:embed="rId4"/>
          <a:stretch>
            <a:fillRect/>
          </a:stretch>
        </p:blipFill>
        <p:spPr>
          <a:xfrm>
            <a:off x="6466114" y="4202216"/>
            <a:ext cx="5520687" cy="2244818"/>
          </a:xfrm>
          <a:prstGeom prst="rect">
            <a:avLst/>
          </a:prstGeom>
        </p:spPr>
      </p:pic>
    </p:spTree>
    <p:extLst>
      <p:ext uri="{BB962C8B-B14F-4D97-AF65-F5344CB8AC3E}">
        <p14:creationId xmlns:p14="http://schemas.microsoft.com/office/powerpoint/2010/main" val="1877267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marL="8645">
              <a:lnSpc>
                <a:spcPct val="100000"/>
              </a:lnSpc>
              <a:spcBef>
                <a:spcPts val="68"/>
              </a:spcBef>
            </a:pPr>
            <a:r>
              <a:rPr sz="3600" dirty="0"/>
              <a:t>Composition</a:t>
            </a:r>
          </a:p>
        </p:txBody>
      </p:sp>
      <p:pic>
        <p:nvPicPr>
          <p:cNvPr id="4" name="Picture 3"/>
          <p:cNvPicPr>
            <a:picLocks noChangeAspect="1"/>
          </p:cNvPicPr>
          <p:nvPr/>
        </p:nvPicPr>
        <p:blipFill>
          <a:blip r:embed="rId2"/>
          <a:stretch>
            <a:fillRect/>
          </a:stretch>
        </p:blipFill>
        <p:spPr>
          <a:xfrm>
            <a:off x="517740" y="1635386"/>
            <a:ext cx="4492957" cy="2771774"/>
          </a:xfrm>
          <a:prstGeom prst="rect">
            <a:avLst/>
          </a:prstGeom>
        </p:spPr>
      </p:pic>
      <p:pic>
        <p:nvPicPr>
          <p:cNvPr id="5" name="Picture 4"/>
          <p:cNvPicPr>
            <a:picLocks noChangeAspect="1"/>
          </p:cNvPicPr>
          <p:nvPr/>
        </p:nvPicPr>
        <p:blipFill>
          <a:blip r:embed="rId3"/>
          <a:stretch>
            <a:fillRect/>
          </a:stretch>
        </p:blipFill>
        <p:spPr>
          <a:xfrm>
            <a:off x="517740" y="4897574"/>
            <a:ext cx="4969178" cy="1010840"/>
          </a:xfrm>
          <a:prstGeom prst="rect">
            <a:avLst/>
          </a:prstGeom>
        </p:spPr>
      </p:pic>
      <p:pic>
        <p:nvPicPr>
          <p:cNvPr id="6" name="Picture 4">
            <a:extLst>
              <a:ext uri="{FF2B5EF4-FFF2-40B4-BE49-F238E27FC236}">
                <a16:creationId xmlns:a16="http://schemas.microsoft.com/office/drawing/2014/main" id="{641C8BC4-1C0F-4489-83CF-C99C41750659}"/>
              </a:ext>
            </a:extLst>
          </p:cNvPr>
          <p:cNvPicPr>
            <a:picLocks noChangeAspect="1"/>
          </p:cNvPicPr>
          <p:nvPr/>
        </p:nvPicPr>
        <p:blipFill>
          <a:blip r:embed="rId4"/>
          <a:stretch>
            <a:fillRect/>
          </a:stretch>
        </p:blipFill>
        <p:spPr>
          <a:xfrm>
            <a:off x="6754588" y="1094141"/>
            <a:ext cx="4417359" cy="3313019"/>
          </a:xfrm>
          <a:prstGeom prst="rect">
            <a:avLst/>
          </a:prstGeom>
        </p:spPr>
      </p:pic>
      <p:pic>
        <p:nvPicPr>
          <p:cNvPr id="7" name="Picture 5">
            <a:extLst>
              <a:ext uri="{FF2B5EF4-FFF2-40B4-BE49-F238E27FC236}">
                <a16:creationId xmlns:a16="http://schemas.microsoft.com/office/drawing/2014/main" id="{6E1A4B1E-825A-4D0C-8093-F399D63CC9B9}"/>
              </a:ext>
            </a:extLst>
          </p:cNvPr>
          <p:cNvPicPr>
            <a:picLocks noChangeAspect="1"/>
          </p:cNvPicPr>
          <p:nvPr/>
        </p:nvPicPr>
        <p:blipFill>
          <a:blip r:embed="rId5"/>
          <a:stretch>
            <a:fillRect/>
          </a:stretch>
        </p:blipFill>
        <p:spPr>
          <a:xfrm>
            <a:off x="6754588" y="4753963"/>
            <a:ext cx="3506589" cy="683909"/>
          </a:xfrm>
          <a:prstGeom prst="rect">
            <a:avLst/>
          </a:prstGeom>
        </p:spPr>
      </p:pic>
    </p:spTree>
    <p:extLst>
      <p:ext uri="{BB962C8B-B14F-4D97-AF65-F5344CB8AC3E}">
        <p14:creationId xmlns:p14="http://schemas.microsoft.com/office/powerpoint/2010/main" val="972741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2143039"/>
            <a:ext cx="10820400" cy="906411"/>
          </a:xfrm>
          <a:prstGeom prst="rect">
            <a:avLst/>
          </a:prstGeom>
        </p:spPr>
        <p:txBody>
          <a:bodyPr vert="horz" wrap="square" lIns="0" tIns="8645" rIns="0" bIns="0" rtlCol="0" anchor="ctr">
            <a:spAutoFit/>
          </a:bodyPr>
          <a:lstStyle/>
          <a:p>
            <a:pPr algn="ctr">
              <a:lnSpc>
                <a:spcPts val="6967"/>
              </a:lnSpc>
            </a:pPr>
            <a:r>
              <a:rPr lang="en-US" sz="5990">
                <a:solidFill>
                  <a:srgbClr val="FFFFFF"/>
                </a:solidFill>
              </a:rPr>
              <a:t>Polymorphism</a:t>
            </a:r>
            <a:endParaRPr sz="5990" dirty="0"/>
          </a:p>
        </p:txBody>
      </p:sp>
    </p:spTree>
    <p:extLst>
      <p:ext uri="{BB962C8B-B14F-4D97-AF65-F5344CB8AC3E}">
        <p14:creationId xmlns:p14="http://schemas.microsoft.com/office/powerpoint/2010/main" val="49469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8645" rIns="0" bIns="0" rtlCol="0" anchor="ctr">
            <a:spAutoFit/>
          </a:bodyPr>
          <a:lstStyle/>
          <a:p>
            <a:pPr marL="8645">
              <a:lnSpc>
                <a:spcPct val="100000"/>
              </a:lnSpc>
              <a:spcBef>
                <a:spcPts val="68"/>
              </a:spcBef>
            </a:pPr>
            <a:r>
              <a:rPr lang="en-US" sz="1800" dirty="0"/>
              <a:t>1. </a:t>
            </a:r>
            <a:r>
              <a:rPr sz="1800" dirty="0"/>
              <a:t>Plain old procedures</a:t>
            </a:r>
          </a:p>
        </p:txBody>
      </p:sp>
      <p:pic>
        <p:nvPicPr>
          <p:cNvPr id="5" name="Picture 4"/>
          <p:cNvPicPr>
            <a:picLocks noChangeAspect="1"/>
          </p:cNvPicPr>
          <p:nvPr/>
        </p:nvPicPr>
        <p:blipFill>
          <a:blip r:embed="rId2"/>
          <a:stretch>
            <a:fillRect/>
          </a:stretch>
        </p:blipFill>
        <p:spPr>
          <a:xfrm>
            <a:off x="685800" y="1371601"/>
            <a:ext cx="3416836" cy="1208677"/>
          </a:xfrm>
          <a:prstGeom prst="rect">
            <a:avLst/>
          </a:prstGeom>
        </p:spPr>
      </p:pic>
      <p:sp>
        <p:nvSpPr>
          <p:cNvPr id="6" name="object 4"/>
          <p:cNvSpPr txBox="1">
            <a:spLocks/>
          </p:cNvSpPr>
          <p:nvPr/>
        </p:nvSpPr>
        <p:spPr>
          <a:xfrm>
            <a:off x="705981" y="3479609"/>
            <a:ext cx="3376473" cy="285728"/>
          </a:xfrm>
          <a:prstGeom prst="rect">
            <a:avLst/>
          </a:prstGeom>
        </p:spPr>
        <p:txBody>
          <a:bodyPr vert="horz" wrap="square" lIns="0" tIns="8645" rIns="0" bIns="0" rtlCol="0" anchor="ctr">
            <a:spAutoFit/>
          </a:bodyPr>
          <a:lstStyle>
            <a:lvl1pPr algn="l" defTabSz="914332" rtl="0" eaLnBrk="1" latinLnBrk="0" hangingPunct="1">
              <a:lnSpc>
                <a:spcPct val="90000"/>
              </a:lnSpc>
              <a:spcBef>
                <a:spcPct val="0"/>
              </a:spcBef>
              <a:buNone/>
              <a:defRPr sz="4400" kern="1200">
                <a:solidFill>
                  <a:schemeClr val="accent1"/>
                </a:solidFill>
                <a:latin typeface="+mj-lt"/>
                <a:ea typeface="+mj-ea"/>
                <a:cs typeface="+mj-cs"/>
              </a:defRPr>
            </a:lvl1pPr>
          </a:lstStyle>
          <a:p>
            <a:pPr marL="8645">
              <a:lnSpc>
                <a:spcPct val="100000"/>
              </a:lnSpc>
              <a:spcBef>
                <a:spcPts val="68"/>
              </a:spcBef>
            </a:pPr>
            <a:r>
              <a:rPr lang="en-US" sz="1800" dirty="0">
                <a:solidFill>
                  <a:schemeClr val="tx1"/>
                </a:solidFill>
              </a:rPr>
              <a:t>2. Procedures can modify data</a:t>
            </a:r>
          </a:p>
        </p:txBody>
      </p:sp>
      <p:pic>
        <p:nvPicPr>
          <p:cNvPr id="7" name="Picture 6"/>
          <p:cNvPicPr>
            <a:picLocks noChangeAspect="1"/>
          </p:cNvPicPr>
          <p:nvPr/>
        </p:nvPicPr>
        <p:blipFill>
          <a:blip r:embed="rId3"/>
          <a:stretch>
            <a:fillRect/>
          </a:stretch>
        </p:blipFill>
        <p:spPr>
          <a:xfrm>
            <a:off x="705981" y="4110040"/>
            <a:ext cx="2435179" cy="1734491"/>
          </a:xfrm>
          <a:prstGeom prst="rect">
            <a:avLst/>
          </a:prstGeom>
        </p:spPr>
      </p:pic>
      <p:sp>
        <p:nvSpPr>
          <p:cNvPr id="8" name="object 4"/>
          <p:cNvSpPr txBox="1">
            <a:spLocks/>
          </p:cNvSpPr>
          <p:nvPr/>
        </p:nvSpPr>
        <p:spPr>
          <a:xfrm>
            <a:off x="5879219" y="3429000"/>
            <a:ext cx="3412624" cy="285728"/>
          </a:xfrm>
          <a:prstGeom prst="rect">
            <a:avLst/>
          </a:prstGeom>
        </p:spPr>
        <p:txBody>
          <a:bodyPr vert="horz" wrap="square" lIns="0" tIns="8645" rIns="0" bIns="0" rtlCol="0" anchor="ctr">
            <a:spAutoFit/>
          </a:bodyPr>
          <a:lstStyle>
            <a:lvl1pPr algn="l" defTabSz="914332" rtl="0" eaLnBrk="1" latinLnBrk="0" hangingPunct="1">
              <a:lnSpc>
                <a:spcPct val="90000"/>
              </a:lnSpc>
              <a:spcBef>
                <a:spcPct val="0"/>
              </a:spcBef>
              <a:buNone/>
              <a:defRPr sz="4400" kern="1200">
                <a:solidFill>
                  <a:schemeClr val="accent1"/>
                </a:solidFill>
                <a:latin typeface="+mj-lt"/>
                <a:ea typeface="+mj-ea"/>
                <a:cs typeface="+mj-cs"/>
              </a:defRPr>
            </a:lvl1pPr>
          </a:lstStyle>
          <a:p>
            <a:pPr marL="8645">
              <a:lnSpc>
                <a:spcPct val="100000"/>
              </a:lnSpc>
              <a:spcBef>
                <a:spcPts val="68"/>
              </a:spcBef>
            </a:pPr>
            <a:r>
              <a:rPr lang="en-US" sz="1800" dirty="0">
                <a:solidFill>
                  <a:schemeClr val="tx1"/>
                </a:solidFill>
              </a:rPr>
              <a:t>3. Things can get complicated</a:t>
            </a:r>
          </a:p>
        </p:txBody>
      </p:sp>
      <p:pic>
        <p:nvPicPr>
          <p:cNvPr id="9" name="Picture 8"/>
          <p:cNvPicPr>
            <a:picLocks noChangeAspect="1"/>
          </p:cNvPicPr>
          <p:nvPr/>
        </p:nvPicPr>
        <p:blipFill>
          <a:blip r:embed="rId4"/>
          <a:stretch>
            <a:fillRect/>
          </a:stretch>
        </p:blipFill>
        <p:spPr>
          <a:xfrm>
            <a:off x="5865409" y="5132473"/>
            <a:ext cx="3661207" cy="933731"/>
          </a:xfrm>
          <a:prstGeom prst="rect">
            <a:avLst/>
          </a:prstGeom>
        </p:spPr>
      </p:pic>
      <p:pic>
        <p:nvPicPr>
          <p:cNvPr id="10" name="Picture 9"/>
          <p:cNvPicPr>
            <a:picLocks noChangeAspect="1"/>
          </p:cNvPicPr>
          <p:nvPr/>
        </p:nvPicPr>
        <p:blipFill>
          <a:blip r:embed="rId5"/>
          <a:stretch>
            <a:fillRect/>
          </a:stretch>
        </p:blipFill>
        <p:spPr>
          <a:xfrm>
            <a:off x="5879219" y="4041868"/>
            <a:ext cx="3343106" cy="895700"/>
          </a:xfrm>
          <a:prstGeom prst="rect">
            <a:avLst/>
          </a:prstGeom>
        </p:spPr>
      </p:pic>
    </p:spTree>
    <p:extLst>
      <p:ext uri="{BB962C8B-B14F-4D97-AF65-F5344CB8AC3E}">
        <p14:creationId xmlns:p14="http://schemas.microsoft.com/office/powerpoint/2010/main" val="1584240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645" rIns="0" bIns="0" rtlCol="0" anchor="ctr">
            <a:spAutoFit/>
          </a:bodyPr>
          <a:lstStyle/>
          <a:p>
            <a:pPr marL="8645">
              <a:lnSpc>
                <a:spcPct val="100000"/>
              </a:lnSpc>
              <a:spcBef>
                <a:spcPts val="68"/>
              </a:spcBef>
            </a:pPr>
            <a:r>
              <a:rPr lang="en-US" dirty="0"/>
              <a:t>References</a:t>
            </a:r>
            <a:endParaRPr spc="-242" dirty="0"/>
          </a:p>
        </p:txBody>
      </p:sp>
      <p:grpSp>
        <p:nvGrpSpPr>
          <p:cNvPr id="7" name="Группа 6">
            <a:extLst>
              <a:ext uri="{FF2B5EF4-FFF2-40B4-BE49-F238E27FC236}">
                <a16:creationId xmlns:a16="http://schemas.microsoft.com/office/drawing/2014/main" id="{55FC69E9-FC2F-4950-91CD-795B62B3D18C}"/>
              </a:ext>
            </a:extLst>
          </p:cNvPr>
          <p:cNvGrpSpPr/>
          <p:nvPr/>
        </p:nvGrpSpPr>
        <p:grpSpPr>
          <a:xfrm>
            <a:off x="1635634" y="2050448"/>
            <a:ext cx="8920731" cy="3439232"/>
            <a:chOff x="1598283" y="1070734"/>
            <a:chExt cx="8920731" cy="3439232"/>
          </a:xfrm>
        </p:grpSpPr>
        <p:pic>
          <p:nvPicPr>
            <p:cNvPr id="9" name="Picture 8"/>
            <p:cNvPicPr>
              <a:picLocks noChangeAspect="1"/>
            </p:cNvPicPr>
            <p:nvPr/>
          </p:nvPicPr>
          <p:blipFill>
            <a:blip r:embed="rId2"/>
            <a:stretch>
              <a:fillRect/>
            </a:stretch>
          </p:blipFill>
          <p:spPr>
            <a:xfrm>
              <a:off x="5482411" y="1070734"/>
              <a:ext cx="1933646" cy="3439232"/>
            </a:xfrm>
            <a:prstGeom prst="rect">
              <a:avLst/>
            </a:prstGeom>
          </p:spPr>
        </p:pic>
        <p:grpSp>
          <p:nvGrpSpPr>
            <p:cNvPr id="8" name="Group 7"/>
            <p:cNvGrpSpPr/>
            <p:nvPr/>
          </p:nvGrpSpPr>
          <p:grpSpPr>
            <a:xfrm>
              <a:off x="7177468" y="2248987"/>
              <a:ext cx="3341546" cy="1504151"/>
              <a:chOff x="4625276" y="2808897"/>
              <a:chExt cx="4455394" cy="2005534"/>
            </a:xfrm>
          </p:grpSpPr>
          <p:sp>
            <p:nvSpPr>
              <p:cNvPr id="4" name="object 4"/>
              <p:cNvSpPr txBox="1"/>
              <p:nvPr/>
            </p:nvSpPr>
            <p:spPr>
              <a:xfrm>
                <a:off x="4625276" y="3530715"/>
                <a:ext cx="4455394" cy="787258"/>
              </a:xfrm>
              <a:prstGeom prst="rect">
                <a:avLst/>
              </a:prstGeom>
            </p:spPr>
            <p:txBody>
              <a:bodyPr vert="horz" wrap="square" lIns="0" tIns="25934" rIns="0" bIns="0" rtlCol="0">
                <a:spAutoFit/>
              </a:bodyPr>
              <a:lstStyle/>
              <a:p>
                <a:pPr marL="510913" marR="3458" indent="-502268">
                  <a:lnSpc>
                    <a:spcPts val="2213"/>
                  </a:lnSpc>
                  <a:spcBef>
                    <a:spcPts val="204"/>
                  </a:spcBef>
                </a:pPr>
                <a:r>
                  <a:rPr sz="1906" b="1" spc="-4" dirty="0">
                    <a:solidFill>
                      <a:srgbClr val="FF6208"/>
                    </a:solidFill>
                    <a:latin typeface="DejaVu Sans"/>
                    <a:cs typeface="DejaVu Sans"/>
                  </a:rPr>
                  <a:t>Strong </a:t>
                </a:r>
                <a:r>
                  <a:rPr sz="1906" spc="-4" dirty="0">
                    <a:solidFill>
                      <a:srgbClr val="FF6208"/>
                    </a:solidFill>
                    <a:latin typeface="DejaVu Sans"/>
                    <a:cs typeface="DejaVu Sans"/>
                  </a:rPr>
                  <a:t>type </a:t>
                </a:r>
                <a:r>
                  <a:rPr sz="1906" spc="-7" dirty="0">
                    <a:solidFill>
                      <a:srgbClr val="FF6208"/>
                    </a:solidFill>
                    <a:latin typeface="DejaVu Sans"/>
                    <a:cs typeface="DejaVu Sans"/>
                  </a:rPr>
                  <a:t>system:</a:t>
                </a:r>
                <a:r>
                  <a:rPr sz="1906" spc="-116" dirty="0">
                    <a:solidFill>
                      <a:srgbClr val="FF6208"/>
                    </a:solidFill>
                    <a:latin typeface="DejaVu Sans"/>
                    <a:cs typeface="DejaVu Sans"/>
                  </a:rPr>
                  <a:t> </a:t>
                </a:r>
                <a:r>
                  <a:rPr sz="1906" spc="-7" dirty="0">
                    <a:solidFill>
                      <a:srgbClr val="FF6208"/>
                    </a:solidFill>
                    <a:latin typeface="DejaVu Sans"/>
                    <a:cs typeface="DejaVu Sans"/>
                  </a:rPr>
                  <a:t>every  </a:t>
                </a:r>
                <a:r>
                  <a:rPr sz="1906" spc="-4" dirty="0">
                    <a:solidFill>
                      <a:srgbClr val="FF6208"/>
                    </a:solidFill>
                    <a:latin typeface="DejaVu Sans"/>
                    <a:cs typeface="DejaVu Sans"/>
                  </a:rPr>
                  <a:t>variable has </a:t>
                </a:r>
                <a:r>
                  <a:rPr sz="1906" dirty="0">
                    <a:solidFill>
                      <a:srgbClr val="FF6208"/>
                    </a:solidFill>
                    <a:latin typeface="DejaVu Sans"/>
                    <a:cs typeface="DejaVu Sans"/>
                  </a:rPr>
                  <a:t>a</a:t>
                </a:r>
                <a:r>
                  <a:rPr sz="1906" spc="-31" dirty="0">
                    <a:solidFill>
                      <a:srgbClr val="FF6208"/>
                    </a:solidFill>
                    <a:latin typeface="DejaVu Sans"/>
                    <a:cs typeface="DejaVu Sans"/>
                  </a:rPr>
                  <a:t> </a:t>
                </a:r>
                <a:r>
                  <a:rPr sz="1906" spc="-4" dirty="0">
                    <a:solidFill>
                      <a:srgbClr val="FF6208"/>
                    </a:solidFill>
                    <a:latin typeface="DejaVu Sans"/>
                    <a:cs typeface="DejaVu Sans"/>
                  </a:rPr>
                  <a:t>type</a:t>
                </a:r>
                <a:endParaRPr sz="1906">
                  <a:latin typeface="DejaVu Sans"/>
                  <a:cs typeface="DejaVu Sans"/>
                </a:endParaRPr>
              </a:p>
            </p:txBody>
          </p:sp>
          <p:sp>
            <p:nvSpPr>
              <p:cNvPr id="5" name="object 5"/>
              <p:cNvSpPr/>
              <p:nvPr/>
            </p:nvSpPr>
            <p:spPr>
              <a:xfrm>
                <a:off x="4625276" y="2808897"/>
                <a:ext cx="636237" cy="502536"/>
              </a:xfrm>
              <a:prstGeom prst="rect">
                <a:avLst/>
              </a:prstGeom>
              <a:blipFill>
                <a:blip r:embed="rId3" cstate="print"/>
                <a:stretch>
                  <a:fillRect/>
                </a:stretch>
              </a:blipFill>
            </p:spPr>
            <p:txBody>
              <a:bodyPr wrap="square" lIns="0" tIns="0" rIns="0" bIns="0" rtlCol="0"/>
              <a:lstStyle/>
              <a:p>
                <a:endParaRPr sz="1226"/>
              </a:p>
            </p:txBody>
          </p:sp>
          <p:sp>
            <p:nvSpPr>
              <p:cNvPr id="6" name="object 6"/>
              <p:cNvSpPr/>
              <p:nvPr/>
            </p:nvSpPr>
            <p:spPr>
              <a:xfrm>
                <a:off x="4920343" y="4311896"/>
                <a:ext cx="636237" cy="502535"/>
              </a:xfrm>
              <a:prstGeom prst="rect">
                <a:avLst/>
              </a:prstGeom>
              <a:blipFill>
                <a:blip r:embed="rId4" cstate="print"/>
                <a:stretch>
                  <a:fillRect/>
                </a:stretch>
              </a:blipFill>
            </p:spPr>
            <p:txBody>
              <a:bodyPr wrap="square" lIns="0" tIns="0" rIns="0" bIns="0" rtlCol="0"/>
              <a:lstStyle/>
              <a:p>
                <a:endParaRPr sz="1226"/>
              </a:p>
            </p:txBody>
          </p:sp>
        </p:grpSp>
        <p:grpSp>
          <p:nvGrpSpPr>
            <p:cNvPr id="11" name="Group 10"/>
            <p:cNvGrpSpPr/>
            <p:nvPr/>
          </p:nvGrpSpPr>
          <p:grpSpPr>
            <a:xfrm>
              <a:off x="1598283" y="2515330"/>
              <a:ext cx="3923756" cy="1425977"/>
              <a:chOff x="5226936" y="2873778"/>
              <a:chExt cx="5231674" cy="1901302"/>
            </a:xfrm>
          </p:grpSpPr>
          <p:sp>
            <p:nvSpPr>
              <p:cNvPr id="12" name="object 4"/>
              <p:cNvSpPr txBox="1"/>
              <p:nvPr/>
            </p:nvSpPr>
            <p:spPr>
              <a:xfrm>
                <a:off x="5226936" y="3468188"/>
                <a:ext cx="5231674" cy="787258"/>
              </a:xfrm>
              <a:prstGeom prst="rect">
                <a:avLst/>
              </a:prstGeom>
            </p:spPr>
            <p:txBody>
              <a:bodyPr vert="horz" wrap="square" lIns="0" tIns="25934" rIns="0" bIns="0" rtlCol="0">
                <a:spAutoFit/>
              </a:bodyPr>
              <a:lstStyle/>
              <a:p>
                <a:pPr marL="421439" marR="3458" indent="-413226">
                  <a:lnSpc>
                    <a:spcPts val="2213"/>
                  </a:lnSpc>
                  <a:spcBef>
                    <a:spcPts val="204"/>
                  </a:spcBef>
                </a:pPr>
                <a:r>
                  <a:rPr sz="1906" b="1" spc="-7" dirty="0">
                    <a:solidFill>
                      <a:srgbClr val="FF6208"/>
                    </a:solidFill>
                    <a:latin typeface="DejaVu Sans"/>
                    <a:cs typeface="DejaVu Sans"/>
                  </a:rPr>
                  <a:t>Dynamic </a:t>
                </a:r>
                <a:r>
                  <a:rPr sz="1906" spc="-4" dirty="0">
                    <a:solidFill>
                      <a:srgbClr val="FF6208"/>
                    </a:solidFill>
                    <a:latin typeface="DejaVu Sans"/>
                    <a:cs typeface="DejaVu Sans"/>
                  </a:rPr>
                  <a:t>type </a:t>
                </a:r>
                <a:r>
                  <a:rPr sz="1906" spc="-7" dirty="0">
                    <a:solidFill>
                      <a:srgbClr val="FF6208"/>
                    </a:solidFill>
                    <a:latin typeface="DejaVu Sans"/>
                    <a:cs typeface="DejaVu Sans"/>
                  </a:rPr>
                  <a:t>system: </a:t>
                </a:r>
                <a:r>
                  <a:rPr sz="1906" spc="-4" dirty="0">
                    <a:solidFill>
                      <a:srgbClr val="FF6208"/>
                    </a:solidFill>
                    <a:latin typeface="DejaVu Sans"/>
                    <a:cs typeface="DejaVu Sans"/>
                  </a:rPr>
                  <a:t>the</a:t>
                </a:r>
                <a:r>
                  <a:rPr sz="1906" spc="-82" dirty="0">
                    <a:solidFill>
                      <a:srgbClr val="FF6208"/>
                    </a:solidFill>
                    <a:latin typeface="DejaVu Sans"/>
                    <a:cs typeface="DejaVu Sans"/>
                  </a:rPr>
                  <a:t> </a:t>
                </a:r>
                <a:r>
                  <a:rPr sz="1906" spc="-4" dirty="0">
                    <a:solidFill>
                      <a:srgbClr val="FF6208"/>
                    </a:solidFill>
                    <a:latin typeface="DejaVu Sans"/>
                    <a:cs typeface="DejaVu Sans"/>
                  </a:rPr>
                  <a:t>type  changes with the</a:t>
                </a:r>
                <a:r>
                  <a:rPr sz="1906" spc="-31" dirty="0">
                    <a:solidFill>
                      <a:srgbClr val="FF6208"/>
                    </a:solidFill>
                    <a:latin typeface="DejaVu Sans"/>
                    <a:cs typeface="DejaVu Sans"/>
                  </a:rPr>
                  <a:t> </a:t>
                </a:r>
                <a:r>
                  <a:rPr sz="1906" spc="-7" dirty="0">
                    <a:solidFill>
                      <a:srgbClr val="FF6208"/>
                    </a:solidFill>
                    <a:latin typeface="DejaVu Sans"/>
                    <a:cs typeface="DejaVu Sans"/>
                  </a:rPr>
                  <a:t>content</a:t>
                </a:r>
                <a:endParaRPr sz="1906" dirty="0">
                  <a:latin typeface="DejaVu Sans"/>
                  <a:cs typeface="DejaVu Sans"/>
                </a:endParaRPr>
              </a:p>
            </p:txBody>
          </p:sp>
          <p:sp>
            <p:nvSpPr>
              <p:cNvPr id="13" name="object 5"/>
              <p:cNvSpPr/>
              <p:nvPr/>
            </p:nvSpPr>
            <p:spPr>
              <a:xfrm flipH="1">
                <a:off x="9822373" y="2873778"/>
                <a:ext cx="636237" cy="502536"/>
              </a:xfrm>
              <a:prstGeom prst="rect">
                <a:avLst/>
              </a:prstGeom>
              <a:blipFill>
                <a:blip r:embed="rId3" cstate="print"/>
                <a:stretch>
                  <a:fillRect/>
                </a:stretch>
              </a:blipFill>
            </p:spPr>
            <p:txBody>
              <a:bodyPr wrap="square" lIns="0" tIns="0" rIns="0" bIns="0" rtlCol="0"/>
              <a:lstStyle/>
              <a:p>
                <a:endParaRPr sz="1226"/>
              </a:p>
            </p:txBody>
          </p:sp>
          <p:sp>
            <p:nvSpPr>
              <p:cNvPr id="14" name="object 6"/>
              <p:cNvSpPr/>
              <p:nvPr/>
            </p:nvSpPr>
            <p:spPr>
              <a:xfrm flipH="1">
                <a:off x="9725425" y="4272545"/>
                <a:ext cx="636237" cy="502535"/>
              </a:xfrm>
              <a:prstGeom prst="rect">
                <a:avLst/>
              </a:prstGeom>
              <a:blipFill>
                <a:blip r:embed="rId4" cstate="print"/>
                <a:stretch>
                  <a:fillRect/>
                </a:stretch>
              </a:blipFill>
            </p:spPr>
            <p:txBody>
              <a:bodyPr wrap="square" lIns="0" tIns="0" rIns="0" bIns="0" rtlCol="0"/>
              <a:lstStyle/>
              <a:p>
                <a:endParaRPr sz="1226"/>
              </a:p>
            </p:txBody>
          </p:sp>
        </p:grpSp>
      </p:grpSp>
    </p:spTree>
    <p:extLst>
      <p:ext uri="{BB962C8B-B14F-4D97-AF65-F5344CB8AC3E}">
        <p14:creationId xmlns:p14="http://schemas.microsoft.com/office/powerpoint/2010/main" val="3226296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068" y="532823"/>
            <a:ext cx="10820400" cy="685800"/>
          </a:xfrm>
          <a:prstGeom prst="rect">
            <a:avLst/>
          </a:prstGeom>
        </p:spPr>
        <p:txBody>
          <a:bodyPr vert="horz" wrap="square" lIns="0" tIns="8645" rIns="0" bIns="0" rtlCol="0" anchor="ctr">
            <a:spAutoFit/>
          </a:bodyPr>
          <a:lstStyle/>
          <a:p>
            <a:pPr>
              <a:lnSpc>
                <a:spcPct val="100000"/>
              </a:lnSpc>
              <a:spcBef>
                <a:spcPts val="68"/>
              </a:spcBef>
            </a:pPr>
            <a:r>
              <a:rPr sz="2400" dirty="0"/>
              <a:t>Every variable is a reference</a:t>
            </a:r>
          </a:p>
        </p:txBody>
      </p:sp>
      <p:sp>
        <p:nvSpPr>
          <p:cNvPr id="3" name="Текст 2">
            <a:extLst>
              <a:ext uri="{FF2B5EF4-FFF2-40B4-BE49-F238E27FC236}">
                <a16:creationId xmlns:a16="http://schemas.microsoft.com/office/drawing/2014/main" id="{0A03CEDD-0715-4ECF-BA67-A1041AB691A1}"/>
              </a:ext>
            </a:extLst>
          </p:cNvPr>
          <p:cNvSpPr>
            <a:spLocks noGrp="1"/>
          </p:cNvSpPr>
          <p:nvPr>
            <p:ph type="body" sz="quarter" idx="10"/>
          </p:nvPr>
        </p:nvSpPr>
        <p:spPr/>
        <p:txBody>
          <a:bodyPr/>
          <a:lstStyle/>
          <a:p>
            <a:endParaRPr lang="ru-RU"/>
          </a:p>
        </p:txBody>
      </p:sp>
      <p:pic>
        <p:nvPicPr>
          <p:cNvPr id="5" name="Picture 4"/>
          <p:cNvPicPr>
            <a:picLocks noChangeAspect="1"/>
          </p:cNvPicPr>
          <p:nvPr/>
        </p:nvPicPr>
        <p:blipFill>
          <a:blip r:embed="rId2"/>
          <a:stretch>
            <a:fillRect/>
          </a:stretch>
        </p:blipFill>
        <p:spPr>
          <a:xfrm>
            <a:off x="685800" y="1285698"/>
            <a:ext cx="2247035" cy="1863048"/>
          </a:xfrm>
          <a:prstGeom prst="rect">
            <a:avLst/>
          </a:prstGeom>
        </p:spPr>
      </p:pic>
      <p:sp>
        <p:nvSpPr>
          <p:cNvPr id="6" name="object 3">
            <a:extLst>
              <a:ext uri="{FF2B5EF4-FFF2-40B4-BE49-F238E27FC236}">
                <a16:creationId xmlns:a16="http://schemas.microsoft.com/office/drawing/2014/main" id="{4FB556D8-9088-42A5-8A18-5D8027BF9F7F}"/>
              </a:ext>
            </a:extLst>
          </p:cNvPr>
          <p:cNvSpPr txBox="1">
            <a:spLocks/>
          </p:cNvSpPr>
          <p:nvPr/>
        </p:nvSpPr>
        <p:spPr>
          <a:xfrm>
            <a:off x="5064459" y="1622865"/>
            <a:ext cx="4016828" cy="331895"/>
          </a:xfrm>
          <a:prstGeom prst="rect">
            <a:avLst/>
          </a:prstGeom>
        </p:spPr>
        <p:txBody>
          <a:bodyPr vert="horz" wrap="square" lIns="0" tIns="8645" rIns="0" bIns="0" rtlCol="0" anchor="ctr">
            <a:spAutoFit/>
          </a:bodyPr>
          <a:lstStyle>
            <a:lvl1pPr algn="l" defTabSz="914400" rtl="0" eaLnBrk="1" latinLnBrk="0" hangingPunct="1">
              <a:lnSpc>
                <a:spcPct val="90000"/>
              </a:lnSpc>
              <a:spcBef>
                <a:spcPct val="0"/>
              </a:spcBef>
              <a:buNone/>
              <a:defRPr sz="4400" kern="1200" baseline="0">
                <a:solidFill>
                  <a:schemeClr val="tx1"/>
                </a:solidFill>
                <a:latin typeface="Proxima Nova Black" panose="02000506030000020004" pitchFamily="50" charset="0"/>
                <a:ea typeface="+mj-ea"/>
                <a:cs typeface="+mj-cs"/>
              </a:defRPr>
            </a:lvl1pPr>
          </a:lstStyle>
          <a:p>
            <a:pPr marL="8645" fontAlgn="auto">
              <a:lnSpc>
                <a:spcPct val="100000"/>
              </a:lnSpc>
              <a:spcBef>
                <a:spcPts val="68"/>
              </a:spcBef>
              <a:spcAft>
                <a:spcPts val="0"/>
              </a:spcAft>
            </a:pPr>
            <a:r>
              <a:rPr lang="en-US" sz="2100"/>
              <a:t>What is polymorphism?</a:t>
            </a:r>
            <a:endParaRPr lang="en-US" sz="2100" dirty="0"/>
          </a:p>
        </p:txBody>
      </p:sp>
      <p:pic>
        <p:nvPicPr>
          <p:cNvPr id="7" name="Picture 5">
            <a:extLst>
              <a:ext uri="{FF2B5EF4-FFF2-40B4-BE49-F238E27FC236}">
                <a16:creationId xmlns:a16="http://schemas.microsoft.com/office/drawing/2014/main" id="{3ED499AF-8EBC-42AF-A5B0-2A4343DF6031}"/>
              </a:ext>
            </a:extLst>
          </p:cNvPr>
          <p:cNvPicPr>
            <a:picLocks noChangeAspect="1"/>
          </p:cNvPicPr>
          <p:nvPr/>
        </p:nvPicPr>
        <p:blipFill>
          <a:blip r:embed="rId3"/>
          <a:stretch>
            <a:fillRect/>
          </a:stretch>
        </p:blipFill>
        <p:spPr>
          <a:xfrm>
            <a:off x="3396343" y="2184015"/>
            <a:ext cx="7353061" cy="3548279"/>
          </a:xfrm>
          <a:prstGeom prst="rect">
            <a:avLst/>
          </a:prstGeom>
        </p:spPr>
      </p:pic>
    </p:spTree>
    <p:extLst>
      <p:ext uri="{BB962C8B-B14F-4D97-AF65-F5344CB8AC3E}">
        <p14:creationId xmlns:p14="http://schemas.microsoft.com/office/powerpoint/2010/main" val="808386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8645" rIns="0" bIns="0" rtlCol="0" anchor="ctr">
            <a:spAutoFit/>
          </a:bodyPr>
          <a:lstStyle/>
          <a:p>
            <a:pPr marL="8645">
              <a:lnSpc>
                <a:spcPct val="100000"/>
              </a:lnSpc>
              <a:spcBef>
                <a:spcPts val="68"/>
              </a:spcBef>
            </a:pPr>
            <a:r>
              <a:rPr sz="2400" dirty="0"/>
              <a:t>What is polymorphism?</a:t>
            </a:r>
          </a:p>
        </p:txBody>
      </p:sp>
      <p:sp>
        <p:nvSpPr>
          <p:cNvPr id="2" name="Текст 1">
            <a:extLst>
              <a:ext uri="{FF2B5EF4-FFF2-40B4-BE49-F238E27FC236}">
                <a16:creationId xmlns:a16="http://schemas.microsoft.com/office/drawing/2014/main" id="{48980061-14EA-4B2A-941A-057C3ACB43CA}"/>
              </a:ext>
            </a:extLst>
          </p:cNvPr>
          <p:cNvSpPr>
            <a:spLocks noGrp="1"/>
          </p:cNvSpPr>
          <p:nvPr>
            <p:ph type="body" sz="quarter" idx="10"/>
          </p:nvPr>
        </p:nvSpPr>
        <p:spPr/>
        <p:txBody>
          <a:bodyPr/>
          <a:lstStyle/>
          <a:p>
            <a:endParaRPr lang="ru-RU"/>
          </a:p>
        </p:txBody>
      </p:sp>
      <p:pic>
        <p:nvPicPr>
          <p:cNvPr id="5" name="Picture 4"/>
          <p:cNvPicPr>
            <a:picLocks noChangeAspect="1"/>
          </p:cNvPicPr>
          <p:nvPr/>
        </p:nvPicPr>
        <p:blipFill>
          <a:blip r:embed="rId2"/>
          <a:stretch>
            <a:fillRect/>
          </a:stretch>
        </p:blipFill>
        <p:spPr>
          <a:xfrm>
            <a:off x="685800" y="1255284"/>
            <a:ext cx="4380742" cy="3020786"/>
          </a:xfrm>
          <a:prstGeom prst="rect">
            <a:avLst/>
          </a:prstGeom>
        </p:spPr>
      </p:pic>
      <p:pic>
        <p:nvPicPr>
          <p:cNvPr id="6" name="Picture 4">
            <a:extLst>
              <a:ext uri="{FF2B5EF4-FFF2-40B4-BE49-F238E27FC236}">
                <a16:creationId xmlns:a16="http://schemas.microsoft.com/office/drawing/2014/main" id="{362DBAB9-4CAB-4F34-82A9-DF9B17F72A13}"/>
              </a:ext>
            </a:extLst>
          </p:cNvPr>
          <p:cNvPicPr>
            <a:picLocks noChangeAspect="1"/>
          </p:cNvPicPr>
          <p:nvPr/>
        </p:nvPicPr>
        <p:blipFill>
          <a:blip r:embed="rId3"/>
          <a:stretch>
            <a:fillRect/>
          </a:stretch>
        </p:blipFill>
        <p:spPr>
          <a:xfrm>
            <a:off x="5066542" y="3549407"/>
            <a:ext cx="6439658" cy="2716731"/>
          </a:xfrm>
          <a:prstGeom prst="rect">
            <a:avLst/>
          </a:prstGeom>
        </p:spPr>
      </p:pic>
    </p:spTree>
    <p:extLst>
      <p:ext uri="{BB962C8B-B14F-4D97-AF65-F5344CB8AC3E}">
        <p14:creationId xmlns:p14="http://schemas.microsoft.com/office/powerpoint/2010/main" val="2131606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endParaRPr lang="uk-UA" dirty="0"/>
          </a:p>
        </p:txBody>
      </p:sp>
      <p:sp>
        <p:nvSpPr>
          <p:cNvPr id="3" name="Content Placeholder 2"/>
          <p:cNvSpPr>
            <a:spLocks noGrp="1"/>
          </p:cNvSpPr>
          <p:nvPr>
            <p:ph type="body" sz="quarter" idx="10"/>
          </p:nvPr>
        </p:nvSpPr>
        <p:spPr>
          <a:xfrm>
            <a:off x="685800" y="1632857"/>
            <a:ext cx="10820400" cy="3902529"/>
          </a:xfrm>
        </p:spPr>
        <p:txBody>
          <a:bodyPr/>
          <a:lstStyle/>
          <a:p>
            <a:pPr marL="0" indent="0">
              <a:buNone/>
            </a:pPr>
            <a:r>
              <a:rPr lang="en-US" dirty="0"/>
              <a:t>Poly = many: Morph = change or form</a:t>
            </a:r>
          </a:p>
          <a:p>
            <a:pPr marL="0" indent="0">
              <a:buNone/>
            </a:pPr>
            <a:r>
              <a:rPr lang="en-US" dirty="0"/>
              <a:t>So polymorphism is the ability (in programming) to present the same interface for differing underlying forms (data types).</a:t>
            </a:r>
          </a:p>
        </p:txBody>
      </p:sp>
      <p:pic>
        <p:nvPicPr>
          <p:cNvPr id="6" name="Picture 5"/>
          <p:cNvPicPr>
            <a:picLocks noChangeAspect="1"/>
          </p:cNvPicPr>
          <p:nvPr/>
        </p:nvPicPr>
        <p:blipFill>
          <a:blip r:embed="rId3"/>
          <a:stretch>
            <a:fillRect/>
          </a:stretch>
        </p:blipFill>
        <p:spPr>
          <a:xfrm>
            <a:off x="685800" y="3103503"/>
            <a:ext cx="3323451" cy="3184080"/>
          </a:xfrm>
          <a:prstGeom prst="rect">
            <a:avLst/>
          </a:prstGeom>
        </p:spPr>
      </p:pic>
      <p:pic>
        <p:nvPicPr>
          <p:cNvPr id="7" name="Picture 6"/>
          <p:cNvPicPr>
            <a:picLocks noChangeAspect="1"/>
          </p:cNvPicPr>
          <p:nvPr/>
        </p:nvPicPr>
        <p:blipFill>
          <a:blip r:embed="rId4"/>
          <a:stretch>
            <a:fillRect/>
          </a:stretch>
        </p:blipFill>
        <p:spPr>
          <a:xfrm>
            <a:off x="4593975" y="3629715"/>
            <a:ext cx="5252704" cy="2657868"/>
          </a:xfrm>
          <a:prstGeom prst="rect">
            <a:avLst/>
          </a:prstGeom>
        </p:spPr>
      </p:pic>
    </p:spTree>
    <p:extLst>
      <p:ext uri="{BB962C8B-B14F-4D97-AF65-F5344CB8AC3E}">
        <p14:creationId xmlns:p14="http://schemas.microsoft.com/office/powerpoint/2010/main" val="2079236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endParaRPr lang="uk-UA" dirty="0"/>
          </a:p>
        </p:txBody>
      </p:sp>
      <p:sp>
        <p:nvSpPr>
          <p:cNvPr id="3" name="Content Placeholder 2"/>
          <p:cNvSpPr>
            <a:spLocks noGrp="1"/>
          </p:cNvSpPr>
          <p:nvPr>
            <p:ph type="body" sz="quarter" idx="10"/>
          </p:nvPr>
        </p:nvSpPr>
        <p:spPr/>
        <p:txBody>
          <a:bodyPr/>
          <a:lstStyle/>
          <a:p>
            <a:endParaRPr lang="en-US" dirty="0"/>
          </a:p>
          <a:p>
            <a:endParaRPr lang="uk-UA" dirty="0"/>
          </a:p>
        </p:txBody>
      </p:sp>
      <p:pic>
        <p:nvPicPr>
          <p:cNvPr id="5" name="Picture 4"/>
          <p:cNvPicPr>
            <a:picLocks noChangeAspect="1"/>
          </p:cNvPicPr>
          <p:nvPr/>
        </p:nvPicPr>
        <p:blipFill>
          <a:blip r:embed="rId2"/>
          <a:stretch>
            <a:fillRect/>
          </a:stretch>
        </p:blipFill>
        <p:spPr>
          <a:xfrm>
            <a:off x="685800" y="1923601"/>
            <a:ext cx="7966809" cy="4459947"/>
          </a:xfrm>
          <a:prstGeom prst="rect">
            <a:avLst/>
          </a:prstGeom>
        </p:spPr>
      </p:pic>
    </p:spTree>
    <p:extLst>
      <p:ext uri="{BB962C8B-B14F-4D97-AF65-F5344CB8AC3E}">
        <p14:creationId xmlns:p14="http://schemas.microsoft.com/office/powerpoint/2010/main" val="1410145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endParaRPr lang="uk-UA" dirty="0"/>
          </a:p>
        </p:txBody>
      </p:sp>
      <p:sp>
        <p:nvSpPr>
          <p:cNvPr id="3" name="Content Placeholder 2"/>
          <p:cNvSpPr>
            <a:spLocks noGrp="1"/>
          </p:cNvSpPr>
          <p:nvPr>
            <p:ph type="body" sz="quarter" idx="10"/>
          </p:nvPr>
        </p:nvSpPr>
        <p:spPr>
          <a:xfrm>
            <a:off x="685800" y="1551213"/>
            <a:ext cx="10820400" cy="5061857"/>
          </a:xfrm>
        </p:spPr>
        <p:txBody>
          <a:bodyPr/>
          <a:lstStyle/>
          <a:p>
            <a:r>
              <a:rPr lang="en-US" dirty="0"/>
              <a:t>Explicitly specifying the name of the class, you can call the method of the parent (as well as any other object):</a:t>
            </a:r>
          </a:p>
          <a:p>
            <a:endParaRPr lang="en-US" dirty="0"/>
          </a:p>
          <a:p>
            <a:endParaRPr lang="en-US" dirty="0"/>
          </a:p>
          <a:p>
            <a:endParaRPr lang="en-US"/>
          </a:p>
          <a:p>
            <a:endParaRPr lang="en-US" dirty="0"/>
          </a:p>
          <a:p>
            <a:r>
              <a:rPr lang="en-US" dirty="0"/>
              <a:t>In general case to get the parent class the function super is applied:</a:t>
            </a:r>
          </a:p>
          <a:p>
            <a:endParaRPr lang="uk-UA" dirty="0"/>
          </a:p>
        </p:txBody>
      </p:sp>
      <p:sp>
        <p:nvSpPr>
          <p:cNvPr id="4" name="Text Box 5"/>
          <p:cNvSpPr txBox="1">
            <a:spLocks noChangeArrowheads="1"/>
          </p:cNvSpPr>
          <p:nvPr/>
        </p:nvSpPr>
        <p:spPr bwMode="auto">
          <a:xfrm>
            <a:off x="2800587" y="2639802"/>
            <a:ext cx="5772150" cy="106952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400" b="1" dirty="0"/>
              <a:t>&gt;&gt;&gt; class Child (Parent):</a:t>
            </a:r>
          </a:p>
          <a:p>
            <a:pPr lvl="1" eaLnBrk="1" hangingPunct="1"/>
            <a:r>
              <a:rPr lang="en-US" altLang="uk-UA" sz="1400" b="1" dirty="0"/>
              <a:t>...     </a:t>
            </a:r>
            <a:r>
              <a:rPr lang="en-US" altLang="uk-UA" sz="1400" b="1" dirty="0" err="1"/>
              <a:t>def</a:t>
            </a:r>
            <a:r>
              <a:rPr lang="en-US" altLang="uk-UA" sz="1400" b="1" dirty="0"/>
              <a:t> __</a:t>
            </a:r>
            <a:r>
              <a:rPr lang="en-US" altLang="uk-UA" sz="1400" b="1" dirty="0" err="1"/>
              <a:t>init</a:t>
            </a:r>
            <a:r>
              <a:rPr lang="en-US" altLang="uk-UA" sz="1400" b="1" dirty="0"/>
              <a:t>__ (self):</a:t>
            </a:r>
          </a:p>
          <a:p>
            <a:pPr lvl="1" eaLnBrk="1" hangingPunct="1"/>
            <a:r>
              <a:rPr lang="en-US" altLang="uk-UA" sz="1400" b="1" dirty="0"/>
              <a:t>...         </a:t>
            </a:r>
            <a:r>
              <a:rPr lang="en-US" altLang="uk-UA" sz="1400" dirty="0">
                <a:solidFill>
                  <a:srgbClr val="FF6600"/>
                </a:solidFill>
              </a:rPr>
              <a:t>Parent</a:t>
            </a:r>
            <a:r>
              <a:rPr lang="en-US" altLang="uk-UA" sz="1400" b="1" dirty="0"/>
              <a:t>.__</a:t>
            </a:r>
            <a:r>
              <a:rPr lang="en-US" altLang="uk-UA" sz="1400" b="1" dirty="0" err="1"/>
              <a:t>init</a:t>
            </a:r>
            <a:r>
              <a:rPr lang="en-US" altLang="uk-UA" sz="1400" b="1" dirty="0"/>
              <a:t>__(self)</a:t>
            </a:r>
          </a:p>
          <a:p>
            <a:pPr lvl="1" eaLnBrk="1" hangingPunct="1"/>
            <a:r>
              <a:rPr lang="en-US" altLang="uk-UA" sz="1400" b="1" dirty="0"/>
              <a:t>...</a:t>
            </a:r>
          </a:p>
        </p:txBody>
      </p:sp>
      <p:sp>
        <p:nvSpPr>
          <p:cNvPr id="5" name="Text Box 5"/>
          <p:cNvSpPr txBox="1">
            <a:spLocks noChangeArrowheads="1"/>
          </p:cNvSpPr>
          <p:nvPr/>
        </p:nvSpPr>
        <p:spPr bwMode="auto">
          <a:xfrm>
            <a:off x="2800587" y="5278259"/>
            <a:ext cx="5772150" cy="106952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marL="342900" indent="-342900" eaLnBrk="0" hangingPunct="0">
              <a:defRPr sz="1600">
                <a:solidFill>
                  <a:srgbClr val="333333"/>
                </a:solidFill>
                <a:latin typeface="Courier New" panose="02070309020205020404" pitchFamily="49" charset="0"/>
              </a:defRPr>
            </a:lvl1pPr>
            <a:lvl2pPr marL="11430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lvl="1" eaLnBrk="1" hangingPunct="1"/>
            <a:r>
              <a:rPr lang="en-US" altLang="uk-UA" sz="1400" b="1" dirty="0"/>
              <a:t>&gt;&gt;&gt; class Child(Parent):</a:t>
            </a:r>
          </a:p>
          <a:p>
            <a:pPr lvl="1" eaLnBrk="1" hangingPunct="1"/>
            <a:r>
              <a:rPr lang="en-US" altLang="uk-UA" sz="1400" b="1" dirty="0"/>
              <a:t>...     </a:t>
            </a:r>
            <a:r>
              <a:rPr lang="en-US" altLang="uk-UA" sz="1400" b="1" dirty="0" err="1"/>
              <a:t>def</a:t>
            </a:r>
            <a:r>
              <a:rPr lang="en-US" altLang="uk-UA" sz="1400" b="1" dirty="0"/>
              <a:t> __</a:t>
            </a:r>
            <a:r>
              <a:rPr lang="en-US" altLang="uk-UA" sz="1400" b="1" dirty="0" err="1"/>
              <a:t>init</a:t>
            </a:r>
            <a:r>
              <a:rPr lang="en-US" altLang="uk-UA" sz="1400" b="1" dirty="0"/>
              <a:t>__ (self):</a:t>
            </a:r>
          </a:p>
          <a:p>
            <a:pPr lvl="1" eaLnBrk="1" hangingPunct="1"/>
            <a:r>
              <a:rPr lang="en-US" altLang="uk-UA" sz="1400" b="1" dirty="0"/>
              <a:t>...         </a:t>
            </a:r>
            <a:r>
              <a:rPr lang="en-US" altLang="uk-UA" sz="1400" b="1" dirty="0">
                <a:solidFill>
                  <a:srgbClr val="FF6600"/>
                </a:solidFill>
              </a:rPr>
              <a:t>super</a:t>
            </a:r>
            <a:r>
              <a:rPr lang="en-US" altLang="uk-UA" sz="1400" b="1" dirty="0"/>
              <a:t>(Child, self).__</a:t>
            </a:r>
            <a:r>
              <a:rPr lang="en-US" altLang="uk-UA" sz="1400" b="1" dirty="0" err="1"/>
              <a:t>init</a:t>
            </a:r>
            <a:r>
              <a:rPr lang="en-US" altLang="uk-UA" sz="1400" b="1" dirty="0"/>
              <a:t>__(self)</a:t>
            </a:r>
          </a:p>
          <a:p>
            <a:pPr lvl="1" eaLnBrk="1" hangingPunct="1"/>
            <a:r>
              <a:rPr lang="en-US" altLang="uk-UA" sz="1400" b="1" dirty="0"/>
              <a:t>...</a:t>
            </a:r>
          </a:p>
        </p:txBody>
      </p:sp>
    </p:spTree>
    <p:extLst>
      <p:ext uri="{BB962C8B-B14F-4D97-AF65-F5344CB8AC3E}">
        <p14:creationId xmlns:p14="http://schemas.microsoft.com/office/powerpoint/2010/main" val="3630870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747338"/>
            <a:ext cx="10820400" cy="562727"/>
          </a:xfrm>
          <a:prstGeom prst="rect">
            <a:avLst/>
          </a:prstGeom>
        </p:spPr>
        <p:txBody>
          <a:bodyPr vert="horz" wrap="square" lIns="0" tIns="8645" rIns="0" bIns="0" rtlCol="0" anchor="ctr">
            <a:spAutoFit/>
          </a:bodyPr>
          <a:lstStyle/>
          <a:p>
            <a:pPr marL="8645">
              <a:lnSpc>
                <a:spcPct val="100000"/>
              </a:lnSpc>
              <a:spcBef>
                <a:spcPts val="68"/>
              </a:spcBef>
            </a:pPr>
            <a:r>
              <a:rPr sz="3600" dirty="0"/>
              <a:t>Polymorphism is based on delegation</a:t>
            </a:r>
          </a:p>
        </p:txBody>
      </p:sp>
      <p:pic>
        <p:nvPicPr>
          <p:cNvPr id="5" name="Picture 4"/>
          <p:cNvPicPr>
            <a:picLocks noChangeAspect="1"/>
          </p:cNvPicPr>
          <p:nvPr/>
        </p:nvPicPr>
        <p:blipFill>
          <a:blip r:embed="rId2"/>
          <a:stretch>
            <a:fillRect/>
          </a:stretch>
        </p:blipFill>
        <p:spPr>
          <a:xfrm>
            <a:off x="685800" y="1879973"/>
            <a:ext cx="6298420" cy="3620567"/>
          </a:xfrm>
          <a:prstGeom prst="rect">
            <a:avLst/>
          </a:prstGeom>
        </p:spPr>
      </p:pic>
    </p:spTree>
    <p:extLst>
      <p:ext uri="{BB962C8B-B14F-4D97-AF65-F5344CB8AC3E}">
        <p14:creationId xmlns:p14="http://schemas.microsoft.com/office/powerpoint/2010/main" val="1851859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endParaRPr lang="uk-UA" dirty="0"/>
          </a:p>
        </p:txBody>
      </p:sp>
      <p:sp>
        <p:nvSpPr>
          <p:cNvPr id="3" name="Content Placeholder 2"/>
          <p:cNvSpPr>
            <a:spLocks noGrp="1"/>
          </p:cNvSpPr>
          <p:nvPr>
            <p:ph type="body" sz="quarter" idx="10"/>
          </p:nvPr>
        </p:nvSpPr>
        <p:spPr>
          <a:xfrm>
            <a:off x="685800" y="1665513"/>
            <a:ext cx="4082143" cy="4506686"/>
          </a:xfrm>
        </p:spPr>
        <p:txBody>
          <a:bodyPr>
            <a:normAutofit/>
          </a:bodyPr>
          <a:lstStyle/>
          <a:p>
            <a:r>
              <a:rPr lang="en-US" dirty="0"/>
              <a:t>Changing attribute </a:t>
            </a:r>
            <a:r>
              <a:rPr lang="en-US" b="1" dirty="0"/>
              <a:t>__class__</a:t>
            </a:r>
            <a:r>
              <a:rPr lang="en-US" dirty="0"/>
              <a:t>, you can move an object up or down the inheritance hierarchy (as well as to any other type):</a:t>
            </a:r>
          </a:p>
          <a:p>
            <a:endParaRPr lang="en-US" dirty="0"/>
          </a:p>
          <a:p>
            <a:r>
              <a:rPr lang="en-US" dirty="0"/>
              <a:t>However, in this case, no type conversions are made, so care about data consistency remains entirely on the programmer.</a:t>
            </a:r>
          </a:p>
          <a:p>
            <a:endParaRPr lang="uk-UA" dirty="0"/>
          </a:p>
        </p:txBody>
      </p:sp>
      <p:pic>
        <p:nvPicPr>
          <p:cNvPr id="5" name="Picture 4"/>
          <p:cNvPicPr>
            <a:picLocks noChangeAspect="1"/>
          </p:cNvPicPr>
          <p:nvPr/>
        </p:nvPicPr>
        <p:blipFill>
          <a:blip r:embed="rId3"/>
          <a:stretch>
            <a:fillRect/>
          </a:stretch>
        </p:blipFill>
        <p:spPr>
          <a:xfrm>
            <a:off x="6096000" y="1077686"/>
            <a:ext cx="4687555" cy="4702628"/>
          </a:xfrm>
          <a:prstGeom prst="rect">
            <a:avLst/>
          </a:prstGeom>
        </p:spPr>
      </p:pic>
    </p:spTree>
    <p:extLst>
      <p:ext uri="{BB962C8B-B14F-4D97-AF65-F5344CB8AC3E}">
        <p14:creationId xmlns:p14="http://schemas.microsoft.com/office/powerpoint/2010/main" val="3525283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747339"/>
            <a:ext cx="10820400" cy="562727"/>
          </a:xfrm>
          <a:prstGeom prst="rect">
            <a:avLst/>
          </a:prstGeom>
        </p:spPr>
        <p:txBody>
          <a:bodyPr vert="horz" wrap="square" lIns="0" tIns="8645" rIns="0" bIns="0" rtlCol="0" anchor="ctr">
            <a:spAutoFit/>
          </a:bodyPr>
          <a:lstStyle/>
          <a:p>
            <a:pPr marL="8645">
              <a:lnSpc>
                <a:spcPct val="100000"/>
              </a:lnSpc>
              <a:spcBef>
                <a:spcPts val="68"/>
              </a:spcBef>
            </a:pPr>
            <a:r>
              <a:rPr sz="3600" dirty="0"/>
              <a:t>Polymorphism in action</a:t>
            </a:r>
          </a:p>
        </p:txBody>
      </p:sp>
      <p:pic>
        <p:nvPicPr>
          <p:cNvPr id="8" name="Picture 7"/>
          <p:cNvPicPr>
            <a:picLocks noChangeAspect="1"/>
          </p:cNvPicPr>
          <p:nvPr/>
        </p:nvPicPr>
        <p:blipFill>
          <a:blip r:embed="rId2"/>
          <a:stretch>
            <a:fillRect/>
          </a:stretch>
        </p:blipFill>
        <p:spPr>
          <a:xfrm>
            <a:off x="191503" y="1627527"/>
            <a:ext cx="3352674" cy="1772289"/>
          </a:xfrm>
          <a:prstGeom prst="rect">
            <a:avLst/>
          </a:prstGeom>
        </p:spPr>
      </p:pic>
      <p:pic>
        <p:nvPicPr>
          <p:cNvPr id="9" name="Picture 8"/>
          <p:cNvPicPr>
            <a:picLocks noChangeAspect="1"/>
          </p:cNvPicPr>
          <p:nvPr/>
        </p:nvPicPr>
        <p:blipFill>
          <a:blip r:embed="rId3"/>
          <a:stretch>
            <a:fillRect/>
          </a:stretch>
        </p:blipFill>
        <p:spPr>
          <a:xfrm>
            <a:off x="3723491" y="2542855"/>
            <a:ext cx="3283277" cy="1772289"/>
          </a:xfrm>
          <a:prstGeom prst="rect">
            <a:avLst/>
          </a:prstGeom>
        </p:spPr>
      </p:pic>
      <p:pic>
        <p:nvPicPr>
          <p:cNvPr id="10" name="Picture 9"/>
          <p:cNvPicPr>
            <a:picLocks noChangeAspect="1"/>
          </p:cNvPicPr>
          <p:nvPr/>
        </p:nvPicPr>
        <p:blipFill>
          <a:blip r:embed="rId4"/>
          <a:stretch>
            <a:fillRect/>
          </a:stretch>
        </p:blipFill>
        <p:spPr>
          <a:xfrm>
            <a:off x="7186081" y="3789978"/>
            <a:ext cx="2839661" cy="1999223"/>
          </a:xfrm>
          <a:prstGeom prst="rect">
            <a:avLst/>
          </a:prstGeom>
        </p:spPr>
      </p:pic>
      <p:pic>
        <p:nvPicPr>
          <p:cNvPr id="11" name="Picture 10"/>
          <p:cNvPicPr>
            <a:picLocks noChangeAspect="1"/>
          </p:cNvPicPr>
          <p:nvPr/>
        </p:nvPicPr>
        <p:blipFill>
          <a:blip r:embed="rId5"/>
          <a:stretch>
            <a:fillRect/>
          </a:stretch>
        </p:blipFill>
        <p:spPr>
          <a:xfrm>
            <a:off x="8222924" y="235356"/>
            <a:ext cx="3070512" cy="3324274"/>
          </a:xfrm>
          <a:prstGeom prst="rect">
            <a:avLst/>
          </a:prstGeom>
          <a:ln w="57150">
            <a:solidFill>
              <a:srgbClr val="00B050"/>
            </a:solidFill>
          </a:ln>
        </p:spPr>
      </p:pic>
    </p:spTree>
    <p:extLst>
      <p:ext uri="{BB962C8B-B14F-4D97-AF65-F5344CB8AC3E}">
        <p14:creationId xmlns:p14="http://schemas.microsoft.com/office/powerpoint/2010/main" val="352039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3086100"/>
            <a:ext cx="10820400" cy="685800"/>
          </a:xfrm>
        </p:spPr>
        <p:txBody>
          <a:bodyPr/>
          <a:lstStyle/>
          <a:p>
            <a:pPr algn="ctr"/>
            <a:r>
              <a:rPr lang="en-US"/>
              <a:t>Thank you!</a:t>
            </a:r>
            <a:endParaRPr lang="uk-UA" dirty="0"/>
          </a:p>
        </p:txBody>
      </p:sp>
    </p:spTree>
    <p:extLst>
      <p:ext uri="{BB962C8B-B14F-4D97-AF65-F5344CB8AC3E}">
        <p14:creationId xmlns:p14="http://schemas.microsoft.com/office/powerpoint/2010/main" val="23712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85800" y="839671"/>
            <a:ext cx="10820400" cy="378061"/>
          </a:xfrm>
          <a:prstGeom prst="rect">
            <a:avLst/>
          </a:prstGeom>
        </p:spPr>
        <p:txBody>
          <a:bodyPr vert="horz" wrap="square" lIns="0" tIns="8645" rIns="0" bIns="0" rtlCol="0" anchor="ctr">
            <a:spAutoFit/>
          </a:bodyPr>
          <a:lstStyle/>
          <a:p>
            <a:pPr marL="8645">
              <a:lnSpc>
                <a:spcPct val="100000"/>
              </a:lnSpc>
              <a:spcBef>
                <a:spcPts val="68"/>
              </a:spcBef>
            </a:pPr>
            <a:r>
              <a:rPr sz="2400" dirty="0"/>
              <a:t>The meaning of the word 'class'</a:t>
            </a:r>
          </a:p>
        </p:txBody>
      </p:sp>
      <p:grpSp>
        <p:nvGrpSpPr>
          <p:cNvPr id="8" name="Group 7"/>
          <p:cNvGrpSpPr/>
          <p:nvPr/>
        </p:nvGrpSpPr>
        <p:grpSpPr>
          <a:xfrm>
            <a:off x="733502" y="1484756"/>
            <a:ext cx="2920989" cy="2920989"/>
            <a:chOff x="1492175" y="1863219"/>
            <a:chExt cx="3894652" cy="3894652"/>
          </a:xfrm>
        </p:grpSpPr>
        <p:sp>
          <p:nvSpPr>
            <p:cNvPr id="5" name="object 5"/>
            <p:cNvSpPr/>
            <p:nvPr/>
          </p:nvSpPr>
          <p:spPr>
            <a:xfrm>
              <a:off x="1501716" y="1864372"/>
              <a:ext cx="3862379" cy="3862379"/>
            </a:xfrm>
            <a:prstGeom prst="rect">
              <a:avLst/>
            </a:prstGeom>
            <a:blipFill>
              <a:blip r:embed="rId2" cstate="print"/>
              <a:stretch>
                <a:fillRect/>
              </a:stretch>
            </a:blipFill>
          </p:spPr>
          <p:txBody>
            <a:bodyPr wrap="square" lIns="0" tIns="0" rIns="0" bIns="0" rtlCol="0"/>
            <a:lstStyle/>
            <a:p>
              <a:endParaRPr sz="1226"/>
            </a:p>
          </p:txBody>
        </p:sp>
        <p:sp>
          <p:nvSpPr>
            <p:cNvPr id="6" name="object 6"/>
            <p:cNvSpPr/>
            <p:nvPr/>
          </p:nvSpPr>
          <p:spPr>
            <a:xfrm>
              <a:off x="1492175" y="1863219"/>
              <a:ext cx="3894652" cy="3894652"/>
            </a:xfrm>
            <a:custGeom>
              <a:avLst/>
              <a:gdLst/>
              <a:ahLst/>
              <a:cxnLst/>
              <a:rect l="l" t="t" r="r" b="b"/>
              <a:pathLst>
                <a:path w="4291330" h="4291330">
                  <a:moveTo>
                    <a:pt x="0" y="0"/>
                  </a:moveTo>
                  <a:lnTo>
                    <a:pt x="4291330" y="0"/>
                  </a:lnTo>
                  <a:lnTo>
                    <a:pt x="4291330" y="4291330"/>
                  </a:lnTo>
                  <a:lnTo>
                    <a:pt x="0" y="4291330"/>
                  </a:lnTo>
                  <a:lnTo>
                    <a:pt x="0" y="0"/>
                  </a:lnTo>
                  <a:close/>
                </a:path>
              </a:pathLst>
            </a:custGeom>
            <a:ln w="35941">
              <a:solidFill>
                <a:srgbClr val="3364A3"/>
              </a:solidFill>
            </a:ln>
          </p:spPr>
          <p:txBody>
            <a:bodyPr wrap="square" lIns="0" tIns="0" rIns="0" bIns="0" rtlCol="0"/>
            <a:lstStyle/>
            <a:p>
              <a:endParaRPr sz="1226"/>
            </a:p>
          </p:txBody>
        </p:sp>
      </p:grpSp>
      <p:grpSp>
        <p:nvGrpSpPr>
          <p:cNvPr id="9" name="Group 8"/>
          <p:cNvGrpSpPr/>
          <p:nvPr/>
        </p:nvGrpSpPr>
        <p:grpSpPr>
          <a:xfrm>
            <a:off x="5904048" y="1809534"/>
            <a:ext cx="5547294" cy="3171968"/>
            <a:chOff x="1880923" y="1045412"/>
            <a:chExt cx="8429000" cy="4770632"/>
          </a:xfrm>
        </p:grpSpPr>
        <p:sp>
          <p:nvSpPr>
            <p:cNvPr id="10" name="object 5"/>
            <p:cNvSpPr/>
            <p:nvPr/>
          </p:nvSpPr>
          <p:spPr>
            <a:xfrm>
              <a:off x="1897060" y="1061548"/>
              <a:ext cx="2368603" cy="4737207"/>
            </a:xfrm>
            <a:prstGeom prst="rect">
              <a:avLst/>
            </a:prstGeom>
            <a:blipFill>
              <a:blip r:embed="rId3" cstate="print"/>
              <a:stretch>
                <a:fillRect/>
              </a:stretch>
            </a:blipFill>
          </p:spPr>
          <p:txBody>
            <a:bodyPr wrap="square" lIns="0" tIns="0" rIns="0" bIns="0" rtlCol="0"/>
            <a:lstStyle/>
            <a:p>
              <a:endParaRPr sz="1226"/>
            </a:p>
          </p:txBody>
        </p:sp>
        <p:sp>
          <p:nvSpPr>
            <p:cNvPr id="11" name="object 6"/>
            <p:cNvSpPr/>
            <p:nvPr/>
          </p:nvSpPr>
          <p:spPr>
            <a:xfrm>
              <a:off x="1880923" y="1045412"/>
              <a:ext cx="2400876" cy="4770632"/>
            </a:xfrm>
            <a:custGeom>
              <a:avLst/>
              <a:gdLst/>
              <a:ahLst/>
              <a:cxnLst/>
              <a:rect l="l" t="t" r="r" b="b"/>
              <a:pathLst>
                <a:path w="2645410" h="5256530">
                  <a:moveTo>
                    <a:pt x="0" y="0"/>
                  </a:moveTo>
                  <a:lnTo>
                    <a:pt x="2645410" y="0"/>
                  </a:lnTo>
                  <a:lnTo>
                    <a:pt x="2645410" y="5256530"/>
                  </a:lnTo>
                  <a:lnTo>
                    <a:pt x="0" y="5256530"/>
                  </a:lnTo>
                  <a:lnTo>
                    <a:pt x="0" y="0"/>
                  </a:lnTo>
                  <a:close/>
                </a:path>
              </a:pathLst>
            </a:custGeom>
            <a:ln w="35941">
              <a:solidFill>
                <a:srgbClr val="3364A3"/>
              </a:solidFill>
            </a:ln>
          </p:spPr>
          <p:txBody>
            <a:bodyPr wrap="square" lIns="0" tIns="0" rIns="0" bIns="0" rtlCol="0"/>
            <a:lstStyle/>
            <a:p>
              <a:endParaRPr sz="1226"/>
            </a:p>
          </p:txBody>
        </p:sp>
        <p:sp>
          <p:nvSpPr>
            <p:cNvPr id="12" name="object 7"/>
            <p:cNvSpPr/>
            <p:nvPr/>
          </p:nvSpPr>
          <p:spPr>
            <a:xfrm>
              <a:off x="7925184" y="1061548"/>
              <a:ext cx="2368603" cy="4737207"/>
            </a:xfrm>
            <a:prstGeom prst="rect">
              <a:avLst/>
            </a:prstGeom>
            <a:blipFill>
              <a:blip r:embed="rId4" cstate="print"/>
              <a:stretch>
                <a:fillRect/>
              </a:stretch>
            </a:blipFill>
          </p:spPr>
          <p:txBody>
            <a:bodyPr wrap="square" lIns="0" tIns="0" rIns="0" bIns="0" rtlCol="0"/>
            <a:lstStyle/>
            <a:p>
              <a:endParaRPr sz="1226"/>
            </a:p>
          </p:txBody>
        </p:sp>
        <p:sp>
          <p:nvSpPr>
            <p:cNvPr id="13" name="object 8"/>
            <p:cNvSpPr/>
            <p:nvPr/>
          </p:nvSpPr>
          <p:spPr>
            <a:xfrm>
              <a:off x="7909047" y="1045412"/>
              <a:ext cx="2400876" cy="4770632"/>
            </a:xfrm>
            <a:custGeom>
              <a:avLst/>
              <a:gdLst/>
              <a:ahLst/>
              <a:cxnLst/>
              <a:rect l="l" t="t" r="r" b="b"/>
              <a:pathLst>
                <a:path w="2645409" h="5256530">
                  <a:moveTo>
                    <a:pt x="0" y="0"/>
                  </a:moveTo>
                  <a:lnTo>
                    <a:pt x="2645410" y="0"/>
                  </a:lnTo>
                  <a:lnTo>
                    <a:pt x="2645410" y="5256530"/>
                  </a:lnTo>
                  <a:lnTo>
                    <a:pt x="0" y="5256530"/>
                  </a:lnTo>
                  <a:lnTo>
                    <a:pt x="0" y="0"/>
                  </a:lnTo>
                  <a:close/>
                </a:path>
              </a:pathLst>
            </a:custGeom>
            <a:ln w="35940">
              <a:solidFill>
                <a:srgbClr val="3364A3"/>
              </a:solidFill>
            </a:ln>
          </p:spPr>
          <p:txBody>
            <a:bodyPr wrap="square" lIns="0" tIns="0" rIns="0" bIns="0" rtlCol="0"/>
            <a:lstStyle/>
            <a:p>
              <a:endParaRPr sz="1226"/>
            </a:p>
          </p:txBody>
        </p:sp>
        <p:sp>
          <p:nvSpPr>
            <p:cNvPr id="14" name="object 9"/>
            <p:cNvSpPr/>
            <p:nvPr/>
          </p:nvSpPr>
          <p:spPr>
            <a:xfrm>
              <a:off x="4911122" y="1061548"/>
              <a:ext cx="2368603" cy="4737207"/>
            </a:xfrm>
            <a:prstGeom prst="rect">
              <a:avLst/>
            </a:prstGeom>
            <a:blipFill>
              <a:blip r:embed="rId5" cstate="print"/>
              <a:stretch>
                <a:fillRect/>
              </a:stretch>
            </a:blipFill>
          </p:spPr>
          <p:txBody>
            <a:bodyPr wrap="square" lIns="0" tIns="0" rIns="0" bIns="0" rtlCol="0"/>
            <a:lstStyle/>
            <a:p>
              <a:endParaRPr sz="1226"/>
            </a:p>
          </p:txBody>
        </p:sp>
        <p:sp>
          <p:nvSpPr>
            <p:cNvPr id="15" name="object 10"/>
            <p:cNvSpPr/>
            <p:nvPr/>
          </p:nvSpPr>
          <p:spPr>
            <a:xfrm>
              <a:off x="4894985" y="1045412"/>
              <a:ext cx="2400876" cy="4770632"/>
            </a:xfrm>
            <a:custGeom>
              <a:avLst/>
              <a:gdLst/>
              <a:ahLst/>
              <a:cxnLst/>
              <a:rect l="l" t="t" r="r" b="b"/>
              <a:pathLst>
                <a:path w="2645409" h="5256530">
                  <a:moveTo>
                    <a:pt x="0" y="0"/>
                  </a:moveTo>
                  <a:lnTo>
                    <a:pt x="2645410" y="0"/>
                  </a:lnTo>
                  <a:lnTo>
                    <a:pt x="2645410" y="5256530"/>
                  </a:lnTo>
                  <a:lnTo>
                    <a:pt x="0" y="5256530"/>
                  </a:lnTo>
                  <a:lnTo>
                    <a:pt x="0" y="0"/>
                  </a:lnTo>
                  <a:close/>
                </a:path>
              </a:pathLst>
            </a:custGeom>
            <a:ln w="35941">
              <a:solidFill>
                <a:srgbClr val="3364A3"/>
              </a:solidFill>
            </a:ln>
          </p:spPr>
          <p:txBody>
            <a:bodyPr wrap="square" lIns="0" tIns="0" rIns="0" bIns="0" rtlCol="0"/>
            <a:lstStyle/>
            <a:p>
              <a:endParaRPr sz="1226"/>
            </a:p>
          </p:txBody>
        </p:sp>
      </p:grpSp>
      <p:sp>
        <p:nvSpPr>
          <p:cNvPr id="16" name="object 4"/>
          <p:cNvSpPr txBox="1">
            <a:spLocks/>
          </p:cNvSpPr>
          <p:nvPr/>
        </p:nvSpPr>
        <p:spPr>
          <a:xfrm>
            <a:off x="6101704" y="5163725"/>
            <a:ext cx="5404496" cy="378061"/>
          </a:xfrm>
          <a:prstGeom prst="rect">
            <a:avLst/>
          </a:prstGeom>
        </p:spPr>
        <p:txBody>
          <a:bodyPr vert="horz" wrap="square" lIns="0" tIns="8645" rIns="0" bIns="0" rtlCol="0" anchor="ctr">
            <a:spAutoFit/>
          </a:bodyPr>
          <a:lstStyle>
            <a:lvl1pPr algn="l" defTabSz="914332" rtl="0" eaLnBrk="1" latinLnBrk="0" hangingPunct="1">
              <a:lnSpc>
                <a:spcPct val="90000"/>
              </a:lnSpc>
              <a:spcBef>
                <a:spcPct val="0"/>
              </a:spcBef>
              <a:buNone/>
              <a:defRPr sz="4400" kern="1200">
                <a:solidFill>
                  <a:schemeClr val="accent1"/>
                </a:solidFill>
                <a:latin typeface="+mj-lt"/>
                <a:ea typeface="+mj-ea"/>
                <a:cs typeface="+mj-cs"/>
              </a:defRPr>
            </a:lvl1pPr>
          </a:lstStyle>
          <a:p>
            <a:pPr marL="8645">
              <a:lnSpc>
                <a:spcPct val="100000"/>
              </a:lnSpc>
              <a:spcBef>
                <a:spcPts val="68"/>
              </a:spcBef>
            </a:pPr>
            <a:r>
              <a:rPr lang="en-US" sz="2400" dirty="0">
                <a:solidFill>
                  <a:schemeClr val="tx1"/>
                </a:solidFill>
              </a:rPr>
              <a:t>The meaning of the word 'instance'</a:t>
            </a:r>
          </a:p>
        </p:txBody>
      </p:sp>
    </p:spTree>
    <p:extLst>
      <p:ext uri="{BB962C8B-B14F-4D97-AF65-F5344CB8AC3E}">
        <p14:creationId xmlns:p14="http://schemas.microsoft.com/office/powerpoint/2010/main" val="241138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49024" y="1871484"/>
            <a:ext cx="3035097" cy="3289080"/>
            <a:chOff x="197480" y="1451129"/>
            <a:chExt cx="4046796" cy="4385440"/>
          </a:xfrm>
        </p:grpSpPr>
        <p:grpSp>
          <p:nvGrpSpPr>
            <p:cNvPr id="7" name="Group 6"/>
            <p:cNvGrpSpPr/>
            <p:nvPr/>
          </p:nvGrpSpPr>
          <p:grpSpPr>
            <a:xfrm>
              <a:off x="197480" y="1451129"/>
              <a:ext cx="4046796" cy="3894652"/>
              <a:chOff x="197480" y="1451129"/>
              <a:chExt cx="4046796" cy="3894652"/>
            </a:xfrm>
          </p:grpSpPr>
          <p:sp>
            <p:nvSpPr>
              <p:cNvPr id="2" name="object 2"/>
              <p:cNvSpPr/>
              <p:nvPr/>
            </p:nvSpPr>
            <p:spPr>
              <a:xfrm>
                <a:off x="197480" y="1483402"/>
                <a:ext cx="4013371" cy="3862379"/>
              </a:xfrm>
              <a:prstGeom prst="rect">
                <a:avLst/>
              </a:prstGeom>
              <a:blipFill>
                <a:blip r:embed="rId2" cstate="print"/>
                <a:stretch>
                  <a:fillRect/>
                </a:stretch>
              </a:blipFill>
            </p:spPr>
            <p:txBody>
              <a:bodyPr wrap="square" lIns="0" tIns="0" rIns="0" bIns="0" rtlCol="0"/>
              <a:lstStyle/>
              <a:p>
                <a:endParaRPr sz="1226"/>
              </a:p>
            </p:txBody>
          </p:sp>
          <p:sp>
            <p:nvSpPr>
              <p:cNvPr id="3" name="object 3"/>
              <p:cNvSpPr/>
              <p:nvPr/>
            </p:nvSpPr>
            <p:spPr>
              <a:xfrm>
                <a:off x="197480" y="1451129"/>
                <a:ext cx="4046796" cy="3894652"/>
              </a:xfrm>
              <a:custGeom>
                <a:avLst/>
                <a:gdLst/>
                <a:ahLst/>
                <a:cxnLst/>
                <a:rect l="l" t="t" r="r" b="b"/>
                <a:pathLst>
                  <a:path w="4458970" h="4291330">
                    <a:moveTo>
                      <a:pt x="0" y="0"/>
                    </a:moveTo>
                    <a:lnTo>
                      <a:pt x="4458970" y="0"/>
                    </a:lnTo>
                    <a:lnTo>
                      <a:pt x="4458970" y="4291330"/>
                    </a:lnTo>
                    <a:lnTo>
                      <a:pt x="0" y="4291330"/>
                    </a:lnTo>
                    <a:lnTo>
                      <a:pt x="0" y="0"/>
                    </a:lnTo>
                    <a:close/>
                  </a:path>
                </a:pathLst>
              </a:custGeom>
              <a:ln w="35941">
                <a:solidFill>
                  <a:srgbClr val="3364A3"/>
                </a:solidFill>
              </a:ln>
            </p:spPr>
            <p:txBody>
              <a:bodyPr wrap="square" lIns="0" tIns="0" rIns="0" bIns="0" rtlCol="0"/>
              <a:lstStyle/>
              <a:p>
                <a:endParaRPr sz="1226"/>
              </a:p>
            </p:txBody>
          </p:sp>
        </p:grpSp>
        <p:sp>
          <p:nvSpPr>
            <p:cNvPr id="4" name="object 4"/>
            <p:cNvSpPr txBox="1"/>
            <p:nvPr/>
          </p:nvSpPr>
          <p:spPr>
            <a:xfrm>
              <a:off x="361791" y="5378054"/>
              <a:ext cx="3882485" cy="458515"/>
            </a:xfrm>
            <a:prstGeom prst="rect">
              <a:avLst/>
            </a:prstGeom>
          </p:spPr>
          <p:txBody>
            <a:bodyPr vert="horz" wrap="square" lIns="0" tIns="8645" rIns="0" bIns="0" rtlCol="0">
              <a:spAutoFit/>
            </a:bodyPr>
            <a:lstStyle/>
            <a:p>
              <a:pPr marL="8645">
                <a:spcBef>
                  <a:spcPts val="68"/>
                </a:spcBef>
              </a:pPr>
              <a:r>
                <a:rPr sz="2178" dirty="0">
                  <a:latin typeface="Arial"/>
                  <a:cs typeface="Arial"/>
                </a:rPr>
                <a:t>Behavioural meaning</a:t>
              </a:r>
            </a:p>
          </p:txBody>
        </p:sp>
      </p:grpSp>
      <p:sp>
        <p:nvSpPr>
          <p:cNvPr id="5" name="object 5"/>
          <p:cNvSpPr txBox="1">
            <a:spLocks noGrp="1"/>
          </p:cNvSpPr>
          <p:nvPr>
            <p:ph type="title"/>
          </p:nvPr>
        </p:nvSpPr>
        <p:spPr>
          <a:xfrm>
            <a:off x="685800" y="778115"/>
            <a:ext cx="10820400" cy="501172"/>
          </a:xfrm>
          <a:prstGeom prst="rect">
            <a:avLst/>
          </a:prstGeom>
        </p:spPr>
        <p:txBody>
          <a:bodyPr vert="horz" wrap="square" lIns="0" tIns="8645" rIns="0" bIns="0" rtlCol="0" anchor="ctr">
            <a:spAutoFit/>
          </a:bodyPr>
          <a:lstStyle/>
          <a:p>
            <a:pPr marL="8645">
              <a:lnSpc>
                <a:spcPct val="100000"/>
              </a:lnSpc>
              <a:spcBef>
                <a:spcPts val="68"/>
              </a:spcBef>
            </a:pPr>
            <a:r>
              <a:rPr sz="3200" dirty="0"/>
              <a:t>The meaning of the word 'type'</a:t>
            </a:r>
          </a:p>
        </p:txBody>
      </p:sp>
      <p:grpSp>
        <p:nvGrpSpPr>
          <p:cNvPr id="9" name="Group 8"/>
          <p:cNvGrpSpPr/>
          <p:nvPr/>
        </p:nvGrpSpPr>
        <p:grpSpPr>
          <a:xfrm>
            <a:off x="6900041" y="1915580"/>
            <a:ext cx="2986688" cy="3269759"/>
            <a:chOff x="4104298" y="1515675"/>
            <a:chExt cx="3982250" cy="4359678"/>
          </a:xfrm>
        </p:grpSpPr>
        <p:sp>
          <p:nvSpPr>
            <p:cNvPr id="10" name="object 2"/>
            <p:cNvSpPr/>
            <p:nvPr/>
          </p:nvSpPr>
          <p:spPr>
            <a:xfrm>
              <a:off x="4104298" y="1530594"/>
              <a:ext cx="3948825" cy="3796680"/>
            </a:xfrm>
            <a:prstGeom prst="rect">
              <a:avLst/>
            </a:prstGeom>
            <a:blipFill>
              <a:blip r:embed="rId3" cstate="print"/>
              <a:stretch>
                <a:fillRect/>
              </a:stretch>
            </a:blipFill>
          </p:spPr>
          <p:txBody>
            <a:bodyPr wrap="square" lIns="0" tIns="0" rIns="0" bIns="0" rtlCol="0"/>
            <a:lstStyle/>
            <a:p>
              <a:endParaRPr sz="1226"/>
            </a:p>
          </p:txBody>
        </p:sp>
        <p:sp>
          <p:nvSpPr>
            <p:cNvPr id="11" name="object 3"/>
            <p:cNvSpPr/>
            <p:nvPr/>
          </p:nvSpPr>
          <p:spPr>
            <a:xfrm>
              <a:off x="4104298" y="1515675"/>
              <a:ext cx="3982250" cy="3830107"/>
            </a:xfrm>
            <a:custGeom>
              <a:avLst/>
              <a:gdLst/>
              <a:ahLst/>
              <a:cxnLst/>
              <a:rect l="l" t="t" r="r" b="b"/>
              <a:pathLst>
                <a:path w="4387850" h="4220210">
                  <a:moveTo>
                    <a:pt x="0" y="0"/>
                  </a:moveTo>
                  <a:lnTo>
                    <a:pt x="4387850" y="0"/>
                  </a:lnTo>
                  <a:lnTo>
                    <a:pt x="4387850" y="4220210"/>
                  </a:lnTo>
                  <a:lnTo>
                    <a:pt x="0" y="4220210"/>
                  </a:lnTo>
                  <a:lnTo>
                    <a:pt x="0" y="0"/>
                  </a:lnTo>
                  <a:close/>
                </a:path>
              </a:pathLst>
            </a:custGeom>
            <a:ln w="35941">
              <a:solidFill>
                <a:srgbClr val="3364A3"/>
              </a:solidFill>
            </a:ln>
          </p:spPr>
          <p:txBody>
            <a:bodyPr wrap="square" lIns="0" tIns="0" rIns="0" bIns="0" rtlCol="0"/>
            <a:lstStyle/>
            <a:p>
              <a:endParaRPr sz="1226"/>
            </a:p>
          </p:txBody>
        </p:sp>
        <p:sp>
          <p:nvSpPr>
            <p:cNvPr id="12" name="object 4"/>
            <p:cNvSpPr txBox="1"/>
            <p:nvPr/>
          </p:nvSpPr>
          <p:spPr>
            <a:xfrm>
              <a:off x="4440859" y="5416838"/>
              <a:ext cx="3309127" cy="458515"/>
            </a:xfrm>
            <a:prstGeom prst="rect">
              <a:avLst/>
            </a:prstGeom>
          </p:spPr>
          <p:txBody>
            <a:bodyPr vert="horz" wrap="square" lIns="0" tIns="8645" rIns="0" bIns="0" rtlCol="0">
              <a:spAutoFit/>
            </a:bodyPr>
            <a:lstStyle/>
            <a:p>
              <a:pPr marL="8645">
                <a:spcBef>
                  <a:spcPts val="68"/>
                </a:spcBef>
              </a:pPr>
              <a:r>
                <a:rPr sz="2178" dirty="0">
                  <a:latin typeface="Arial"/>
                  <a:cs typeface="Arial"/>
                </a:rPr>
                <a:t>Structural meaning</a:t>
              </a:r>
            </a:p>
          </p:txBody>
        </p:sp>
      </p:grpSp>
      <p:sp>
        <p:nvSpPr>
          <p:cNvPr id="13" name="object 4"/>
          <p:cNvSpPr txBox="1">
            <a:spLocks/>
          </p:cNvSpPr>
          <p:nvPr/>
        </p:nvSpPr>
        <p:spPr>
          <a:xfrm>
            <a:off x="3103153" y="5752762"/>
            <a:ext cx="5673842" cy="378061"/>
          </a:xfrm>
          <a:prstGeom prst="rect">
            <a:avLst/>
          </a:prstGeom>
        </p:spPr>
        <p:txBody>
          <a:bodyPr vert="horz" wrap="square" lIns="0" tIns="8645" rIns="0" bIns="0" rtlCol="0" anchor="ctr">
            <a:spAutoFit/>
          </a:bodyPr>
          <a:lstStyle>
            <a:lvl1pPr algn="l" defTabSz="914332" rtl="0" eaLnBrk="1" latinLnBrk="0" hangingPunct="1">
              <a:lnSpc>
                <a:spcPct val="90000"/>
              </a:lnSpc>
              <a:spcBef>
                <a:spcPct val="0"/>
              </a:spcBef>
              <a:buNone/>
              <a:defRPr sz="4400" kern="1200">
                <a:solidFill>
                  <a:schemeClr val="accent1"/>
                </a:solidFill>
                <a:latin typeface="+mj-lt"/>
                <a:ea typeface="+mj-ea"/>
                <a:cs typeface="+mj-cs"/>
              </a:defRPr>
            </a:lvl1pPr>
          </a:lstStyle>
          <a:p>
            <a:pPr marL="8645" algn="ctr">
              <a:lnSpc>
                <a:spcPct val="100000"/>
              </a:lnSpc>
              <a:spcBef>
                <a:spcPts val="68"/>
              </a:spcBef>
            </a:pPr>
            <a:r>
              <a:rPr lang="en-US" sz="2400" dirty="0">
                <a:solidFill>
                  <a:srgbClr val="FF0000"/>
                </a:solidFill>
              </a:rPr>
              <a:t>The </a:t>
            </a:r>
            <a:r>
              <a:rPr lang="en-US" sz="2400" dirty="0" err="1">
                <a:solidFill>
                  <a:srgbClr val="FF0000"/>
                </a:solidFill>
              </a:rPr>
              <a:t>behavioural</a:t>
            </a:r>
            <a:r>
              <a:rPr lang="en-US" sz="2400" dirty="0">
                <a:solidFill>
                  <a:srgbClr val="FF0000"/>
                </a:solidFill>
              </a:rPr>
              <a:t> meaning is important</a:t>
            </a:r>
          </a:p>
        </p:txBody>
      </p:sp>
    </p:spTree>
    <p:extLst>
      <p:ext uri="{BB962C8B-B14F-4D97-AF65-F5344CB8AC3E}">
        <p14:creationId xmlns:p14="http://schemas.microsoft.com/office/powerpoint/2010/main" val="243889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in Python is an object</a:t>
            </a:r>
            <a:endParaRPr lang="uk-UA" dirty="0"/>
          </a:p>
        </p:txBody>
      </p:sp>
      <p:sp>
        <p:nvSpPr>
          <p:cNvPr id="3" name="Content Placeholder 2"/>
          <p:cNvSpPr>
            <a:spLocks noGrp="1"/>
          </p:cNvSpPr>
          <p:nvPr>
            <p:ph type="body" sz="quarter" idx="10"/>
          </p:nvPr>
        </p:nvSpPr>
        <p:spPr/>
        <p:txBody>
          <a:bodyPr/>
          <a:lstStyle/>
          <a:p>
            <a:r>
              <a:rPr lang="en-US" sz="2800" b="1" dirty="0"/>
              <a:t>Python</a:t>
            </a:r>
            <a:r>
              <a:rPr lang="en-US" sz="2800" dirty="0"/>
              <a:t> is an object oriented programming language.</a:t>
            </a:r>
          </a:p>
          <a:p>
            <a:r>
              <a:rPr lang="en-US" sz="2800" b="1" dirty="0"/>
              <a:t>Object</a:t>
            </a:r>
            <a:r>
              <a:rPr lang="en-US" sz="2800" dirty="0"/>
              <a:t> is simply a collection of data (variables) and methods (functions) that act on those data</a:t>
            </a:r>
          </a:p>
          <a:p>
            <a:r>
              <a:rPr lang="en-US" sz="2800" b="1" dirty="0"/>
              <a:t>Class</a:t>
            </a:r>
            <a:r>
              <a:rPr lang="en-US" sz="2800" dirty="0"/>
              <a:t> is a blueprint for the object.</a:t>
            </a:r>
            <a:r>
              <a:rPr lang="uk-UA" sz="2800" dirty="0"/>
              <a:t> </a:t>
            </a:r>
            <a:r>
              <a:rPr lang="en-US" sz="2800" dirty="0"/>
              <a:t>We can create many objects from a class</a:t>
            </a:r>
            <a:endParaRPr lang="uk-UA" sz="2800" dirty="0"/>
          </a:p>
          <a:p>
            <a:r>
              <a:rPr lang="en-US" sz="2800" b="1" dirty="0"/>
              <a:t>Instantiation - </a:t>
            </a:r>
            <a:r>
              <a:rPr lang="en-US" sz="2800" dirty="0"/>
              <a:t>the process of creating object. And this object is also called an </a:t>
            </a:r>
            <a:r>
              <a:rPr lang="en-US" sz="2800" b="1" dirty="0"/>
              <a:t>instance</a:t>
            </a:r>
            <a:r>
              <a:rPr lang="en-US" sz="2800" dirty="0"/>
              <a:t> of a class.</a:t>
            </a:r>
            <a:endParaRPr lang="uk-UA" sz="2800" dirty="0"/>
          </a:p>
        </p:txBody>
      </p:sp>
    </p:spTree>
    <p:extLst>
      <p:ext uri="{BB962C8B-B14F-4D97-AF65-F5344CB8AC3E}">
        <p14:creationId xmlns:p14="http://schemas.microsoft.com/office/powerpoint/2010/main" val="9003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 </a:t>
            </a:r>
            <a:endParaRPr lang="uk-UA" dirty="0"/>
          </a:p>
        </p:txBody>
      </p:sp>
      <p:sp>
        <p:nvSpPr>
          <p:cNvPr id="3" name="Content Placeholder 2"/>
          <p:cNvSpPr>
            <a:spLocks noGrp="1"/>
          </p:cNvSpPr>
          <p:nvPr>
            <p:ph type="body" sz="quarter" idx="10"/>
          </p:nvPr>
        </p:nvSpPr>
        <p:spPr/>
        <p:txBody>
          <a:bodyPr/>
          <a:lstStyle/>
          <a:p>
            <a:r>
              <a:rPr lang="en-US" dirty="0"/>
              <a:t>To determine the class, you use </a:t>
            </a:r>
            <a:r>
              <a:rPr lang="en-US" b="1" dirty="0"/>
              <a:t>class</a:t>
            </a:r>
            <a:r>
              <a:rPr lang="en-US" dirty="0"/>
              <a:t> operator:</a:t>
            </a:r>
          </a:p>
          <a:p>
            <a:br>
              <a:rPr lang="en-US"/>
            </a:br>
            <a:endParaRPr lang="en-US"/>
          </a:p>
          <a:p>
            <a:endParaRPr lang="en-US" dirty="0"/>
          </a:p>
          <a:p>
            <a:r>
              <a:rPr lang="en-US" dirty="0"/>
              <a:t>In a class can be basic (parent) classes (</a:t>
            </a:r>
            <a:r>
              <a:rPr lang="en-US" dirty="0" err="1"/>
              <a:t>superclasses</a:t>
            </a:r>
            <a:r>
              <a:rPr lang="en-US" dirty="0"/>
              <a:t>), which (if any) are listed in parentheses after the defined class. </a:t>
            </a:r>
          </a:p>
          <a:p>
            <a:r>
              <a:rPr lang="en-US" dirty="0"/>
              <a:t>The smallest possible class definition looks like this: </a:t>
            </a:r>
          </a:p>
          <a:p>
            <a:endParaRPr lang="en-US" dirty="0"/>
          </a:p>
          <a:p>
            <a:endParaRPr lang="uk-UA" dirty="0"/>
          </a:p>
        </p:txBody>
      </p:sp>
      <p:sp>
        <p:nvSpPr>
          <p:cNvPr id="4" name="Text Box 9"/>
          <p:cNvSpPr txBox="1">
            <a:spLocks noChangeArrowheads="1"/>
          </p:cNvSpPr>
          <p:nvPr/>
        </p:nvSpPr>
        <p:spPr bwMode="auto">
          <a:xfrm>
            <a:off x="1884218" y="2539042"/>
            <a:ext cx="7620000" cy="76174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tIns="102870" bIns="102870">
            <a:spAutoFit/>
          </a:bodyPr>
          <a:lstStyle>
            <a:lvl1pPr eaLnBrk="0" hangingPunct="0">
              <a:defRPr sz="1600">
                <a:solidFill>
                  <a:srgbClr val="333333"/>
                </a:solidFill>
                <a:latin typeface="Courier New" panose="02070309020205020404" pitchFamily="49" charset="0"/>
              </a:defRPr>
            </a:lvl1pPr>
            <a:lvl2pPr marL="742950" indent="-28575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eaLnBrk="1" hangingPunct="1"/>
            <a:r>
              <a:rPr lang="en-US" altLang="uk-UA" sz="1800" b="1" dirty="0"/>
              <a:t>class </a:t>
            </a:r>
            <a:r>
              <a:rPr lang="en-US" altLang="uk-UA" sz="1800" b="1" dirty="0" err="1"/>
              <a:t>ClassName</a:t>
            </a:r>
            <a:r>
              <a:rPr lang="en-US" altLang="uk-UA" sz="1800" b="1" dirty="0"/>
              <a:t> (superclass 1, superclass 2</a:t>
            </a:r>
            <a:r>
              <a:rPr lang="en-US" altLang="uk-UA" sz="1800" b="1"/>
              <a:t>, ...):</a:t>
            </a:r>
            <a:endParaRPr lang="en-US" altLang="uk-UA" sz="1800" b="1" dirty="0"/>
          </a:p>
          <a:p>
            <a:pPr eaLnBrk="1" hangingPunct="1"/>
            <a:r>
              <a:rPr lang="en-US" altLang="uk-UA" sz="1800" b="1" dirty="0"/>
              <a:t>    # Define attributes and methods of the class</a:t>
            </a:r>
            <a:endParaRPr lang="ru-RU" altLang="uk-UA" sz="1800" b="1" dirty="0"/>
          </a:p>
        </p:txBody>
      </p:sp>
      <p:sp>
        <p:nvSpPr>
          <p:cNvPr id="5" name="Text Box 10"/>
          <p:cNvSpPr txBox="1">
            <a:spLocks noChangeArrowheads="1"/>
          </p:cNvSpPr>
          <p:nvPr/>
        </p:nvSpPr>
        <p:spPr bwMode="auto">
          <a:xfrm>
            <a:off x="1884218" y="5105526"/>
            <a:ext cx="7245927" cy="76174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tIns="102870" bIns="102870">
            <a:spAutoFit/>
          </a:bodyPr>
          <a:lstStyle>
            <a:lvl1pPr eaLnBrk="0" hangingPunct="0">
              <a:defRPr sz="1600">
                <a:solidFill>
                  <a:srgbClr val="333333"/>
                </a:solidFill>
                <a:latin typeface="Courier New" panose="02070309020205020404" pitchFamily="49" charset="0"/>
              </a:defRPr>
            </a:lvl1pPr>
            <a:lvl2pPr marL="742950" indent="-28575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eaLnBrk="1" hangingPunct="1"/>
            <a:r>
              <a:rPr lang="en-US" altLang="uk-UA" sz="1800" b="1" dirty="0"/>
              <a:t>class A:</a:t>
            </a:r>
          </a:p>
          <a:p>
            <a:pPr eaLnBrk="1" hangingPunct="1"/>
            <a:r>
              <a:rPr lang="en-US" altLang="uk-UA" sz="1800" b="1" dirty="0"/>
              <a:t>    pass</a:t>
            </a:r>
            <a:endParaRPr lang="ru-RU" altLang="uk-UA" sz="1800" b="1" dirty="0"/>
          </a:p>
        </p:txBody>
      </p:sp>
    </p:spTree>
    <p:extLst>
      <p:ext uri="{BB962C8B-B14F-4D97-AF65-F5344CB8AC3E}">
        <p14:creationId xmlns:p14="http://schemas.microsoft.com/office/powerpoint/2010/main" val="299914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methods &amp; </a:t>
            </a:r>
            <a:r>
              <a:rPr lang="en-US" dirty="0" err="1"/>
              <a:t>attributses</a:t>
            </a:r>
            <a:endParaRPr lang="uk-UA" dirty="0"/>
          </a:p>
        </p:txBody>
      </p:sp>
      <p:sp>
        <p:nvSpPr>
          <p:cNvPr id="3" name="Content Placeholder 2"/>
          <p:cNvSpPr>
            <a:spLocks noGrp="1"/>
          </p:cNvSpPr>
          <p:nvPr>
            <p:ph type="body" sz="quarter" idx="10"/>
          </p:nvPr>
        </p:nvSpPr>
        <p:spPr>
          <a:xfrm>
            <a:off x="685800" y="1607127"/>
            <a:ext cx="10820400" cy="4405746"/>
          </a:xfrm>
        </p:spPr>
        <p:txBody>
          <a:bodyPr>
            <a:normAutofit/>
          </a:bodyPr>
          <a:lstStyle/>
          <a:p>
            <a:r>
              <a:rPr lang="en-US" dirty="0"/>
              <a:t>In the terminology of the Python members of the class are called </a:t>
            </a:r>
            <a:r>
              <a:rPr lang="en-US" b="1" dirty="0"/>
              <a:t>attributes</a:t>
            </a:r>
            <a:r>
              <a:rPr lang="en-US" dirty="0"/>
              <a:t>, functions of the class - </a:t>
            </a:r>
            <a:r>
              <a:rPr lang="en-US" b="1" dirty="0"/>
              <a:t>methods</a:t>
            </a:r>
            <a:r>
              <a:rPr lang="en-US" dirty="0"/>
              <a:t> and fields of the class - </a:t>
            </a:r>
            <a:r>
              <a:rPr lang="en-US" b="1" dirty="0"/>
              <a:t>properties</a:t>
            </a:r>
            <a:r>
              <a:rPr lang="en-US" dirty="0"/>
              <a:t> (or simply </a:t>
            </a:r>
            <a:r>
              <a:rPr lang="en-US" b="1" dirty="0"/>
              <a:t>attributes</a:t>
            </a:r>
            <a:r>
              <a:rPr lang="en-US" dirty="0"/>
              <a:t>).</a:t>
            </a:r>
          </a:p>
          <a:p>
            <a:r>
              <a:rPr lang="en-US" dirty="0"/>
              <a:t>Definitions of </a:t>
            </a:r>
            <a:r>
              <a:rPr lang="en-US" b="1" dirty="0"/>
              <a:t>methods</a:t>
            </a:r>
            <a:r>
              <a:rPr lang="en-US" dirty="0"/>
              <a:t> are similar to the definitions of functions, but (with some exceptions, of which below) methods always have the first argument, called on the widely accepted agreement self: </a:t>
            </a:r>
          </a:p>
          <a:p>
            <a:endParaRPr lang="en-US" dirty="0"/>
          </a:p>
          <a:p>
            <a:endParaRPr lang="en-US" dirty="0"/>
          </a:p>
          <a:p>
            <a:endParaRPr lang="en-US" dirty="0"/>
          </a:p>
          <a:p>
            <a:r>
              <a:rPr lang="en-US" dirty="0"/>
              <a:t>Definitions of </a:t>
            </a:r>
            <a:r>
              <a:rPr lang="en-US" b="1" dirty="0"/>
              <a:t>properties</a:t>
            </a:r>
            <a:r>
              <a:rPr lang="en-US" dirty="0"/>
              <a:t> - the usual assignment operators that connect some of the values with attribute names: </a:t>
            </a:r>
          </a:p>
          <a:p>
            <a:endParaRPr lang="en-US" dirty="0"/>
          </a:p>
          <a:p>
            <a:endParaRPr lang="uk-UA" dirty="0"/>
          </a:p>
        </p:txBody>
      </p:sp>
      <p:sp>
        <p:nvSpPr>
          <p:cNvPr id="4" name="Text Box 5"/>
          <p:cNvSpPr txBox="1">
            <a:spLocks noChangeArrowheads="1"/>
          </p:cNvSpPr>
          <p:nvPr/>
        </p:nvSpPr>
        <p:spPr bwMode="auto">
          <a:xfrm>
            <a:off x="3035823" y="3419893"/>
            <a:ext cx="5772150" cy="78021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eaLnBrk="0" hangingPunct="0">
              <a:defRPr sz="1600">
                <a:solidFill>
                  <a:srgbClr val="333333"/>
                </a:solidFill>
                <a:latin typeface="Courier New" panose="02070309020205020404" pitchFamily="49" charset="0"/>
              </a:defRPr>
            </a:lvl1pPr>
            <a:lvl2pPr marL="742950" indent="-28575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eaLnBrk="1" hangingPunct="1">
              <a:lnSpc>
                <a:spcPct val="90000"/>
              </a:lnSpc>
              <a:spcBef>
                <a:spcPct val="20000"/>
              </a:spcBef>
            </a:pPr>
            <a:r>
              <a:rPr lang="en-US" altLang="uk-UA" sz="1200" b="1">
                <a:solidFill>
                  <a:schemeClr val="bg1"/>
                </a:solidFill>
              </a:rPr>
              <a:t>class A:</a:t>
            </a:r>
          </a:p>
          <a:p>
            <a:pPr eaLnBrk="1" hangingPunct="1">
              <a:lnSpc>
                <a:spcPct val="90000"/>
              </a:lnSpc>
              <a:spcBef>
                <a:spcPct val="20000"/>
              </a:spcBef>
            </a:pPr>
            <a:r>
              <a:rPr lang="en-US" altLang="uk-UA" sz="1200" b="1">
                <a:solidFill>
                  <a:schemeClr val="bg1"/>
                </a:solidFill>
              </a:rPr>
              <a:t>    def m1 (self, x):</a:t>
            </a:r>
          </a:p>
          <a:p>
            <a:pPr eaLnBrk="1" hangingPunct="1">
              <a:lnSpc>
                <a:spcPct val="90000"/>
              </a:lnSpc>
              <a:spcBef>
                <a:spcPct val="20000"/>
              </a:spcBef>
            </a:pPr>
            <a:r>
              <a:rPr lang="en-US" altLang="uk-UA" sz="1200" b="1">
                <a:solidFill>
                  <a:schemeClr val="bg1"/>
                </a:solidFill>
              </a:rPr>
              <a:t>        # method code block</a:t>
            </a:r>
            <a:endParaRPr lang="ru-RU" altLang="uk-UA" sz="1200" b="1">
              <a:solidFill>
                <a:schemeClr val="bg1"/>
              </a:solidFill>
            </a:endParaRPr>
          </a:p>
        </p:txBody>
      </p:sp>
      <p:sp>
        <p:nvSpPr>
          <p:cNvPr id="5" name="Text Box 8"/>
          <p:cNvSpPr txBox="1">
            <a:spLocks noChangeArrowheads="1"/>
          </p:cNvSpPr>
          <p:nvPr/>
        </p:nvSpPr>
        <p:spPr bwMode="auto">
          <a:xfrm>
            <a:off x="3035823" y="5449647"/>
            <a:ext cx="5772150" cy="57708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tIns="102870" bIns="102870">
            <a:spAutoFit/>
          </a:bodyPr>
          <a:lstStyle>
            <a:lvl1pPr eaLnBrk="0" hangingPunct="0">
              <a:defRPr sz="1600">
                <a:solidFill>
                  <a:srgbClr val="333333"/>
                </a:solidFill>
                <a:latin typeface="Courier New" panose="02070309020205020404" pitchFamily="49" charset="0"/>
              </a:defRPr>
            </a:lvl1pPr>
            <a:lvl2pPr marL="742950" indent="-285750" eaLnBrk="0" hangingPunct="0">
              <a:defRPr sz="1600">
                <a:solidFill>
                  <a:srgbClr val="333333"/>
                </a:solidFill>
                <a:latin typeface="Courier New" panose="02070309020205020404" pitchFamily="49" charset="0"/>
              </a:defRPr>
            </a:lvl2pPr>
            <a:lvl3pPr marL="1143000" indent="-228600" eaLnBrk="0" hangingPunct="0">
              <a:defRPr sz="1600">
                <a:solidFill>
                  <a:srgbClr val="333333"/>
                </a:solidFill>
                <a:latin typeface="Courier New" panose="02070309020205020404" pitchFamily="49" charset="0"/>
              </a:defRPr>
            </a:lvl3pPr>
            <a:lvl4pPr marL="1600200" indent="-228600" eaLnBrk="0" hangingPunct="0">
              <a:defRPr sz="1600">
                <a:solidFill>
                  <a:srgbClr val="333333"/>
                </a:solidFill>
                <a:latin typeface="Courier New" panose="02070309020205020404" pitchFamily="49" charset="0"/>
              </a:defRPr>
            </a:lvl4pPr>
            <a:lvl5pPr marL="2057400" indent="-228600" eaLnBrk="0" hangingPunct="0">
              <a:defRPr sz="1600">
                <a:solidFill>
                  <a:srgbClr val="333333"/>
                </a:solidFill>
                <a:latin typeface="Courier New" panose="02070309020205020404" pitchFamily="49" charset="0"/>
              </a:defRPr>
            </a:lvl5pPr>
            <a:lvl6pPr marL="2514600" indent="-228600" eaLnBrk="0" fontAlgn="base" hangingPunct="0">
              <a:spcBef>
                <a:spcPct val="0"/>
              </a:spcBef>
              <a:spcAft>
                <a:spcPct val="0"/>
              </a:spcAft>
              <a:defRPr sz="1600">
                <a:solidFill>
                  <a:srgbClr val="333333"/>
                </a:solidFill>
                <a:latin typeface="Courier New" panose="02070309020205020404" pitchFamily="49" charset="0"/>
              </a:defRPr>
            </a:lvl6pPr>
            <a:lvl7pPr marL="2971800" indent="-228600" eaLnBrk="0" fontAlgn="base" hangingPunct="0">
              <a:spcBef>
                <a:spcPct val="0"/>
              </a:spcBef>
              <a:spcAft>
                <a:spcPct val="0"/>
              </a:spcAft>
              <a:defRPr sz="1600">
                <a:solidFill>
                  <a:srgbClr val="333333"/>
                </a:solidFill>
                <a:latin typeface="Courier New" panose="02070309020205020404" pitchFamily="49" charset="0"/>
              </a:defRPr>
            </a:lvl7pPr>
            <a:lvl8pPr marL="3429000" indent="-228600" eaLnBrk="0" fontAlgn="base" hangingPunct="0">
              <a:spcBef>
                <a:spcPct val="0"/>
              </a:spcBef>
              <a:spcAft>
                <a:spcPct val="0"/>
              </a:spcAft>
              <a:defRPr sz="1600">
                <a:solidFill>
                  <a:srgbClr val="333333"/>
                </a:solidFill>
                <a:latin typeface="Courier New" panose="02070309020205020404" pitchFamily="49" charset="0"/>
              </a:defRPr>
            </a:lvl8pPr>
            <a:lvl9pPr marL="3886200" indent="-228600" eaLnBrk="0" fontAlgn="base" hangingPunct="0">
              <a:spcBef>
                <a:spcPct val="0"/>
              </a:spcBef>
              <a:spcAft>
                <a:spcPct val="0"/>
              </a:spcAft>
              <a:defRPr sz="1600">
                <a:solidFill>
                  <a:srgbClr val="333333"/>
                </a:solidFill>
                <a:latin typeface="Courier New" panose="02070309020205020404" pitchFamily="49" charset="0"/>
              </a:defRPr>
            </a:lvl9pPr>
          </a:lstStyle>
          <a:p>
            <a:pPr eaLnBrk="1" hangingPunct="1">
              <a:lnSpc>
                <a:spcPct val="90000"/>
              </a:lnSpc>
              <a:spcBef>
                <a:spcPct val="20000"/>
              </a:spcBef>
            </a:pPr>
            <a:r>
              <a:rPr lang="en-US" altLang="uk-UA" sz="1200" b="1" dirty="0">
                <a:solidFill>
                  <a:schemeClr val="bg1"/>
                </a:solidFill>
              </a:rPr>
              <a:t>class A:</a:t>
            </a:r>
          </a:p>
          <a:p>
            <a:pPr eaLnBrk="1" hangingPunct="1">
              <a:lnSpc>
                <a:spcPct val="90000"/>
              </a:lnSpc>
              <a:spcBef>
                <a:spcPct val="20000"/>
              </a:spcBef>
            </a:pPr>
            <a:r>
              <a:rPr lang="en-US" altLang="uk-UA" sz="1200" b="1" dirty="0">
                <a:solidFill>
                  <a:schemeClr val="bg1"/>
                </a:solidFill>
              </a:rPr>
              <a:t>    attr1 = 2 * 2</a:t>
            </a:r>
            <a:endParaRPr lang="ru-RU" altLang="uk-UA" sz="1200" b="1" dirty="0">
              <a:solidFill>
                <a:schemeClr val="bg1"/>
              </a:solidFill>
            </a:endParaRPr>
          </a:p>
        </p:txBody>
      </p:sp>
    </p:spTree>
    <p:extLst>
      <p:ext uri="{BB962C8B-B14F-4D97-AF65-F5344CB8AC3E}">
        <p14:creationId xmlns:p14="http://schemas.microsoft.com/office/powerpoint/2010/main" val="865336990"/>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89</TotalTime>
  <Words>3053</Words>
  <Application>Microsoft Office PowerPoint</Application>
  <PresentationFormat>Широкоэкранный</PresentationFormat>
  <Paragraphs>356</Paragraphs>
  <Slides>49</Slides>
  <Notes>19</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3</vt:i4>
      </vt:variant>
      <vt:variant>
        <vt:lpstr>Заголовки слайдов</vt:lpstr>
      </vt:variant>
      <vt:variant>
        <vt:i4>49</vt:i4>
      </vt:variant>
    </vt:vector>
  </HeadingPairs>
  <TitlesOfParts>
    <vt:vector size="62" baseType="lpstr">
      <vt:lpstr>Arial</vt:lpstr>
      <vt:lpstr>Calibri</vt:lpstr>
      <vt:lpstr>Courier New</vt:lpstr>
      <vt:lpstr>DejaVu Sans</vt:lpstr>
      <vt:lpstr>Noto Sans Mono CJK JP Regular</vt:lpstr>
      <vt:lpstr>Open Sans</vt:lpstr>
      <vt:lpstr>Open Sans Regular</vt:lpstr>
      <vt:lpstr>Proxima Nova Black</vt:lpstr>
      <vt:lpstr>Trebuchet MS</vt:lpstr>
      <vt:lpstr>Wingdings</vt:lpstr>
      <vt:lpstr>2_GRADIENT THEME</vt:lpstr>
      <vt:lpstr>1_GRADIENT THEME</vt:lpstr>
      <vt:lpstr>2_DARK THEME</vt:lpstr>
      <vt:lpstr>PYTHON OOP</vt:lpstr>
      <vt:lpstr>Agenda</vt:lpstr>
      <vt:lpstr>Classes and Objects</vt:lpstr>
      <vt:lpstr>1. Plain old procedures</vt:lpstr>
      <vt:lpstr>The meaning of the word 'class'</vt:lpstr>
      <vt:lpstr>The meaning of the word 'type'</vt:lpstr>
      <vt:lpstr>Everything in Python is an object</vt:lpstr>
      <vt:lpstr>Class Definition </vt:lpstr>
      <vt:lpstr>Class methods &amp; attributses</vt:lpstr>
      <vt:lpstr>Class Definition</vt:lpstr>
      <vt:lpstr>Methods</vt:lpstr>
      <vt:lpstr>Class Instantiation</vt:lpstr>
      <vt:lpstr>The first class</vt:lpstr>
      <vt:lpstr>Constructor and Destructor </vt:lpstr>
      <vt:lpstr>Where is the class of an object?</vt:lpstr>
      <vt:lpstr>Class attributes</vt:lpstr>
      <vt:lpstr>Class methods</vt:lpstr>
      <vt:lpstr>Encapsulation</vt:lpstr>
      <vt:lpstr>Encapsulation</vt:lpstr>
      <vt:lpstr>Encapsulation and access to properties</vt:lpstr>
      <vt:lpstr>Encapsulation</vt:lpstr>
      <vt:lpstr>Public, private and protected data</vt:lpstr>
      <vt:lpstr>Encapsulation and access to properties</vt:lpstr>
      <vt:lpstr>Using single underscore</vt:lpstr>
      <vt:lpstr>Using single underscore</vt:lpstr>
      <vt:lpstr>Using double underscore </vt:lpstr>
      <vt:lpstr>Using double underscore </vt:lpstr>
      <vt:lpstr>Encapsulation: property</vt:lpstr>
      <vt:lpstr>Using getter and setter methods</vt:lpstr>
      <vt:lpstr>Encapsulation: __getattribute__()</vt:lpstr>
      <vt:lpstr>Inheritance</vt:lpstr>
      <vt:lpstr>Specialization</vt:lpstr>
      <vt:lpstr>Specialization</vt:lpstr>
      <vt:lpstr>Inheritance</vt:lpstr>
      <vt:lpstr>Inheritance and Multiple Inheritance</vt:lpstr>
      <vt:lpstr>Overriding</vt:lpstr>
      <vt:lpstr>Overriding</vt:lpstr>
      <vt:lpstr>Composition</vt:lpstr>
      <vt:lpstr>Polymorphism</vt:lpstr>
      <vt:lpstr>References</vt:lpstr>
      <vt:lpstr>Every variable is a reference</vt:lpstr>
      <vt:lpstr>What is polymorphism?</vt:lpstr>
      <vt:lpstr>Polymorphism</vt:lpstr>
      <vt:lpstr>Polymorphism</vt:lpstr>
      <vt:lpstr>Polymorphism</vt:lpstr>
      <vt:lpstr>Polymorphism is based on delegation</vt:lpstr>
      <vt:lpstr>Polymorphism</vt:lpstr>
      <vt:lpstr>Polymorphism in 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OOP</dc:title>
  <dc:creator>Василь Мельник</dc:creator>
  <cp:lastModifiedBy>Василь Мельник</cp:lastModifiedBy>
  <cp:revision>22</cp:revision>
  <dcterms:created xsi:type="dcterms:W3CDTF">2020-06-02T13:24:05Z</dcterms:created>
  <dcterms:modified xsi:type="dcterms:W3CDTF">2020-06-03T04:24:35Z</dcterms:modified>
</cp:coreProperties>
</file>