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6"/>
  </p:notesMasterIdLst>
  <p:handoutMasterIdLst>
    <p:handoutMasterId r:id="rId87"/>
  </p:handoutMasterIdLst>
  <p:sldIdLst>
    <p:sldId id="256" r:id="rId2"/>
    <p:sldId id="435" r:id="rId3"/>
    <p:sldId id="314" r:id="rId4"/>
    <p:sldId id="315" r:id="rId5"/>
    <p:sldId id="316" r:id="rId6"/>
    <p:sldId id="317" r:id="rId7"/>
    <p:sldId id="318" r:id="rId8"/>
    <p:sldId id="319" r:id="rId9"/>
    <p:sldId id="450" r:id="rId10"/>
    <p:sldId id="340" r:id="rId11"/>
    <p:sldId id="341" r:id="rId12"/>
    <p:sldId id="342" r:id="rId13"/>
    <p:sldId id="415" r:id="rId14"/>
    <p:sldId id="343" r:id="rId15"/>
    <p:sldId id="418" r:id="rId16"/>
    <p:sldId id="419" r:id="rId17"/>
    <p:sldId id="428" r:id="rId18"/>
    <p:sldId id="437" r:id="rId19"/>
    <p:sldId id="449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5" r:id="rId30"/>
    <p:sldId id="356" r:id="rId31"/>
    <p:sldId id="439" r:id="rId32"/>
    <p:sldId id="440" r:id="rId33"/>
    <p:sldId id="441" r:id="rId34"/>
    <p:sldId id="442" r:id="rId35"/>
    <p:sldId id="408" r:id="rId36"/>
    <p:sldId id="360" r:id="rId37"/>
    <p:sldId id="361" r:id="rId38"/>
    <p:sldId id="362" r:id="rId39"/>
    <p:sldId id="364" r:id="rId40"/>
    <p:sldId id="409" r:id="rId41"/>
    <p:sldId id="448" r:id="rId42"/>
    <p:sldId id="410" r:id="rId43"/>
    <p:sldId id="420" r:id="rId44"/>
    <p:sldId id="411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412" r:id="rId53"/>
    <p:sldId id="394" r:id="rId54"/>
    <p:sldId id="395" r:id="rId55"/>
    <p:sldId id="443" r:id="rId56"/>
    <p:sldId id="396" r:id="rId57"/>
    <p:sldId id="397" r:id="rId58"/>
    <p:sldId id="398" r:id="rId59"/>
    <p:sldId id="399" r:id="rId60"/>
    <p:sldId id="400" r:id="rId61"/>
    <p:sldId id="401" r:id="rId62"/>
    <p:sldId id="416" r:id="rId63"/>
    <p:sldId id="402" r:id="rId64"/>
    <p:sldId id="403" r:id="rId65"/>
    <p:sldId id="404" r:id="rId66"/>
    <p:sldId id="405" r:id="rId67"/>
    <p:sldId id="433" r:id="rId68"/>
    <p:sldId id="434" r:id="rId69"/>
    <p:sldId id="413" r:id="rId70"/>
    <p:sldId id="445" r:id="rId71"/>
    <p:sldId id="414" r:id="rId72"/>
    <p:sldId id="444" r:id="rId73"/>
    <p:sldId id="417" r:id="rId74"/>
    <p:sldId id="407" r:id="rId75"/>
    <p:sldId id="451" r:id="rId76"/>
    <p:sldId id="365" r:id="rId77"/>
    <p:sldId id="366" r:id="rId78"/>
    <p:sldId id="367" r:id="rId79"/>
    <p:sldId id="421" r:id="rId80"/>
    <p:sldId id="422" r:id="rId81"/>
    <p:sldId id="423" r:id="rId82"/>
    <p:sldId id="427" r:id="rId83"/>
    <p:sldId id="425" r:id="rId84"/>
    <p:sldId id="426" r:id="rId8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f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00FF00"/>
    <a:srgbClr val="0000FF"/>
    <a:srgbClr val="336600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87" autoAdjust="0"/>
  </p:normalViewPr>
  <p:slideViewPr>
    <p:cSldViewPr>
      <p:cViewPr varScale="1">
        <p:scale>
          <a:sx n="45" d="100"/>
          <a:sy n="45" d="100"/>
        </p:scale>
        <p:origin x="67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1FEF0536-D2D6-42E4-A923-03738F45CA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031D8620-2919-4BA3-B62C-156FE96DF8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6D09BB1A-6247-4DAF-BBA1-13199A476F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8DEA7253-35C6-4D3D-9546-8EAFDA4CB0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99E80-2188-4E1C-AF55-292D88F284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C60D03C4-2BCC-464A-B90D-7EF6FD727B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911319AB-6F97-4DE2-8FCC-11B397802C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F9A381-52D8-4E01-9DC7-5A97D2D617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07ADB517-A1D4-4F27-AC52-A4D9AA87D2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0038" name="Rectangle 6">
            <a:extLst>
              <a:ext uri="{FF2B5EF4-FFF2-40B4-BE49-F238E27FC236}">
                <a16:creationId xmlns:a16="http://schemas.microsoft.com/office/drawing/2014/main" id="{D84837DD-E457-4484-97BD-D17B9291A0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9" name="Rectangle 7">
            <a:extLst>
              <a:ext uri="{FF2B5EF4-FFF2-40B4-BE49-F238E27FC236}">
                <a16:creationId xmlns:a16="http://schemas.microsoft.com/office/drawing/2014/main" id="{264057FC-DFD4-4060-8636-E11570924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32513E-AD3E-45F2-9FF8-E5552ECF41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302A44C5-5ACB-42EA-B953-919A085A8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0FE0D621-A1C8-4796-8B82-A22C023AE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/>
              <a:t>在周圍畫線；限制；為</a:t>
            </a:r>
            <a:r>
              <a:rPr lang="en-US" altLang="zh-TW"/>
              <a:t>……</a:t>
            </a:r>
            <a:r>
              <a:rPr lang="zh-TW" altLang="en-US"/>
              <a:t>下定義；為</a:t>
            </a:r>
            <a:r>
              <a:rPr lang="en-US" altLang="zh-TW"/>
              <a:t>……</a:t>
            </a:r>
            <a:r>
              <a:rPr lang="zh-TW" altLang="en-US"/>
              <a:t>劃界線</a:t>
            </a: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803A24C3-FB4A-4F9F-A49F-9FD4FC71F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B1D869D-C884-4EDF-B52B-0EE12BE13F2D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Extent </a:t>
            </a:r>
            <a:r>
              <a:rPr lang="zh-TW" altLang="en-US" dirty="0"/>
              <a:t>長度 範圍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183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Source Image -&gt; Histogram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利用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Histogram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算出各個灰階值的 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probability density function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將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PDF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做累加求出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CDF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將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CDF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的結果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捨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入後做出對照表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透過查詢剛剛建立的對照表，決定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Transition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完各個灰階值的機率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48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邊界像素</a:t>
            </a:r>
            <a:r>
              <a:rPr lang="en-US" altLang="zh-TW" dirty="0"/>
              <a:t>:</a:t>
            </a:r>
            <a:r>
              <a:rPr lang="zh-TW" altLang="en-US" dirty="0"/>
              <a:t> 像素的相鄰像素包含了非區塊內像素</a:t>
            </a:r>
            <a:r>
              <a:rPr lang="en-US" altLang="zh-TW" dirty="0"/>
              <a:t>.</a:t>
            </a:r>
            <a:r>
              <a:rPr lang="zh-TW" altLang="en-US" dirty="0"/>
              <a:t>我們稱為</a:t>
            </a:r>
            <a:r>
              <a:rPr lang="en-US" altLang="zh-TW" dirty="0"/>
              <a:t>border pixel</a:t>
            </a:r>
          </a:p>
          <a:p>
            <a:r>
              <a:rPr lang="en-US" altLang="zh-TW" dirty="0"/>
              <a:t>P4:</a:t>
            </a:r>
            <a:r>
              <a:rPr lang="zh-TW" altLang="en-US" dirty="0"/>
              <a:t>用</a:t>
            </a:r>
            <a:r>
              <a:rPr lang="en-US" altLang="zh-TW" dirty="0"/>
              <a:t>8</a:t>
            </a:r>
            <a:r>
              <a:rPr lang="zh-TW" altLang="en-US" dirty="0"/>
              <a:t>連通方式來決定邊界像素</a:t>
            </a:r>
            <a:endParaRPr lang="en-US" altLang="zh-TW" dirty="0"/>
          </a:p>
          <a:p>
            <a:r>
              <a:rPr lang="en-US" altLang="zh-TW" dirty="0"/>
              <a:t>P8:</a:t>
            </a:r>
            <a:r>
              <a:rPr lang="zh-TW" altLang="en-US" dirty="0"/>
              <a:t>用</a:t>
            </a:r>
            <a:r>
              <a:rPr lang="en-US" altLang="zh-TW" dirty="0"/>
              <a:t>4</a:t>
            </a:r>
            <a:r>
              <a:rPr lang="zh-TW" altLang="en-US" dirty="0"/>
              <a:t>連通方式來決定邊界像素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443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這邊我們要介紹另一個特性，微紋理特性，首先要介紹一個</a:t>
            </a:r>
            <a:r>
              <a:rPr lang="en-US" altLang="zh-TW" dirty="0"/>
              <a:t>co-occurrence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44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影像版面配置區 1">
            <a:extLst>
              <a:ext uri="{FF2B5EF4-FFF2-40B4-BE49-F238E27FC236}">
                <a16:creationId xmlns:a16="http://schemas.microsoft.com/office/drawing/2014/main" id="{6CAF7FED-6DD8-45B2-ABBE-E38C0A5AA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>
            <a:extLst>
              <a:ext uri="{FF2B5EF4-FFF2-40B4-BE49-F238E27FC236}">
                <a16:creationId xmlns:a16="http://schemas.microsoft.com/office/drawing/2014/main" id="{77E29774-16CE-4915-B990-2D7FF5D44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/>
              <a:t>兩個像素點距離為</a:t>
            </a:r>
            <a:r>
              <a:rPr lang="en-US" altLang="zh-TW"/>
              <a:t>1</a:t>
            </a:r>
            <a:r>
              <a:rPr lang="zh-TW" altLang="en-US"/>
              <a:t> 角度為</a:t>
            </a:r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2532" name="投影片編號版面配置區 3">
            <a:extLst>
              <a:ext uri="{FF2B5EF4-FFF2-40B4-BE49-F238E27FC236}">
                <a16:creationId xmlns:a16="http://schemas.microsoft.com/office/drawing/2014/main" id="{F6F5D285-A82B-4D06-92BF-D83B0074E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500DF7F-5EAF-47FD-AD84-3F9BDACEE83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左邊為一個</a:t>
            </a:r>
            <a:r>
              <a:rPr lang="en-US" altLang="zh-TW" dirty="0"/>
              <a:t>region</a:t>
            </a:r>
            <a:r>
              <a:rPr lang="zh-TW" altLang="en-US" dirty="0"/>
              <a:t>的灰階值</a:t>
            </a:r>
            <a:r>
              <a:rPr lang="en-US" altLang="zh-TW" dirty="0"/>
              <a:t>, </a:t>
            </a:r>
            <a:r>
              <a:rPr lang="zh-TW" altLang="en-US" dirty="0"/>
              <a:t>我們考慮投影角度為</a:t>
            </a:r>
            <a:r>
              <a:rPr lang="en-US" altLang="zh-TW" dirty="0"/>
              <a:t>0 </a:t>
            </a:r>
            <a:r>
              <a:rPr lang="zh-TW" altLang="en-US" dirty="0"/>
              <a:t>距離為</a:t>
            </a:r>
            <a:r>
              <a:rPr lang="en-US" altLang="zh-TW" dirty="0"/>
              <a:t>1</a:t>
            </a:r>
            <a:r>
              <a:rPr lang="zh-TW" altLang="en-US" dirty="0"/>
              <a:t>的的時</a:t>
            </a:r>
            <a:r>
              <a:rPr lang="en-US" altLang="zh-TW" dirty="0"/>
              <a:t>co-</a:t>
            </a:r>
            <a:r>
              <a:rPr lang="en-US" altLang="zh-TW" dirty="0" err="1"/>
              <a:t>occurance</a:t>
            </a:r>
            <a:r>
              <a:rPr lang="en-US" altLang="zh-TW" dirty="0"/>
              <a:t>(</a:t>
            </a:r>
            <a:r>
              <a:rPr lang="zh-TW" altLang="en-US" dirty="0"/>
              <a:t>灰階共現矩陣如右圖</a:t>
            </a:r>
            <a:r>
              <a:rPr lang="en-US" altLang="zh-TW" dirty="0"/>
              <a:t>), index 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99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影像版面配置區 1">
            <a:extLst>
              <a:ext uri="{FF2B5EF4-FFF2-40B4-BE49-F238E27FC236}">
                <a16:creationId xmlns:a16="http://schemas.microsoft.com/office/drawing/2014/main" id="{850DFFB4-949F-4803-BA29-273263463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>
            <a:extLst>
              <a:ext uri="{FF2B5EF4-FFF2-40B4-BE49-F238E27FC236}">
                <a16:creationId xmlns:a16="http://schemas.microsoft.com/office/drawing/2014/main" id="{5CEFFEF9-B305-4A67-ACDB-249EAF9BC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:a16="http://schemas.microsoft.com/office/drawing/2014/main" id="{1BD70693-514A-4748-B9DB-2B175A085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A8B2580-A1F7-4198-993B-2FCFF1CB8908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opposite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02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Tilted </a:t>
            </a:r>
            <a:r>
              <a:rPr lang="zh-TW" altLang="en-US" dirty="0"/>
              <a:t>傾斜的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28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octagonal</a:t>
            </a:r>
            <a:r>
              <a:rPr lang="zh-TW" altLang="en-US" dirty="0"/>
              <a:t>八角形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60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kilochart_900_">
            <a:extLst>
              <a:ext uri="{FF2B5EF4-FFF2-40B4-BE49-F238E27FC236}">
                <a16:creationId xmlns:a16="http://schemas.microsoft.com/office/drawing/2014/main" id="{7D0D852B-2D1A-431D-B636-4921E6ABB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549275"/>
            <a:ext cx="16208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 descr="bar2_">
            <a:extLst>
              <a:ext uri="{FF2B5EF4-FFF2-40B4-BE49-F238E27FC236}">
                <a16:creationId xmlns:a16="http://schemas.microsoft.com/office/drawing/2014/main" id="{11D75B76-BC8F-4052-85CA-EB2F855239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1A82038B-0EB4-4F3D-9488-000AF87450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620713"/>
            <a:ext cx="6781800" cy="2133600"/>
          </a:xfrm>
        </p:spPr>
        <p:txBody>
          <a:bodyPr/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02BCE69-0B8F-418E-B6F9-9E3761C0BF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>
                <a:solidFill>
                  <a:srgbClr val="33660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282ED5-BEC9-48E0-BFAE-90990BD3B9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24075" y="6165850"/>
            <a:ext cx="4679950" cy="692150"/>
          </a:xfrm>
        </p:spPr>
        <p:txBody>
          <a:bodyPr/>
          <a:lstStyle>
            <a:lvl1pPr>
              <a:defRPr b="0" i="1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 i="0">
                <a:latin typeface="Comic Sans MS" panose="030F0702030302020204" pitchFamily="66" charset="0"/>
              </a:rPr>
              <a:t>Digital Camera and Computer Vision Laboratory</a:t>
            </a:r>
          </a:p>
          <a:p>
            <a:pPr>
              <a:defRPr/>
            </a:pPr>
            <a:r>
              <a:rPr lang="en-US" altLang="zh-TW"/>
              <a:t>Department of Computer Science and Information Engineering</a:t>
            </a:r>
          </a:p>
          <a:p>
            <a:pPr>
              <a:defRPr/>
            </a:pPr>
            <a:r>
              <a:rPr lang="en-US" altLang="zh-TW"/>
              <a:t>National Taiwan University, Taipei, Taiwan, R.O.C.</a:t>
            </a:r>
          </a:p>
        </p:txBody>
      </p:sp>
    </p:spTree>
    <p:extLst>
      <p:ext uri="{BB962C8B-B14F-4D97-AF65-F5344CB8AC3E}">
        <p14:creationId xmlns:p14="http://schemas.microsoft.com/office/powerpoint/2010/main" val="9786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9201B-09CC-42B5-AF08-F515F964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DB8D5-ACEB-43F3-8BEA-E54AB306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8CE7A4-A80F-4C13-9BAE-39778118CA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8443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45BBA5-165E-49F3-9008-34C0874AA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29450" y="333375"/>
            <a:ext cx="2114550" cy="61198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9E8719-8A0A-473D-BCE9-1348EDD8C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6192837" cy="61198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A8735F-E01B-4758-AA8D-81B707C02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69584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43F6D-7B5E-4DDE-BAFB-98BF36AF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050786-2F99-4F9A-93EF-4CD0BC7FCB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0B1AF6-9C48-40FB-A49B-01F03E06C4D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75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06126B7-DB41-4DA1-AF62-8D451160D5B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875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4EE7EB-B360-47FF-8A87-96661EF314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2619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110984-8267-4349-ADED-4B6DD369925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213" y="333375"/>
            <a:ext cx="8459787" cy="61198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1A76699-1228-4944-BF92-60D26828FD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01313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8BFF7-61DC-407A-AA85-C3012E14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304F15-351E-4C46-8B46-CD1F2B6B9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C371C5-2705-4896-9D86-72728B0D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5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4D07E2-D27A-4A29-82DA-5DCD791A0E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59762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F75F6-C002-4B08-A06B-787AE3513A7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2E846F-3357-4844-8022-28ECA5A0B3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F861C6-B197-43BE-A32E-1F175ABEAE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75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F9F537-41C8-40B1-80C8-8898B3FD672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4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0F97-754E-40CB-9C25-8E020BE31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5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757F-9DCA-4C8F-8F44-9A17A9FA8C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43092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F4E87-410D-4724-A63A-7D929924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9C826-7AD5-446B-8049-E2977CD46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191731-61E9-463A-AF11-C250A3CEEB4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75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CFE848-CA3E-44FA-A50F-C85D2BCD5AE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875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7C37FA-ABC0-4437-B680-B974637920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916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B6B44-AB34-4488-A072-D66FB9EC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43BE8-CC7C-4C57-8473-5E7BD3E1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255B0E-1C05-4008-88BD-8A3D4CE86A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76415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488D6-2768-4B0C-93E5-99B8EB2F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F1A707-2AEF-469F-9B86-2D1EBA1A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C2D5C5-79A2-4FEE-AC7C-A5D3A45BF8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44395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7F54E-593E-4783-B5CA-10C7A3E6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DD048-0A88-450D-9BF8-24A8A4514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B4BAFB-80C3-45AC-8CFC-9BD9B063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5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FEFB40-6290-4DAB-8DA7-9BB88982BE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88024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0FEB1-C8BE-44A4-8670-BF23E485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D86D73-1ACC-40B7-887E-8898ACB8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457FBE-F75D-4F93-BD5B-48B02474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7B0E85-9710-4B0C-8880-0904735F2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2F8076-D311-47BF-B60C-06004B584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88E5F-89F3-4383-847F-A1050CB64E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09789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13F96-EDF5-4559-A5F7-C8EA088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C8FFD37-4EB9-471B-9B08-1266359429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1790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6C1FAAF-1BCD-43B2-B3C3-DE37C6111F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51292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44298-37F5-49A5-9728-BBF52E4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EDD8-D459-428B-BCC4-D24AF670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A67CB6-D309-4DCE-A5DC-9EB9E999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038FFF-D157-4FC8-B17A-F47F35B79E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6110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B2E2F-4F41-436A-8C13-0B4758B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E2F9F8-07F5-4D86-B4B4-08E8C00E4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606462-5AE6-49A7-B21C-97F70B93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F26943-D5D6-4317-A6C4-F3AA4DC400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6189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olor_wheel">
            <a:extLst>
              <a:ext uri="{FF2B5EF4-FFF2-40B4-BE49-F238E27FC236}">
                <a16:creationId xmlns:a16="http://schemas.microsoft.com/office/drawing/2014/main" id="{0DC9C698-675F-492E-8D8C-AEAE11C95E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165576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4BE6F566-A427-4605-8187-03EA1943C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810101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5AC453-10D2-4D7C-B2E5-8044EC9CC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041525"/>
            <a:ext cx="822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5BC238A-97FE-4E1E-9829-570CFC4536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6263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DC &amp; CV Lab.</a:t>
            </a:r>
          </a:p>
          <a:p>
            <a:pPr>
              <a:defRPr/>
            </a:pPr>
            <a:r>
              <a:rPr lang="en-US" altLang="zh-TW" b="0">
                <a:effectLst/>
              </a:rPr>
              <a:t>CSIE NTU</a:t>
            </a:r>
          </a:p>
        </p:txBody>
      </p:sp>
      <p:sp>
        <p:nvSpPr>
          <p:cNvPr id="1030" name="Line 43">
            <a:extLst>
              <a:ext uri="{FF2B5EF4-FFF2-40B4-BE49-F238E27FC236}">
                <a16:creationId xmlns:a16="http://schemas.microsoft.com/office/drawing/2014/main" id="{69A28421-07AB-4465-A18B-6E45C3AC04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1550" y="1844675"/>
            <a:ext cx="76676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94922093@n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&#30475;&#25307;.wm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vision\&#26700;&#38754;\&#31505;&#35441;\&#19981;&#32102;&#25105;&#21507;&#30340;&#19979;&#22580;.av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&#31505;&#35441;\NOW.wmv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vision\&#26700;&#38754;\&#31505;&#35441;\Movie.wmv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dave_allen.wmv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1.png"/><Relationship Id="rId4" Type="http://schemas.openxmlformats.org/officeDocument/2006/relationships/image" Target="../media/image1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2ndplace.wmv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3.png"/><Relationship Id="rId7" Type="http://schemas.openxmlformats.org/officeDocument/2006/relationships/image" Target="../media/image158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4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1.png"/><Relationship Id="rId7" Type="http://schemas.openxmlformats.org/officeDocument/2006/relationships/image" Target="../media/image16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5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C3852C44-FE3E-488F-8033-75CC93BFAA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 i="0">
                <a:latin typeface="Comic Sans MS" panose="030F0702030302020204" pitchFamily="66" charset="0"/>
              </a:rPr>
              <a:t>Digital Camera and Computer Vision Laboratory</a:t>
            </a:r>
          </a:p>
          <a:p>
            <a:r>
              <a:rPr kumimoji="0" lang="en-US" altLang="zh-TW">
                <a:latin typeface="Times New Roman" panose="02020603050405020304" pitchFamily="18" charset="0"/>
              </a:rPr>
              <a:t>Department of Computer Science and Information Engineering</a:t>
            </a:r>
          </a:p>
          <a:p>
            <a:r>
              <a:rPr kumimoji="0" lang="en-US" altLang="zh-TW">
                <a:latin typeface="Times New Roman" panose="02020603050405020304" pitchFamily="18" charset="0"/>
              </a:rPr>
              <a:t>National Taiwan University, Taipei, Taiwan, R.O.C.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E930105-D912-43A2-883C-7CC2DF73C7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Computer and Robot Vision I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EACDD16-5EC9-4753-B938-E940668B27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3</a:t>
            </a:r>
          </a:p>
          <a:p>
            <a:pPr eaLnBrk="1" hangingPunct="1"/>
            <a:r>
              <a:rPr lang="en-US" altLang="zh-TW"/>
              <a:t>Binary Machine Vision: </a:t>
            </a:r>
          </a:p>
          <a:p>
            <a:pPr eaLnBrk="1" hangingPunct="1"/>
            <a:r>
              <a:rPr lang="en-US" altLang="zh-TW"/>
              <a:t>Region Analysis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ABE163FB-8078-4B90-A09E-9FD1A85A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724400"/>
            <a:ext cx="49323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Presented by: </a:t>
            </a:r>
            <a:r>
              <a:rPr kumimoji="0" lang="zh-TW" altLang="en-US"/>
              <a:t>傅楸善 </a:t>
            </a:r>
            <a:r>
              <a:rPr kumimoji="0" lang="en-US" altLang="zh-TW"/>
              <a:t>&amp; </a:t>
            </a:r>
            <a:r>
              <a:rPr kumimoji="0" lang="zh-TW" altLang="en-US"/>
              <a:t>王維謙</a:t>
            </a:r>
            <a:r>
              <a:rPr lang="zh-TW" altLang="en-US"/>
              <a:t> </a:t>
            </a:r>
            <a:endParaRPr lang="en-US" altLang="zh-TW"/>
          </a:p>
          <a:p>
            <a:pPr algn="ctr" eaLnBrk="1" hangingPunct="1"/>
            <a:r>
              <a:rPr kumimoji="0" lang="en-US" altLang="zh-TW">
                <a:hlinkClick r:id="rId2"/>
              </a:rPr>
              <a:t>D08922038@ntu.edu.tw</a:t>
            </a:r>
            <a:endParaRPr kumimoji="0" lang="en-US" altLang="zh-TW"/>
          </a:p>
          <a:p>
            <a:pPr algn="ctr" eaLnBrk="1" hangingPunct="1"/>
            <a:r>
              <a:rPr kumimoji="0" lang="zh-TW" altLang="en-US"/>
              <a:t>指導教授</a:t>
            </a:r>
            <a:r>
              <a:rPr kumimoji="0" lang="en-US" altLang="zh-TW"/>
              <a:t>: </a:t>
            </a:r>
            <a:r>
              <a:rPr kumimoji="0" lang="zh-TW" altLang="en-US"/>
              <a:t>傅楸善 博士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B5A4B72A-73AA-4AFB-A6BE-795CB8FE1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174C460-8415-4096-8B25-9F66C8D63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68AC4B0-23C2-4D81-9CB9-D484B3DF64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mean distance </a:t>
            </a:r>
            <a:r>
              <a:rPr lang="en-US" altLang="zh-TW" sz="2600" i="1"/>
              <a:t>R</a:t>
            </a:r>
            <a:r>
              <a:rPr lang="en-US" altLang="zh-TW" sz="2600"/>
              <a:t> from the centroid to the shape boundary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standard deviation </a:t>
            </a:r>
            <a:r>
              <a:rPr lang="en-US" altLang="zh-TW" sz="2600" i="1"/>
              <a:t>R</a:t>
            </a:r>
            <a:r>
              <a:rPr lang="en-US" altLang="zh-TW" sz="2600"/>
              <a:t> of distances from centroid to boundary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13F87B93-0F94-4722-A07E-CC0E395C1A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2781300"/>
            <a:ext cx="3876675" cy="819150"/>
          </a:xfrm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62171C88-4E85-45F2-8EDC-E55C0393E596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3789363"/>
            <a:ext cx="4038600" cy="330200"/>
          </a:xfrm>
        </p:spPr>
      </p:pic>
      <p:pic>
        <p:nvPicPr>
          <p:cNvPr id="16391" name="Picture 8">
            <a:extLst>
              <a:ext uri="{FF2B5EF4-FFF2-40B4-BE49-F238E27FC236}">
                <a16:creationId xmlns:a16="http://schemas.microsoft.com/office/drawing/2014/main" id="{12ED3BAE-5943-4CD7-80CF-E5D93F3A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941888"/>
            <a:ext cx="49053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9">
            <a:extLst>
              <a:ext uri="{FF2B5EF4-FFF2-40B4-BE49-F238E27FC236}">
                <a16:creationId xmlns:a16="http://schemas.microsoft.com/office/drawing/2014/main" id="{6AE3CC87-0B86-41D5-92D7-E57F6CF1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949950"/>
            <a:ext cx="39052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605B2404-15CD-4C9D-BB53-C9C51BADD2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7837E9A-57C1-4155-9A73-7F120E90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0C4DAD-1D93-415A-95C0-6CF5B5C77F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775575" cy="4411663"/>
          </a:xfrm>
        </p:spPr>
        <p:txBody>
          <a:bodyPr/>
          <a:lstStyle/>
          <a:p>
            <a:pPr eaLnBrk="1" hangingPunct="1"/>
            <a:r>
              <a:rPr lang="en-US" altLang="zh-TW" sz="2600" dirty="0" err="1"/>
              <a:t>Haralick</a:t>
            </a:r>
            <a:r>
              <a:rPr lang="en-US" altLang="zh-TW" sz="2600" dirty="0"/>
              <a:t> shows that               has properties: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1. digital shape      circular,               increases monotonically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2.               similar for similar digital/continuous shapes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3. orientation (rotation) and area (scale) independent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453F2A14-2634-4935-A01C-94A56FF7D26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2060575"/>
            <a:ext cx="1152525" cy="446088"/>
          </a:xfrm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2B4A1C26-570E-4A93-AD56-2742412CA3C6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3141663"/>
            <a:ext cx="431800" cy="287337"/>
          </a:xfrm>
        </p:spPr>
      </p:pic>
      <p:pic>
        <p:nvPicPr>
          <p:cNvPr id="17415" name="Picture 8">
            <a:extLst>
              <a:ext uri="{FF2B5EF4-FFF2-40B4-BE49-F238E27FC236}">
                <a16:creationId xmlns:a16="http://schemas.microsoft.com/office/drawing/2014/main" id="{8AA38A14-5664-4922-9F75-32A038574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60800"/>
            <a:ext cx="1152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9">
            <a:extLst>
              <a:ext uri="{FF2B5EF4-FFF2-40B4-BE49-F238E27FC236}">
                <a16:creationId xmlns:a16="http://schemas.microsoft.com/office/drawing/2014/main" id="{EF103658-9E98-4688-9264-FD47E86A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97200"/>
            <a:ext cx="1150937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078995-9BEC-4AE4-830E-F17276797B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7560B16-0F42-422E-A53A-C9CE27681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86767A4-3FC6-488E-B582-9DEB54AC97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Average gray level (intensity)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Gray level (intensity) variance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right hand equation lets us compute variance with only one pass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BAC08754-5C77-4BC4-9CB1-B7AD728D66F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4437063"/>
            <a:ext cx="5832475" cy="865187"/>
          </a:xfrm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C458832B-31A6-4D6D-BE55-B70FDB342F0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2636838"/>
            <a:ext cx="2524125" cy="8763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78B18B-88B1-402A-930D-A0AD4B3A9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35559" name="看招.wmv">
            <a:hlinkClick r:id="" action="ppaction://media"/>
            <a:extLst>
              <a:ext uri="{FF2B5EF4-FFF2-40B4-BE49-F238E27FC236}">
                <a16:creationId xmlns:a16="http://schemas.microsoft.com/office/drawing/2014/main" id="{48771B89-88D7-4791-99F3-37E0841A3081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6088"/>
            <a:ext cx="9144000" cy="51435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55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355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555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35559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9D67C-BE10-4E2F-9EC6-805AC4278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C6CB3D8-093C-4114-9834-C7E3B76F4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AA5D870-D96B-480E-991D-A1BBA38DDC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microtexture properties: function of co-occurrence matrix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/>
          </a:p>
          <a:p>
            <a:pPr eaLnBrk="1" hangingPunct="1"/>
            <a:r>
              <a:rPr lang="en-US" altLang="zh-TW" sz="2600" i="1"/>
              <a:t>S</a:t>
            </a:r>
            <a:r>
              <a:rPr lang="en-US" altLang="zh-TW" sz="2600"/>
              <a:t>: set of pixels in designated spatial relationship e.g. 4-neighbors co-occurrence matrix </a:t>
            </a:r>
            <a:r>
              <a:rPr lang="en-US" altLang="zh-TW" sz="2600" i="1"/>
              <a:t>P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CDF372F3-749C-4D9A-BAAB-F842DFE77C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4581525"/>
            <a:ext cx="8066088" cy="7715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765B2F-9D87-4C5D-AFB2-FB8516688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1ADD943-3DAD-4A49-AE83-F78845115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867A3A8A-C514-490B-AC44-1B875532F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16113"/>
            <a:ext cx="7848600" cy="4975225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5CE03AA-FCB7-4421-B7E1-E6F844DB65BC}"/>
              </a:ext>
            </a:extLst>
          </p:cNvPr>
          <p:cNvSpPr txBox="1"/>
          <p:nvPr/>
        </p:nvSpPr>
        <p:spPr>
          <a:xfrm>
            <a:off x="3347864" y="32443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B79669-75F6-4654-BB8A-F9850C11A6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79CA39C-D697-4F2D-91EA-3261C2A0E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4BA57703-089C-4C89-86B6-17218E8D8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919288"/>
            <a:ext cx="6769100" cy="4965700"/>
          </a:xfr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E869629-318A-4271-B896-8EEE91E31917}"/>
              </a:ext>
            </a:extLst>
          </p:cNvPr>
          <p:cNvCxnSpPr>
            <a:cxnSpLocks/>
          </p:cNvCxnSpPr>
          <p:nvPr/>
        </p:nvCxnSpPr>
        <p:spPr>
          <a:xfrm flipV="1">
            <a:off x="900113" y="3578225"/>
            <a:ext cx="431800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A2ECC5D-3514-43AB-9E06-B660272F5BEF}"/>
              </a:ext>
            </a:extLst>
          </p:cNvPr>
          <p:cNvCxnSpPr>
            <a:cxnSpLocks/>
          </p:cNvCxnSpPr>
          <p:nvPr/>
        </p:nvCxnSpPr>
        <p:spPr>
          <a:xfrm>
            <a:off x="900113" y="1989138"/>
            <a:ext cx="431800" cy="419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49A24B-5221-4547-95C0-30A6DC2AF2D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5583" y="1891425"/>
            <a:ext cx="746165" cy="369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0DB990-1C94-47C1-8D33-43AB255BCD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4025" y="3429000"/>
            <a:ext cx="617926" cy="36933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5A08A9A-73B2-4AB1-9B2A-4369DFA2FA5E}"/>
              </a:ext>
            </a:extLst>
          </p:cNvPr>
          <p:cNvCxnSpPr>
            <a:cxnSpLocks/>
          </p:cNvCxnSpPr>
          <p:nvPr/>
        </p:nvCxnSpPr>
        <p:spPr>
          <a:xfrm>
            <a:off x="835025" y="2565400"/>
            <a:ext cx="49688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550FF7-BB5B-4D86-8AB9-8CE38F39F04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2943" y="2260757"/>
            <a:ext cx="489686" cy="36933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82846D-1608-48F6-A8E0-DB23A04F30A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8007" y="1988840"/>
            <a:ext cx="617926" cy="36933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156A054-FE7C-4F38-8457-92DEB298A562}"/>
              </a:ext>
            </a:extLst>
          </p:cNvPr>
          <p:cNvCxnSpPr>
            <a:cxnSpLocks/>
          </p:cNvCxnSpPr>
          <p:nvPr/>
        </p:nvCxnSpPr>
        <p:spPr>
          <a:xfrm>
            <a:off x="1889125" y="1879600"/>
            <a:ext cx="14288" cy="5016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5FF084-61D3-459F-A171-16B45FA01762}"/>
              </a:ext>
            </a:extLst>
          </p:cNvPr>
          <p:cNvSpPr txBox="1"/>
          <p:nvPr/>
        </p:nvSpPr>
        <p:spPr>
          <a:xfrm>
            <a:off x="1258888" y="348787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Region(gray value intensity)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4EBB97F-8563-4380-97D5-E76CC5D7D51B}"/>
              </a:ext>
            </a:extLst>
          </p:cNvPr>
          <p:cNvSpPr txBox="1"/>
          <p:nvPr/>
        </p:nvSpPr>
        <p:spPr>
          <a:xfrm>
            <a:off x="5093494" y="35644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Co-occurrence matrix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D3B93A-59A6-4543-B9B4-CB06A97E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38AD3148-87D0-4FDC-AF79-E0160118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A9DD00-6F34-4ECB-88F2-02967BC22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24581" name="圖片 4">
            <a:extLst>
              <a:ext uri="{FF2B5EF4-FFF2-40B4-BE49-F238E27FC236}">
                <a16:creationId xmlns:a16="http://schemas.microsoft.com/office/drawing/2014/main" id="{233384E5-4FCE-411C-9F71-3B9238AB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2017713"/>
            <a:ext cx="4324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5">
            <a:extLst>
              <a:ext uri="{FF2B5EF4-FFF2-40B4-BE49-F238E27FC236}">
                <a16:creationId xmlns:a16="http://schemas.microsoft.com/office/drawing/2014/main" id="{3D1178DF-6ABB-468B-8611-523180DB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78313"/>
            <a:ext cx="420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圖片 6">
            <a:extLst>
              <a:ext uri="{FF2B5EF4-FFF2-40B4-BE49-F238E27FC236}">
                <a16:creationId xmlns:a16="http://schemas.microsoft.com/office/drawing/2014/main" id="{F0469F19-201E-4B4F-84B8-E854244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57425"/>
            <a:ext cx="28289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3898B3-01B3-460F-8B5E-ED8E4C87B0DD}"/>
              </a:ext>
            </a:extLst>
          </p:cNvPr>
          <p:cNvSpPr/>
          <p:nvPr/>
        </p:nvSpPr>
        <p:spPr>
          <a:xfrm>
            <a:off x="900113" y="4581525"/>
            <a:ext cx="935037" cy="36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736FF-AC3F-4865-A001-95F675A38CCF}"/>
              </a:ext>
            </a:extLst>
          </p:cNvPr>
          <p:cNvSpPr/>
          <p:nvPr/>
        </p:nvSpPr>
        <p:spPr>
          <a:xfrm>
            <a:off x="827088" y="2349500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2">
            <a:extLst>
              <a:ext uri="{FF2B5EF4-FFF2-40B4-BE49-F238E27FC236}">
                <a16:creationId xmlns:a16="http://schemas.microsoft.com/office/drawing/2014/main" id="{4A6FF3E6-BBBC-4E23-A4AA-B136CDA7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271" y="4224339"/>
            <a:ext cx="3070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P(0,0)={[(1,1),(1,2)], [(2,1),(1,1)], [(2,1),(2,2)], [(2,2),(2,1)], } = 4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C7592-2A65-4118-B008-2DF4AA98048E}"/>
              </a:ext>
            </a:extLst>
          </p:cNvPr>
          <p:cNvSpPr/>
          <p:nvPr/>
        </p:nvSpPr>
        <p:spPr>
          <a:xfrm>
            <a:off x="6732588" y="2420938"/>
            <a:ext cx="280987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B3CA5F6-938B-446C-8725-03B281E087F6}"/>
              </a:ext>
            </a:extLst>
          </p:cNvPr>
          <p:cNvCxnSpPr/>
          <p:nvPr/>
        </p:nvCxnSpPr>
        <p:spPr>
          <a:xfrm>
            <a:off x="1620218" y="2420938"/>
            <a:ext cx="359494" cy="0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46C354-1731-48A7-82F6-702A4C82AE61}"/>
              </a:ext>
            </a:extLst>
          </p:cNvPr>
          <p:cNvCxnSpPr/>
          <p:nvPr/>
        </p:nvCxnSpPr>
        <p:spPr>
          <a:xfrm>
            <a:off x="1548210" y="2564904"/>
            <a:ext cx="359494" cy="0"/>
          </a:xfrm>
          <a:prstGeom prst="straightConnector1">
            <a:avLst/>
          </a:prstGeom>
          <a:ln w="28575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D3B93A-59A6-4543-B9B4-CB06A97E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38AD3148-87D0-4FDC-AF79-E0160118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A9DD00-6F34-4ECB-88F2-02967BC22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24581" name="圖片 4">
            <a:extLst>
              <a:ext uri="{FF2B5EF4-FFF2-40B4-BE49-F238E27FC236}">
                <a16:creationId xmlns:a16="http://schemas.microsoft.com/office/drawing/2014/main" id="{233384E5-4FCE-411C-9F71-3B9238AB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2017713"/>
            <a:ext cx="4324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5">
            <a:extLst>
              <a:ext uri="{FF2B5EF4-FFF2-40B4-BE49-F238E27FC236}">
                <a16:creationId xmlns:a16="http://schemas.microsoft.com/office/drawing/2014/main" id="{3D1178DF-6ABB-468B-8611-523180DB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78313"/>
            <a:ext cx="420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圖片 6">
            <a:extLst>
              <a:ext uri="{FF2B5EF4-FFF2-40B4-BE49-F238E27FC236}">
                <a16:creationId xmlns:a16="http://schemas.microsoft.com/office/drawing/2014/main" id="{F0469F19-201E-4B4F-84B8-E854244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57425"/>
            <a:ext cx="28289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3898B3-01B3-460F-8B5E-ED8E4C87B0DD}"/>
              </a:ext>
            </a:extLst>
          </p:cNvPr>
          <p:cNvSpPr/>
          <p:nvPr/>
        </p:nvSpPr>
        <p:spPr>
          <a:xfrm>
            <a:off x="900113" y="4581525"/>
            <a:ext cx="935037" cy="36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736FF-AC3F-4865-A001-95F675A38CCF}"/>
              </a:ext>
            </a:extLst>
          </p:cNvPr>
          <p:cNvSpPr/>
          <p:nvPr/>
        </p:nvSpPr>
        <p:spPr>
          <a:xfrm>
            <a:off x="896715" y="2754313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2">
            <a:extLst>
              <a:ext uri="{FF2B5EF4-FFF2-40B4-BE49-F238E27FC236}">
                <a16:creationId xmlns:a16="http://schemas.microsoft.com/office/drawing/2014/main" id="{4A6FF3E6-BBBC-4E23-A4AA-B136CDA7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4278313"/>
            <a:ext cx="3070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P(0,0)={[(1,1),(1,2)], [(2,1),(1,1)], [(2,1),(2,2)], [(2,2),(2,1)], } = 4</a:t>
            </a:r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C7592-2A65-4118-B008-2DF4AA98048E}"/>
              </a:ext>
            </a:extLst>
          </p:cNvPr>
          <p:cNvSpPr/>
          <p:nvPr/>
        </p:nvSpPr>
        <p:spPr>
          <a:xfrm>
            <a:off x="6732588" y="2420938"/>
            <a:ext cx="280987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B3CA5F6-938B-446C-8725-03B281E087F6}"/>
              </a:ext>
            </a:extLst>
          </p:cNvPr>
          <p:cNvCxnSpPr/>
          <p:nvPr/>
        </p:nvCxnSpPr>
        <p:spPr>
          <a:xfrm>
            <a:off x="1689845" y="2825751"/>
            <a:ext cx="359494" cy="0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46C354-1731-48A7-82F6-702A4C82AE61}"/>
              </a:ext>
            </a:extLst>
          </p:cNvPr>
          <p:cNvCxnSpPr/>
          <p:nvPr/>
        </p:nvCxnSpPr>
        <p:spPr>
          <a:xfrm>
            <a:off x="1617837" y="2969717"/>
            <a:ext cx="359494" cy="0"/>
          </a:xfrm>
          <a:prstGeom prst="straightConnector1">
            <a:avLst/>
          </a:prstGeom>
          <a:ln w="28575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8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D3B93A-59A6-4543-B9B4-CB06A97E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38AD3148-87D0-4FDC-AF79-E0160118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A9DD00-6F34-4ECB-88F2-02967BC22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24581" name="圖片 4">
            <a:extLst>
              <a:ext uri="{FF2B5EF4-FFF2-40B4-BE49-F238E27FC236}">
                <a16:creationId xmlns:a16="http://schemas.microsoft.com/office/drawing/2014/main" id="{233384E5-4FCE-411C-9F71-3B9238AB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8" y="2285953"/>
            <a:ext cx="4324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5">
            <a:extLst>
              <a:ext uri="{FF2B5EF4-FFF2-40B4-BE49-F238E27FC236}">
                <a16:creationId xmlns:a16="http://schemas.microsoft.com/office/drawing/2014/main" id="{3D1178DF-6ABB-468B-8611-523180DB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1" y="4306519"/>
            <a:ext cx="420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圖片 6">
            <a:extLst>
              <a:ext uri="{FF2B5EF4-FFF2-40B4-BE49-F238E27FC236}">
                <a16:creationId xmlns:a16="http://schemas.microsoft.com/office/drawing/2014/main" id="{F0469F19-201E-4B4F-84B8-E854244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57425"/>
            <a:ext cx="28289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3898B3-01B3-460F-8B5E-ED8E4C87B0DD}"/>
              </a:ext>
            </a:extLst>
          </p:cNvPr>
          <p:cNvSpPr/>
          <p:nvPr/>
        </p:nvSpPr>
        <p:spPr>
          <a:xfrm>
            <a:off x="1769299" y="4618831"/>
            <a:ext cx="935037" cy="36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736FF-AC3F-4865-A001-95F675A38CCF}"/>
              </a:ext>
            </a:extLst>
          </p:cNvPr>
          <p:cNvSpPr/>
          <p:nvPr/>
        </p:nvSpPr>
        <p:spPr>
          <a:xfrm>
            <a:off x="1799965" y="2593655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2">
            <a:extLst>
              <a:ext uri="{FF2B5EF4-FFF2-40B4-BE49-F238E27FC236}">
                <a16:creationId xmlns:a16="http://schemas.microsoft.com/office/drawing/2014/main" id="{4A6FF3E6-BBBC-4E23-A4AA-B136CDA7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271" y="4224339"/>
            <a:ext cx="3070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P(0,0)={[(1,2),(1,3)], [(2,2),(2,3)]} = 2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C7592-2A65-4118-B008-2DF4AA98048E}"/>
              </a:ext>
            </a:extLst>
          </p:cNvPr>
          <p:cNvSpPr/>
          <p:nvPr/>
        </p:nvSpPr>
        <p:spPr>
          <a:xfrm>
            <a:off x="7074006" y="2409345"/>
            <a:ext cx="280987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C9F2A8-648C-469A-92A3-91821553AD52}"/>
              </a:ext>
            </a:extLst>
          </p:cNvPr>
          <p:cNvSpPr/>
          <p:nvPr/>
        </p:nvSpPr>
        <p:spPr>
          <a:xfrm>
            <a:off x="1823385" y="3030491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2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5B79D-67C3-4AAB-B7A2-461FBE24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DF92C-DF70-4742-9390-4EA9F526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Region properties</a:t>
            </a:r>
          </a:p>
          <a:p>
            <a:pPr marL="0" indent="0">
              <a:buNone/>
            </a:pPr>
            <a:r>
              <a:rPr lang="en-US" altLang="zh-TW" dirty="0"/>
              <a:t>   - connected-components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- Signature analysis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A24C37-8ED1-40C3-863A-35F35BE30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45267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ABB1EA10-84F8-443B-9984-90F13D658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60136FC-7344-408E-8FEA-37E7FF7FC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FDD23D7-7046-4526-9CB4-EDD2DDE448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texture second moment (Haralick,  Shanmugam, and Dinstein, 1973)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en-US" sz="2600"/>
              <a:t>texture entropy</a:t>
            </a:r>
            <a:endParaRPr lang="en-US" altLang="zh-TW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en-US" sz="2600"/>
              <a:t>texture correlation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C126F889-DD30-4E0A-A513-8977623E40B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2852738"/>
            <a:ext cx="2533650" cy="657225"/>
          </a:xfrm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B27A81C2-F5A0-49A9-8E44-190FF2CC118D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4005263"/>
            <a:ext cx="4824413" cy="730250"/>
          </a:xfrm>
        </p:spPr>
      </p:pic>
      <p:pic>
        <p:nvPicPr>
          <p:cNvPr id="26631" name="Picture 8">
            <a:extLst>
              <a:ext uri="{FF2B5EF4-FFF2-40B4-BE49-F238E27FC236}">
                <a16:creationId xmlns:a16="http://schemas.microsoft.com/office/drawing/2014/main" id="{D8E378C1-37FF-42B6-8832-90674DE5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373688"/>
            <a:ext cx="554513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69E425-D5BD-4012-B28C-420BEB2B9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B34A945-88BF-4769-9096-8A11BA7AB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C7A3F8A-4AE4-42A4-947C-29A0E52A5E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sz="2600"/>
              <a:t>	wh</a:t>
            </a:r>
            <a:r>
              <a:rPr lang="en-US" altLang="en-US" sz="2600"/>
              <a:t>ere</a:t>
            </a:r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texture contrast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681BBF02-A9F5-4B65-AFB3-A60BA073816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708275"/>
            <a:ext cx="8243887" cy="1879600"/>
          </a:xfrm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D1816948-7955-4090-B5BE-8D44152737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5516563"/>
            <a:ext cx="4319588" cy="79851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13D5F-CF63-48D9-BACE-3BC3FC8A31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34A0E14-65FE-4C77-B354-49C912D05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533E245-EEC6-4FD4-9494-14EDDDB920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8486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texture homogeneity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/>
              <a:t>	where </a:t>
            </a:r>
            <a:r>
              <a:rPr lang="en-US" altLang="zh-TW" sz="2600" i="1"/>
              <a:t>k </a:t>
            </a:r>
            <a:r>
              <a:rPr lang="en-US" altLang="zh-TW" sz="2600"/>
              <a:t>is some small constant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E59C5520-65C4-49E0-8DAC-3CD56DCF7D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852738"/>
            <a:ext cx="5111750" cy="12668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A48C3EA7-EDBB-4900-AE4E-765E4447AE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374788" name="不給我吃的下場.avi">
            <a:hlinkClick r:id="" action="ppaction://media"/>
            <a:extLst>
              <a:ext uri="{FF2B5EF4-FFF2-40B4-BE49-F238E27FC236}">
                <a16:creationId xmlns:a16="http://schemas.microsoft.com/office/drawing/2014/main" id="{469FAEDC-EA4A-4C20-9969-B09C03F56FD1}"/>
              </a:ext>
            </a:extLst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937" y="-328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3FA44D-C640-43DF-B31A-69585BA1FCC6}"/>
              </a:ext>
            </a:extLst>
          </p:cNvPr>
          <p:cNvSpPr/>
          <p:nvPr/>
        </p:nvSpPr>
        <p:spPr>
          <a:xfrm>
            <a:off x="4355976" y="49411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https://www.youtube.com/watch?v=z99-8B5ol0k&amp;feature=youtu.be&amp;fbclid=IwAR0pK2KWoIrAJUfsoAIZ8gWa_bhkSO4yEBRnpkVr1SFgXLKi5nRBAPRRkt4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97" fill="hold"/>
                                        <p:tgtEl>
                                          <p:spTgt spid="3747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478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47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47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4788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A7F5A1-0E39-441C-9F2D-5DF23FFC8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A7E0E5C-208A-48ED-8764-47E1433E6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610ADFF-0742-4A49-A1C4-22FDCD398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Bounding rectangle has eight distinct extremal pixels: topmost right, rightmost top, rightmost bottom, bottommost right, bottommost left, leftmost bottom, leftmost top, topmost left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AE5C088-8E74-4997-9CCF-94EE0DA46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4B60D48F-E4DD-460C-B7F4-E62DACDBBAF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D41EA3-7E41-4590-B3F9-D12BC79CB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B9F3BC6-0A55-4925-BD5B-2C425C6F4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8D8838C-7401-4E74-B532-4C3BB04F54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8486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different extremal points may be coincident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945F5901-C0DB-48BE-9EFA-895F8430BA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708275"/>
            <a:ext cx="6913562" cy="39465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556FFA-85B0-4ED3-B2E9-5B87E632D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28DB5CB-40A5-47F6-A265-9BC8B4907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368BC04-5054-4E30-8CCC-985989EC7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association of the name of the eight extremal points with their coordinates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BD4BD584-56A9-4A93-8874-769DFB5261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911116"/>
            <a:ext cx="6192838" cy="36322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0D8F97-D021-4CDC-894F-C022307A3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9F7AE43-FDF6-4765-A4CA-A23A0BA6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4B54B14-80C7-41DA-ABE1-81F1B1CDFE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directly define the coordinates of the extremal points:</a:t>
            </a:r>
          </a:p>
        </p:txBody>
      </p:sp>
      <p:pic>
        <p:nvPicPr>
          <p:cNvPr id="38917" name="Picture 7">
            <a:extLst>
              <a:ext uri="{FF2B5EF4-FFF2-40B4-BE49-F238E27FC236}">
                <a16:creationId xmlns:a16="http://schemas.microsoft.com/office/drawing/2014/main" id="{6766232B-495A-4D10-9866-C423CDB784C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3068638"/>
            <a:ext cx="3673475" cy="2873375"/>
          </a:xfrm>
        </p:spPr>
      </p:pic>
      <p:pic>
        <p:nvPicPr>
          <p:cNvPr id="38918" name="Picture 9">
            <a:extLst>
              <a:ext uri="{FF2B5EF4-FFF2-40B4-BE49-F238E27FC236}">
                <a16:creationId xmlns:a16="http://schemas.microsoft.com/office/drawing/2014/main" id="{BFF7FF45-C3C7-4A53-8C3B-FE2AD513AAE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3068638"/>
            <a:ext cx="3671887" cy="287337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3BB05-7D0C-4FA7-A4E5-967A7E17FA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7D430A5-AAE2-46B6-8A05-6F9C2B17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6666F0D-7E3E-4F38-A4F2-BF7DF049AD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association of the name of an external coordinate with its definition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39941" name="Picture 4">
            <a:extLst>
              <a:ext uri="{FF2B5EF4-FFF2-40B4-BE49-F238E27FC236}">
                <a16:creationId xmlns:a16="http://schemas.microsoft.com/office/drawing/2014/main" id="{DA939A1D-2E09-4CC4-BE78-16F08B519F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3141663"/>
            <a:ext cx="7272338" cy="29781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6BF687-D248-4904-B294-F05B15C96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E7C45C3-FB81-49DE-A86F-A7EB4A39D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3.1 Introduction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E8A66A5-B77D-461E-8712-838E3D23B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region properties: measurement vector input to classifier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AA6D8863-359A-4F51-8B9D-8644EE685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EEB7031-ABCE-40A6-905E-9E36EFE2F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9B888CF-B714-4A95-8F1B-C0DEA269F3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extremal points occur in opposite pairs: topmost left       bottommost right, topmost right  bottommost left, rightmost top       leftmost bottom, rightmost bottom      leftmost top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each opposite extremal point pair: defines an axis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axis properties: length, orientation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CC18F550-070F-45A3-9D60-8D10FB834D4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050" y="2579688"/>
            <a:ext cx="358775" cy="273050"/>
          </a:xfrm>
        </p:spPr>
      </p:pic>
      <p:pic>
        <p:nvPicPr>
          <p:cNvPr id="40966" name="Picture 6">
            <a:extLst>
              <a:ext uri="{FF2B5EF4-FFF2-40B4-BE49-F238E27FC236}">
                <a16:creationId xmlns:a16="http://schemas.microsoft.com/office/drawing/2014/main" id="{55834036-E6A8-4A9F-8CCC-4D11153B1CA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0063" y="2940050"/>
            <a:ext cx="358775" cy="273050"/>
          </a:xfrm>
        </p:spPr>
      </p:pic>
      <p:pic>
        <p:nvPicPr>
          <p:cNvPr id="40967" name="Picture 8">
            <a:extLst>
              <a:ext uri="{FF2B5EF4-FFF2-40B4-BE49-F238E27FC236}">
                <a16:creationId xmlns:a16="http://schemas.microsoft.com/office/drawing/2014/main" id="{68EEA0F5-4709-4CA5-82ED-E8D5571C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3357563"/>
            <a:ext cx="3587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8" name="Picture 9">
            <a:extLst>
              <a:ext uri="{FF2B5EF4-FFF2-40B4-BE49-F238E27FC236}">
                <a16:creationId xmlns:a16="http://schemas.microsoft.com/office/drawing/2014/main" id="{727388D3-A4FE-4F02-892B-7E90C831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360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AE5C088-8E74-4997-9CCF-94EE0DA46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4B60D48F-E4DD-460C-B7F4-E62DACDBBAF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9E6EA58-2853-4341-B81C-0926948A7184}"/>
              </a:ext>
            </a:extLst>
          </p:cNvPr>
          <p:cNvCxnSpPr>
            <a:cxnSpLocks/>
          </p:cNvCxnSpPr>
          <p:nvPr/>
        </p:nvCxnSpPr>
        <p:spPr>
          <a:xfrm>
            <a:off x="3059832" y="2492896"/>
            <a:ext cx="3384376" cy="3240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14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5182F5C-BD1A-433A-B115-A72E0FA48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A9470CF4-B953-4010-A611-CCB43CB4FCA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3059362-A86B-4F1F-97D9-BB1B8E57FC99}"/>
              </a:ext>
            </a:extLst>
          </p:cNvPr>
          <p:cNvCxnSpPr>
            <a:cxnSpLocks/>
          </p:cNvCxnSpPr>
          <p:nvPr/>
        </p:nvCxnSpPr>
        <p:spPr>
          <a:xfrm>
            <a:off x="3924202" y="2492896"/>
            <a:ext cx="1367878" cy="3143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86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EADE293-8FF2-411B-AA24-2BD356C4B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DCC1C6CB-1CC7-4088-B71B-9AAD45B5192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DB52CCD-D135-47D8-A41B-2A06BCCE3CC0}"/>
              </a:ext>
            </a:extLst>
          </p:cNvPr>
          <p:cNvCxnSpPr>
            <a:cxnSpLocks/>
          </p:cNvCxnSpPr>
          <p:nvPr/>
        </p:nvCxnSpPr>
        <p:spPr>
          <a:xfrm>
            <a:off x="2771800" y="4149080"/>
            <a:ext cx="4175696" cy="575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66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DAD0EC1-64A8-482C-BB41-6B9044ECF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291249DB-A1F7-4965-BF10-F88781D324B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4C4E40-D202-4385-9C6A-BE651578DC05}"/>
              </a:ext>
            </a:extLst>
          </p:cNvPr>
          <p:cNvCxnSpPr>
            <a:cxnSpLocks/>
          </p:cNvCxnSpPr>
          <p:nvPr/>
        </p:nvCxnSpPr>
        <p:spPr>
          <a:xfrm>
            <a:off x="2736056" y="3125417"/>
            <a:ext cx="4140200" cy="2031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4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05F293-DE88-4D6E-BAB1-6AA127C36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C22DAF6-892E-453E-9A2A-DDF85C6A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2FFAA04-3941-4A60-9B6E-6A5366D60D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distance calculation: add a small increment to the Euclidean distance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841EB918-3C32-47C5-9DF9-5227661064B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924175"/>
            <a:ext cx="4176712" cy="1246188"/>
          </a:xfrm>
        </p:spPr>
      </p:pic>
      <p:pic>
        <p:nvPicPr>
          <p:cNvPr id="43014" name="Picture 6">
            <a:extLst>
              <a:ext uri="{FF2B5EF4-FFF2-40B4-BE49-F238E27FC236}">
                <a16:creationId xmlns:a16="http://schemas.microsoft.com/office/drawing/2014/main" id="{FC689677-FA1C-469B-999F-4E85C03B8D0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3"/>
          <a:stretch/>
        </p:blipFill>
        <p:spPr>
          <a:xfrm>
            <a:off x="1116013" y="4221163"/>
            <a:ext cx="3455987" cy="23368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E11B2-287B-4A11-A460-3F71385FE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7B8650-5358-4683-8333-9F9053711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BDD7E14-3708-4CCD-9145-615F0953C0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orientation taken counterclockwise w.r.t. column (horizontal) axis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43C4B03D-1279-4D8A-AC7D-A0E3E927E5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924175"/>
            <a:ext cx="5905500" cy="343376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5">
            <a:extLst>
              <a:ext uri="{FF2B5EF4-FFF2-40B4-BE49-F238E27FC236}">
                <a16:creationId xmlns:a16="http://schemas.microsoft.com/office/drawing/2014/main" id="{B5ACE870-D0D5-4E17-B3ED-94DB2344E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ED334FF-9ED5-40E7-B5D9-39F8162CD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AA1B6FD-A87A-4BFE-9E7A-D46A514F94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orientation convention for the axes</a:t>
            </a:r>
          </a:p>
          <a:p>
            <a:pPr eaLnBrk="1" hangingPunct="1"/>
            <a:r>
              <a:rPr lang="en-US" altLang="zh-TW" sz="2600"/>
              <a:t>axes paired:      with       and       with   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357BE9ED-5CC8-4AD6-83D0-1CDC09DAAA2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916238"/>
            <a:ext cx="5543550" cy="3941762"/>
          </a:xfrm>
        </p:spPr>
      </p:pic>
      <p:pic>
        <p:nvPicPr>
          <p:cNvPr id="45062" name="Picture 6">
            <a:extLst>
              <a:ext uri="{FF2B5EF4-FFF2-40B4-BE49-F238E27FC236}">
                <a16:creationId xmlns:a16="http://schemas.microsoft.com/office/drawing/2014/main" id="{8FA73980-3BD2-4102-9670-B568B8BE015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3213100"/>
            <a:ext cx="2754312" cy="3024188"/>
          </a:xfrm>
        </p:spPr>
      </p:pic>
      <p:pic>
        <p:nvPicPr>
          <p:cNvPr id="45063" name="Picture 9">
            <a:extLst>
              <a:ext uri="{FF2B5EF4-FFF2-40B4-BE49-F238E27FC236}">
                <a16:creationId xmlns:a16="http://schemas.microsoft.com/office/drawing/2014/main" id="{C6F40BFA-2C93-40CC-A5BA-E728EE96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565400"/>
            <a:ext cx="419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10">
            <a:extLst>
              <a:ext uri="{FF2B5EF4-FFF2-40B4-BE49-F238E27FC236}">
                <a16:creationId xmlns:a16="http://schemas.microsoft.com/office/drawing/2014/main" id="{E46D4342-FCB6-44EC-B111-ADEEA270A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609850"/>
            <a:ext cx="419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5" name="Picture 11">
            <a:extLst>
              <a:ext uri="{FF2B5EF4-FFF2-40B4-BE49-F238E27FC236}">
                <a16:creationId xmlns:a16="http://schemas.microsoft.com/office/drawing/2014/main" id="{303EAA3E-7309-4122-BF13-D54C2E5B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636838"/>
            <a:ext cx="4318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Picture 12">
            <a:extLst>
              <a:ext uri="{FF2B5EF4-FFF2-40B4-BE49-F238E27FC236}">
                <a16:creationId xmlns:a16="http://schemas.microsoft.com/office/drawing/2014/main" id="{10D9371F-3312-4746-99B0-14103DAE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6368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7613DA-36A9-4031-8B39-301FB51C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B222061-0F5D-46EE-95EB-FB0A9CAEB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647FFBC-CE81-4673-A253-7C0C11F54F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length going from left edge of left pixel to right edge of right pixel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AE8BD0AD-BB60-4B92-AF25-D59BA417618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907" y="2420938"/>
            <a:ext cx="4403725" cy="4437062"/>
          </a:xfrm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E994EFE9-DDC8-46BE-A5C9-0B3FEB79D98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3140968"/>
            <a:ext cx="3816350" cy="825500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1DD7686-DA8D-4E35-8E0D-6E79E3613425}"/>
              </a:ext>
            </a:extLst>
          </p:cNvPr>
          <p:cNvCxnSpPr>
            <a:cxnSpLocks/>
          </p:cNvCxnSpPr>
          <p:nvPr/>
        </p:nvCxnSpPr>
        <p:spPr>
          <a:xfrm flipV="1">
            <a:off x="5436096" y="5283993"/>
            <a:ext cx="360363" cy="1444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id="{26E94A4D-98AC-417B-88BF-D3583EE8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5" y="4187825"/>
            <a:ext cx="439261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6B26C2-EF63-446F-A6D8-D2C88C781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46B74A4-4085-4236-9015-851BE7233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5C4136B-17BD-40F6-9754-99045D444A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89138"/>
            <a:ext cx="4392612" cy="4411662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calculation of the axis length and orientation of a </a:t>
            </a:r>
            <a:r>
              <a:rPr lang="en-US" altLang="zh-TW" sz="2600" dirty="0">
                <a:solidFill>
                  <a:srgbClr val="FF0000"/>
                </a:solidFill>
              </a:rPr>
              <a:t>line-like shape.</a:t>
            </a:r>
          </a:p>
        </p:txBody>
      </p:sp>
      <p:pic>
        <p:nvPicPr>
          <p:cNvPr id="47109" name="Picture 11">
            <a:extLst>
              <a:ext uri="{FF2B5EF4-FFF2-40B4-BE49-F238E27FC236}">
                <a16:creationId xmlns:a16="http://schemas.microsoft.com/office/drawing/2014/main" id="{1B3936C3-8BE1-4E26-A9C6-9C01EA94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76400"/>
            <a:ext cx="27114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12">
            <a:extLst>
              <a:ext uri="{FF2B5EF4-FFF2-40B4-BE49-F238E27FC236}">
                <a16:creationId xmlns:a16="http://schemas.microsoft.com/office/drawing/2014/main" id="{F5D99D55-B4A9-4C3F-9989-B15F3E40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33825"/>
            <a:ext cx="5329237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59020AA-6726-4595-86D5-DC7C0AA4553B}"/>
              </a:ext>
            </a:extLst>
          </p:cNvPr>
          <p:cNvCxnSpPr/>
          <p:nvPr/>
        </p:nvCxnSpPr>
        <p:spPr>
          <a:xfrm flipH="1">
            <a:off x="6804248" y="2204864"/>
            <a:ext cx="288032" cy="41764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5AFEB8-CD14-4A0C-BA45-D7E8B4E7D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7EFA93D-EB85-4591-80D2-504947605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F8B2082-9091-4B0A-81DE-C807B21A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/>
              <a:t>re</a:t>
            </a:r>
            <a:r>
              <a:rPr lang="en-US" altLang="zh-TW"/>
              <a:t>gions: produced by connected components labeling operator</a:t>
            </a:r>
          </a:p>
          <a:p>
            <a:pPr eaLnBrk="1" hangingPunct="1"/>
            <a:r>
              <a:rPr lang="en-US" altLang="zh-TW"/>
              <a:t>region intensity histogram: gray level values for all pixels</a:t>
            </a:r>
          </a:p>
          <a:p>
            <a:pPr eaLnBrk="1" hangingPunct="1"/>
            <a:r>
              <a:rPr lang="en-US" altLang="zh-TW"/>
              <a:t>mean gray level value: summary statistics of regions intensity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B5D91C61-6E9B-48BA-A425-7A50021E1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E6F3392-3CAC-491A-B24D-726F30EF4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3.2.1 Extremal Points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6901561-5024-45BC-9FFF-4862C1E5F2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distance between </a:t>
            </a:r>
            <a:r>
              <a:rPr lang="en-US" altLang="zh-TW" sz="2600" i="1" dirty="0" err="1"/>
              <a:t>i</a:t>
            </a:r>
            <a:r>
              <a:rPr lang="en-US" altLang="zh-TW" sz="2600" dirty="0" err="1"/>
              <a:t>th</a:t>
            </a:r>
            <a:r>
              <a:rPr lang="en-US" altLang="zh-TW" sz="2600" dirty="0"/>
              <a:t> and </a:t>
            </a:r>
            <a:r>
              <a:rPr lang="en-US" altLang="zh-TW" sz="2600" i="1" dirty="0" err="1"/>
              <a:t>j</a:t>
            </a:r>
            <a:r>
              <a:rPr lang="en-US" altLang="zh-TW" sz="2600" dirty="0" err="1"/>
              <a:t>th</a:t>
            </a:r>
            <a:r>
              <a:rPr lang="en-US" altLang="zh-TW" sz="2600" dirty="0"/>
              <a:t> extremal points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average value of         = 1.12, largest error 0.294 =   	 - 1.12 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8467F637-641F-4D7F-BA44-B6381C3CD0A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781300"/>
            <a:ext cx="5832475" cy="687388"/>
          </a:xfrm>
        </p:spPr>
      </p:pic>
      <p:pic>
        <p:nvPicPr>
          <p:cNvPr id="48134" name="Picture 6">
            <a:extLst>
              <a:ext uri="{FF2B5EF4-FFF2-40B4-BE49-F238E27FC236}">
                <a16:creationId xmlns:a16="http://schemas.microsoft.com/office/drawing/2014/main" id="{C7C0CCE6-ABAA-4549-994C-4F07A9A83C4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4076700"/>
            <a:ext cx="647700" cy="333375"/>
          </a:xfrm>
        </p:spPr>
      </p:pic>
      <p:pic>
        <p:nvPicPr>
          <p:cNvPr id="48135" name="Picture 8">
            <a:extLst>
              <a:ext uri="{FF2B5EF4-FFF2-40B4-BE49-F238E27FC236}">
                <a16:creationId xmlns:a16="http://schemas.microsoft.com/office/drawing/2014/main" id="{A4F3B167-B866-4E93-8418-8A79392C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365625"/>
            <a:ext cx="5762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DEF9-6668-4ADB-BAED-1579F389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3.2.1 Extremal Points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92BDB7F0-2FB3-499D-B290-DA032BAD22BE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684212" y="2041525"/>
                <a:ext cx="7920235" cy="4411663"/>
              </a:xfrm>
            </p:spPr>
            <p:txBody>
              <a:bodyPr/>
              <a:lstStyle/>
              <a:p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Properties of Triangular Shapes</a:t>
                </a:r>
              </a:p>
              <a:p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Side Length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L</a:t>
                </a:r>
              </a:p>
              <a:p>
                <a:pPr marL="693737" lvl="2" indent="0">
                  <a:buNone/>
                </a:pPr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   -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L</a:t>
                </a:r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+</a:t>
                </a:r>
                <a:r>
                  <a:rPr lang="en-US" altLang="zh-TW" sz="24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)/2</a:t>
                </a:r>
              </a:p>
              <a:p>
                <a:pPr lvl="2"/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Base Length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B</a:t>
                </a:r>
              </a:p>
              <a:p>
                <a:pPr marL="693737" lvl="2" indent="0">
                  <a:buNone/>
                </a:pPr>
                <a:r>
                  <a:rPr lang="en-US" altLang="zh-TW" sz="2400" dirty="0">
                    <a:cs typeface="Calibri" panose="020F0502020204030204" pitchFamily="34" charset="0"/>
                  </a:rPr>
                  <a:t>   - </a:t>
                </a:r>
                <a:r>
                  <a:rPr lang="en-US" altLang="zh-TW" sz="2400" i="1" dirty="0">
                    <a:cs typeface="Calibri" panose="020F0502020204030204" pitchFamily="34" charset="0"/>
                  </a:rPr>
                  <a:t>B </a:t>
                </a:r>
                <a:r>
                  <a:rPr lang="en-US" altLang="zh-TW" sz="2400" dirty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Altitude Height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h</a:t>
                </a:r>
              </a:p>
              <a:p>
                <a:pPr marL="693737" lvl="2" indent="0">
                  <a:buNone/>
                </a:pPr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/2)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pPr marL="693737" lvl="2" indent="0">
                  <a:buNone/>
                </a:pPr>
                <a:endParaRPr lang="en-US" altLang="zh-TW" dirty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 marL="693737" lvl="2" indent="0">
                  <a:buNone/>
                </a:pPr>
                <a:endParaRPr lang="en-US" altLang="zh-TW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92BDB7F0-2FB3-499D-B290-DA032BAD2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4212" y="2041525"/>
                <a:ext cx="7920235" cy="4411663"/>
              </a:xfrm>
              <a:blipFill>
                <a:blip r:embed="rId2"/>
                <a:stretch>
                  <a:fillRect l="-308" t="-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618E9A-EF45-4431-9023-D0ECDBD23A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9522846-429C-49A5-A914-68B91E610F12}"/>
              </a:ext>
            </a:extLst>
          </p:cNvPr>
          <p:cNvSpPr/>
          <p:nvPr/>
        </p:nvSpPr>
        <p:spPr>
          <a:xfrm>
            <a:off x="7236296" y="24928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00BF816-2D65-4BA2-9D82-BB5BA052378D}"/>
              </a:ext>
            </a:extLst>
          </p:cNvPr>
          <p:cNvSpPr/>
          <p:nvPr/>
        </p:nvSpPr>
        <p:spPr>
          <a:xfrm>
            <a:off x="6948264" y="46314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E22E940-2436-4C14-88C1-CDDD8DDA39B5}"/>
              </a:ext>
            </a:extLst>
          </p:cNvPr>
          <p:cNvSpPr/>
          <p:nvPr/>
        </p:nvSpPr>
        <p:spPr>
          <a:xfrm>
            <a:off x="8315772" y="44874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99C387-B295-4D47-BF8A-CFA2CC4AE470}"/>
              </a:ext>
            </a:extLst>
          </p:cNvPr>
          <p:cNvCxnSpPr>
            <a:stCxn id="7" idx="1"/>
            <a:endCxn id="8" idx="7"/>
          </p:cNvCxnSpPr>
          <p:nvPr/>
        </p:nvCxnSpPr>
        <p:spPr>
          <a:xfrm flipH="1">
            <a:off x="7071189" y="2513987"/>
            <a:ext cx="186198" cy="213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646648-260B-482A-A979-5E7D0AA44C7D}"/>
              </a:ext>
            </a:extLst>
          </p:cNvPr>
          <p:cNvCxnSpPr>
            <a:stCxn id="7" idx="0"/>
            <a:endCxn id="9" idx="5"/>
          </p:cNvCxnSpPr>
          <p:nvPr/>
        </p:nvCxnSpPr>
        <p:spPr>
          <a:xfrm>
            <a:off x="7308304" y="2492896"/>
            <a:ext cx="1130393" cy="211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D2B3D9E-7FAF-4736-9AE1-414F4636EDA9}"/>
              </a:ext>
            </a:extLst>
          </p:cNvPr>
          <p:cNvCxnSpPr>
            <a:stCxn id="8" idx="6"/>
            <a:endCxn id="9" idx="5"/>
          </p:cNvCxnSpPr>
          <p:nvPr/>
        </p:nvCxnSpPr>
        <p:spPr>
          <a:xfrm flipV="1">
            <a:off x="7092280" y="4610341"/>
            <a:ext cx="1346417" cy="9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F437141-7DFA-4350-A8A6-3F1D132C0474}"/>
              </a:ext>
            </a:extLst>
          </p:cNvPr>
          <p:cNvCxnSpPr>
            <a:stCxn id="7" idx="4"/>
          </p:cNvCxnSpPr>
          <p:nvPr/>
        </p:nvCxnSpPr>
        <p:spPr>
          <a:xfrm>
            <a:off x="7308304" y="2636912"/>
            <a:ext cx="360040" cy="2066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E70EB9D-E308-4CB1-8F5E-24E0BC3F5809}"/>
                  </a:ext>
                </a:extLst>
              </p:cNvPr>
              <p:cNvSpPr txBox="1"/>
              <p:nvPr/>
            </p:nvSpPr>
            <p:spPr>
              <a:xfrm>
                <a:off x="7545419" y="2399797"/>
                <a:ext cx="5099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E70EB9D-E308-4CB1-8F5E-24E0BC3F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419" y="2399797"/>
                <a:ext cx="50994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0938315-5B39-4845-8647-BC30AA934870}"/>
                  </a:ext>
                </a:extLst>
              </p:cNvPr>
              <p:cNvSpPr txBox="1"/>
              <p:nvPr/>
            </p:nvSpPr>
            <p:spPr>
              <a:xfrm>
                <a:off x="8559166" y="4590782"/>
                <a:ext cx="5159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0938315-5B39-4845-8647-BC30AA93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66" y="4590782"/>
                <a:ext cx="51591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DF9CC7-491E-4EAD-A495-79DE2740CC3A}"/>
                  </a:ext>
                </a:extLst>
              </p:cNvPr>
              <p:cNvSpPr txBox="1"/>
              <p:nvPr/>
            </p:nvSpPr>
            <p:spPr>
              <a:xfrm>
                <a:off x="6681527" y="4746858"/>
                <a:ext cx="5159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DF9CC7-491E-4EAD-A495-79DE2740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527" y="4746858"/>
                <a:ext cx="515910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E7A989E-88A4-470C-A38D-FD4F74FB09CD}"/>
                  </a:ext>
                </a:extLst>
              </p:cNvPr>
              <p:cNvSpPr txBox="1"/>
              <p:nvPr/>
            </p:nvSpPr>
            <p:spPr>
              <a:xfrm>
                <a:off x="1053070" y="2636912"/>
                <a:ext cx="5505246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= argmax(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E7A989E-88A4-470C-A38D-FD4F74FB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70" y="2636912"/>
                <a:ext cx="5505246" cy="495136"/>
              </a:xfrm>
              <a:prstGeom prst="rect">
                <a:avLst/>
              </a:prstGeom>
              <a:blipFill>
                <a:blip r:embed="rId6"/>
                <a:stretch>
                  <a:fillRect l="-332" t="-9877" b="-20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CDB19052-391C-462B-99FE-28A09A467B1C}"/>
              </a:ext>
            </a:extLst>
          </p:cNvPr>
          <p:cNvSpPr txBox="1"/>
          <p:nvPr/>
        </p:nvSpPr>
        <p:spPr>
          <a:xfrm>
            <a:off x="7368458" y="3604581"/>
            <a:ext cx="2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/>
              <a:t>h</a:t>
            </a:r>
            <a:endParaRPr lang="zh-TW" alt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F6C7A2A-C75C-4E04-83A9-045B2768D08C}"/>
                  </a:ext>
                </a:extLst>
              </p:cNvPr>
              <p:cNvSpPr txBox="1"/>
              <p:nvPr/>
            </p:nvSpPr>
            <p:spPr>
              <a:xfrm>
                <a:off x="7661020" y="4775381"/>
                <a:ext cx="51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F6C7A2A-C75C-4E04-83A9-045B2768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20" y="4775381"/>
                <a:ext cx="5159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7945D14B-4E8B-44EB-8CBF-C9DC8F225328}"/>
              </a:ext>
            </a:extLst>
          </p:cNvPr>
          <p:cNvSpPr txBox="1"/>
          <p:nvPr/>
        </p:nvSpPr>
        <p:spPr>
          <a:xfrm>
            <a:off x="6893450" y="3512086"/>
            <a:ext cx="2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/>
              <a:t>L</a:t>
            </a:r>
            <a:endParaRPr lang="zh-TW" alt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6593778-FE54-4A57-BE85-2621D88ACC5C}"/>
                  </a:ext>
                </a:extLst>
              </p:cNvPr>
              <p:cNvSpPr txBox="1"/>
              <p:nvPr/>
            </p:nvSpPr>
            <p:spPr>
              <a:xfrm>
                <a:off x="7615832" y="4341382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6593778-FE54-4A57-BE85-2621D88A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32" y="4341382"/>
                <a:ext cx="39305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9845A26-A8AA-4F82-BD5E-5899B4FFD7FD}"/>
              </a:ext>
            </a:extLst>
          </p:cNvPr>
          <p:cNvCxnSpPr>
            <a:cxnSpLocks/>
          </p:cNvCxnSpPr>
          <p:nvPr/>
        </p:nvCxnSpPr>
        <p:spPr>
          <a:xfrm>
            <a:off x="6084168" y="4673037"/>
            <a:ext cx="2474998" cy="1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52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63725771-49C1-4BCB-8717-073C9AE709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9E77C0A-75A1-4BCA-ABDF-79A7F57F7F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5183188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calculations for length of sides base and altitude for a triangle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49156" name="Picture 7">
            <a:extLst>
              <a:ext uri="{FF2B5EF4-FFF2-40B4-BE49-F238E27FC236}">
                <a16:creationId xmlns:a16="http://schemas.microsoft.com/office/drawing/2014/main" id="{7F01C6D2-00E3-474D-AE24-B3891ABE291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0" y="0"/>
            <a:ext cx="3962400" cy="6021388"/>
          </a:xfrm>
        </p:spPr>
      </p:pic>
      <p:pic>
        <p:nvPicPr>
          <p:cNvPr id="49157" name="Picture 12">
            <a:extLst>
              <a:ext uri="{FF2B5EF4-FFF2-40B4-BE49-F238E27FC236}">
                <a16:creationId xmlns:a16="http://schemas.microsoft.com/office/drawing/2014/main" id="{4F7C2882-EB3A-4BC2-B528-23D93B3871D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76700"/>
            <a:ext cx="2555875" cy="2781300"/>
          </a:xfrm>
        </p:spPr>
      </p:pic>
      <p:pic>
        <p:nvPicPr>
          <p:cNvPr id="49158" name="Picture 14">
            <a:extLst>
              <a:ext uri="{FF2B5EF4-FFF2-40B4-BE49-F238E27FC236}">
                <a16:creationId xmlns:a16="http://schemas.microsoft.com/office/drawing/2014/main" id="{B97086C7-9469-4D6D-ADFF-2EC917D6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5003800" cy="32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9" name="Picture 15">
            <a:extLst>
              <a:ext uri="{FF2B5EF4-FFF2-40B4-BE49-F238E27FC236}">
                <a16:creationId xmlns:a16="http://schemas.microsoft.com/office/drawing/2014/main" id="{76DDBBC2-9B3C-4C5A-BCBB-03CEF60E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359525"/>
            <a:ext cx="62277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01A403-02A4-4A56-B331-D4D317BEF120}"/>
              </a:ext>
            </a:extLst>
          </p:cNvPr>
          <p:cNvSpPr/>
          <p:nvPr/>
        </p:nvSpPr>
        <p:spPr>
          <a:xfrm>
            <a:off x="3779912" y="1124744"/>
            <a:ext cx="576064" cy="288032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3362BC-08CC-4CFB-9F5C-C660EC4C53A7}"/>
              </a:ext>
            </a:extLst>
          </p:cNvPr>
          <p:cNvSpPr/>
          <p:nvPr/>
        </p:nvSpPr>
        <p:spPr>
          <a:xfrm>
            <a:off x="0" y="4073525"/>
            <a:ext cx="2627784" cy="278447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AE8B41-F402-4B0B-815E-1C0259E4A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43748" name="NOW.wmv">
            <a:hlinkClick r:id="" action="ppaction://media"/>
            <a:extLst>
              <a:ext uri="{FF2B5EF4-FFF2-40B4-BE49-F238E27FC236}">
                <a16:creationId xmlns:a16="http://schemas.microsoft.com/office/drawing/2014/main" id="{8ACD2DD9-B1F2-47DC-BBA2-30EC320B907E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37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437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374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43748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573BE656-AA5E-4364-9043-A55506BF84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72DD7D9-776E-4617-8B7A-CB98987D0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31C9DF3-5B16-43BD-8B68-DF094F5FDC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geometry of the tilted rectangle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1205" name="Picture 6">
            <a:extLst>
              <a:ext uri="{FF2B5EF4-FFF2-40B4-BE49-F238E27FC236}">
                <a16:creationId xmlns:a16="http://schemas.microsoft.com/office/drawing/2014/main" id="{DDD45690-2D91-417D-90B8-E4BD4CB1DD6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2420938"/>
            <a:ext cx="4465638" cy="2998787"/>
          </a:xfrm>
        </p:spPr>
      </p:pic>
      <p:pic>
        <p:nvPicPr>
          <p:cNvPr id="51206" name="Picture 11">
            <a:extLst>
              <a:ext uri="{FF2B5EF4-FFF2-40B4-BE49-F238E27FC236}">
                <a16:creationId xmlns:a16="http://schemas.microsoft.com/office/drawing/2014/main" id="{0616F16E-77FB-46DE-A324-57C0B60D42B9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3213100"/>
            <a:ext cx="2160588" cy="1674813"/>
          </a:xfrm>
        </p:spPr>
      </p:pic>
      <p:pic>
        <p:nvPicPr>
          <p:cNvPr id="51207" name="Picture 13">
            <a:extLst>
              <a:ext uri="{FF2B5EF4-FFF2-40B4-BE49-F238E27FC236}">
                <a16:creationId xmlns:a16="http://schemas.microsoft.com/office/drawing/2014/main" id="{E914D461-DE72-4FDA-BB86-2EF88C93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16563"/>
            <a:ext cx="633730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0474684C-8AA9-432E-AF23-C695BBBD3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614F5BC-9284-4CF3-B691-76F1F2C38A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60350"/>
            <a:ext cx="3419475" cy="2232025"/>
          </a:xfrm>
        </p:spPr>
        <p:txBody>
          <a:bodyPr/>
          <a:lstStyle/>
          <a:p>
            <a:pPr eaLnBrk="1" hangingPunct="1"/>
            <a:r>
              <a:rPr lang="en-US" altLang="zh-TW" sz="2600"/>
              <a:t>calculation for the orientation of an example rectangle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859391E-2FA8-41D7-8CDB-E9A78FD6958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8763" y="260350"/>
            <a:ext cx="4895850" cy="3840163"/>
          </a:xfrm>
        </p:spPr>
      </p:pic>
      <p:pic>
        <p:nvPicPr>
          <p:cNvPr id="52229" name="Picture 6">
            <a:extLst>
              <a:ext uri="{FF2B5EF4-FFF2-40B4-BE49-F238E27FC236}">
                <a16:creationId xmlns:a16="http://schemas.microsoft.com/office/drawing/2014/main" id="{3FC6F40C-2418-423D-9C2D-4A5AA5C49E3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800" y="2133600"/>
            <a:ext cx="3889375" cy="1628775"/>
          </a:xfrm>
        </p:spPr>
      </p:pic>
      <p:pic>
        <p:nvPicPr>
          <p:cNvPr id="52230" name="Picture 8">
            <a:extLst>
              <a:ext uri="{FF2B5EF4-FFF2-40B4-BE49-F238E27FC236}">
                <a16:creationId xmlns:a16="http://schemas.microsoft.com/office/drawing/2014/main" id="{17DB2CC0-A1CE-44CB-9AA6-9807636B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3933825"/>
            <a:ext cx="5761037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9">
            <a:extLst>
              <a:ext uri="{FF2B5EF4-FFF2-40B4-BE49-F238E27FC236}">
                <a16:creationId xmlns:a16="http://schemas.microsoft.com/office/drawing/2014/main" id="{22A508DF-DEBB-4183-9E83-B68B888D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424613"/>
            <a:ext cx="72009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707B0382-A2D7-4513-922D-5C21A717E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A404397-B5E8-4154-91B6-93E7CCE44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6585447-AAC5-4DE3-BB07-84BE8D1036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/>
              <a:t>axes and their mates that arise from octagonal-shaped regions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53253" name="Picture 4">
            <a:extLst>
              <a:ext uri="{FF2B5EF4-FFF2-40B4-BE49-F238E27FC236}">
                <a16:creationId xmlns:a16="http://schemas.microsoft.com/office/drawing/2014/main" id="{E76D32FB-ECB8-4D9D-8EC2-89D4261DB2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1557338"/>
            <a:ext cx="2736850" cy="2311400"/>
          </a:xfrm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BEE23E3F-9148-477D-8687-537205523A0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1288" y="4005263"/>
            <a:ext cx="3095625" cy="2239962"/>
          </a:xfrm>
        </p:spPr>
      </p:pic>
      <p:pic>
        <p:nvPicPr>
          <p:cNvPr id="53255" name="Picture 8">
            <a:extLst>
              <a:ext uri="{FF2B5EF4-FFF2-40B4-BE49-F238E27FC236}">
                <a16:creationId xmlns:a16="http://schemas.microsoft.com/office/drawing/2014/main" id="{88071FF4-42E9-43B0-8CAA-75E6C800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20859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6" name="Picture 9">
            <a:extLst>
              <a:ext uri="{FF2B5EF4-FFF2-40B4-BE49-F238E27FC236}">
                <a16:creationId xmlns:a16="http://schemas.microsoft.com/office/drawing/2014/main" id="{A3F36587-E986-4FBC-956C-791CAB63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40163"/>
            <a:ext cx="2016125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7" name="Picture 10">
            <a:extLst>
              <a:ext uri="{FF2B5EF4-FFF2-40B4-BE49-F238E27FC236}">
                <a16:creationId xmlns:a16="http://schemas.microsoft.com/office/drawing/2014/main" id="{4B09FDB5-8CF8-45ED-A1D7-C137613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83325"/>
            <a:ext cx="74168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63F4603-6904-4B07-9876-0C3F25FE7D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41FFD9C-BBE2-40C2-BCE6-57A627ED8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34602EAF-684D-4DDD-B2DF-FE1C61593B88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205038"/>
            <a:ext cx="3816350" cy="3548062"/>
          </a:xfrm>
        </p:spPr>
      </p:pic>
      <p:pic>
        <p:nvPicPr>
          <p:cNvPr id="54277" name="Picture 4">
            <a:extLst>
              <a:ext uri="{FF2B5EF4-FFF2-40B4-BE49-F238E27FC236}">
                <a16:creationId xmlns:a16="http://schemas.microsoft.com/office/drawing/2014/main" id="{4C354BDF-508D-4B39-988F-C49CC2EE4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2205038"/>
            <a:ext cx="2084387" cy="3240087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C9C9BC66-66EA-4EDE-9BA1-FD32A8183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3FB5608-C0AB-46C3-B0F5-F145F1ED8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3.2.2 Spatial Moments 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6A0D7A4-A354-4DEF-A634-BAC0362661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208962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Second-order row moment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Second-order mixed moment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Second-order column moment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55301" name="Picture 4">
            <a:extLst>
              <a:ext uri="{FF2B5EF4-FFF2-40B4-BE49-F238E27FC236}">
                <a16:creationId xmlns:a16="http://schemas.microsoft.com/office/drawing/2014/main" id="{97294D99-455A-4B99-8A95-7854263527A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575" y="2492375"/>
            <a:ext cx="3095625" cy="927100"/>
          </a:xfrm>
        </p:spPr>
      </p:pic>
      <p:pic>
        <p:nvPicPr>
          <p:cNvPr id="55302" name="Picture 6">
            <a:extLst>
              <a:ext uri="{FF2B5EF4-FFF2-40B4-BE49-F238E27FC236}">
                <a16:creationId xmlns:a16="http://schemas.microsoft.com/office/drawing/2014/main" id="{C669E86E-CAE1-4A1E-AEDC-EDA2A9E6FA8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957638"/>
            <a:ext cx="3816350" cy="911225"/>
          </a:xfrm>
        </p:spPr>
      </p:pic>
      <p:pic>
        <p:nvPicPr>
          <p:cNvPr id="55303" name="Picture 8">
            <a:extLst>
              <a:ext uri="{FF2B5EF4-FFF2-40B4-BE49-F238E27FC236}">
                <a16:creationId xmlns:a16="http://schemas.microsoft.com/office/drawing/2014/main" id="{03A64F2E-1404-4A0C-B644-ADE3CFB7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384800"/>
            <a:ext cx="3168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1932A-7CCD-448F-81E6-E4BCCD95D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351F140-1F05-4A9A-9EF3-078A258DD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3.2.3 Mixed Spatial Gray Level Moments 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F7E1F3F-F74C-4181-9AA7-BBE185D224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632700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region properties: position, extent, shape, gray level properties</a:t>
            </a:r>
          </a:p>
          <a:p>
            <a:pPr eaLnBrk="1" hangingPunct="1"/>
            <a:r>
              <a:rPr kumimoji="0" lang="en-US" altLang="zh-TW" sz="2600" dirty="0"/>
              <a:t>Se</a:t>
            </a:r>
            <a:r>
              <a:rPr lang="en-US" altLang="zh-TW" sz="2600" dirty="0"/>
              <a:t>cond-order mixed gray level property with spatial moments properties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BAB114A6-1B6F-484B-B96F-FACA15AB2E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4257" y="3933056"/>
            <a:ext cx="4392612" cy="1993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0A8239C2-8498-46C6-9655-ECD9559A35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6709EF8-8087-429A-AA7F-CD080E905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10C576A-554B-464C-9EA8-E58D830BBA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415213" cy="4256088"/>
          </a:xfrm>
        </p:spPr>
        <p:txBody>
          <a:bodyPr/>
          <a:lstStyle/>
          <a:p>
            <a:pPr eaLnBrk="1" hangingPunct="1"/>
            <a:r>
              <a:rPr lang="en-US" altLang="zh-TW" sz="2600"/>
              <a:t>bounding rectangle: smallest rectangle circumscribes the region </a:t>
            </a:r>
          </a:p>
          <a:p>
            <a:pPr eaLnBrk="1" hangingPunct="1"/>
            <a:r>
              <a:rPr lang="en-US" altLang="zh-TW" sz="2600"/>
              <a:t>area: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centroid: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092D4385-5EFF-4B07-9EE5-2C409B5BC74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117" y="2813050"/>
            <a:ext cx="2592388" cy="1231900"/>
          </a:xfrm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7831D09B-45B2-4BE6-AD19-93BE5D68E8B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5367" y="4022527"/>
            <a:ext cx="2744788" cy="1206500"/>
          </a:xfrm>
        </p:spPr>
      </p:pic>
      <p:pic>
        <p:nvPicPr>
          <p:cNvPr id="8199" name="Picture 6">
            <a:extLst>
              <a:ext uri="{FF2B5EF4-FFF2-40B4-BE49-F238E27FC236}">
                <a16:creationId xmlns:a16="http://schemas.microsoft.com/office/drawing/2014/main" id="{1A9FEC42-5643-4657-A506-DCE70887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79" y="5189963"/>
            <a:ext cx="2808287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58" name="文字方塊 2">
                <a:extLst>
                  <a:ext uri="{FF2B5EF4-FFF2-40B4-BE49-F238E27FC236}">
                    <a16:creationId xmlns:a16="http://schemas.microsoft.com/office/drawing/2014/main" id="{0DEE4508-F8E8-4552-854F-C7B1AC751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225" y="5732463"/>
                <a:ext cx="88222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A=9</a:t>
                </a:r>
              </a:p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TW" dirty="0"/>
                  <a:t>=26/9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=27/9</a:t>
                </a:r>
              </a:p>
            </p:txBody>
          </p:sp>
        </mc:Choice>
        <mc:Fallback xmlns="">
          <p:sp>
            <p:nvSpPr>
              <p:cNvPr id="8258" name="文字方塊 2">
                <a:extLst>
                  <a:ext uri="{FF2B5EF4-FFF2-40B4-BE49-F238E27FC236}">
                    <a16:creationId xmlns:a16="http://schemas.microsoft.com/office/drawing/2014/main" id="{0DEE4508-F8E8-4552-854F-C7B1AC75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25" y="5732463"/>
                <a:ext cx="882229" cy="923330"/>
              </a:xfrm>
              <a:prstGeom prst="rect">
                <a:avLst/>
              </a:prstGeom>
              <a:blipFill>
                <a:blip r:embed="rId6"/>
                <a:stretch>
                  <a:fillRect l="-5517" t="-3289" r="-6207" b="-9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id="{50CBFAFF-23F4-465A-BA93-2D91951EE567}"/>
              </a:ext>
            </a:extLst>
          </p:cNvPr>
          <p:cNvSpPr/>
          <p:nvPr/>
        </p:nvSpPr>
        <p:spPr>
          <a:xfrm>
            <a:off x="7408863" y="3571875"/>
            <a:ext cx="215900" cy="19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64D4A2-C5C3-4A5D-99E3-61AA5EF59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9452"/>
              </p:ext>
            </p:extLst>
          </p:nvPr>
        </p:nvGraphicFramePr>
        <p:xfrm>
          <a:off x="6030169" y="2844007"/>
          <a:ext cx="2890839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7">
                  <a:extLst>
                    <a:ext uri="{9D8B030D-6E8A-4147-A177-3AD203B41FA5}">
                      <a16:colId xmlns:a16="http://schemas.microsoft.com/office/drawing/2014/main" val="32904997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2628665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537313204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873205316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1578987845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456621041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50302623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8754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264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703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3808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735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1959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F021818-8883-4E4A-8FC0-F867D87E3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86E3521-9BA3-415F-97EA-D26E0215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41338" y="-242888"/>
            <a:ext cx="8101013" cy="1295401"/>
          </a:xfrm>
        </p:spPr>
        <p:txBody>
          <a:bodyPr/>
          <a:lstStyle/>
          <a:p>
            <a:pPr eaLnBrk="1" hangingPunct="1"/>
            <a:r>
              <a:rPr lang="en-US" altLang="zh-TW"/>
              <a:t>3.2.3 Mixed Spatial Gray Level Moments (cont’)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AF3FE8-E7BD-4196-A481-03313DE24E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connected components labeling of the image in Fig 2.2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9EC6688A-6881-48B5-BCB1-E3C8B9E39D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746250"/>
            <a:ext cx="4019550" cy="5111750"/>
          </a:xfrm>
        </p:spPr>
      </p:pic>
      <p:sp>
        <p:nvSpPr>
          <p:cNvPr id="57350" name="Text Box 6">
            <a:extLst>
              <a:ext uri="{FF2B5EF4-FFF2-40B4-BE49-F238E27FC236}">
                <a16:creationId xmlns:a16="http://schemas.microsoft.com/office/drawing/2014/main" id="{2949DE39-E289-4591-B246-42ADF8AD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436688"/>
            <a:ext cx="388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/>
              <a:t>1  2  3  4  5  6  7  8   9 10 11 12 13 14 15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562F06F4-E2D4-41D0-8964-D7469548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1773238"/>
            <a:ext cx="4286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/>
              <a:t>01   02   03  04  05   06  07  08   09   10  11  12  13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7096B64D-4FF3-4EF3-8436-8C935527AC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8DA2CC-D4A3-48F3-A71A-09A3F378D6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133600"/>
            <a:ext cx="8675688" cy="936625"/>
          </a:xfrm>
        </p:spPr>
        <p:txBody>
          <a:bodyPr/>
          <a:lstStyle/>
          <a:p>
            <a:pPr eaLnBrk="1" hangingPunct="1"/>
            <a:r>
              <a:rPr lang="en-US" altLang="zh-TW" sz="2600"/>
              <a:t>all the properties measured from each of the regions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764F95B9-AEF3-455A-8A44-FF9B9B72ED2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2781300"/>
            <a:ext cx="6697662" cy="3705225"/>
          </a:xfrm>
        </p:spPr>
      </p:pic>
      <p:sp>
        <p:nvSpPr>
          <p:cNvPr id="58373" name="Rectangle 11">
            <a:extLst>
              <a:ext uri="{FF2B5EF4-FFF2-40B4-BE49-F238E27FC236}">
                <a16:creationId xmlns:a16="http://schemas.microsoft.com/office/drawing/2014/main" id="{62B68E55-57E5-4B77-8484-2867C2B05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3.2.3 Mixed Spatial Gray Level Moments (cont’)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A719E-91BE-4169-8883-2CEE31DE4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B923528D-CFEA-4711-93C2-C6D920F732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16113"/>
            <a:ext cx="4235450" cy="4392612"/>
          </a:xfrm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2AB63D75-0D9C-44B8-88DE-820B904846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2205038"/>
            <a:ext cx="4284662" cy="2746375"/>
          </a:xfrm>
        </p:spPr>
      </p:pic>
      <p:sp>
        <p:nvSpPr>
          <p:cNvPr id="59397" name="Rectangle 9">
            <a:extLst>
              <a:ext uri="{FF2B5EF4-FFF2-40B4-BE49-F238E27FC236}">
                <a16:creationId xmlns:a16="http://schemas.microsoft.com/office/drawing/2014/main" id="{26BF5EAF-DB9D-4D36-945F-BB546C234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3.2.3 Mixed Spatial Gray Level Moments (cont’)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F726AB5A-B087-4897-8E19-864B2B605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442372" name="Movie.wmv">
            <a:hlinkClick r:id="" action="ppaction://media"/>
            <a:extLst>
              <a:ext uri="{FF2B5EF4-FFF2-40B4-BE49-F238E27FC236}">
                <a16:creationId xmlns:a16="http://schemas.microsoft.com/office/drawing/2014/main" id="{B591E820-5539-4251-993B-AC7557753B90}"/>
              </a:ext>
            </a:extLst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2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423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237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42372"/>
                </p:tgtEl>
              </p:cMediaNode>
            </p:video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8077C529-6A4E-4744-9A20-77AF5E778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15D9A92-2FAC-4595-B01A-CB0D225E8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3.3 Signature Properties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D6043A5-2984-4298-A51E-3A16B2712F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8486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vertical projection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horizontal projection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diagonal projection from lower left to upper right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diagonal projection from upper left to lower right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</p:txBody>
      </p:sp>
      <p:pic>
        <p:nvPicPr>
          <p:cNvPr id="61445" name="Picture 4">
            <a:extLst>
              <a:ext uri="{FF2B5EF4-FFF2-40B4-BE49-F238E27FC236}">
                <a16:creationId xmlns:a16="http://schemas.microsoft.com/office/drawing/2014/main" id="{6D8D6F78-B9BF-4E1A-8E0B-59A80C32C70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2251075"/>
            <a:ext cx="2951163" cy="385763"/>
          </a:xfrm>
        </p:spPr>
      </p:pic>
      <p:pic>
        <p:nvPicPr>
          <p:cNvPr id="61446" name="Picture 6">
            <a:extLst>
              <a:ext uri="{FF2B5EF4-FFF2-40B4-BE49-F238E27FC236}">
                <a16:creationId xmlns:a16="http://schemas.microsoft.com/office/drawing/2014/main" id="{2D5E6E9A-4752-447F-8B63-A78003C7797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2924175"/>
            <a:ext cx="2879725" cy="388938"/>
          </a:xfrm>
        </p:spPr>
      </p:pic>
      <p:pic>
        <p:nvPicPr>
          <p:cNvPr id="61447" name="Picture 8">
            <a:extLst>
              <a:ext uri="{FF2B5EF4-FFF2-40B4-BE49-F238E27FC236}">
                <a16:creationId xmlns:a16="http://schemas.microsoft.com/office/drawing/2014/main" id="{B097163D-D27D-4F7F-961C-4B36F556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860800"/>
            <a:ext cx="4105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8" name="Picture 9">
            <a:extLst>
              <a:ext uri="{FF2B5EF4-FFF2-40B4-BE49-F238E27FC236}">
                <a16:creationId xmlns:a16="http://schemas.microsoft.com/office/drawing/2014/main" id="{CCE2E5AC-2C4D-4A1D-B3DB-35680FDB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013325"/>
            <a:ext cx="4105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B9085-8529-4546-AC1C-DCE1A5DA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11" y="207274"/>
            <a:ext cx="8101012" cy="1295400"/>
          </a:xfrm>
        </p:spPr>
        <p:txBody>
          <a:bodyPr/>
          <a:lstStyle/>
          <a:p>
            <a:r>
              <a:rPr lang="en-US" altLang="zh-TW" dirty="0"/>
              <a:t>3.3 Signature Properties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305F7B-17CA-4FA6-8F1E-4D6223CC9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08F1A7D-C4D1-44C5-A38C-C9EEEFCF9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69228"/>
              </p:ext>
            </p:extLst>
          </p:nvPr>
        </p:nvGraphicFramePr>
        <p:xfrm>
          <a:off x="1331640" y="2564904"/>
          <a:ext cx="2477862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7">
                  <a:extLst>
                    <a:ext uri="{9D8B030D-6E8A-4147-A177-3AD203B41FA5}">
                      <a16:colId xmlns:a16="http://schemas.microsoft.com/office/drawing/2014/main" val="32904997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2628665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537313204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873205316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1578987845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45662104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8754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264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703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3808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735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195965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9AF837F-725A-456C-B0FA-2E2D4F682E33}"/>
              </a:ext>
            </a:extLst>
          </p:cNvPr>
          <p:cNvCxnSpPr/>
          <p:nvPr/>
        </p:nvCxnSpPr>
        <p:spPr>
          <a:xfrm>
            <a:off x="2267744" y="2348880"/>
            <a:ext cx="0" cy="28083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C16A9E-0D92-4BA1-9F7E-87A24813DF1A}"/>
              </a:ext>
            </a:extLst>
          </p:cNvPr>
          <p:cNvCxnSpPr/>
          <p:nvPr/>
        </p:nvCxnSpPr>
        <p:spPr>
          <a:xfrm>
            <a:off x="2627784" y="2348880"/>
            <a:ext cx="0" cy="28083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2EE8CFF-2AF8-475D-8476-D8CA3B25BC55}"/>
              </a:ext>
            </a:extLst>
          </p:cNvPr>
          <p:cNvCxnSpPr/>
          <p:nvPr/>
        </p:nvCxnSpPr>
        <p:spPr>
          <a:xfrm>
            <a:off x="3059832" y="2348880"/>
            <a:ext cx="0" cy="28083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EE16F61-F626-47EC-9FFD-F3CE09A76B93}"/>
                  </a:ext>
                </a:extLst>
              </p:cNvPr>
              <p:cNvSpPr txBox="1"/>
              <p:nvPr/>
            </p:nvSpPr>
            <p:spPr>
              <a:xfrm>
                <a:off x="1719726" y="5195378"/>
                <a:ext cx="181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zh-TW" dirty="0"/>
                  <a:t> 1    3    1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EE16F61-F626-47EC-9FFD-F3CE09A76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26" y="5195378"/>
                <a:ext cx="181611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575441-D543-471F-99DB-4EC60D758794}"/>
              </a:ext>
            </a:extLst>
          </p:cNvPr>
          <p:cNvCxnSpPr>
            <a:cxnSpLocks/>
          </p:cNvCxnSpPr>
          <p:nvPr/>
        </p:nvCxnSpPr>
        <p:spPr>
          <a:xfrm>
            <a:off x="2123728" y="3573016"/>
            <a:ext cx="20798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44248C-E884-49C0-B44B-40E98CD3D5AA}"/>
              </a:ext>
            </a:extLst>
          </p:cNvPr>
          <p:cNvCxnSpPr>
            <a:cxnSpLocks/>
          </p:cNvCxnSpPr>
          <p:nvPr/>
        </p:nvCxnSpPr>
        <p:spPr>
          <a:xfrm>
            <a:off x="2123728" y="4005064"/>
            <a:ext cx="20798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EBF4F0F-2E63-4698-A2F5-2E1843344D15}"/>
              </a:ext>
            </a:extLst>
          </p:cNvPr>
          <p:cNvCxnSpPr>
            <a:cxnSpLocks/>
          </p:cNvCxnSpPr>
          <p:nvPr/>
        </p:nvCxnSpPr>
        <p:spPr>
          <a:xfrm>
            <a:off x="2206357" y="4365104"/>
            <a:ext cx="199721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D2550E7-8317-4CEF-9933-3305E3CA784D}"/>
                  </a:ext>
                </a:extLst>
              </p:cNvPr>
              <p:cNvSpPr txBox="1"/>
              <p:nvPr/>
            </p:nvSpPr>
            <p:spPr>
              <a:xfrm>
                <a:off x="4268227" y="3140968"/>
                <a:ext cx="3117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2</a:t>
                </a:r>
              </a:p>
              <a:p>
                <a:r>
                  <a:rPr lang="en-US" altLang="zh-TW" dirty="0"/>
                  <a:t>2</a:t>
                </a:r>
              </a:p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D2550E7-8317-4CEF-9933-3305E3CA7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27" y="3140968"/>
                <a:ext cx="311712" cy="1200329"/>
              </a:xfrm>
              <a:prstGeom prst="rect">
                <a:avLst/>
              </a:prstGeom>
              <a:blipFill>
                <a:blip r:embed="rId3"/>
                <a:stretch>
                  <a:fillRect l="-15686" r="-29412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7937261-A673-4E3A-995F-6B2571F4639C}"/>
              </a:ext>
            </a:extLst>
          </p:cNvPr>
          <p:cNvCxnSpPr>
            <a:cxnSpLocks/>
          </p:cNvCxnSpPr>
          <p:nvPr/>
        </p:nvCxnSpPr>
        <p:spPr>
          <a:xfrm flipH="1" flipV="1">
            <a:off x="1547665" y="2420888"/>
            <a:ext cx="3600399" cy="273630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4D2B36C-FADC-491A-8A80-4C4757E5699F}"/>
              </a:ext>
            </a:extLst>
          </p:cNvPr>
          <p:cNvCxnSpPr>
            <a:cxnSpLocks/>
          </p:cNvCxnSpPr>
          <p:nvPr/>
        </p:nvCxnSpPr>
        <p:spPr>
          <a:xfrm flipH="1" flipV="1">
            <a:off x="1107812" y="2498372"/>
            <a:ext cx="3344623" cy="265882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F0387F-29E8-43D2-890C-5A22E58C0CD4}"/>
              </a:ext>
            </a:extLst>
          </p:cNvPr>
          <p:cNvCxnSpPr>
            <a:cxnSpLocks/>
          </p:cNvCxnSpPr>
          <p:nvPr/>
        </p:nvCxnSpPr>
        <p:spPr>
          <a:xfrm flipH="1" flipV="1">
            <a:off x="755576" y="2510414"/>
            <a:ext cx="3053926" cy="26467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1AD39FD-88F9-4845-B2D1-9FB232F28591}"/>
                  </a:ext>
                </a:extLst>
              </p:cNvPr>
              <p:cNvSpPr txBox="1"/>
              <p:nvPr/>
            </p:nvSpPr>
            <p:spPr>
              <a:xfrm>
                <a:off x="3466451" y="5195378"/>
                <a:ext cx="222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TW" dirty="0"/>
                  <a:t>   1    2    2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1AD39FD-88F9-4845-B2D1-9FB232F2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51" y="5195378"/>
                <a:ext cx="222697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7A954F8-06F8-4C4C-A075-A9C13D9ABC35}"/>
              </a:ext>
            </a:extLst>
          </p:cNvPr>
          <p:cNvCxnSpPr>
            <a:cxnSpLocks/>
          </p:cNvCxnSpPr>
          <p:nvPr/>
        </p:nvCxnSpPr>
        <p:spPr>
          <a:xfrm flipV="1">
            <a:off x="1530594" y="2288948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0CF76A4-0F6F-4E41-83F3-59AC77631EA9}"/>
              </a:ext>
            </a:extLst>
          </p:cNvPr>
          <p:cNvCxnSpPr>
            <a:cxnSpLocks/>
          </p:cNvCxnSpPr>
          <p:nvPr/>
        </p:nvCxnSpPr>
        <p:spPr>
          <a:xfrm flipV="1">
            <a:off x="1918059" y="2307706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785E7A6-640F-4351-8CEA-05154AA73E73}"/>
              </a:ext>
            </a:extLst>
          </p:cNvPr>
          <p:cNvCxnSpPr>
            <a:cxnSpLocks/>
          </p:cNvCxnSpPr>
          <p:nvPr/>
        </p:nvCxnSpPr>
        <p:spPr>
          <a:xfrm flipV="1">
            <a:off x="2275125" y="2348880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6F61ED5-5C05-46BD-A002-58395FE02C70}"/>
              </a:ext>
            </a:extLst>
          </p:cNvPr>
          <p:cNvCxnSpPr>
            <a:cxnSpLocks/>
          </p:cNvCxnSpPr>
          <p:nvPr/>
        </p:nvCxnSpPr>
        <p:spPr>
          <a:xfrm flipV="1">
            <a:off x="2669945" y="2381634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3A2D44-02FC-47C0-8C8A-5CA58137E618}"/>
                  </a:ext>
                </a:extLst>
              </p:cNvPr>
              <p:cNvSpPr txBox="1"/>
              <p:nvPr/>
            </p:nvSpPr>
            <p:spPr>
              <a:xfrm>
                <a:off x="3055862" y="1953675"/>
                <a:ext cx="244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/>
                  <a:t>   1    1    1    2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3A2D44-02FC-47C0-8C8A-5CA58137E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62" y="1953675"/>
                <a:ext cx="244429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12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21CC5-AC40-4DFD-BD52-F08F1D76E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A07A6EE-ADC8-497D-8C6A-527D238E9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E4FAD4C-DA1D-43C0-A29E-46444122A3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Projections: easily obtainable in pipeline hardware</a:t>
            </a:r>
          </a:p>
          <a:p>
            <a:pPr eaLnBrk="1" hangingPunct="1"/>
            <a:r>
              <a:rPr lang="en-US" altLang="zh-TW" sz="2600"/>
              <a:t>compute properties from projections</a:t>
            </a:r>
          </a:p>
          <a:p>
            <a:pPr eaLnBrk="1" hangingPunct="1"/>
            <a:r>
              <a:rPr lang="en-US" altLang="zh-TW" sz="2600"/>
              <a:t>area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62469" name="Picture 4">
            <a:extLst>
              <a:ext uri="{FF2B5EF4-FFF2-40B4-BE49-F238E27FC236}">
                <a16:creationId xmlns:a16="http://schemas.microsoft.com/office/drawing/2014/main" id="{2FA2312D-30D6-4FED-9291-584497FE39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3789363"/>
            <a:ext cx="5400675" cy="717550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E66343BC-A185-4D13-91D1-C2021959D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196E81A-227A-4032-8B10-AD1865451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2550E79-0FA6-4EAE-B712-7A97F4EDCC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400"/>
              <a:t>rmin: top row of bounding rectangle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rmax; bottom row of bounding rectangle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cmin: leftmost column of bounding rectangle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cmax: rightmost column of bounding rectangle</a:t>
            </a:r>
          </a:p>
          <a:p>
            <a:pPr eaLnBrk="1" hangingPunct="1"/>
            <a:endParaRPr lang="en-US" altLang="zh-TW" sz="2400"/>
          </a:p>
        </p:txBody>
      </p:sp>
      <p:pic>
        <p:nvPicPr>
          <p:cNvPr id="63493" name="Picture 4">
            <a:extLst>
              <a:ext uri="{FF2B5EF4-FFF2-40B4-BE49-F238E27FC236}">
                <a16:creationId xmlns:a16="http://schemas.microsoft.com/office/drawing/2014/main" id="{F3B091EA-EE6C-4046-BF7B-5FF526370C1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565400"/>
            <a:ext cx="6192838" cy="346075"/>
          </a:xfrm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D34B2A45-9232-48A5-8B00-EED9A61ED54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3429000"/>
            <a:ext cx="6121400" cy="336550"/>
          </a:xfrm>
        </p:spPr>
      </p:pic>
      <p:pic>
        <p:nvPicPr>
          <p:cNvPr id="63495" name="Picture 8">
            <a:extLst>
              <a:ext uri="{FF2B5EF4-FFF2-40B4-BE49-F238E27FC236}">
                <a16:creationId xmlns:a16="http://schemas.microsoft.com/office/drawing/2014/main" id="{CB599AFA-E8AA-4148-A3F5-145396AF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92600"/>
            <a:ext cx="60483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6" name="Picture 9">
            <a:extLst>
              <a:ext uri="{FF2B5EF4-FFF2-40B4-BE49-F238E27FC236}">
                <a16:creationId xmlns:a16="http://schemas.microsoft.com/office/drawing/2014/main" id="{86963243-1EFA-4F37-89BD-01640856B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300663"/>
            <a:ext cx="6191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B2A4697C-47ED-496F-B71F-DEC183FF9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0F31540-2057-48F2-95EA-1245CF076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90F71E0-0550-40E2-BD0A-B7783C9BF8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row centroid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column centroid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diagonal centroid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another diagonal centroid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64517" name="Picture 4">
            <a:extLst>
              <a:ext uri="{FF2B5EF4-FFF2-40B4-BE49-F238E27FC236}">
                <a16:creationId xmlns:a16="http://schemas.microsoft.com/office/drawing/2014/main" id="{F2C35DEA-EAEE-44E2-9EDE-EB3FE027296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916113"/>
            <a:ext cx="3887788" cy="1509712"/>
          </a:xfrm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BC467802-38E1-4448-8EED-95676846768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3573463"/>
            <a:ext cx="3887788" cy="1535112"/>
          </a:xfrm>
        </p:spPr>
      </p:pic>
      <p:pic>
        <p:nvPicPr>
          <p:cNvPr id="64519" name="Picture 8">
            <a:extLst>
              <a:ext uri="{FF2B5EF4-FFF2-40B4-BE49-F238E27FC236}">
                <a16:creationId xmlns:a16="http://schemas.microsoft.com/office/drawing/2014/main" id="{5D16C90E-B280-4FD9-8722-77F0BAE5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084763"/>
            <a:ext cx="23622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20" name="Picture 9">
            <a:extLst>
              <a:ext uri="{FF2B5EF4-FFF2-40B4-BE49-F238E27FC236}">
                <a16:creationId xmlns:a16="http://schemas.microsoft.com/office/drawing/2014/main" id="{24D0CB69-7EE8-4A37-A10B-F9B90A5B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876925"/>
            <a:ext cx="22288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0EE747E4-1939-484B-8700-EFF51B0D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5F469FC-40E1-4394-8F88-74363F79A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04807FE-9F23-470C-AD45-B7530CA5D0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second row moment from horizontal projection</a:t>
            </a:r>
          </a:p>
          <a:p>
            <a:pPr marL="0" indent="0" eaLnBrk="1" hangingPunct="1">
              <a:buNone/>
            </a:pPr>
            <a:endParaRPr lang="en-US" altLang="zh-TW" sz="2600" dirty="0"/>
          </a:p>
          <a:p>
            <a:pPr marL="0" indent="0" eaLnBrk="1" hangingPunct="1">
              <a:buNone/>
            </a:pPr>
            <a:endParaRPr lang="en-US" altLang="zh-TW" sz="2600" dirty="0"/>
          </a:p>
          <a:p>
            <a:pPr eaLnBrk="1" hangingPunct="1"/>
            <a:r>
              <a:rPr lang="en-US" altLang="zh-TW" sz="2600" dirty="0"/>
              <a:t>second column moment from vertical projection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second diagonal moment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65541" name="Picture 4">
            <a:extLst>
              <a:ext uri="{FF2B5EF4-FFF2-40B4-BE49-F238E27FC236}">
                <a16:creationId xmlns:a16="http://schemas.microsoft.com/office/drawing/2014/main" id="{6C750CA4-93F1-422E-8FE3-C3D4386EE29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2565400"/>
            <a:ext cx="3097212" cy="757238"/>
          </a:xfrm>
        </p:spPr>
      </p:pic>
      <p:pic>
        <p:nvPicPr>
          <p:cNvPr id="65542" name="Picture 6">
            <a:extLst>
              <a:ext uri="{FF2B5EF4-FFF2-40B4-BE49-F238E27FC236}">
                <a16:creationId xmlns:a16="http://schemas.microsoft.com/office/drawing/2014/main" id="{2A994BAB-2112-42B1-BEEB-8D0AB41C8E3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3933825"/>
            <a:ext cx="3024187" cy="749300"/>
          </a:xfrm>
        </p:spPr>
      </p:pic>
      <p:pic>
        <p:nvPicPr>
          <p:cNvPr id="65543" name="Picture 8">
            <a:extLst>
              <a:ext uri="{FF2B5EF4-FFF2-40B4-BE49-F238E27FC236}">
                <a16:creationId xmlns:a16="http://schemas.microsoft.com/office/drawing/2014/main" id="{03ADBED3-4B01-4571-8987-12A314BC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300663"/>
            <a:ext cx="287972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7B396F8-F11B-4112-B3E2-6C4612E79A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7BF9EDC-2090-476A-811C-EE8A42F4C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>
                <a:extLst>
                  <a:ext uri="{FF2B5EF4-FFF2-40B4-BE49-F238E27FC236}">
                    <a16:creationId xmlns:a16="http://schemas.microsoft.com/office/drawing/2014/main" id="{7CE2BEDE-C6A0-4A81-BEA5-430A4D6ED96A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4213" y="2041525"/>
                <a:ext cx="7920037" cy="4556125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600" dirty="0"/>
                  <a:t>border pixel: has some neighboring pixel outside the region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600" dirty="0"/>
                  <a:t>:</a:t>
                </a:r>
                <a:r>
                  <a:rPr lang="zh-TW" altLang="en-US" sz="2600" dirty="0"/>
                  <a:t> </a:t>
                </a:r>
                <a:r>
                  <a:rPr lang="en-US" altLang="zh-TW" sz="2600" dirty="0"/>
                  <a:t>When 8-connectivity is used to determine the border pixel, the resulting set of perimeter pixel is 4-connected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TW" sz="2600" dirty="0"/>
                  <a:t>:</a:t>
                </a:r>
                <a:r>
                  <a:rPr lang="zh-TW" altLang="en-US" sz="2600" dirty="0"/>
                  <a:t> </a:t>
                </a:r>
                <a:r>
                  <a:rPr lang="en-US" altLang="zh-TW" sz="2600" dirty="0"/>
                  <a:t>When 4-connectivity is used to determine the border pixel, the resulting set of perimeter pixel is 4-connected</a:t>
                </a:r>
              </a:p>
            </p:txBody>
          </p:sp>
        </mc:Choice>
        <mc:Fallback xmlns="">
          <p:sp>
            <p:nvSpPr>
              <p:cNvPr id="10244" name="Rectangle 3">
                <a:extLst>
                  <a:ext uri="{FF2B5EF4-FFF2-40B4-BE49-F238E27FC236}">
                    <a16:creationId xmlns:a16="http://schemas.microsoft.com/office/drawing/2014/main" id="{7CE2BEDE-C6A0-4A81-BEA5-430A4D6ED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4213" y="2041525"/>
                <a:ext cx="7920037" cy="4556125"/>
              </a:xfrm>
              <a:blipFill>
                <a:blip r:embed="rId3"/>
                <a:stretch>
                  <a:fillRect l="-462" t="-1205" r="-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Picture 8">
            <a:extLst>
              <a:ext uri="{FF2B5EF4-FFF2-40B4-BE49-F238E27FC236}">
                <a16:creationId xmlns:a16="http://schemas.microsoft.com/office/drawing/2014/main" id="{DAE60499-A024-41C3-A023-049BBF96BA4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639" y="5192659"/>
            <a:ext cx="4032448" cy="1101779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604475C3-4A25-4D9F-A05F-F89242DD3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7D2D0F-A18D-4C84-AEAA-AB23C834F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B43E920-1375-4FD7-9EBA-5DEF79ECBA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second diagonal moment related to 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 mixed moment can be obtained from projection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 diagonal moment related to 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516DAC59-7AC3-48BA-9E24-694FE20789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2133600"/>
            <a:ext cx="1655763" cy="344488"/>
          </a:xfrm>
        </p:spPr>
      </p:pic>
      <p:pic>
        <p:nvPicPr>
          <p:cNvPr id="66566" name="Picture 8">
            <a:extLst>
              <a:ext uri="{FF2B5EF4-FFF2-40B4-BE49-F238E27FC236}">
                <a16:creationId xmlns:a16="http://schemas.microsoft.com/office/drawing/2014/main" id="{92EDA02A-FCF5-4B49-A0FC-C9FC0C11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573463"/>
            <a:ext cx="2876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7" name="Picture 9">
            <a:extLst>
              <a:ext uri="{FF2B5EF4-FFF2-40B4-BE49-F238E27FC236}">
                <a16:creationId xmlns:a16="http://schemas.microsoft.com/office/drawing/2014/main" id="{A1DF90D2-D6FD-4CD2-85EF-EB901BA1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395788"/>
            <a:ext cx="158432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8" name="Picture 10">
            <a:extLst>
              <a:ext uri="{FF2B5EF4-FFF2-40B4-BE49-F238E27FC236}">
                <a16:creationId xmlns:a16="http://schemas.microsoft.com/office/drawing/2014/main" id="{652C93BB-E004-4B26-BF3C-495B9920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565400"/>
            <a:ext cx="28813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9" name="Picture 12">
            <a:extLst>
              <a:ext uri="{FF2B5EF4-FFF2-40B4-BE49-F238E27FC236}">
                <a16:creationId xmlns:a16="http://schemas.microsoft.com/office/drawing/2014/main" id="{98785A8E-3279-4E09-AE48-DF91A64B826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5013325"/>
            <a:ext cx="2881312" cy="369888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67719D94-47F0-467F-BC67-EBC0E9B2E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05AABA0-2983-494F-81FC-54F94098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79C1FD5-C969-420F-8055-A571142A6A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second mixed moment can be obtained from projection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mixed moment        obtained directly from         and 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67589" name="Picture 4">
            <a:extLst>
              <a:ext uri="{FF2B5EF4-FFF2-40B4-BE49-F238E27FC236}">
                <a16:creationId xmlns:a16="http://schemas.microsoft.com/office/drawing/2014/main" id="{0EB19C78-B0E8-4E75-B4E4-24733A64A57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3933825"/>
            <a:ext cx="504825" cy="366713"/>
          </a:xfrm>
        </p:spPr>
      </p:pic>
      <p:pic>
        <p:nvPicPr>
          <p:cNvPr id="67590" name="Picture 6">
            <a:extLst>
              <a:ext uri="{FF2B5EF4-FFF2-40B4-BE49-F238E27FC236}">
                <a16:creationId xmlns:a16="http://schemas.microsoft.com/office/drawing/2014/main" id="{40AF44AA-03AC-4E37-9F27-84BED0C0A79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5" y="3940175"/>
            <a:ext cx="649288" cy="352425"/>
          </a:xfrm>
        </p:spPr>
      </p:pic>
      <p:pic>
        <p:nvPicPr>
          <p:cNvPr id="67591" name="Picture 8">
            <a:extLst>
              <a:ext uri="{FF2B5EF4-FFF2-40B4-BE49-F238E27FC236}">
                <a16:creationId xmlns:a16="http://schemas.microsoft.com/office/drawing/2014/main" id="{AC83826D-8775-42A7-9E52-9F8AFFCF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437063"/>
            <a:ext cx="6477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2" name="Picture 9">
            <a:extLst>
              <a:ext uri="{FF2B5EF4-FFF2-40B4-BE49-F238E27FC236}">
                <a16:creationId xmlns:a16="http://schemas.microsoft.com/office/drawing/2014/main" id="{6E3E21B4-DA25-47B4-A848-C482447F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68638"/>
            <a:ext cx="3097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3" name="Picture 10">
            <a:extLst>
              <a:ext uri="{FF2B5EF4-FFF2-40B4-BE49-F238E27FC236}">
                <a16:creationId xmlns:a16="http://schemas.microsoft.com/office/drawing/2014/main" id="{E5A7113B-FDFA-4110-97BF-7C603E9D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81525"/>
            <a:ext cx="2447925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60CA43-0837-4BE2-B424-4B389CA2D8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37604" name="dave_allen.wmv">
            <a:hlinkClick r:id="" action="ppaction://media"/>
            <a:extLst>
              <a:ext uri="{FF2B5EF4-FFF2-40B4-BE49-F238E27FC236}">
                <a16:creationId xmlns:a16="http://schemas.microsoft.com/office/drawing/2014/main" id="{5FCE1377-53CA-4AFC-9E1D-4EE1E54BA241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76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376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760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37604"/>
                </p:tgtEl>
              </p:cMediaNode>
            </p:video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E95C4DA1-1236-4734-8A26-2832BFCEC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D6D93F0-EABC-4209-8603-5E9C96B6B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DBDBE39-DDE9-4469-A96F-60F0D87762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signature analysis: important because of easy, fast implementation</a:t>
            </a:r>
          </a:p>
          <a:p>
            <a:pPr eaLnBrk="1" hangingPunct="1"/>
            <a:r>
              <a:rPr lang="en-US" altLang="zh-TW" sz="2600"/>
              <a:t>surface mount device (SMD) placement: position and orientation of parts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B543A8DD-00C5-4D57-9C7F-EB8E229C8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0659" name="Rectangle 8">
            <a:extLst>
              <a:ext uri="{FF2B5EF4-FFF2-40B4-BE49-F238E27FC236}">
                <a16:creationId xmlns:a16="http://schemas.microsoft.com/office/drawing/2014/main" id="{94BC9CFF-DD10-457C-8986-8B6E78ACE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2947E81-2DCA-4621-8194-731151E54F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determine center                of rectangle by corner location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side lengths </a:t>
            </a:r>
            <a:r>
              <a:rPr lang="en-US" altLang="zh-TW" sz="2600" i="1" dirty="0"/>
              <a:t>w</a:t>
            </a:r>
            <a:r>
              <a:rPr lang="en-US" altLang="zh-TW" sz="2600" dirty="0"/>
              <a:t>, </a:t>
            </a:r>
            <a:r>
              <a:rPr lang="en-US" altLang="zh-TW" sz="2600" i="1" dirty="0"/>
              <a:t>h</a:t>
            </a:r>
            <a:r>
              <a:rPr lang="en-US" altLang="zh-TW" sz="2600" dirty="0"/>
              <a:t> orientation angle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70661" name="Picture 4">
            <a:extLst>
              <a:ext uri="{FF2B5EF4-FFF2-40B4-BE49-F238E27FC236}">
                <a16:creationId xmlns:a16="http://schemas.microsoft.com/office/drawing/2014/main" id="{0B56DF3C-9124-4B85-9E83-15D3CD1C46A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2133600"/>
            <a:ext cx="1257300" cy="352425"/>
          </a:xfrm>
        </p:spPr>
      </p:pic>
      <p:pic>
        <p:nvPicPr>
          <p:cNvPr id="70662" name="Picture 7">
            <a:extLst>
              <a:ext uri="{FF2B5EF4-FFF2-40B4-BE49-F238E27FC236}">
                <a16:creationId xmlns:a16="http://schemas.microsoft.com/office/drawing/2014/main" id="{5B662B48-5AC6-4944-830C-F53DD0367CE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500313"/>
            <a:ext cx="895350" cy="352425"/>
          </a:xfrm>
        </p:spPr>
      </p:pic>
      <p:pic>
        <p:nvPicPr>
          <p:cNvPr id="70663" name="Picture 10">
            <a:extLst>
              <a:ext uri="{FF2B5EF4-FFF2-40B4-BE49-F238E27FC236}">
                <a16:creationId xmlns:a16="http://schemas.microsoft.com/office/drawing/2014/main" id="{077E36F0-D90E-4E63-960C-43B47223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997200"/>
            <a:ext cx="3095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Picture 11">
            <a:extLst>
              <a:ext uri="{FF2B5EF4-FFF2-40B4-BE49-F238E27FC236}">
                <a16:creationId xmlns:a16="http://schemas.microsoft.com/office/drawing/2014/main" id="{FAB9F88B-8A4A-4F0E-B707-0374FA88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00438"/>
            <a:ext cx="89535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FCF82A4-BC96-4EC7-AEF1-3B4A044D5246}"/>
              </a:ext>
            </a:extLst>
          </p:cNvPr>
          <p:cNvSpPr/>
          <p:nvPr/>
        </p:nvSpPr>
        <p:spPr>
          <a:xfrm>
            <a:off x="4067944" y="3933056"/>
            <a:ext cx="2160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8F26DE-B4BD-4B17-BB70-5586FF1F1A9D}"/>
              </a:ext>
            </a:extLst>
          </p:cNvPr>
          <p:cNvSpPr/>
          <p:nvPr/>
        </p:nvSpPr>
        <p:spPr>
          <a:xfrm>
            <a:off x="4112332" y="5021188"/>
            <a:ext cx="2160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DE39AF-16F9-4A8D-939E-91DEF9FB68BD}"/>
              </a:ext>
            </a:extLst>
          </p:cNvPr>
          <p:cNvSpPr txBox="1"/>
          <p:nvPr/>
        </p:nvSpPr>
        <p:spPr>
          <a:xfrm>
            <a:off x="510128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A1173A-4FE0-40FE-9D80-AFE9EF603F61}"/>
              </a:ext>
            </a:extLst>
          </p:cNvPr>
          <p:cNvSpPr txBox="1"/>
          <p:nvPr/>
        </p:nvSpPr>
        <p:spPr>
          <a:xfrm>
            <a:off x="5093494" y="451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17AA89-FD4D-4A66-9E37-C751E54D511B}"/>
              </a:ext>
            </a:extLst>
          </p:cNvPr>
          <p:cNvSpPr txBox="1"/>
          <p:nvPr/>
        </p:nvSpPr>
        <p:spPr>
          <a:xfrm>
            <a:off x="5767885" y="551723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39349C-5CE2-4A23-801E-C5E34B989CBA}"/>
                  </a:ext>
                </a:extLst>
              </p:cNvPr>
              <p:cNvSpPr txBox="1"/>
              <p:nvPr/>
            </p:nvSpPr>
            <p:spPr>
              <a:xfrm>
                <a:off x="7540347" y="2517506"/>
                <a:ext cx="1701684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−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39349C-5CE2-4A23-801E-C5E34B98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347" y="2517506"/>
                <a:ext cx="1701684" cy="489814"/>
              </a:xfrm>
              <a:prstGeom prst="rect">
                <a:avLst/>
              </a:prstGeom>
              <a:blipFill>
                <a:blip r:embed="rId6"/>
                <a:stretch>
                  <a:fillRect l="-3226" r="-2151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B507FF-B2D5-4DB2-B279-64AD45BDACC4}"/>
              </a:ext>
            </a:extLst>
          </p:cNvPr>
          <p:cNvSpPr txBox="1"/>
          <p:nvPr/>
        </p:nvSpPr>
        <p:spPr>
          <a:xfrm>
            <a:off x="4544046" y="587727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F6B237E-B086-4C50-A6A7-49F65A740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B0D6EF7-6AC6-4349-966D-7A5180CE5D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0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geometry for determining the translation of the center of a rectangle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4C7AC3C8-4195-409E-B969-C6A52BD4BC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836613"/>
            <a:ext cx="6911975" cy="5661025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63C6B95-B124-453A-BE26-E90E49A1C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5" t="56700" r="19951" b="17584"/>
          <a:stretch/>
        </p:blipFill>
        <p:spPr>
          <a:xfrm>
            <a:off x="2699495" y="5085184"/>
            <a:ext cx="3746118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2D4703-FB7C-4D9C-BC35-838561A51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3D9C0BC-3A1F-4DCF-A020-A64F900625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88913"/>
            <a:ext cx="8353425" cy="1412875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partition rectangle into six regions formed by two vertical lines</a:t>
            </a:r>
          </a:p>
          <a:p>
            <a:pPr eaLnBrk="1" hangingPunct="1"/>
            <a:r>
              <a:rPr lang="en-US" altLang="zh-TW" sz="2600" dirty="0"/>
              <a:t>a known distance </a:t>
            </a:r>
            <a:r>
              <a:rPr lang="en-US" altLang="zh-TW" sz="2600" i="1" dirty="0"/>
              <a:t>g</a:t>
            </a:r>
            <a:r>
              <a:rPr lang="en-US" altLang="zh-TW" sz="2600" dirty="0"/>
              <a:t> apart and one horizontal line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B88CB172-DC8B-4DA3-9602-443F567192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04963"/>
            <a:ext cx="6408737" cy="5253037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2D4703-FB7C-4D9C-BC35-838561A51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FE84762-4A20-4550-B1B4-2DEBA8AB8D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88913"/>
            <a:ext cx="8353425" cy="1412875"/>
          </a:xfrm>
        </p:spPr>
        <p:txBody>
          <a:bodyPr/>
          <a:lstStyle/>
          <a:p>
            <a:pPr eaLnBrk="1" hangingPunct="1"/>
            <a:r>
              <a:rPr lang="en-US" altLang="zh-TW" sz="2600"/>
              <a:t>partition rectangle into six regions formed by two vertical lines</a:t>
            </a:r>
          </a:p>
          <a:p>
            <a:pPr eaLnBrk="1" hangingPunct="1"/>
            <a:r>
              <a:rPr lang="en-US" altLang="zh-TW" sz="2600"/>
              <a:t>a known distance g apart and one horizontal line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B7B3B8E5-C976-469F-A03A-2E232CBD00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04963"/>
            <a:ext cx="6408737" cy="5253037"/>
          </a:xfr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CDB7D59-F6D7-4EFC-93BA-48781FCD546C}"/>
              </a:ext>
            </a:extLst>
          </p:cNvPr>
          <p:cNvCxnSpPr>
            <a:cxnSpLocks/>
          </p:cNvCxnSpPr>
          <p:nvPr/>
        </p:nvCxnSpPr>
        <p:spPr>
          <a:xfrm flipH="1">
            <a:off x="3492500" y="2708275"/>
            <a:ext cx="358775" cy="2160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34" name="Picture 4">
            <a:extLst>
              <a:ext uri="{FF2B5EF4-FFF2-40B4-BE49-F238E27FC236}">
                <a16:creationId xmlns:a16="http://schemas.microsoft.com/office/drawing/2014/main" id="{85258DC7-58D7-420D-AC27-BE49F8BA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73688"/>
            <a:ext cx="37242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58BCDAC-EDB0-417E-89C8-A6D518A73381}"/>
              </a:ext>
            </a:extLst>
          </p:cNvPr>
          <p:cNvCxnSpPr/>
          <p:nvPr/>
        </p:nvCxnSpPr>
        <p:spPr>
          <a:xfrm flipH="1">
            <a:off x="4738688" y="2994025"/>
            <a:ext cx="431800" cy="218440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869FABA-D8E5-4497-AA8C-01F39C761BFF}"/>
              </a:ext>
            </a:extLst>
          </p:cNvPr>
          <p:cNvCxnSpPr>
            <a:cxnSpLocks/>
          </p:cNvCxnSpPr>
          <p:nvPr/>
        </p:nvCxnSpPr>
        <p:spPr>
          <a:xfrm flipH="1">
            <a:off x="1258888" y="6335713"/>
            <a:ext cx="1728787" cy="1746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AC66E39-CCCD-44FD-AD0B-CC0F5CCA3165}"/>
              </a:ext>
            </a:extLst>
          </p:cNvPr>
          <p:cNvCxnSpPr>
            <a:cxnSpLocks/>
          </p:cNvCxnSpPr>
          <p:nvPr/>
        </p:nvCxnSpPr>
        <p:spPr>
          <a:xfrm flipH="1">
            <a:off x="1187450" y="5854700"/>
            <a:ext cx="323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2265A3-EC09-4638-9A60-DBA945F3C38F}"/>
              </a:ext>
            </a:extLst>
          </p:cNvPr>
          <p:cNvCxnSpPr>
            <a:cxnSpLocks/>
          </p:cNvCxnSpPr>
          <p:nvPr/>
        </p:nvCxnSpPr>
        <p:spPr>
          <a:xfrm flipH="1" flipV="1">
            <a:off x="2663825" y="3573463"/>
            <a:ext cx="684213" cy="1223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DB97183-8E29-46AC-B9F0-B95211489E7D}"/>
              </a:ext>
            </a:extLst>
          </p:cNvPr>
          <p:cNvCxnSpPr>
            <a:cxnSpLocks/>
          </p:cNvCxnSpPr>
          <p:nvPr/>
        </p:nvCxnSpPr>
        <p:spPr>
          <a:xfrm flipH="1" flipV="1">
            <a:off x="2808288" y="3176588"/>
            <a:ext cx="684212" cy="1223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344A7C-1881-480F-84E6-06501D1F7478}"/>
              </a:ext>
            </a:extLst>
          </p:cNvPr>
          <p:cNvCxnSpPr>
            <a:cxnSpLocks/>
          </p:cNvCxnSpPr>
          <p:nvPr/>
        </p:nvCxnSpPr>
        <p:spPr>
          <a:xfrm flipH="1" flipV="1">
            <a:off x="2916238" y="2752725"/>
            <a:ext cx="682625" cy="1223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CE269C3-66CB-4210-A3CA-8B9CBCE6124E}"/>
              </a:ext>
            </a:extLst>
          </p:cNvPr>
          <p:cNvCxnSpPr>
            <a:cxnSpLocks/>
          </p:cNvCxnSpPr>
          <p:nvPr/>
        </p:nvCxnSpPr>
        <p:spPr>
          <a:xfrm flipH="1">
            <a:off x="4751388" y="4657725"/>
            <a:ext cx="1619250" cy="29845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4C2BA76-1BB4-48B6-B48D-F3EE1ADB4A76}"/>
              </a:ext>
            </a:extLst>
          </p:cNvPr>
          <p:cNvCxnSpPr>
            <a:cxnSpLocks/>
          </p:cNvCxnSpPr>
          <p:nvPr/>
        </p:nvCxnSpPr>
        <p:spPr>
          <a:xfrm flipH="1">
            <a:off x="4895850" y="4027488"/>
            <a:ext cx="1617663" cy="29686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1EC05DA-1EA5-4900-8674-EC9BECEB7BAD}"/>
              </a:ext>
            </a:extLst>
          </p:cNvPr>
          <p:cNvCxnSpPr>
            <a:cxnSpLocks/>
          </p:cNvCxnSpPr>
          <p:nvPr/>
        </p:nvCxnSpPr>
        <p:spPr>
          <a:xfrm flipH="1">
            <a:off x="5076825" y="3365500"/>
            <a:ext cx="1506538" cy="18256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6AB6162-D440-4FB7-A85C-A2C6E6F81CFB}"/>
              </a:ext>
            </a:extLst>
          </p:cNvPr>
          <p:cNvCxnSpPr>
            <a:cxnSpLocks/>
          </p:cNvCxnSpPr>
          <p:nvPr/>
        </p:nvCxnSpPr>
        <p:spPr>
          <a:xfrm flipH="1">
            <a:off x="3508375" y="4702175"/>
            <a:ext cx="342900" cy="1666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0B0FC17-2433-475A-BA2C-242B977EDC8D}"/>
              </a:ext>
            </a:extLst>
          </p:cNvPr>
          <p:cNvCxnSpPr>
            <a:cxnSpLocks/>
          </p:cNvCxnSpPr>
          <p:nvPr/>
        </p:nvCxnSpPr>
        <p:spPr>
          <a:xfrm flipH="1">
            <a:off x="3562350" y="4460875"/>
            <a:ext cx="342900" cy="1666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71EB14E-3EE0-4159-B3C5-20A84DB81204}"/>
              </a:ext>
            </a:extLst>
          </p:cNvPr>
          <p:cNvCxnSpPr>
            <a:cxnSpLocks/>
          </p:cNvCxnSpPr>
          <p:nvPr/>
        </p:nvCxnSpPr>
        <p:spPr>
          <a:xfrm flipH="1">
            <a:off x="3579813" y="4089400"/>
            <a:ext cx="244475" cy="1127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74C9495-9855-4B74-8C11-3332AF7FB388}"/>
              </a:ext>
            </a:extLst>
          </p:cNvPr>
          <p:cNvCxnSpPr>
            <a:cxnSpLocks/>
          </p:cNvCxnSpPr>
          <p:nvPr/>
        </p:nvCxnSpPr>
        <p:spPr>
          <a:xfrm flipH="1">
            <a:off x="1735138" y="5886450"/>
            <a:ext cx="7826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B03F09C-E222-4EA4-A7DD-D25283B975D9}"/>
              </a:ext>
            </a:extLst>
          </p:cNvPr>
          <p:cNvCxnSpPr>
            <a:cxnSpLocks/>
          </p:cNvCxnSpPr>
          <p:nvPr/>
        </p:nvCxnSpPr>
        <p:spPr>
          <a:xfrm flipH="1" flipV="1">
            <a:off x="4808538" y="4759325"/>
            <a:ext cx="317500" cy="3952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09211DE-618C-4FC9-AD1F-6FC96D966554}"/>
              </a:ext>
            </a:extLst>
          </p:cNvPr>
          <p:cNvCxnSpPr>
            <a:cxnSpLocks/>
          </p:cNvCxnSpPr>
          <p:nvPr/>
        </p:nvCxnSpPr>
        <p:spPr>
          <a:xfrm flipH="1" flipV="1">
            <a:off x="5010150" y="3976688"/>
            <a:ext cx="138113" cy="4064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56170C7-5EF5-4AE8-A2EF-028765112C7D}"/>
              </a:ext>
            </a:extLst>
          </p:cNvPr>
          <p:cNvCxnSpPr>
            <a:cxnSpLocks/>
          </p:cNvCxnSpPr>
          <p:nvPr/>
        </p:nvCxnSpPr>
        <p:spPr>
          <a:xfrm flipH="1" flipV="1">
            <a:off x="4949825" y="4438650"/>
            <a:ext cx="133350" cy="26352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620BB76-973A-4F34-9B49-B3959F9B54E3}"/>
              </a:ext>
            </a:extLst>
          </p:cNvPr>
          <p:cNvCxnSpPr>
            <a:cxnSpLocks/>
          </p:cNvCxnSpPr>
          <p:nvPr/>
        </p:nvCxnSpPr>
        <p:spPr>
          <a:xfrm flipH="1">
            <a:off x="3217863" y="6332538"/>
            <a:ext cx="82867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2D4703-FB7C-4D9C-BC35-838561A51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8A9C230-8738-4446-8C1E-80EE085F8E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88913"/>
            <a:ext cx="8353425" cy="1412875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partition rectangle into six regions formed by two vertical lines</a:t>
            </a:r>
          </a:p>
          <a:p>
            <a:pPr eaLnBrk="1" hangingPunct="1"/>
            <a:r>
              <a:rPr lang="en-US" altLang="zh-TW" sz="2600" dirty="0"/>
              <a:t>a known distance </a:t>
            </a:r>
            <a:r>
              <a:rPr lang="en-US" altLang="zh-TW" sz="2600" i="1" dirty="0"/>
              <a:t>g</a:t>
            </a:r>
            <a:r>
              <a:rPr lang="en-US" altLang="zh-TW" sz="2600" dirty="0"/>
              <a:t> apart and one horizontal line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568C3B85-12C3-426A-B46B-B8D679B774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125" y="1601788"/>
            <a:ext cx="6408738" cy="5253037"/>
          </a:xfrm>
        </p:spPr>
      </p:pic>
      <p:pic>
        <p:nvPicPr>
          <p:cNvPr id="74757" name="Picture 12">
            <a:extLst>
              <a:ext uri="{FF2B5EF4-FFF2-40B4-BE49-F238E27FC236}">
                <a16:creationId xmlns:a16="http://schemas.microsoft.com/office/drawing/2014/main" id="{0873AA35-FE83-4154-9588-C68D84DA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3384550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B8144-5BB6-4129-BC4D-9CA3570A2B98}"/>
              </a:ext>
            </a:extLst>
          </p:cNvPr>
          <p:cNvCxnSpPr/>
          <p:nvPr/>
        </p:nvCxnSpPr>
        <p:spPr>
          <a:xfrm>
            <a:off x="3116263" y="4005263"/>
            <a:ext cx="37592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241194F-3150-40DB-894A-4DAB4F1C2449}"/>
              </a:ext>
            </a:extLst>
          </p:cNvPr>
          <p:cNvCxnSpPr>
            <a:cxnSpLocks/>
          </p:cNvCxnSpPr>
          <p:nvPr/>
        </p:nvCxnSpPr>
        <p:spPr>
          <a:xfrm>
            <a:off x="3089275" y="4005263"/>
            <a:ext cx="4003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D57AE4F-4E7B-4C10-BAF4-81073E1E80D0}"/>
              </a:ext>
            </a:extLst>
          </p:cNvPr>
          <p:cNvCxnSpPr>
            <a:cxnSpLocks/>
          </p:cNvCxnSpPr>
          <p:nvPr/>
        </p:nvCxnSpPr>
        <p:spPr>
          <a:xfrm flipH="1">
            <a:off x="6875463" y="4005263"/>
            <a:ext cx="144462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CE154DE-8636-461B-8794-BC15E227AE5D}"/>
              </a:ext>
            </a:extLst>
          </p:cNvPr>
          <p:cNvSpPr/>
          <p:nvPr/>
        </p:nvSpPr>
        <p:spPr>
          <a:xfrm>
            <a:off x="2222041" y="5337180"/>
            <a:ext cx="920527" cy="479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DCE2F3-758D-4057-A6E4-776FD1AF669B}"/>
              </a:ext>
            </a:extLst>
          </p:cNvPr>
          <p:cNvSpPr/>
          <p:nvPr/>
        </p:nvSpPr>
        <p:spPr>
          <a:xfrm rot="576503">
            <a:off x="3184116" y="2918715"/>
            <a:ext cx="3931634" cy="1416047"/>
          </a:xfrm>
          <a:prstGeom prst="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C0A1E0-2410-48AC-89EF-C3C2529FB06F}"/>
              </a:ext>
            </a:extLst>
          </p:cNvPr>
          <p:cNvSpPr/>
          <p:nvPr/>
        </p:nvSpPr>
        <p:spPr>
          <a:xfrm>
            <a:off x="1656209" y="5419283"/>
            <a:ext cx="371884" cy="315210"/>
          </a:xfrm>
          <a:prstGeom prst="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5111-FF9C-410B-8D66-13AA9549D995}"/>
              </a:ext>
            </a:extLst>
          </p:cNvPr>
          <p:cNvSpPr/>
          <p:nvPr/>
        </p:nvSpPr>
        <p:spPr>
          <a:xfrm rot="576503">
            <a:off x="2988801" y="4374861"/>
            <a:ext cx="3931634" cy="657061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8DFB1F-6331-4E99-AD0C-7828A7F45458}"/>
              </a:ext>
            </a:extLst>
          </p:cNvPr>
          <p:cNvSpPr/>
          <p:nvPr/>
        </p:nvSpPr>
        <p:spPr>
          <a:xfrm>
            <a:off x="1656209" y="5867858"/>
            <a:ext cx="920527" cy="315210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6">
            <a:extLst>
              <a:ext uri="{FF2B5EF4-FFF2-40B4-BE49-F238E27FC236}">
                <a16:creationId xmlns:a16="http://schemas.microsoft.com/office/drawing/2014/main" id="{FA4ACFE3-FEA7-49C7-AE69-6880457B2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D055D3D-FF4E-4077-A8A1-E0AE7D1E16B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5C9EB8C5-93B6-4409-9611-6D89EC62DF8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017" y="2621756"/>
            <a:ext cx="3724275" cy="962025"/>
          </a:xfrm>
        </p:spPr>
      </p:pic>
      <p:pic>
        <p:nvPicPr>
          <p:cNvPr id="75781" name="Picture 6">
            <a:extLst>
              <a:ext uri="{FF2B5EF4-FFF2-40B4-BE49-F238E27FC236}">
                <a16:creationId xmlns:a16="http://schemas.microsoft.com/office/drawing/2014/main" id="{AF78178F-B1D5-46B5-ADAD-EF098C7D56B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017" y="3866758"/>
            <a:ext cx="4759325" cy="471488"/>
          </a:xfrm>
        </p:spPr>
      </p:pic>
      <p:pic>
        <p:nvPicPr>
          <p:cNvPr id="75782" name="Picture 8">
            <a:extLst>
              <a:ext uri="{FF2B5EF4-FFF2-40B4-BE49-F238E27FC236}">
                <a16:creationId xmlns:a16="http://schemas.microsoft.com/office/drawing/2014/main" id="{1547B7E9-290F-4209-85D4-FBDDEC49FC0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493" y="4558134"/>
            <a:ext cx="4681537" cy="495300"/>
          </a:xfr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4B7A3-7550-4194-9677-25BE9E8F0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4169" y="2030911"/>
            <a:ext cx="4038600" cy="750018"/>
          </a:xfrm>
        </p:spPr>
        <p:txBody>
          <a:bodyPr/>
          <a:lstStyle/>
          <a:p>
            <a:r>
              <a:rPr lang="en-US" altLang="zh-TW" dirty="0"/>
              <a:t>Calculate </a:t>
            </a:r>
            <a:r>
              <a:rPr lang="en-US" altLang="zh-TW" b="1" i="1" dirty="0"/>
              <a:t>u</a:t>
            </a:r>
          </a:p>
          <a:p>
            <a:pPr marL="0" indent="0">
              <a:buNone/>
            </a:pPr>
            <a:endParaRPr lang="en-US" altLang="zh-TW" b="1" i="1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b="1" i="1" dirty="0"/>
          </a:p>
          <a:p>
            <a:pPr marL="0" indent="0">
              <a:buNone/>
            </a:pPr>
            <a:endParaRPr lang="en-US" altLang="zh-TW" sz="2000" b="1" i="1" dirty="0"/>
          </a:p>
          <a:p>
            <a:pPr marL="0" indent="0">
              <a:buNone/>
            </a:pPr>
            <a:r>
              <a:rPr lang="en-US" altLang="zh-TW" sz="2000" b="1" i="1" dirty="0"/>
              <a:t>=&gt;</a:t>
            </a:r>
          </a:p>
          <a:p>
            <a:pPr marL="0" indent="0">
              <a:buNone/>
            </a:pPr>
            <a:endParaRPr lang="en-US" altLang="zh-TW" sz="2000" b="1" i="1" dirty="0"/>
          </a:p>
          <a:p>
            <a:pPr marL="0" indent="0">
              <a:buNone/>
            </a:pPr>
            <a:r>
              <a:rPr lang="en-US" altLang="zh-TW" sz="2000" b="1" i="1" dirty="0"/>
              <a:t>=&gt;</a:t>
            </a:r>
            <a:endParaRPr lang="zh-TW" altLang="en-US" sz="2000" b="1" i="1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152597BC-6DD5-4036-8748-A6DFA2D1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93" y="5241836"/>
            <a:ext cx="46815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8C424DCD-15D4-45AE-80A0-B789C9C627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45CE9999-34FA-49D1-B447-D22F88D0B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08B6B60B-870D-480B-88FF-6F6C4AE47A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916832"/>
            <a:ext cx="7847013" cy="4184650"/>
          </a:xfrm>
        </p:spPr>
        <p:txBody>
          <a:bodyPr/>
          <a:lstStyle/>
          <a:p>
            <a:r>
              <a:rPr lang="en-US" altLang="zh-TW" sz="2600" dirty="0"/>
              <a:t>Perimeter: It is a sequence of interior border pixels</a:t>
            </a:r>
          </a:p>
          <a:p>
            <a:r>
              <a:rPr lang="en-US" altLang="zh-TW" sz="2600" dirty="0" err="1"/>
              <a:t>Eg</a:t>
            </a:r>
            <a:r>
              <a:rPr lang="en-US" altLang="zh-TW" sz="2600" dirty="0"/>
              <a:t>: center is in </a:t>
            </a:r>
            <a:r>
              <a:rPr lang="en-US" altLang="zh-TW" sz="2600" i="1" dirty="0"/>
              <a:t> </a:t>
            </a:r>
            <a:r>
              <a:rPr lang="en-US" altLang="zh-TW" sz="2600" dirty="0"/>
              <a:t>     but not in </a:t>
            </a:r>
            <a:r>
              <a:rPr lang="en-US" altLang="zh-TW" sz="2600" i="1" dirty="0"/>
              <a:t>     </a:t>
            </a:r>
            <a:r>
              <a:rPr lang="en-US" altLang="zh-TW" sz="2600" dirty="0"/>
              <a:t> for</a:t>
            </a:r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pPr marL="0" indent="0">
              <a:buNone/>
            </a:pPr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</p:txBody>
      </p:sp>
      <p:pic>
        <p:nvPicPr>
          <p:cNvPr id="344069" name="Picture 5">
            <a:extLst>
              <a:ext uri="{FF2B5EF4-FFF2-40B4-BE49-F238E27FC236}">
                <a16:creationId xmlns:a16="http://schemas.microsoft.com/office/drawing/2014/main" id="{BCAF5CD1-70CF-415D-875F-84203389D33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923" y="5758851"/>
            <a:ext cx="7777162" cy="728662"/>
          </a:xfrm>
          <a:noFill/>
          <a:ln/>
        </p:spPr>
      </p:pic>
      <p:pic>
        <p:nvPicPr>
          <p:cNvPr id="344071" name="Picture 7">
            <a:extLst>
              <a:ext uri="{FF2B5EF4-FFF2-40B4-BE49-F238E27FC236}">
                <a16:creationId xmlns:a16="http://schemas.microsoft.com/office/drawing/2014/main" id="{8B8C9D03-A448-43FC-8714-676AE6EB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66" y="2883171"/>
            <a:ext cx="431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2" name="Picture 8">
            <a:extLst>
              <a:ext uri="{FF2B5EF4-FFF2-40B4-BE49-F238E27FC236}">
                <a16:creationId xmlns:a16="http://schemas.microsoft.com/office/drawing/2014/main" id="{18AB39A3-13A5-4070-B9DA-464C8F37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62534"/>
            <a:ext cx="431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4A57DAE6-51FB-4C55-8F10-EB4881F83833}"/>
              </a:ext>
            </a:extLst>
          </p:cNvPr>
          <p:cNvGrpSpPr/>
          <p:nvPr/>
        </p:nvGrpSpPr>
        <p:grpSpPr>
          <a:xfrm>
            <a:off x="5348938" y="3429000"/>
            <a:ext cx="2362200" cy="1428750"/>
            <a:chOff x="3100051" y="3464784"/>
            <a:chExt cx="2362200" cy="1428750"/>
          </a:xfrm>
        </p:grpSpPr>
        <p:pic>
          <p:nvPicPr>
            <p:cNvPr id="344068" name="Picture 4">
              <a:extLst>
                <a:ext uri="{FF2B5EF4-FFF2-40B4-BE49-F238E27FC236}">
                  <a16:creationId xmlns:a16="http://schemas.microsoft.com/office/drawing/2014/main" id="{2D740879-04A2-4C58-871E-4456F3FFFEBA}"/>
                </a:ext>
              </a:extLst>
            </p:cNvPr>
            <p:cNvPicPr>
              <a:picLocks noGrp="1" noChangeAspect="1" noChangeArrowheads="1"/>
            </p:cNvPicPr>
            <p:nvPr>
              <p:ph sz="quarter" idx="2"/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100051" y="3464784"/>
              <a:ext cx="2362200" cy="1428750"/>
            </a:xfrm>
            <a:noFill/>
            <a:ln/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7108EBE-5B58-4000-AFD8-026CE9C5C85D}"/>
                </a:ext>
              </a:extLst>
            </p:cNvPr>
            <p:cNvSpPr/>
            <p:nvPr/>
          </p:nvSpPr>
          <p:spPr>
            <a:xfrm>
              <a:off x="3644964" y="4179647"/>
              <a:ext cx="1306130" cy="340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F4053A-DE0A-4432-9C2B-5EC423C3EB03}"/>
                </a:ext>
              </a:extLst>
            </p:cNvPr>
            <p:cNvSpPr/>
            <p:nvPr/>
          </p:nvSpPr>
          <p:spPr>
            <a:xfrm>
              <a:off x="3945568" y="3915249"/>
              <a:ext cx="386358" cy="89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9CD0E59E-B38D-4EB4-B305-FFEAFE93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" y="3511308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6CE310-9DE2-4B9A-B404-2B6EDA07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72144"/>
              </p:ext>
            </p:extLst>
          </p:nvPr>
        </p:nvGraphicFramePr>
        <p:xfrm>
          <a:off x="315923" y="3864812"/>
          <a:ext cx="14401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4">
                  <a:extLst>
                    <a:ext uri="{9D8B030D-6E8A-4147-A177-3AD203B41FA5}">
                      <a16:colId xmlns:a16="http://schemas.microsoft.com/office/drawing/2014/main" val="1998116852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3595814037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1416984490"/>
                    </a:ext>
                  </a:extLst>
                </a:gridCol>
              </a:tblGrid>
              <a:tr h="3377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07670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98666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507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DB8FADE-5DB6-40FD-B95E-FB7041022107}"/>
              </a:ext>
            </a:extLst>
          </p:cNvPr>
          <p:cNvSpPr/>
          <p:nvPr/>
        </p:nvSpPr>
        <p:spPr>
          <a:xfrm>
            <a:off x="849104" y="4225683"/>
            <a:ext cx="346912" cy="31989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DD1484-0CDD-446A-81E3-9D0995AAD4DD}"/>
              </a:ext>
            </a:extLst>
          </p:cNvPr>
          <p:cNvSpPr/>
          <p:nvPr/>
        </p:nvSpPr>
        <p:spPr>
          <a:xfrm>
            <a:off x="6207925" y="4182699"/>
            <a:ext cx="432048" cy="340165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46690D1-D07E-4B10-BE75-315F18AB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56" y="3511308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2DE756C-0B98-49C3-85F8-EF85154FB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88714"/>
              </p:ext>
            </p:extLst>
          </p:nvPr>
        </p:nvGraphicFramePr>
        <p:xfrm>
          <a:off x="3448368" y="3869766"/>
          <a:ext cx="14401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4">
                  <a:extLst>
                    <a:ext uri="{9D8B030D-6E8A-4147-A177-3AD203B41FA5}">
                      <a16:colId xmlns:a16="http://schemas.microsoft.com/office/drawing/2014/main" val="1998116852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3595814037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1416984490"/>
                    </a:ext>
                  </a:extLst>
                </a:gridCol>
              </a:tblGrid>
              <a:tr h="3377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07670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98666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5074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8C78E76-17DE-40E0-9886-AE3E0F806669}"/>
              </a:ext>
            </a:extLst>
          </p:cNvPr>
          <p:cNvSpPr/>
          <p:nvPr/>
        </p:nvSpPr>
        <p:spPr>
          <a:xfrm>
            <a:off x="3962320" y="4253506"/>
            <a:ext cx="346912" cy="31989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6">
            <a:extLst>
              <a:ext uri="{FF2B5EF4-FFF2-40B4-BE49-F238E27FC236}">
                <a16:creationId xmlns:a16="http://schemas.microsoft.com/office/drawing/2014/main" id="{FA4ACFE3-FEA7-49C7-AE69-6880457B2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D055D3D-FF4E-4077-A8A1-E0AE7D1E16B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pic>
        <p:nvPicPr>
          <p:cNvPr id="75784" name="Picture 12">
            <a:extLst>
              <a:ext uri="{FF2B5EF4-FFF2-40B4-BE49-F238E27FC236}">
                <a16:creationId xmlns:a16="http://schemas.microsoft.com/office/drawing/2014/main" id="{1B04EB63-B213-4EF6-868D-CA6A8CC1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2646"/>
            <a:ext cx="338455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5" name="Picture 13">
            <a:extLst>
              <a:ext uri="{FF2B5EF4-FFF2-40B4-BE49-F238E27FC236}">
                <a16:creationId xmlns:a16="http://schemas.microsoft.com/office/drawing/2014/main" id="{DE8474A7-A037-486A-A378-2870C5FB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23084"/>
            <a:ext cx="6181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E0E8-8532-4914-82A2-25D9CF035A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Calculate </a:t>
            </a:r>
            <a:r>
              <a:rPr lang="en-US" altLang="zh-TW" b="1" i="1" dirty="0"/>
              <a:t>v</a:t>
            </a:r>
          </a:p>
          <a:p>
            <a:pPr marL="0" indent="0">
              <a:buNone/>
            </a:pPr>
            <a:endParaRPr lang="en-US" altLang="zh-TW" b="1" i="1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</a:t>
            </a:r>
          </a:p>
          <a:p>
            <a:pPr marL="0" indent="0">
              <a:buNone/>
            </a:pPr>
            <a:r>
              <a:rPr lang="en-US" altLang="zh-TW" sz="2400" dirty="0"/>
              <a:t>   =&gt;</a:t>
            </a:r>
          </a:p>
          <a:p>
            <a:pPr marL="0" indent="0">
              <a:buNone/>
            </a:pPr>
            <a:r>
              <a:rPr lang="en-US" altLang="zh-TW" sz="2400" dirty="0"/>
              <a:t>   =&gt;</a:t>
            </a:r>
            <a:endParaRPr lang="zh-TW" altLang="en-US" sz="2400" dirty="0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2B0191B7-185C-4DEE-96D2-EFC83B78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22" y="4541820"/>
            <a:ext cx="62642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6828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8E121B41-2979-44CE-A6B0-B856BC591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76803" name="Picture 4">
            <a:extLst>
              <a:ext uri="{FF2B5EF4-FFF2-40B4-BE49-F238E27FC236}">
                <a16:creationId xmlns:a16="http://schemas.microsoft.com/office/drawing/2014/main" id="{968217D5-D0D0-4846-B8D5-3A683AC44C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60000">
            <a:off x="189708" y="3891013"/>
            <a:ext cx="8748712" cy="2533650"/>
          </a:xfrm>
        </p:spPr>
      </p:pic>
      <p:pic>
        <p:nvPicPr>
          <p:cNvPr id="76804" name="Picture 6">
            <a:extLst>
              <a:ext uri="{FF2B5EF4-FFF2-40B4-BE49-F238E27FC236}">
                <a16:creationId xmlns:a16="http://schemas.microsoft.com/office/drawing/2014/main" id="{1E39EAEF-1922-4CA8-BD0A-8978C17CC47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01861"/>
            <a:ext cx="7056438" cy="2413000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D275A4-BFA7-428B-942D-51ADAD34F1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5" t="56700" r="19951" b="17584"/>
          <a:stretch/>
        </p:blipFill>
        <p:spPr>
          <a:xfrm>
            <a:off x="1978688" y="296590"/>
            <a:ext cx="3746118" cy="6480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AE87952-DE84-4567-B354-92C2E8AAF0F9}"/>
              </a:ext>
            </a:extLst>
          </p:cNvPr>
          <p:cNvSpPr txBox="1"/>
          <p:nvPr/>
        </p:nvSpPr>
        <p:spPr>
          <a:xfrm>
            <a:off x="3347864" y="148478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8FC763-317C-4109-ABF9-75CA16D0347B}"/>
              </a:ext>
            </a:extLst>
          </p:cNvPr>
          <p:cNvSpPr txBox="1"/>
          <p:nvPr/>
        </p:nvSpPr>
        <p:spPr>
          <a:xfrm>
            <a:off x="2339752" y="270892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78F8F3-2C53-4EB7-833B-266DC6BC8702}"/>
              </a:ext>
            </a:extLst>
          </p:cNvPr>
          <p:cNvSpPr txBox="1"/>
          <p:nvPr/>
        </p:nvSpPr>
        <p:spPr>
          <a:xfrm flipV="1">
            <a:off x="1852909" y="4005064"/>
            <a:ext cx="9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DE410A-DF55-4CBE-ADFC-D4892F2FA573}"/>
              </a:ext>
            </a:extLst>
          </p:cNvPr>
          <p:cNvSpPr txBox="1"/>
          <p:nvPr/>
        </p:nvSpPr>
        <p:spPr>
          <a:xfrm>
            <a:off x="6516216" y="458112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A19E94-CA96-4AC7-A03B-DF87DB3540DF}"/>
              </a:ext>
            </a:extLst>
          </p:cNvPr>
          <p:cNvSpPr txBox="1"/>
          <p:nvPr/>
        </p:nvSpPr>
        <p:spPr>
          <a:xfrm>
            <a:off x="6835534" y="5271473"/>
            <a:ext cx="2356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71AFD0F-3BE4-4605-B4D1-CE44C2BB4F83}"/>
                  </a:ext>
                </a:extLst>
              </p:cNvPr>
              <p:cNvSpPr txBox="1"/>
              <p:nvPr/>
            </p:nvSpPr>
            <p:spPr>
              <a:xfrm>
                <a:off x="4642829" y="5900648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+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𝒘𝒔𝒊𝒏</m:t>
                    </m:r>
                    <m:r>
                      <a:rPr lang="zh-TW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71AFD0F-3BE4-4605-B4D1-CE44C2BB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29" y="5900648"/>
                <a:ext cx="1085554" cy="400110"/>
              </a:xfrm>
              <a:prstGeom prst="rect">
                <a:avLst/>
              </a:prstGeom>
              <a:blipFill>
                <a:blip r:embed="rId6"/>
                <a:stretch>
                  <a:fillRect l="-6180" t="-7576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41DE77EA-7F56-4742-BB6F-0988781316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B5FAC3F9-BA4B-4F29-849A-DFAA4F1E8806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4213" y="2041525"/>
                <a:ext cx="3383731" cy="4411663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600" dirty="0"/>
                  <a:t>Rotation angle: </a:t>
                </a:r>
              </a:p>
              <a:p>
                <a:pPr eaLnBrk="1" hangingPunct="1"/>
                <a:endParaRPr lang="en-US" altLang="zh-TW" sz="2600" dirty="0"/>
              </a:p>
              <a:p>
                <a:pPr marL="0" indent="0" eaLnBrk="1" hangingPunct="1">
                  <a:buNone/>
                </a:pPr>
                <a:r>
                  <a:rPr lang="en-US" altLang="zh-TW" sz="2600" b="0" dirty="0"/>
                  <a:t>-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zh-TW" alt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TW" sz="2600" dirty="0"/>
              </a:p>
              <a:p>
                <a:pPr marL="0" indent="0" eaLnBrk="1" hangingPunct="1">
                  <a:buNone/>
                </a:pPr>
                <a:endParaRPr lang="en-US" altLang="zh-TW" sz="26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TW" sz="2600" i="1" dirty="0"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TW" altLang="en-US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h𝑔</m:t>
                        </m:r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altLang="zh-TW" sz="2600" dirty="0"/>
              </a:p>
              <a:p>
                <a:pPr marL="0" indent="0" eaLnBrk="1" hangingPunct="1">
                  <a:buNone/>
                </a:pPr>
                <a:r>
                  <a:rPr lang="en-US" altLang="zh-TW" sz="2600" dirty="0"/>
                  <a:t>       </a:t>
                </a:r>
              </a:p>
              <a:p>
                <a:pPr eaLnBrk="1" hangingPunct="1"/>
                <a:endParaRPr lang="en-US" altLang="zh-TW" sz="2600" dirty="0"/>
              </a:p>
            </p:txBody>
          </p:sp>
        </mc:Choice>
        <mc:Fallback xmlns="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B5FAC3F9-BA4B-4F29-849A-DFAA4F1E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4213" y="2041525"/>
                <a:ext cx="3383731" cy="4411663"/>
              </a:xfrm>
              <a:blipFill>
                <a:blip r:embed="rId2"/>
                <a:stretch>
                  <a:fillRect l="-3243" t="-1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31" name="Rectangle 11">
            <a:extLst>
              <a:ext uri="{FF2B5EF4-FFF2-40B4-BE49-F238E27FC236}">
                <a16:creationId xmlns:a16="http://schemas.microsoft.com/office/drawing/2014/main" id="{214F5945-9635-4E94-9B14-3CC7EFE81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FBB8752-9418-4689-B8B7-267CF382C1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4254" y="1866668"/>
            <a:ext cx="5382256" cy="4411663"/>
          </a:xfr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BE5B347-0E7B-4C47-96EB-2CE2DBD67DE3}"/>
              </a:ext>
            </a:extLst>
          </p:cNvPr>
          <p:cNvCxnSpPr>
            <a:cxnSpLocks/>
          </p:cNvCxnSpPr>
          <p:nvPr/>
        </p:nvCxnSpPr>
        <p:spPr>
          <a:xfrm>
            <a:off x="5686059" y="2859042"/>
            <a:ext cx="1161926" cy="209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05F03CE-CB40-4F55-B01E-877C26B78DD0}"/>
              </a:ext>
            </a:extLst>
          </p:cNvPr>
          <p:cNvCxnSpPr>
            <a:cxnSpLocks/>
          </p:cNvCxnSpPr>
          <p:nvPr/>
        </p:nvCxnSpPr>
        <p:spPr>
          <a:xfrm flipH="1">
            <a:off x="5508105" y="2964001"/>
            <a:ext cx="288031" cy="16891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78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7E7F37-3C18-4456-A67B-6CBFDC3E8E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39652" name="2ndplace.wmv">
            <a:hlinkClick r:id="" action="ppaction://media"/>
            <a:extLst>
              <a:ext uri="{FF2B5EF4-FFF2-40B4-BE49-F238E27FC236}">
                <a16:creationId xmlns:a16="http://schemas.microsoft.com/office/drawing/2014/main" id="{06AEFB89-652B-44DD-8F87-3B5FA573A053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9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39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965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39652"/>
                </p:tgtEl>
              </p:cMediaNode>
            </p:video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BDAF17-C1A1-4B60-9F2B-F6661F61F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DFF9C65-2100-466A-9F01-A8C05E01E6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73238"/>
            <a:ext cx="8459787" cy="1773237"/>
          </a:xfrm>
        </p:spPr>
        <p:txBody>
          <a:bodyPr/>
          <a:lstStyle/>
          <a:p>
            <a:pPr eaLnBrk="1" hangingPunct="1"/>
            <a:r>
              <a:rPr lang="en-US" altLang="zh-TW" sz="2600"/>
              <a:t>partition the circle into four quadrants formed by two orthogonal lines which meet inside the circle</a:t>
            </a:r>
          </a:p>
          <a:p>
            <a:pPr eaLnBrk="1" hangingPunct="1"/>
            <a:r>
              <a:rPr lang="en-US" altLang="zh-TW" sz="2600"/>
              <a:t>geometry for the circle its center and a chord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AA1DF7CF-1C11-4CDF-81CE-79002CA9BDA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3136900"/>
            <a:ext cx="5040312" cy="3721100"/>
          </a:xfrm>
        </p:spPr>
      </p:pic>
      <p:sp>
        <p:nvSpPr>
          <p:cNvPr id="79877" name="Rectangle 10">
            <a:extLst>
              <a:ext uri="{FF2B5EF4-FFF2-40B4-BE49-F238E27FC236}">
                <a16:creationId xmlns:a16="http://schemas.microsoft.com/office/drawing/2014/main" id="{31A931DD-57E5-4B6F-ABE7-3ECD1E310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632700" cy="981075"/>
          </a:xfrm>
        </p:spPr>
        <p:txBody>
          <a:bodyPr/>
          <a:lstStyle/>
          <a:p>
            <a:pPr eaLnBrk="1" hangingPunct="1"/>
            <a:r>
              <a:rPr lang="en-US" altLang="zh-TW" sz="3500"/>
              <a:t>3.3.2 Using Signature to Determine the Center of a Circle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A5006-4869-46BE-85D9-3E60CF8C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D36C60-9DB4-41C5-A517-7208DE556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 dirty="0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855C14E-B4E3-449C-9908-E540ED42718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8537" y="531722"/>
            <a:ext cx="3089584" cy="2280940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449018-76A3-4469-BBEE-078935C2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56490"/>
            <a:ext cx="4429125" cy="1647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002E880-E087-4B45-81F7-FEEADBF604BF}"/>
                  </a:ext>
                </a:extLst>
              </p:cNvPr>
              <p:cNvSpPr txBox="1"/>
              <p:nvPr/>
            </p:nvSpPr>
            <p:spPr>
              <a:xfrm>
                <a:off x="655879" y="3528410"/>
                <a:ext cx="4366708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f>
                          <m:f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f>
                          <m:f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f>
                              <m:f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002E880-E087-4B45-81F7-FEEADBF6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9" y="3528410"/>
                <a:ext cx="4366708" cy="914225"/>
              </a:xfrm>
              <a:prstGeom prst="rect">
                <a:avLst/>
              </a:prstGeom>
              <a:blipFill>
                <a:blip r:embed="rId4"/>
                <a:stretch>
                  <a:fillRect l="-2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221ED3E-8D60-4018-8FFD-50D5CA0AAC47}"/>
                  </a:ext>
                </a:extLst>
              </p:cNvPr>
              <p:cNvSpPr txBox="1"/>
              <p:nvPr/>
            </p:nvSpPr>
            <p:spPr>
              <a:xfrm>
                <a:off x="655879" y="4500495"/>
                <a:ext cx="3305970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221ED3E-8D60-4018-8FFD-50D5CA0AA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9" y="4500495"/>
                <a:ext cx="3305970" cy="679289"/>
              </a:xfrm>
              <a:prstGeom prst="rect">
                <a:avLst/>
              </a:prstGeom>
              <a:blipFill>
                <a:blip r:embed="rId5"/>
                <a:stretch>
                  <a:fillRect l="-2952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1">
            <a:extLst>
              <a:ext uri="{FF2B5EF4-FFF2-40B4-BE49-F238E27FC236}">
                <a16:creationId xmlns:a16="http://schemas.microsoft.com/office/drawing/2014/main" id="{6E9C2D14-A93E-4285-BE1D-494827ABAF3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68"/>
          <a:stretch/>
        </p:blipFill>
        <p:spPr>
          <a:xfrm>
            <a:off x="5212057" y="3091552"/>
            <a:ext cx="3729037" cy="2088232"/>
          </a:xfr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492CF1F-7E59-43CF-A04B-423C6C2A369B}"/>
              </a:ext>
            </a:extLst>
          </p:cNvPr>
          <p:cNvCxnSpPr/>
          <p:nvPr/>
        </p:nvCxnSpPr>
        <p:spPr>
          <a:xfrm>
            <a:off x="5292080" y="4221088"/>
            <a:ext cx="86409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B86E0C5-0E27-4003-881B-4624F01EBD2E}"/>
                  </a:ext>
                </a:extLst>
              </p:cNvPr>
              <p:cNvSpPr txBox="1"/>
              <p:nvPr/>
            </p:nvSpPr>
            <p:spPr>
              <a:xfrm>
                <a:off x="655879" y="5132079"/>
                <a:ext cx="2626296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B86E0C5-0E27-4003-881B-4624F01EB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9" y="5132079"/>
                <a:ext cx="2626296" cy="679289"/>
              </a:xfrm>
              <a:prstGeom prst="rect">
                <a:avLst/>
              </a:prstGeom>
              <a:blipFill>
                <a:blip r:embed="rId7"/>
                <a:stretch>
                  <a:fillRect l="-3721" b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932B705-3011-4331-A3D3-CB54730E8987}"/>
                  </a:ext>
                </a:extLst>
              </p:cNvPr>
              <p:cNvSpPr txBox="1"/>
              <p:nvPr/>
            </p:nvSpPr>
            <p:spPr>
              <a:xfrm>
                <a:off x="5201286" y="5512456"/>
                <a:ext cx="17133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932B705-3011-4331-A3D3-CB54730E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86" y="5512456"/>
                <a:ext cx="17133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1">
            <a:extLst>
              <a:ext uri="{FF2B5EF4-FFF2-40B4-BE49-F238E27FC236}">
                <a16:creationId xmlns:a16="http://schemas.microsoft.com/office/drawing/2014/main" id="{17C54C5B-4A9C-41F7-9611-994C79D98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6"/>
          <a:stretch/>
        </p:blipFill>
        <p:spPr bwMode="auto">
          <a:xfrm>
            <a:off x="5212056" y="5962270"/>
            <a:ext cx="3729037" cy="59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9D7F8DE-4165-4CE8-AEFD-EC73E5F91BD0}"/>
              </a:ext>
            </a:extLst>
          </p:cNvPr>
          <p:cNvCxnSpPr/>
          <p:nvPr/>
        </p:nvCxnSpPr>
        <p:spPr>
          <a:xfrm flipH="1">
            <a:off x="2771800" y="4221088"/>
            <a:ext cx="51037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DFD66CF-917F-4BC8-B2EE-7431D87FC8E5}"/>
              </a:ext>
            </a:extLst>
          </p:cNvPr>
          <p:cNvCxnSpPr/>
          <p:nvPr/>
        </p:nvCxnSpPr>
        <p:spPr>
          <a:xfrm flipH="1">
            <a:off x="3546209" y="4190607"/>
            <a:ext cx="51037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17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963C92-E649-418A-8F38-F3EAFA81D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AC2A9FC-4472-4CF2-84FE-7E18A8BC3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3.3.2 Using Signature to Determine the Center of a Circle (cont’)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521EE56-8338-40D3-9659-09F1474FA5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989138"/>
            <a:ext cx="8459788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/>
              <a:t>circle projected onto the four quadrants of the projection index image</a:t>
            </a:r>
          </a:p>
          <a:p>
            <a:pPr eaLnBrk="1" hangingPunct="1">
              <a:lnSpc>
                <a:spcPct val="80000"/>
              </a:lnSpc>
            </a:pPr>
            <a:endParaRPr lang="en-US" altLang="zh-TW" sz="2200"/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7EA852A9-608E-44E0-99D4-8FC6C4281E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719" y="2438400"/>
            <a:ext cx="5651500" cy="4419600"/>
          </a:xfr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6414A0C1-4DED-431E-B95E-D45B327DC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737CA571-BAAA-4A1A-8FA3-7CAC0AD6F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3.3.2 Using Signature to Determine the Center of a Circle (cont’)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3BE5435-8DB6-4CCD-AB1E-D49E5C6EA2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2011867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each quadrant area from histogram of the masked projection</a:t>
            </a:r>
          </a:p>
          <a:p>
            <a:pPr eaLnBrk="1" hangingPunct="1"/>
            <a:r>
              <a:rPr lang="en-US" altLang="zh-TW" sz="2600" dirty="0"/>
              <a:t>       </a:t>
            </a:r>
            <a:r>
              <a:rPr lang="en-US" altLang="zh-TW" sz="2400" dirty="0"/>
              <a:t>positive if    </a:t>
            </a:r>
            <a:r>
              <a:rPr lang="en-US" altLang="zh-TW" sz="2400" i="1" dirty="0"/>
              <a:t>A + B &gt; C + D</a:t>
            </a:r>
            <a:r>
              <a:rPr lang="en-US" altLang="zh-TW" sz="2400" dirty="0"/>
              <a:t>        negative otherwise where</a:t>
            </a:r>
          </a:p>
          <a:p>
            <a:pPr eaLnBrk="1" hangingPunct="1"/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      </a:t>
            </a:r>
          </a:p>
          <a:p>
            <a:pPr eaLnBrk="1" hangingPunct="1"/>
            <a:r>
              <a:rPr lang="en-US" altLang="zh-TW" sz="2600" dirty="0"/>
              <a:t>       </a:t>
            </a:r>
            <a:r>
              <a:rPr lang="en-US" altLang="zh-TW" sz="2400" dirty="0"/>
              <a:t>positive if   </a:t>
            </a:r>
            <a:r>
              <a:rPr lang="en-US" altLang="zh-TW" sz="2400" i="1" dirty="0"/>
              <a:t>B + D &gt; A + C   </a:t>
            </a:r>
            <a:r>
              <a:rPr lang="en-US" altLang="zh-TW" sz="2400" dirty="0"/>
              <a:t> negative otherwise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00B5AA-68E5-4386-97A1-B9BB7126555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6" y="2944087"/>
            <a:ext cx="503237" cy="361950"/>
          </a:xfrm>
        </p:spPr>
      </p:pic>
      <p:pic>
        <p:nvPicPr>
          <p:cNvPr id="81926" name="Picture 7">
            <a:extLst>
              <a:ext uri="{FF2B5EF4-FFF2-40B4-BE49-F238E27FC236}">
                <a16:creationId xmlns:a16="http://schemas.microsoft.com/office/drawing/2014/main" id="{58C0724C-F5F0-4D3B-B4A1-726F2AE6FE9D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76" y="3320610"/>
            <a:ext cx="3744913" cy="736600"/>
          </a:xfrm>
        </p:spPr>
      </p:pic>
      <p:pic>
        <p:nvPicPr>
          <p:cNvPr id="81927" name="Picture 9">
            <a:extLst>
              <a:ext uri="{FF2B5EF4-FFF2-40B4-BE49-F238E27FC236}">
                <a16:creationId xmlns:a16="http://schemas.microsoft.com/office/drawing/2014/main" id="{28DF0F6A-D692-49FF-82C6-A230AAB3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807928"/>
            <a:ext cx="5048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8" name="Picture 10">
            <a:extLst>
              <a:ext uri="{FF2B5EF4-FFF2-40B4-BE49-F238E27FC236}">
                <a16:creationId xmlns:a16="http://schemas.microsoft.com/office/drawing/2014/main" id="{88B710D3-3EEF-4E27-A80F-066A229F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16" y="4134493"/>
            <a:ext cx="352742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9" name="Picture 11">
            <a:extLst>
              <a:ext uri="{FF2B5EF4-FFF2-40B4-BE49-F238E27FC236}">
                <a16:creationId xmlns:a16="http://schemas.microsoft.com/office/drawing/2014/main" id="{410E6800-A793-4B73-A048-E2A4B15D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68" y="5092090"/>
            <a:ext cx="3671888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D30EC61-8854-4FA1-A908-E2EDE3CD4AA6}"/>
                  </a:ext>
                </a:extLst>
              </p:cNvPr>
              <p:cNvSpPr txBox="1"/>
              <p:nvPr/>
            </p:nvSpPr>
            <p:spPr>
              <a:xfrm>
                <a:off x="124676" y="4238257"/>
                <a:ext cx="206351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satisfies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D30EC61-8854-4FA1-A908-E2EDE3CD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6" y="4238257"/>
                <a:ext cx="2063514" cy="391261"/>
              </a:xfrm>
              <a:prstGeom prst="rect">
                <a:avLst/>
              </a:prstGeom>
              <a:blipFill>
                <a:blip r:embed="rId7"/>
                <a:stretch>
                  <a:fillRect l="-2360" t="-7813" r="-2360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98F2C00-BEA6-4F90-BC2A-16667CCA1CAC}"/>
                  </a:ext>
                </a:extLst>
              </p:cNvPr>
              <p:cNvSpPr txBox="1"/>
              <p:nvPr/>
            </p:nvSpPr>
            <p:spPr>
              <a:xfrm>
                <a:off x="127104" y="6195722"/>
                <a:ext cx="2121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satisfies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98F2C00-BEA6-4F90-BC2A-16667CCA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4" y="6195722"/>
                <a:ext cx="2121030" cy="369332"/>
              </a:xfrm>
              <a:prstGeom prst="rect">
                <a:avLst/>
              </a:prstGeom>
              <a:blipFill>
                <a:blip r:embed="rId8"/>
                <a:stretch>
                  <a:fillRect l="-258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8C34647E-7173-4D9B-AEB0-B6AEF7541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7" t="629" r="14632" b="23348"/>
          <a:stretch/>
        </p:blipFill>
        <p:spPr bwMode="auto">
          <a:xfrm>
            <a:off x="7175573" y="4919818"/>
            <a:ext cx="1795670" cy="182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73EB8F-D61A-490C-B45E-DA9528A37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F955DAA-599D-480F-8917-979729FFB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3.4 Summary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A1AAD55-7847-4462-AFF0-54C047CDE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region properties from connected components or signature analysis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>
            <a:extLst>
              <a:ext uri="{FF2B5EF4-FFF2-40B4-BE49-F238E27FC236}">
                <a16:creationId xmlns:a16="http://schemas.microsoft.com/office/drawing/2014/main" id="{80EBE6E0-FBF5-47AD-BDF9-6466E2854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FCED9CE-8150-4AC8-8E3D-4AC0CF865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839200" cy="1295400"/>
          </a:xfrm>
        </p:spPr>
        <p:txBody>
          <a:bodyPr/>
          <a:lstStyle/>
          <a:p>
            <a:pPr eaLnBrk="1" hangingPunct="1"/>
            <a:r>
              <a:rPr lang="en-US" altLang="zh-TW" sz="4800"/>
              <a:t>        </a:t>
            </a:r>
            <a:r>
              <a:rPr lang="en-US" altLang="zh-TW" sz="4800" b="0"/>
              <a:t>Histogram Equalization</a:t>
            </a:r>
            <a:br>
              <a:rPr lang="en-US" altLang="zh-TW" sz="4800" b="0"/>
            </a:br>
            <a:r>
              <a:rPr lang="en-US" altLang="zh-TW" sz="4800" b="0"/>
              <a:t>               (</a:t>
            </a:r>
            <a:r>
              <a:rPr lang="en-US" altLang="zh-TW" sz="4800"/>
              <a:t>Homework)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4B66DF43-2A7F-490C-9BEE-188296569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pixel transformation</a:t>
            </a:r>
          </a:p>
          <a:p>
            <a:pPr eaLnBrk="1" hangingPunct="1">
              <a:defRPr/>
            </a:pPr>
            <a:endParaRPr lang="en-US" altLang="zh-TW" i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i="1" dirty="0"/>
              <a:t>   </a:t>
            </a:r>
            <a:r>
              <a:rPr lang="en-US" altLang="zh-TW" i="1" dirty="0"/>
              <a:t>- r, s</a:t>
            </a:r>
            <a:r>
              <a:rPr lang="en-US" altLang="zh-TW" dirty="0"/>
              <a:t>: original, new intensity,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    T</a:t>
            </a:r>
            <a:r>
              <a:rPr lang="en-US" altLang="zh-TW" dirty="0"/>
              <a:t>: transformation</a:t>
            </a:r>
          </a:p>
          <a:p>
            <a:pPr eaLnBrk="1" hangingPunct="1">
              <a:defRPr/>
            </a:pPr>
            <a:endParaRPr lang="en-US" altLang="zh-TW" i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   -T( r ) single-valued, monotonically increasing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-                       for </a:t>
            </a:r>
          </a:p>
        </p:txBody>
      </p:sp>
      <p:pic>
        <p:nvPicPr>
          <p:cNvPr id="83973" name="Picture 5">
            <a:extLst>
              <a:ext uri="{FF2B5EF4-FFF2-40B4-BE49-F238E27FC236}">
                <a16:creationId xmlns:a16="http://schemas.microsoft.com/office/drawing/2014/main" id="{DB1DE131-7E50-4E1F-88BD-80D90148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68" y="5455063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4" name="Picture 6">
            <a:extLst>
              <a:ext uri="{FF2B5EF4-FFF2-40B4-BE49-F238E27FC236}">
                <a16:creationId xmlns:a16="http://schemas.microsoft.com/office/drawing/2014/main" id="{1A522747-B771-46B6-80C0-9D08FF934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56" y="5445224"/>
            <a:ext cx="1828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5" name="Picture 8">
            <a:extLst>
              <a:ext uri="{FF2B5EF4-FFF2-40B4-BE49-F238E27FC236}">
                <a16:creationId xmlns:a16="http://schemas.microsoft.com/office/drawing/2014/main" id="{55896123-9063-426C-AF90-F6C2446C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16764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DF6094D5-FC3A-4810-B215-D7D6F16FAE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40271E3-0225-4C26-8EE0-6968402D0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3.2 Region Properties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331FF9-995E-47E1-85FC-FF3F2C70B5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280400" cy="4483100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length of perimeter                                               , successive pixels neighbors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where </a:t>
            </a:r>
            <a:r>
              <a:rPr lang="en-US" altLang="zh-TW" sz="2600" i="1" dirty="0"/>
              <a:t>k+1</a:t>
            </a:r>
            <a:r>
              <a:rPr lang="en-US" altLang="zh-TW" sz="2600" dirty="0"/>
              <a:t> is computed modulo </a:t>
            </a:r>
            <a:r>
              <a:rPr lang="en-US" altLang="zh-TW" sz="2600" i="1" dirty="0"/>
              <a:t>K</a:t>
            </a:r>
            <a:r>
              <a:rPr lang="en-US" altLang="zh-TW" sz="2600" dirty="0"/>
              <a:t>  i.e. 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6A9BEB58-33A1-45AA-98E5-2DC9D399367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2060575"/>
            <a:ext cx="4032250" cy="431800"/>
          </a:xfrm>
        </p:spPr>
      </p:pic>
      <p:pic>
        <p:nvPicPr>
          <p:cNvPr id="15366" name="Picture 9">
            <a:extLst>
              <a:ext uri="{FF2B5EF4-FFF2-40B4-BE49-F238E27FC236}">
                <a16:creationId xmlns:a16="http://schemas.microsoft.com/office/drawing/2014/main" id="{7E794501-2E0B-4FC0-A912-96258AC68BA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3068638"/>
            <a:ext cx="6408738" cy="1143000"/>
          </a:xfrm>
        </p:spPr>
      </p:pic>
      <p:pic>
        <p:nvPicPr>
          <p:cNvPr id="15367" name="Picture 11">
            <a:extLst>
              <a:ext uri="{FF2B5EF4-FFF2-40B4-BE49-F238E27FC236}">
                <a16:creationId xmlns:a16="http://schemas.microsoft.com/office/drawing/2014/main" id="{10BFF80A-B505-4493-81DF-B1294A35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365625"/>
            <a:ext cx="2352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12">
            <a:extLst>
              <a:ext uri="{FF2B5EF4-FFF2-40B4-BE49-F238E27FC236}">
                <a16:creationId xmlns:a16="http://schemas.microsoft.com/office/drawing/2014/main" id="{E3783D0B-6877-4FF8-88C9-D084DCE8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87901"/>
            <a:ext cx="3295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619DEAB-5515-453E-996F-404550D1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5172869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B4C741C-92EC-4477-9815-CF3A4065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8" y="5061744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7A93C06-B257-4C28-ABFE-5320FB30D96B}"/>
              </a:ext>
            </a:extLst>
          </p:cNvPr>
          <p:cNvCxnSpPr/>
          <p:nvPr/>
        </p:nvCxnSpPr>
        <p:spPr>
          <a:xfrm>
            <a:off x="4518273" y="6144744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6D53A53-FF90-4621-A887-7CC166A66179}"/>
              </a:ext>
            </a:extLst>
          </p:cNvPr>
          <p:cNvCxnSpPr/>
          <p:nvPr/>
        </p:nvCxnSpPr>
        <p:spPr>
          <a:xfrm>
            <a:off x="5276851" y="6119454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8C1CC1E-2407-4E95-8EF7-16D7A04AB14F}"/>
              </a:ext>
            </a:extLst>
          </p:cNvPr>
          <p:cNvCxnSpPr/>
          <p:nvPr/>
        </p:nvCxnSpPr>
        <p:spPr>
          <a:xfrm>
            <a:off x="4518273" y="5863432"/>
            <a:ext cx="4857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7470D18-527C-4408-ACD0-5AA63DC59DEA}"/>
              </a:ext>
            </a:extLst>
          </p:cNvPr>
          <p:cNvCxnSpPr/>
          <p:nvPr/>
        </p:nvCxnSpPr>
        <p:spPr>
          <a:xfrm>
            <a:off x="5292079" y="5863432"/>
            <a:ext cx="4857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3198DE3-821E-4A76-BBAC-E979FAB2828D}"/>
              </a:ext>
            </a:extLst>
          </p:cNvPr>
          <p:cNvCxnSpPr/>
          <p:nvPr/>
        </p:nvCxnSpPr>
        <p:spPr>
          <a:xfrm>
            <a:off x="5004048" y="5517232"/>
            <a:ext cx="0" cy="2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381D44A-596A-4B7F-B96C-0D62840D7486}"/>
              </a:ext>
            </a:extLst>
          </p:cNvPr>
          <p:cNvCxnSpPr/>
          <p:nvPr/>
        </p:nvCxnSpPr>
        <p:spPr>
          <a:xfrm>
            <a:off x="5364088" y="5557160"/>
            <a:ext cx="0" cy="2733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3C4FE6D-625E-4079-81D4-9AE702AB1F46}"/>
              </a:ext>
            </a:extLst>
          </p:cNvPr>
          <p:cNvCxnSpPr/>
          <p:nvPr/>
        </p:nvCxnSpPr>
        <p:spPr>
          <a:xfrm>
            <a:off x="5292079" y="6208181"/>
            <a:ext cx="0" cy="2733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7645006-F926-42DE-A550-468CE30465A7}"/>
              </a:ext>
            </a:extLst>
          </p:cNvPr>
          <p:cNvCxnSpPr/>
          <p:nvPr/>
        </p:nvCxnSpPr>
        <p:spPr>
          <a:xfrm>
            <a:off x="4990481" y="6161371"/>
            <a:ext cx="0" cy="2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B8919E7-4C0F-4A21-910C-CB0FAA3999F9}"/>
              </a:ext>
            </a:extLst>
          </p:cNvPr>
          <p:cNvCxnSpPr/>
          <p:nvPr/>
        </p:nvCxnSpPr>
        <p:spPr>
          <a:xfrm flipV="1">
            <a:off x="8170863" y="6211022"/>
            <a:ext cx="252412" cy="1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D8029F-315B-48E3-A851-2F3063A5E269}"/>
              </a:ext>
            </a:extLst>
          </p:cNvPr>
          <p:cNvCxnSpPr>
            <a:cxnSpLocks/>
          </p:cNvCxnSpPr>
          <p:nvPr/>
        </p:nvCxnSpPr>
        <p:spPr>
          <a:xfrm>
            <a:off x="7403290" y="6234941"/>
            <a:ext cx="387350" cy="26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6841AC-3092-4400-B04D-46203A63EC62}"/>
              </a:ext>
            </a:extLst>
          </p:cNvPr>
          <p:cNvCxnSpPr>
            <a:cxnSpLocks/>
          </p:cNvCxnSpPr>
          <p:nvPr/>
        </p:nvCxnSpPr>
        <p:spPr>
          <a:xfrm>
            <a:off x="8035925" y="5736431"/>
            <a:ext cx="387350" cy="2603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B744C2E-EB3E-4F1A-9041-1CE7C5217264}"/>
              </a:ext>
            </a:extLst>
          </p:cNvPr>
          <p:cNvCxnSpPr/>
          <p:nvPr/>
        </p:nvCxnSpPr>
        <p:spPr>
          <a:xfrm flipV="1">
            <a:off x="7382665" y="5818900"/>
            <a:ext cx="252412" cy="1366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6493A1-F9D4-4D48-ADC3-97800C94C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84995" name="Picture 7">
            <a:extLst>
              <a:ext uri="{FF2B5EF4-FFF2-40B4-BE49-F238E27FC236}">
                <a16:creationId xmlns:a16="http://schemas.microsoft.com/office/drawing/2014/main" id="{B4030DF8-9846-4FC5-BE9A-523E056F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0"/>
            <a:ext cx="44545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6" name="Picture 9">
            <a:extLst>
              <a:ext uri="{FF2B5EF4-FFF2-40B4-BE49-F238E27FC236}">
                <a16:creationId xmlns:a16="http://schemas.microsoft.com/office/drawing/2014/main" id="{E3933355-2A59-4960-B1E9-4D783DA5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9530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402017F1-9861-4AA4-982A-036D5353BC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5B698030-FBA8-4816-ACE5-368BF5A09C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3"/>
            <a:stretch>
              <a:fillRect l="-1704" t="-1796" b="-5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4831AB4C-918E-442D-99D4-7DEA05A05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839200" cy="1295400"/>
          </a:xfrm>
        </p:spPr>
        <p:txBody>
          <a:bodyPr/>
          <a:lstStyle/>
          <a:p>
            <a:pPr eaLnBrk="1" hangingPunct="1"/>
            <a:r>
              <a:rPr lang="en-US" altLang="zh-TW" sz="4800"/>
              <a:t>        </a:t>
            </a:r>
            <a:r>
              <a:rPr lang="en-US" altLang="zh-TW" sz="4800" b="0"/>
              <a:t>Histogram Equalization</a:t>
            </a:r>
            <a:br>
              <a:rPr lang="en-US" altLang="zh-TW" sz="4800" b="0"/>
            </a:br>
            <a:r>
              <a:rPr lang="en-US" altLang="zh-TW" sz="4800" b="0"/>
              <a:t>               (</a:t>
            </a:r>
            <a:r>
              <a:rPr lang="en-US" altLang="zh-TW" sz="4800"/>
              <a:t>Homework)</a:t>
            </a:r>
          </a:p>
        </p:txBody>
      </p:sp>
      <p:pic>
        <p:nvPicPr>
          <p:cNvPr id="86021" name="Picture 6">
            <a:extLst>
              <a:ext uri="{FF2B5EF4-FFF2-40B4-BE49-F238E27FC236}">
                <a16:creationId xmlns:a16="http://schemas.microsoft.com/office/drawing/2014/main" id="{47A4BFE9-57A8-4076-8842-6121DFB0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22098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2" name="Picture 8">
            <a:extLst>
              <a:ext uri="{FF2B5EF4-FFF2-40B4-BE49-F238E27FC236}">
                <a16:creationId xmlns:a16="http://schemas.microsoft.com/office/drawing/2014/main" id="{5161EBC3-A504-4F03-B21C-05174D4C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878513"/>
            <a:ext cx="2057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3" name="Picture 9">
            <a:extLst>
              <a:ext uri="{FF2B5EF4-FFF2-40B4-BE49-F238E27FC236}">
                <a16:creationId xmlns:a16="http://schemas.microsoft.com/office/drawing/2014/main" id="{834070AA-0B0C-49A7-AD2B-03C638FC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897563"/>
            <a:ext cx="2495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標題 1">
            <a:extLst>
              <a:ext uri="{FF2B5EF4-FFF2-40B4-BE49-F238E27FC236}">
                <a16:creationId xmlns:a16="http://schemas.microsoft.com/office/drawing/2014/main" id="{E1143690-C996-4FE5-82C1-DC788F4A1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87043" name="內容版面配置區 6">
            <a:extLst>
              <a:ext uri="{FF2B5EF4-FFF2-40B4-BE49-F238E27FC236}">
                <a16:creationId xmlns:a16="http://schemas.microsoft.com/office/drawing/2014/main" id="{4DA46CD6-355F-4316-85CB-65841A3210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4063" y="2890838"/>
            <a:ext cx="3629025" cy="2066925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3237F4-75A5-4495-9682-C7D54F2C1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87045" name="圖片 4">
            <a:extLst>
              <a:ext uri="{FF2B5EF4-FFF2-40B4-BE49-F238E27FC236}">
                <a16:creationId xmlns:a16="http://schemas.microsoft.com/office/drawing/2014/main" id="{4C573802-CF95-4CB0-B858-03A01EEC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924175"/>
            <a:ext cx="31908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27E620-C539-4206-9033-A72BF12158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40240BE-8615-4DCD-BB43-98DC9591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Project due </a:t>
            </a:r>
            <a:r>
              <a:rPr lang="en-US" altLang="zh-TW" dirty="0">
                <a:solidFill>
                  <a:srgbClr val="FF0000"/>
                </a:solidFill>
              </a:rPr>
              <a:t>Oct. 13</a:t>
            </a:r>
            <a:r>
              <a:rPr lang="en-US" altLang="zh-TW" dirty="0"/>
              <a:t>:</a:t>
            </a:r>
          </a:p>
          <a:p>
            <a:pPr eaLnBrk="1" hangingPunct="1"/>
            <a:r>
              <a:rPr lang="en-US" altLang="zh-TW" dirty="0"/>
              <a:t>Write a program to do histogram equalization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ABE7AA9-955C-4172-9415-7C8A74A5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101013" cy="1295400"/>
          </a:xfrm>
        </p:spPr>
        <p:txBody>
          <a:bodyPr/>
          <a:lstStyle/>
          <a:p>
            <a:pPr eaLnBrk="1" hangingPunct="1"/>
            <a:r>
              <a:rPr lang="en-US" altLang="zh-TW" sz="4800" b="0"/>
              <a:t>Histogram Equalization</a:t>
            </a:r>
            <a:br>
              <a:rPr lang="en-US" altLang="zh-TW" sz="4800" b="0"/>
            </a:br>
            <a:r>
              <a:rPr lang="en-US" altLang="zh-TW" sz="4800" b="0"/>
              <a:t>               (</a:t>
            </a:r>
            <a:r>
              <a:rPr lang="en-US" altLang="zh-TW" sz="4800"/>
              <a:t>Homework)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10BB1315-7A13-42E3-8E79-FB3393BB08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3A3733E-0DC8-43CF-A601-42B6EEE8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2895600"/>
            <a:ext cx="2362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9600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FC201-8603-416E-95F0-3DB4DA7C3C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2570-4C5D-426F-8160-C7A37699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84664"/>
              </p:ext>
            </p:extLst>
          </p:nvPr>
        </p:nvGraphicFramePr>
        <p:xfrm>
          <a:off x="5093494" y="3499729"/>
          <a:ext cx="2890839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7">
                  <a:extLst>
                    <a:ext uri="{9D8B030D-6E8A-4147-A177-3AD203B41FA5}">
                      <a16:colId xmlns:a16="http://schemas.microsoft.com/office/drawing/2014/main" val="32904997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2628665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537313204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873205316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1578987845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456621041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50302623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8754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264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703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3808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735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195965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EC67E6A-DEA1-4EB6-BBCF-CBDC48FA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5247"/>
            <a:ext cx="6408738" cy="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85A60C-CB84-484D-BC59-04BEC3A7E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5" t="54219"/>
          <a:stretch/>
        </p:blipFill>
        <p:spPr bwMode="auto">
          <a:xfrm>
            <a:off x="395536" y="5723103"/>
            <a:ext cx="30963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43B32B-91B7-4840-A515-A09A6A55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35405"/>
              </p:ext>
            </p:extLst>
          </p:nvPr>
        </p:nvGraphicFramePr>
        <p:xfrm>
          <a:off x="1259632" y="4437112"/>
          <a:ext cx="11757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>
                  <a:extLst>
                    <a:ext uri="{9D8B030D-6E8A-4147-A177-3AD203B41FA5}">
                      <a16:colId xmlns:a16="http://schemas.microsoft.com/office/drawing/2014/main" val="1661037055"/>
                    </a:ext>
                  </a:extLst>
                </a:gridCol>
                <a:gridCol w="391931">
                  <a:extLst>
                    <a:ext uri="{9D8B030D-6E8A-4147-A177-3AD203B41FA5}">
                      <a16:colId xmlns:a16="http://schemas.microsoft.com/office/drawing/2014/main" val="1216243034"/>
                    </a:ext>
                  </a:extLst>
                </a:gridCol>
                <a:gridCol w="391931">
                  <a:extLst>
                    <a:ext uri="{9D8B030D-6E8A-4147-A177-3AD203B41FA5}">
                      <a16:colId xmlns:a16="http://schemas.microsoft.com/office/drawing/2014/main" val="4537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4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665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23F6E0-6502-48AD-A98E-DA87276A3EFD}"/>
                  </a:ext>
                </a:extLst>
              </p:cNvPr>
              <p:cNvSpPr txBox="1"/>
              <p:nvPr/>
            </p:nvSpPr>
            <p:spPr>
              <a:xfrm>
                <a:off x="5620080" y="5878296"/>
                <a:ext cx="1566738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|P| = 8+2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23F6E0-6502-48AD-A98E-DA87276A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80" y="5878296"/>
                <a:ext cx="1566738" cy="396327"/>
              </a:xfrm>
              <a:prstGeom prst="rect">
                <a:avLst/>
              </a:prstGeom>
              <a:blipFill>
                <a:blip r:embed="rId3"/>
                <a:stretch>
                  <a:fillRect l="-3502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DAA3A2C6-A6E2-4446-89CD-F3ACAEADA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pPr eaLnBrk="1" hangingPunct="1"/>
            <a:r>
              <a:rPr lang="en-US" altLang="zh-TW" dirty="0"/>
              <a:t>3.2 Region Properties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65FDA-4046-4ED1-A2F2-8CBB6227DD03}"/>
              </a:ext>
            </a:extLst>
          </p:cNvPr>
          <p:cNvSpPr txBox="1"/>
          <p:nvPr/>
        </p:nvSpPr>
        <p:spPr>
          <a:xfrm>
            <a:off x="4211960" y="3300482"/>
            <a:ext cx="90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e.g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7885485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39809</TotalTime>
  <Words>2386</Words>
  <Application>Microsoft Office PowerPoint</Application>
  <PresentationFormat>如螢幕大小 (4:3)</PresentationFormat>
  <Paragraphs>658</Paragraphs>
  <Slides>84</Slides>
  <Notes>11</Notes>
  <HiddenSlides>0</HiddenSlides>
  <MMClips>6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2" baseType="lpstr">
      <vt:lpstr>新細明體</vt:lpstr>
      <vt:lpstr>Arial</vt:lpstr>
      <vt:lpstr>Calibri</vt:lpstr>
      <vt:lpstr>Cambria Math</vt:lpstr>
      <vt:lpstr>Comic Sans MS</vt:lpstr>
      <vt:lpstr>Times New Roman</vt:lpstr>
      <vt:lpstr>Wingdings</vt:lpstr>
      <vt:lpstr>Network</vt:lpstr>
      <vt:lpstr>Computer and Robot Vision I</vt:lpstr>
      <vt:lpstr>Outline</vt:lpstr>
      <vt:lpstr>3.1 Introduction</vt:lpstr>
      <vt:lpstr>3.2 Region Properties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PowerPoint 簡報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PowerPoint 簡報</vt:lpstr>
      <vt:lpstr>3.2.1 Extremal Points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PowerPoint 簡報</vt:lpstr>
      <vt:lpstr>PowerPoint 簡報</vt:lpstr>
      <vt:lpstr>3.2.1 Extremal Points (cont’)</vt:lpstr>
      <vt:lpstr>PowerPoint 簡報</vt:lpstr>
      <vt:lpstr>3.2.1 Extremal Points (cont’)</vt:lpstr>
      <vt:lpstr>3.2.1 Extremal Points (cont’)</vt:lpstr>
      <vt:lpstr>3.2.2 Spatial Moments </vt:lpstr>
      <vt:lpstr>3.2.3 Mixed Spatial Gray Level Moments </vt:lpstr>
      <vt:lpstr>3.2.3 Mixed Spatial Gray Level Moments (cont’)</vt:lpstr>
      <vt:lpstr>3.2.3 Mixed Spatial Gray Level Moments (cont’)</vt:lpstr>
      <vt:lpstr>3.2.3 Mixed Spatial Gray Level Moments (cont’)</vt:lpstr>
      <vt:lpstr>PowerPoint 簡報</vt:lpstr>
      <vt:lpstr>3.3 Signature Properties</vt:lpstr>
      <vt:lpstr>3.3 Signature Properties</vt:lpstr>
      <vt:lpstr>3.3 Signature Properties (cont’)</vt:lpstr>
      <vt:lpstr>3.3 Signature Properties (cont’)</vt:lpstr>
      <vt:lpstr>3.3 Signature Properties (cont’)</vt:lpstr>
      <vt:lpstr>3.3 Signature Properties (cont’)</vt:lpstr>
      <vt:lpstr>3.3 Signature Properties (cont’)</vt:lpstr>
      <vt:lpstr>3.3 Signature Properties (cont’)</vt:lpstr>
      <vt:lpstr>PowerPoint 簡報</vt:lpstr>
      <vt:lpstr>3.3.1 Signature Analysis to Determine the Center and Orientation of a Rectangle</vt:lpstr>
      <vt:lpstr>3.3.1 Signature Analysis to Determine the Center and Orientation of a Rectangle (cont’)</vt:lpstr>
      <vt:lpstr>PowerPoint 簡報</vt:lpstr>
      <vt:lpstr>PowerPoint 簡報</vt:lpstr>
      <vt:lpstr>PowerPoint 簡報</vt:lpstr>
      <vt:lpstr>PowerPoint 簡報</vt:lpstr>
      <vt:lpstr>3.3.1 Signature Analysis to Determine the Center and Orientation of a Rectangle (cont’)</vt:lpstr>
      <vt:lpstr>3.3.1 Signature Analysis to Determine the Center and Orientation of a Rectangle (cont’)</vt:lpstr>
      <vt:lpstr>PowerPoint 簡報</vt:lpstr>
      <vt:lpstr>3.3.1 Signature Analysis to Determine the Center and Orientation of a Rectangle (cont’)</vt:lpstr>
      <vt:lpstr>PowerPoint 簡報</vt:lpstr>
      <vt:lpstr>3.3.2 Using Signature to Determine the Center of a Circle</vt:lpstr>
      <vt:lpstr>PowerPoint 簡報</vt:lpstr>
      <vt:lpstr>3.3.2 Using Signature to Determine the Center of a Circle (cont’)</vt:lpstr>
      <vt:lpstr>3.3.2 Using Signature to Determine the Center of a Circle (cont’)</vt:lpstr>
      <vt:lpstr>3.4 Summary</vt:lpstr>
      <vt:lpstr>        Histogram Equalization                (Homework)</vt:lpstr>
      <vt:lpstr>PowerPoint 簡報</vt:lpstr>
      <vt:lpstr>        Histogram Equalization                (Homework)</vt:lpstr>
      <vt:lpstr>PowerPoint 簡報</vt:lpstr>
      <vt:lpstr>Histogram Equalization                (Homework)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boss</dc:creator>
  <cp:lastModifiedBy>BINGJHANG Lin</cp:lastModifiedBy>
  <cp:revision>168</cp:revision>
  <dcterms:created xsi:type="dcterms:W3CDTF">2004-02-27T09:53:19Z</dcterms:created>
  <dcterms:modified xsi:type="dcterms:W3CDTF">2020-09-29T08:42:34Z</dcterms:modified>
</cp:coreProperties>
</file>