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8" r:id="rId83"/>
    <p:sldId id="339" r:id="rId84"/>
    <p:sldId id="340" r:id="rId85"/>
    <p:sldId id="341" r:id="rId86"/>
    <p:sldId id="342" r:id="rId87"/>
    <p:sldId id="343" r:id="rId88"/>
    <p:sldId id="344" r:id="rId89"/>
    <p:sldId id="345" r:id="rId90"/>
    <p:sldId id="362"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Lst>
  <p:sldSz cx="9144000" cy="6858000" type="screen4x3"/>
  <p:notesSz cx="6858000" cy="9144000"/>
  <p:embeddedFontLst>
    <p:embeddedFont>
      <p:font typeface="Schoolbell" panose="02020500000000000000" charset="0"/>
      <p:regular r:id="rId109"/>
    </p:embeddedFont>
    <p:embeddedFont>
      <p:font typeface="Comic Sans MS" panose="030F0702030302020204" pitchFamily="66" charset="0"/>
      <p:regular r:id="rId110"/>
      <p:bold r:id="rId111"/>
      <p:italic r:id="rId112"/>
      <p:boldItalic r:id="rId113"/>
    </p:embeddedFont>
    <p:embeddedFont>
      <p:font typeface="Kristen ITC" panose="03050502040202030202" pitchFamily="66" charset="0"/>
      <p:regular r:id="rId114"/>
    </p:embeddedFont>
    <p:embeddedFont>
      <p:font typeface="KaiTi" panose="02010609060101010101" pitchFamily="49" charset="-122"/>
      <p:regular r:id="rId1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6" roundtripDataSignature="AMtx7mhjamen90dsPZHpjdw27wOMDrvo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9E65D5-43F5-4D80-A7F7-EF70303CAB03}">
  <a:tblStyle styleId="{179E65D5-43F5-4D80-A7F7-EF70303CAB0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6F6E6"/>
          </a:solidFill>
        </a:fill>
      </a:tcStyle>
    </a:wholeTbl>
    <a:band1H>
      <a:tcTxStyle/>
      <a:tcStyle>
        <a:tcBdr/>
        <a:fill>
          <a:solidFill>
            <a:srgbClr val="ECECCA"/>
          </a:solidFill>
        </a:fill>
      </a:tcStyle>
    </a:band1H>
    <a:band2H>
      <a:tcTxStyle/>
      <a:tcStyle>
        <a:tcBdr/>
      </a:tcStyle>
    </a:band2H>
    <a:band1V>
      <a:tcTxStyle/>
      <a:tcStyle>
        <a:tcBdr/>
        <a:fill>
          <a:solidFill>
            <a:srgbClr val="ECEC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5353" autoAdjust="0"/>
  </p:normalViewPr>
  <p:slideViewPr>
    <p:cSldViewPr snapToGrid="0">
      <p:cViewPr>
        <p:scale>
          <a:sx n="70" d="100"/>
          <a:sy n="70" d="100"/>
        </p:scale>
        <p:origin x="1197" y="1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5.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6.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215900" marR="0" lvl="0" indent="-214313"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200" b="0" i="0" u="none" strike="noStrike" cap="none">
              <a:solidFill>
                <a:srgbClr val="000000"/>
              </a:solidFill>
              <a:latin typeface="Times New Roman"/>
              <a:ea typeface="Times New Roman"/>
              <a:cs typeface="Times New Roman"/>
              <a:sym typeface="Times New Roman"/>
            </a:endParaRPr>
          </a:p>
        </p:txBody>
      </p:sp>
      <p:sp>
        <p:nvSpPr>
          <p:cNvPr id="71" name="Google Shape;7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2" name="Google Shape;72;p1:notes"/>
          <p:cNvSpPr txBo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sp>
        <p:nvSpPr>
          <p:cNvPr id="73" name="Google Shape;7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smtClean="0"/>
              <a:t>We can use any one of the following five decision rules</a:t>
            </a:r>
            <a:r>
              <a:rPr lang="en-US" baseline="0" dirty="0" smtClean="0"/>
              <a:t> at each nonterminal node</a:t>
            </a:r>
            <a:endParaRPr dirty="0"/>
          </a:p>
        </p:txBody>
      </p:sp>
      <p:sp>
        <p:nvSpPr>
          <p:cNvPr id="1177" name="Google Shape;1177;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4" name="Google Shape;1184;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1" name="Google Shape;1191;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8" name="Google Shape;1198;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6" name="Google Shape;1206;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3" name="Google Shape;1213;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213" name="Google Shape;1213;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915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考慮一個理想的人，他總是希望給出最準確的判斷，他的Economic Gain Matrix，就是一個單位矩陣</a:t>
            </a:r>
            <a:endParaRPr/>
          </a:p>
        </p:txBody>
      </p:sp>
      <p:sp>
        <p:nvSpPr>
          <p:cNvPr id="242" name="Google Shape;24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60" name="Google Shape;26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7" name="Google Shape;29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9/29 教到這裡</a:t>
            </a:r>
            <a:endParaRPr/>
          </a:p>
        </p:txBody>
      </p:sp>
      <p:sp>
        <p:nvSpPr>
          <p:cNvPr id="298" name="Google Shape;298;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56" name="Google Shape;35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6" name="Google Shape;3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6" name="Google Shape;40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系統嚴格的例子</a:t>
            </a:r>
            <a:endParaRPr/>
          </a:p>
        </p:txBody>
      </p:sp>
      <p:sp>
        <p:nvSpPr>
          <p:cNvPr id="419" name="Google Shape;419;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34</a:t>
            </a:fld>
            <a:endParaRPr sz="1200">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8" name="Google Shape;42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系統寬鬆的例子</a:t>
            </a:r>
            <a:endParaRPr/>
          </a:p>
        </p:txBody>
      </p:sp>
      <p:sp>
        <p:nvSpPr>
          <p:cNvPr id="439" name="Google Shape;43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6" name="Google Shape;4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3" name="Google Shape;45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i="1"/>
              <a:t>(t, a, d)</a:t>
            </a:r>
            <a:r>
              <a:rPr lang="en-US"/>
              <a:t>: event of classifying the observed unit</a:t>
            </a:r>
            <a:endParaRPr/>
          </a:p>
          <a:p>
            <a:pPr marL="0" lvl="0" indent="0" algn="l" rtl="0">
              <a:spcBef>
                <a:spcPts val="360"/>
              </a:spcBef>
              <a:spcAft>
                <a:spcPts val="0"/>
              </a:spcAft>
              <a:buNone/>
            </a:pPr>
            <a:endParaRPr/>
          </a:p>
        </p:txBody>
      </p:sp>
      <p:sp>
        <p:nvSpPr>
          <p:cNvPr id="473" name="Google Shape;47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39</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2" name="Google Shape;48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9" name="Google Shape;48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8" name="Google Shape;49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Collusion 共謀</a:t>
            </a:r>
            <a:endParaRPr/>
          </a:p>
        </p:txBody>
      </p:sp>
      <p:sp>
        <p:nvSpPr>
          <p:cNvPr id="499" name="Google Shape;499;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42</a:t>
            </a:fld>
            <a:endParaRPr sz="1200">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43</a:t>
            </a:fld>
            <a:endParaRPr sz="1200">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9" name="Google Shape;51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3" name="Google Shape;53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1" name="Google Shape;54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8" name="Google Shape;54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5" name="Google Shape;55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48</a:t>
            </a:fld>
            <a:endParaRPr sz="1200">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4" name="Google Shape;56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9" name="Google Shape;57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51</a:t>
            </a:fld>
            <a:endParaRPr sz="1200">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52</a:t>
            </a:fld>
            <a:endParaRPr sz="1200">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2" name="Google Shape;61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53</a:t>
            </a:fld>
            <a:endParaRPr sz="1200">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8" name="Google Shape;62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54</a:t>
            </a:fld>
            <a:endParaRPr sz="1200">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0" name="Google Shape;64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55</a:t>
            </a:fld>
            <a:endParaRPr sz="1200">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9" name="Google Shape;65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6" name="Google Shape;66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58</a:t>
            </a:fld>
            <a:endParaRPr sz="1200">
              <a:solidFill>
                <a:schemeClr val="dk1"/>
              </a:solidFill>
              <a:latin typeface="Arial"/>
              <a:ea typeface="Arial"/>
              <a:cs typeface="Arial"/>
              <a:sym typeface="Arial"/>
            </a:endParaRPr>
          </a:p>
        </p:txBody>
      </p:sp>
      <p:sp>
        <p:nvSpPr>
          <p:cNvPr id="673" name="Google Shape;67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4" name="Google Shape;67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5" name="Google Shape;68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59</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7" name="Google Shape;6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60</a:t>
            </a:fld>
            <a:endParaRPr sz="1200">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1" name="Google Shape;711;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61</a:t>
            </a:fld>
            <a:endParaRPr sz="1200">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7" name="Google Shape;72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4" name="Google Shape;73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Possible measurements x lie in the closed interval [0, 1]</a:t>
            </a:r>
            <a:endParaRPr/>
          </a:p>
          <a:p>
            <a:pPr marL="0" lvl="0" indent="0" algn="l" rtl="0">
              <a:spcBef>
                <a:spcPts val="360"/>
              </a:spcBef>
              <a:spcAft>
                <a:spcPts val="0"/>
              </a:spcAft>
              <a:buNone/>
            </a:pPr>
            <a:r>
              <a:rPr lang="en-US"/>
              <a:t>P(x|t_1) = 3x^2</a:t>
            </a:r>
            <a:endParaRPr/>
          </a:p>
          <a:p>
            <a:pPr marL="0" lvl="0" indent="0" algn="l" rtl="0">
              <a:spcBef>
                <a:spcPts val="360"/>
              </a:spcBef>
              <a:spcAft>
                <a:spcPts val="0"/>
              </a:spcAft>
              <a:buNone/>
            </a:pPr>
            <a:r>
              <a:rPr lang="en-US"/>
              <a:t>P(x|t_2) = 3(1-x^2)/2</a:t>
            </a:r>
            <a:endParaRPr/>
          </a:p>
        </p:txBody>
      </p:sp>
      <p:sp>
        <p:nvSpPr>
          <p:cNvPr id="735" name="Google Shape;735;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63</a:t>
            </a:fld>
            <a:endParaRPr sz="1200">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64</a:t>
            </a:fld>
            <a:endParaRPr sz="1200">
              <a:solidFill>
                <a:schemeClr val="dk1"/>
              </a:solidFill>
              <a:latin typeface="Arial"/>
              <a:ea typeface="Arial"/>
              <a:cs typeface="Arial"/>
              <a:sym typeface="Arial"/>
            </a:endParaRPr>
          </a:p>
        </p:txBody>
      </p:sp>
      <p:sp>
        <p:nvSpPr>
          <p:cNvPr id="746" name="Google Shape;74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7" name="Google Shape;747;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x: measurement</a:t>
            </a:r>
            <a:endParaRPr dirty="0"/>
          </a:p>
          <a:p>
            <a:pPr marL="0" lvl="0" indent="0" algn="l" rtl="0">
              <a:spcBef>
                <a:spcPts val="360"/>
              </a:spcBef>
              <a:spcAft>
                <a:spcPts val="0"/>
              </a:spcAft>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65</a:t>
            </a:fld>
            <a:endParaRPr sz="1200">
              <a:solidFill>
                <a:schemeClr val="dk1"/>
              </a:solidFill>
              <a:latin typeface="Arial"/>
              <a:ea typeface="Arial"/>
              <a:cs typeface="Arial"/>
              <a:sym typeface="Arial"/>
            </a:endParaRPr>
          </a:p>
        </p:txBody>
      </p:sp>
      <p:sp>
        <p:nvSpPr>
          <p:cNvPr id="763" name="Google Shape;76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4" name="Google Shape;76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66</a:t>
            </a:fld>
            <a:endParaRPr sz="1200">
              <a:solidFill>
                <a:schemeClr val="dk1"/>
              </a:solidFill>
              <a:latin typeface="Arial"/>
              <a:ea typeface="Arial"/>
              <a:cs typeface="Arial"/>
              <a:sym typeface="Arial"/>
            </a:endParaRPr>
          </a:p>
        </p:txBody>
      </p:sp>
      <p:sp>
        <p:nvSpPr>
          <p:cNvPr id="774" name="Google Shape;77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67</a:t>
            </a:fld>
            <a:endParaRPr sz="1200">
              <a:solidFill>
                <a:schemeClr val="dk1"/>
              </a:solidFill>
              <a:latin typeface="Arial"/>
              <a:ea typeface="Arial"/>
              <a:cs typeface="Arial"/>
              <a:sym typeface="Arial"/>
            </a:endParaRPr>
          </a:p>
        </p:txBody>
      </p:sp>
      <p:sp>
        <p:nvSpPr>
          <p:cNvPr id="786" name="Google Shape;78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68</a:t>
            </a:fld>
            <a:endParaRPr sz="1200">
              <a:solidFill>
                <a:schemeClr val="dk1"/>
              </a:solidFill>
              <a:latin typeface="Arial"/>
              <a:ea typeface="Arial"/>
              <a:cs typeface="Arial"/>
              <a:sym typeface="Arial"/>
            </a:endParaRPr>
          </a:p>
        </p:txBody>
      </p:sp>
      <p:sp>
        <p:nvSpPr>
          <p:cNvPr id="798" name="Google Shape;798;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9" name="Google Shape;799;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1" name="Google Shape;81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8" name="Google Shape;818;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用 prior probability 的觀點來看 Bayes rule</a:t>
            </a:r>
            <a:endParaRPr/>
          </a:p>
          <a:p>
            <a:pPr marL="0" lvl="0" indent="0" algn="l" rtl="0">
              <a:spcBef>
                <a:spcPts val="360"/>
              </a:spcBef>
              <a:spcAft>
                <a:spcPts val="0"/>
              </a:spcAft>
              <a:buNone/>
            </a:pPr>
            <a:r>
              <a:rPr lang="en-US"/>
              <a:t>\sum_{t \in C} e(t, a)P(d|t)P(t)　這個形式是有用的</a:t>
            </a:r>
            <a:endParaRPr/>
          </a:p>
          <a:p>
            <a:pPr marL="0" lvl="0" indent="0" algn="l" rtl="0">
              <a:spcBef>
                <a:spcPts val="360"/>
              </a:spcBef>
              <a:spcAft>
                <a:spcPts val="0"/>
              </a:spcAft>
              <a:buNone/>
            </a:pPr>
            <a:r>
              <a:rPr lang="en-US"/>
              <a:t>因為能把 P(t) 這個 Prior Probability 抽出</a:t>
            </a:r>
            <a:endParaRPr/>
          </a:p>
        </p:txBody>
      </p:sp>
      <p:sp>
        <p:nvSpPr>
          <p:cNvPr id="819" name="Google Shape;819;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70</a:t>
            </a:fld>
            <a:endParaRPr sz="1200">
              <a:solidFill>
                <a:schemeClr val="dk1"/>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71</a:t>
            </a:fld>
            <a:endParaRPr sz="1200">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7" name="Google Shape;847;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4" name="Google Shape;854;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看不同的</a:t>
            </a:r>
            <a:r>
              <a:rPr lang="en-US" dirty="0"/>
              <a:t> economic gain matrix </a:t>
            </a:r>
            <a:r>
              <a:rPr lang="en-US" dirty="0" err="1"/>
              <a:t>對於</a:t>
            </a:r>
            <a:r>
              <a:rPr lang="en-US" dirty="0"/>
              <a:t> decision rule </a:t>
            </a:r>
            <a:r>
              <a:rPr lang="en-US" dirty="0" err="1"/>
              <a:t>的影響</a:t>
            </a:r>
            <a:endParaRPr dirty="0"/>
          </a:p>
        </p:txBody>
      </p:sp>
      <p:sp>
        <p:nvSpPr>
          <p:cNvPr id="855" name="Google Shape;855;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73</a:t>
            </a:fld>
            <a:endParaRPr sz="1200">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1" name="Google Shape;871;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有一樣的 decision rule</a:t>
            </a:r>
            <a:endParaRPr/>
          </a:p>
        </p:txBody>
      </p:sp>
      <p:sp>
        <p:nvSpPr>
          <p:cNvPr id="872" name="Google Shape;872;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74</a:t>
            </a:fld>
            <a:endParaRPr sz="1200">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5" name="Google Shape;895;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6" name="Google Shape;90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3" name="Google Shape;913;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a:t>
            </a:r>
            <a:r>
              <a:rPr lang="en-US" dirty="0" err="1"/>
              <a:t>e|e^j</a:t>
            </a:r>
            <a:r>
              <a:rPr lang="en-US" dirty="0"/>
              <a:t>; f]  為  在 t=</a:t>
            </a:r>
            <a:r>
              <a:rPr lang="en-US" dirty="0" err="1"/>
              <a:t>c^j</a:t>
            </a:r>
            <a:r>
              <a:rPr lang="en-US" dirty="0"/>
              <a:t> </a:t>
            </a:r>
            <a:r>
              <a:rPr lang="en-US" dirty="0" err="1"/>
              <a:t>的情況下</a:t>
            </a:r>
            <a:r>
              <a:rPr lang="en-US" dirty="0"/>
              <a:t> f </a:t>
            </a:r>
            <a:r>
              <a:rPr lang="en-US" dirty="0" err="1"/>
              <a:t>的expected</a:t>
            </a:r>
            <a:r>
              <a:rPr lang="en-US" dirty="0"/>
              <a:t> economic gain</a:t>
            </a:r>
            <a:endParaRPr dirty="0"/>
          </a:p>
          <a:p>
            <a:pPr marL="0" lvl="0" indent="0" algn="l" rtl="0">
              <a:spcBef>
                <a:spcPts val="360"/>
              </a:spcBef>
              <a:spcAft>
                <a:spcPts val="0"/>
              </a:spcAft>
              <a:buNone/>
            </a:pPr>
            <a:r>
              <a:rPr lang="en-US" dirty="0" err="1"/>
              <a:t>Maxmin</a:t>
            </a:r>
            <a:r>
              <a:rPr lang="en-US" dirty="0"/>
              <a:t>  decision</a:t>
            </a:r>
            <a:r>
              <a:rPr lang="zh-TW" altLang="en-US" dirty="0"/>
              <a:t>的意思是</a:t>
            </a:r>
            <a:r>
              <a:rPr lang="en-US" dirty="0"/>
              <a:t>，</a:t>
            </a:r>
            <a:r>
              <a:rPr lang="en-US" dirty="0" err="1"/>
              <a:t>要最大</a:t>
            </a:r>
            <a:r>
              <a:rPr lang="zh-TW" altLang="en-US" dirty="0"/>
              <a:t>化</a:t>
            </a:r>
            <a:r>
              <a:rPr lang="en-US" altLang="zh-TW" dirty="0" err="1"/>
              <a:t>所有可能的真實情況</a:t>
            </a:r>
            <a:r>
              <a:rPr lang="en-US" altLang="zh-TW" dirty="0"/>
              <a:t> </a:t>
            </a:r>
            <a:r>
              <a:rPr lang="en-US" altLang="zh-TW" dirty="0" err="1"/>
              <a:t>c^j</a:t>
            </a:r>
            <a:r>
              <a:rPr lang="en-US" altLang="zh-TW" dirty="0"/>
              <a:t>  </a:t>
            </a:r>
            <a:r>
              <a:rPr lang="en-US" altLang="zh-TW" dirty="0" err="1"/>
              <a:t>中，最小的那個</a:t>
            </a:r>
            <a:endParaRPr dirty="0"/>
          </a:p>
        </p:txBody>
      </p:sp>
      <p:sp>
        <p:nvSpPr>
          <p:cNvPr id="914" name="Google Shape;914;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77</a:t>
            </a:fld>
            <a:endParaRPr sz="1200">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3" name="Google Shape;92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f(c, d)</a:t>
            </a:r>
            <a:r>
              <a:rPr lang="zh-TW" altLang="en-US" dirty="0"/>
              <a:t>在</a:t>
            </a:r>
            <a:r>
              <a:rPr lang="en-US" altLang="zh-TW" dirty="0"/>
              <a:t>measurement</a:t>
            </a:r>
            <a:r>
              <a:rPr lang="zh-TW" altLang="en-US" dirty="0"/>
              <a:t>是</a:t>
            </a:r>
            <a:r>
              <a:rPr lang="en-US" altLang="zh-TW" dirty="0"/>
              <a:t>d</a:t>
            </a:r>
            <a:r>
              <a:rPr lang="zh-TW" altLang="en-US" dirty="0"/>
              <a:t>的情況下，</a:t>
            </a:r>
            <a:r>
              <a:rPr lang="en-US" altLang="zh-TW" dirty="0"/>
              <a:t>unit</a:t>
            </a:r>
            <a:r>
              <a:rPr lang="zh-TW" altLang="en-US" dirty="0"/>
              <a:t>指定為</a:t>
            </a:r>
            <a:r>
              <a:rPr lang="en-US" altLang="zh-TW" dirty="0"/>
              <a:t>c</a:t>
            </a:r>
            <a:r>
              <a:rPr lang="zh-TW" altLang="en-US" dirty="0"/>
              <a:t>的機率</a:t>
            </a:r>
            <a:endParaRPr dirty="0"/>
          </a:p>
        </p:txBody>
      </p:sp>
      <p:sp>
        <p:nvSpPr>
          <p:cNvPr id="924" name="Google Shape;924;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78</a:t>
            </a:fld>
            <a:endParaRPr sz="1200">
              <a:solidFill>
                <a:schemeClr val="dk1"/>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1" name="Google Shape;93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2" name="Google Shape;932;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79</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3" name="Google Shape;953;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80</a:t>
            </a:fld>
            <a:endParaRPr sz="1200">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0" name="Google Shape;970;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1" name="Google Shape;971;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81</a:t>
            </a:fld>
            <a:endParaRPr sz="1200">
              <a:solidFill>
                <a:schemeClr val="dk1"/>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9" name="Google Shape;97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有兩個 Maximin Decision Rule</a:t>
            </a:r>
            <a:endParaRPr/>
          </a:p>
        </p:txBody>
      </p:sp>
      <p:sp>
        <p:nvSpPr>
          <p:cNvPr id="980" name="Google Shape;980;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82</a:t>
            </a:fld>
            <a:endParaRPr sz="1200">
              <a:solidFill>
                <a:schemeClr val="dk1"/>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6" name="Google Shape;996;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7" name="Google Shape;997;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84</a:t>
            </a:fld>
            <a:endParaRPr sz="1200">
              <a:solidFill>
                <a:schemeClr val="dk1"/>
              </a:solidFill>
              <a:latin typeface="Arial"/>
              <a:ea typeface="Arial"/>
              <a:cs typeface="Arial"/>
              <a:sym typeface="Arial"/>
            </a:endParaRPr>
          </a:p>
        </p:txBody>
      </p:sp>
      <p:sp>
        <p:nvSpPr>
          <p:cNvPr id="1022" name="Google Shape;1022;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3" name="Google Shape;1023;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這裡要說明一個 maximin 的性質:</a:t>
            </a:r>
            <a:endParaRPr/>
          </a:p>
          <a:p>
            <a:pPr marL="0" lvl="0" indent="0" algn="l" rtl="0">
              <a:spcBef>
                <a:spcPts val="360"/>
              </a:spcBef>
              <a:spcAft>
                <a:spcPts val="0"/>
              </a:spcAft>
              <a:buNone/>
            </a:pPr>
            <a:r>
              <a:rPr lang="en-US"/>
              <a:t>Bayes decision rule 的 economic gain 值得最小值，就會剛好是 miximin decision rule 對應的 economic gain值</a:t>
            </a:r>
            <a:endParaRPr/>
          </a:p>
          <a:p>
            <a:pPr marL="0" marR="0" lvl="0" indent="0" algn="l" rtl="0">
              <a:lnSpc>
                <a:spcPct val="100000"/>
              </a:lnSpc>
              <a:spcBef>
                <a:spcPts val="360"/>
              </a:spcBef>
              <a:spcAft>
                <a:spcPts val="0"/>
              </a:spcAft>
              <a:buClr>
                <a:schemeClr val="dk1"/>
              </a:buClr>
              <a:buSzPts val="1200"/>
              <a:buFont typeface="Arial"/>
              <a:buNone/>
            </a:pPr>
            <a:r>
              <a:rPr lang="en-US" sz="1200" b="1"/>
              <a:t>nondeterministic</a:t>
            </a:r>
            <a:endParaRPr/>
          </a:p>
          <a:p>
            <a:pPr marL="0" lvl="0" indent="0" algn="l" rtl="0">
              <a:spcBef>
                <a:spcPts val="36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0" name="Google Shape;1040;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1" name="Google Shape;1041;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3" name="Google Shape;1063;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Miximin 發生在 stochastic decision (</a:t>
            </a:r>
            <a:r>
              <a:rPr lang="en-US" sz="1200" b="1"/>
              <a:t>nondeterministic</a:t>
            </a:r>
            <a:r>
              <a:rPr lang="en-US"/>
              <a:t>)</a:t>
            </a:r>
            <a:endParaRPr/>
          </a:p>
        </p:txBody>
      </p:sp>
      <p:sp>
        <p:nvSpPr>
          <p:cNvPr id="1064" name="Google Shape;1064;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smtClean="0"/>
              <a:t>10/6</a:t>
            </a:r>
            <a:r>
              <a:rPr lang="zh-TW" altLang="en-US" smtClean="0"/>
              <a:t>教到這裡</a:t>
            </a:r>
            <a:endParaRPr/>
          </a:p>
        </p:txBody>
      </p:sp>
      <p:sp>
        <p:nvSpPr>
          <p:cNvPr id="1071" name="Google Shape;107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8" name="Google Shape;1078;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9" name="Google Shape;1079;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088" name="Google Shape;108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088" name="Google Shape;108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7589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8" name="Google Shape;1098;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0" name="Google Shape;1110;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7" name="Google Shape;1117;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4" name="Google Shape;112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5" name="Google Shape;1125;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94</a:t>
            </a:fld>
            <a:endParaRPr sz="1200">
              <a:solidFill>
                <a:schemeClr val="dk1"/>
              </a:solidFill>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6" name="Google Shape;1136;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4" name="Google Shape;1144;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保留的判斷為決策規則提供了另一種選擇</a:t>
            </a:r>
            <a:endParaRPr/>
          </a:p>
          <a:p>
            <a:pPr marL="0" lvl="0" indent="0" algn="l" rtl="0">
              <a:spcBef>
                <a:spcPts val="360"/>
              </a:spcBef>
              <a:spcAft>
                <a:spcPts val="0"/>
              </a:spcAft>
              <a:buNone/>
            </a:pPr>
            <a:r>
              <a:rPr lang="en-US"/>
              <a:t>1. Reserved judgment可有效控制誤差率</a:t>
            </a:r>
            <a:endParaRPr/>
          </a:p>
          <a:p>
            <a:pPr marL="0" lvl="0" indent="0" algn="l" rtl="0">
              <a:spcBef>
                <a:spcPts val="360"/>
              </a:spcBef>
              <a:spcAft>
                <a:spcPts val="0"/>
              </a:spcAft>
              <a:buNone/>
            </a:pPr>
            <a:r>
              <a:rPr lang="en-US"/>
              <a:t>2. 對於某些測量值，決策準則可能會抑制到某些判定結果。</a:t>
            </a:r>
            <a:endParaRPr/>
          </a:p>
          <a:p>
            <a:pPr marL="0" lvl="0" indent="0" algn="l" rtl="0">
              <a:spcBef>
                <a:spcPts val="360"/>
              </a:spcBef>
              <a:spcAft>
                <a:spcPts val="0"/>
              </a:spcAft>
              <a:buNone/>
            </a:pPr>
            <a:r>
              <a:rPr lang="en-US"/>
              <a:t>3. 決策準則被對於那些它指定的測量值所抑制的判定結果和誤差率的時間比率所描述</a:t>
            </a:r>
            <a:endParaRPr/>
          </a:p>
          <a:p>
            <a:pPr marL="0" lvl="0" indent="0" algn="l" rtl="0">
              <a:spcBef>
                <a:spcPts val="360"/>
              </a:spcBef>
              <a:spcAft>
                <a:spcPts val="0"/>
              </a:spcAft>
              <a:buNone/>
            </a:pPr>
            <a:endParaRPr/>
          </a:p>
        </p:txBody>
      </p:sp>
      <p:sp>
        <p:nvSpPr>
          <p:cNvPr id="1145" name="Google Shape;1145;p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96</a:t>
            </a:fld>
            <a:endParaRPr sz="1200">
              <a:solidFill>
                <a:schemeClr val="dk1"/>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97</a:t>
            </a:fld>
            <a:endParaRPr sz="1200">
              <a:solidFill>
                <a:schemeClr val="dk1"/>
              </a:solidFill>
              <a:latin typeface="Arial"/>
              <a:ea typeface="Arial"/>
              <a:cs typeface="Arial"/>
              <a:sym typeface="Arial"/>
            </a:endParaRPr>
          </a:p>
        </p:txBody>
      </p:sp>
      <p:sp>
        <p:nvSpPr>
          <p:cNvPr id="1152" name="Google Shape;1152;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3" name="Google Shape;1153;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brute-force nearest neighbor:暴力法</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2" name="Google Shape;1162;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170" name="Google Shape;117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5"/>
        <p:cNvGrpSpPr/>
        <p:nvPr/>
      </p:nvGrpSpPr>
      <p:grpSpPr>
        <a:xfrm>
          <a:off x="0" y="0"/>
          <a:ext cx="0" cy="0"/>
          <a:chOff x="0" y="0"/>
          <a:chExt cx="0" cy="0"/>
        </a:xfrm>
      </p:grpSpPr>
      <p:sp>
        <p:nvSpPr>
          <p:cNvPr id="16" name="Google Shape;16;p10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56"/>
        <p:cNvGrpSpPr/>
        <p:nvPr/>
      </p:nvGrpSpPr>
      <p:grpSpPr>
        <a:xfrm>
          <a:off x="0" y="0"/>
          <a:ext cx="0" cy="0"/>
          <a:chOff x="0" y="0"/>
          <a:chExt cx="0" cy="0"/>
        </a:xfrm>
      </p:grpSpPr>
      <p:sp>
        <p:nvSpPr>
          <p:cNvPr id="57" name="Google Shape;57;p11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6"/>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24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96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68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2"/>
              </a:buClr>
              <a:buSzPts val="15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folHlink"/>
              </a:buClr>
              <a:buSzPts val="1600"/>
              <a:buFont typeface="Noto Sans Symbols"/>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9" name="Google Shape;59;p11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120"/>
              <a:buNone/>
              <a:defRPr sz="1600"/>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00"/>
              </a:spcBef>
              <a:spcAft>
                <a:spcPts val="0"/>
              </a:spcAft>
              <a:buSzPts val="75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1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1"/>
        <p:cNvGrpSpPr/>
        <p:nvPr/>
      </p:nvGrpSpPr>
      <p:grpSpPr>
        <a:xfrm>
          <a:off x="0" y="0"/>
          <a:ext cx="0" cy="0"/>
          <a:chOff x="0" y="0"/>
          <a:chExt cx="0" cy="0"/>
        </a:xfrm>
      </p:grpSpPr>
      <p:sp>
        <p:nvSpPr>
          <p:cNvPr id="62" name="Google Shape;62;p11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7"/>
          <p:cNvSpPr txBox="1">
            <a:spLocks noGrp="1"/>
          </p:cNvSpPr>
          <p:nvPr>
            <p:ph type="body" idx="1"/>
          </p:nvPr>
        </p:nvSpPr>
        <p:spPr>
          <a:xfrm rot="5400000">
            <a:off x="2593182" y="132556"/>
            <a:ext cx="4411663" cy="8229600"/>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1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65"/>
        <p:cNvGrpSpPr/>
        <p:nvPr/>
      </p:nvGrpSpPr>
      <p:grpSpPr>
        <a:xfrm>
          <a:off x="0" y="0"/>
          <a:ext cx="0" cy="0"/>
          <a:chOff x="0" y="0"/>
          <a:chExt cx="0" cy="0"/>
        </a:xfrm>
      </p:grpSpPr>
      <p:sp>
        <p:nvSpPr>
          <p:cNvPr id="66" name="Google Shape;66;p118"/>
          <p:cNvSpPr txBox="1">
            <a:spLocks noGrp="1"/>
          </p:cNvSpPr>
          <p:nvPr>
            <p:ph type="title"/>
          </p:nvPr>
        </p:nvSpPr>
        <p:spPr>
          <a:xfrm rot="5400000">
            <a:off x="5026818" y="2336007"/>
            <a:ext cx="6119813" cy="21145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8"/>
          <p:cNvSpPr txBox="1">
            <a:spLocks noGrp="1"/>
          </p:cNvSpPr>
          <p:nvPr>
            <p:ph type="body" idx="1"/>
          </p:nvPr>
        </p:nvSpPr>
        <p:spPr>
          <a:xfrm rot="5400000">
            <a:off x="720725" y="296863"/>
            <a:ext cx="6119813" cy="6192837"/>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1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文字及物件" type="txAndObj">
  <p:cSld name="TEXT_AND_OBJECT">
    <p:spTree>
      <p:nvGrpSpPr>
        <p:cNvPr id="1" name="Shape 21"/>
        <p:cNvGrpSpPr/>
        <p:nvPr/>
      </p:nvGrpSpPr>
      <p:grpSpPr>
        <a:xfrm>
          <a:off x="0" y="0"/>
          <a:ext cx="0" cy="0"/>
          <a:chOff x="0" y="0"/>
          <a:chExt cx="0" cy="0"/>
        </a:xfrm>
      </p:grpSpPr>
      <p:sp>
        <p:nvSpPr>
          <p:cNvPr id="22" name="Google Shape;22;p10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9"/>
          <p:cNvSpPr txBox="1">
            <a:spLocks noGrp="1"/>
          </p:cNvSpPr>
          <p:nvPr>
            <p:ph type="body" idx="1"/>
          </p:nvPr>
        </p:nvSpPr>
        <p:spPr>
          <a:xfrm>
            <a:off x="684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9"/>
          <p:cNvSpPr txBox="1">
            <a:spLocks noGrp="1"/>
          </p:cNvSpPr>
          <p:nvPr>
            <p:ph type="body" idx="2"/>
          </p:nvPr>
        </p:nvSpPr>
        <p:spPr>
          <a:xfrm>
            <a:off x="4875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0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26"/>
        <p:cNvGrpSpPr/>
        <p:nvPr/>
      </p:nvGrpSpPr>
      <p:grpSpPr>
        <a:xfrm>
          <a:off x="0" y="0"/>
          <a:ext cx="0" cy="0"/>
          <a:chOff x="0" y="0"/>
          <a:chExt cx="0" cy="0"/>
        </a:xfrm>
      </p:grpSpPr>
      <p:sp>
        <p:nvSpPr>
          <p:cNvPr id="27" name="Google Shape;27;p11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29"/>
        <p:cNvGrpSpPr/>
        <p:nvPr/>
      </p:nvGrpSpPr>
      <p:grpSpPr>
        <a:xfrm>
          <a:off x="0" y="0"/>
          <a:ext cx="0" cy="0"/>
          <a:chOff x="0" y="0"/>
          <a:chExt cx="0" cy="0"/>
        </a:xfrm>
      </p:grpSpPr>
      <p:pic>
        <p:nvPicPr>
          <p:cNvPr id="30" name="Google Shape;30;p111" descr="kilochart_900_"/>
          <p:cNvPicPr preferRelativeResize="0"/>
          <p:nvPr/>
        </p:nvPicPr>
        <p:blipFill rotWithShape="1">
          <a:blip r:embed="rId2">
            <a:alphaModFix/>
          </a:blip>
          <a:srcRect/>
          <a:stretch/>
        </p:blipFill>
        <p:spPr>
          <a:xfrm>
            <a:off x="7523163" y="549275"/>
            <a:ext cx="1620837" cy="2160588"/>
          </a:xfrm>
          <a:prstGeom prst="rect">
            <a:avLst/>
          </a:prstGeom>
          <a:noFill/>
          <a:ln>
            <a:noFill/>
          </a:ln>
        </p:spPr>
      </p:pic>
      <p:pic>
        <p:nvPicPr>
          <p:cNvPr id="31" name="Google Shape;31;p111" descr="bar2_"/>
          <p:cNvPicPr preferRelativeResize="0"/>
          <p:nvPr/>
        </p:nvPicPr>
        <p:blipFill rotWithShape="1">
          <a:blip r:embed="rId3">
            <a:alphaModFix/>
          </a:blip>
          <a:srcRect/>
          <a:stretch/>
        </p:blipFill>
        <p:spPr>
          <a:xfrm>
            <a:off x="0" y="2708275"/>
            <a:ext cx="9143999" cy="323850"/>
          </a:xfrm>
          <a:prstGeom prst="rect">
            <a:avLst/>
          </a:prstGeom>
          <a:noFill/>
          <a:ln>
            <a:noFill/>
          </a:ln>
        </p:spPr>
      </p:pic>
      <p:sp>
        <p:nvSpPr>
          <p:cNvPr id="32" name="Google Shape;32;p111"/>
          <p:cNvSpPr txBox="1">
            <a:spLocks noGrp="1"/>
          </p:cNvSpPr>
          <p:nvPr>
            <p:ph type="ctrTitle"/>
          </p:nvPr>
        </p:nvSpPr>
        <p:spPr>
          <a:xfrm>
            <a:off x="827088" y="620713"/>
            <a:ext cx="6781800" cy="2133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4800">
                <a:latin typeface="Comic Sans MS"/>
                <a:ea typeface="Comic Sans MS"/>
                <a:cs typeface="Comic Sans MS"/>
                <a:sym typeface="Comic Sans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1"/>
          <p:cNvSpPr txBox="1">
            <a:spLocks noGrp="1"/>
          </p:cNvSpPr>
          <p:nvPr>
            <p:ph type="subTitle" idx="1"/>
          </p:nvPr>
        </p:nvSpPr>
        <p:spPr>
          <a:xfrm>
            <a:off x="849313" y="3049588"/>
            <a:ext cx="6248400" cy="23622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240"/>
              <a:buFont typeface="Noto Sans Symbols"/>
              <a:buNone/>
              <a:defRPr sz="3200">
                <a:solidFill>
                  <a:srgbClr val="336600"/>
                </a:solidFill>
                <a:latin typeface="Comic Sans MS"/>
                <a:ea typeface="Comic Sans MS"/>
                <a:cs typeface="Comic Sans MS"/>
                <a:sym typeface="Comic Sans MS"/>
              </a:defRPr>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4" name="Google Shape;34;p111"/>
          <p:cNvSpPr txBox="1">
            <a:spLocks noGrp="1"/>
          </p:cNvSpPr>
          <p:nvPr>
            <p:ph type="ftr" idx="11"/>
          </p:nvPr>
        </p:nvSpPr>
        <p:spPr>
          <a:xfrm>
            <a:off x="2124075" y="6165850"/>
            <a:ext cx="4679950" cy="6921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i="1">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5"/>
        <p:cNvGrpSpPr/>
        <p:nvPr/>
      </p:nvGrpSpPr>
      <p:grpSpPr>
        <a:xfrm>
          <a:off x="0" y="0"/>
          <a:ext cx="0" cy="0"/>
          <a:chOff x="0" y="0"/>
          <a:chExt cx="0" cy="0"/>
        </a:xfrm>
      </p:grpSpPr>
      <p:sp>
        <p:nvSpPr>
          <p:cNvPr id="36" name="Google Shape;36;p11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680"/>
              <a:buNone/>
              <a:defRPr sz="2400"/>
            </a:lvl1pPr>
            <a:lvl2pPr marL="914400" lvl="1" indent="-228600" algn="l">
              <a:spcBef>
                <a:spcPts val="400"/>
              </a:spcBef>
              <a:spcAft>
                <a:spcPts val="0"/>
              </a:spcAft>
              <a:buSzPts val="1400"/>
              <a:buNone/>
              <a:defRPr sz="2000"/>
            </a:lvl2pPr>
            <a:lvl3pPr marL="1371600" lvl="2" indent="-228600" algn="l">
              <a:spcBef>
                <a:spcPts val="360"/>
              </a:spcBef>
              <a:spcAft>
                <a:spcPts val="0"/>
              </a:spcAft>
              <a:buSzPts val="1260"/>
              <a:buNone/>
              <a:defRPr sz="1800"/>
            </a:lvl3pPr>
            <a:lvl4pPr marL="1828800" lvl="3" indent="-228600" algn="l">
              <a:spcBef>
                <a:spcPts val="320"/>
              </a:spcBef>
              <a:spcAft>
                <a:spcPts val="0"/>
              </a:spcAft>
              <a:buSzPts val="1200"/>
              <a:buNone/>
              <a:defRPr sz="1600"/>
            </a:lvl4pPr>
            <a:lvl5pPr marL="2286000" lvl="4" indent="-228600" algn="l">
              <a:spcBef>
                <a:spcPts val="320"/>
              </a:spcBef>
              <a:spcAft>
                <a:spcPts val="0"/>
              </a:spcAft>
              <a:buSzPts val="128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11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9"/>
        <p:cNvGrpSpPr/>
        <p:nvPr/>
      </p:nvGrpSpPr>
      <p:grpSpPr>
        <a:xfrm>
          <a:off x="0" y="0"/>
          <a:ext cx="0" cy="0"/>
          <a:chOff x="0" y="0"/>
          <a:chExt cx="0" cy="0"/>
        </a:xfrm>
      </p:grpSpPr>
      <p:sp>
        <p:nvSpPr>
          <p:cNvPr id="40" name="Google Shape;40;p11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3"/>
          <p:cNvSpPr txBox="1">
            <a:spLocks noGrp="1"/>
          </p:cNvSpPr>
          <p:nvPr>
            <p:ph type="body" idx="1"/>
          </p:nvPr>
        </p:nvSpPr>
        <p:spPr>
          <a:xfrm>
            <a:off x="684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3"/>
          <p:cNvSpPr txBox="1">
            <a:spLocks noGrp="1"/>
          </p:cNvSpPr>
          <p:nvPr>
            <p:ph type="body" idx="2"/>
          </p:nvPr>
        </p:nvSpPr>
        <p:spPr>
          <a:xfrm>
            <a:off x="4875213" y="2041525"/>
            <a:ext cx="4038600" cy="4411663"/>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1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4"/>
        <p:cNvGrpSpPr/>
        <p:nvPr/>
      </p:nvGrpSpPr>
      <p:grpSpPr>
        <a:xfrm>
          <a:off x="0" y="0"/>
          <a:ext cx="0" cy="0"/>
          <a:chOff x="0" y="0"/>
          <a:chExt cx="0" cy="0"/>
        </a:xfrm>
      </p:grpSpPr>
      <p:sp>
        <p:nvSpPr>
          <p:cNvPr id="45" name="Google Shape;45;p114"/>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4"/>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680"/>
              <a:buNone/>
              <a:defRPr sz="2400" b="1"/>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20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4"/>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4"/>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680"/>
              <a:buNone/>
              <a:defRPr sz="2400" b="1"/>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20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4"/>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14325" algn="l">
              <a:spcBef>
                <a:spcPts val="360"/>
              </a:spcBef>
              <a:spcAft>
                <a:spcPts val="0"/>
              </a:spcAft>
              <a:buSzPts val="135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1"/>
        <p:cNvGrpSpPr/>
        <p:nvPr/>
      </p:nvGrpSpPr>
      <p:grpSpPr>
        <a:xfrm>
          <a:off x="0" y="0"/>
          <a:ext cx="0" cy="0"/>
          <a:chOff x="0" y="0"/>
          <a:chExt cx="0" cy="0"/>
        </a:xfrm>
      </p:grpSpPr>
      <p:sp>
        <p:nvSpPr>
          <p:cNvPr id="52" name="Google Shape;52;p11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70840" algn="l">
              <a:spcBef>
                <a:spcPts val="640"/>
              </a:spcBef>
              <a:spcAft>
                <a:spcPts val="0"/>
              </a:spcAft>
              <a:buSzPts val="2240"/>
              <a:buChar char="●"/>
              <a:defRPr sz="3200"/>
            </a:lvl1pPr>
            <a:lvl2pPr marL="914400" lvl="1" indent="-353060" algn="l">
              <a:spcBef>
                <a:spcPts val="560"/>
              </a:spcBef>
              <a:spcAft>
                <a:spcPts val="0"/>
              </a:spcAft>
              <a:buSzPts val="1960"/>
              <a:buChar char="●"/>
              <a:defRPr sz="2800"/>
            </a:lvl2pPr>
            <a:lvl3pPr marL="1371600" lvl="2" indent="-335280" algn="l">
              <a:spcBef>
                <a:spcPts val="480"/>
              </a:spcBef>
              <a:spcAft>
                <a:spcPts val="0"/>
              </a:spcAft>
              <a:buSzPts val="1680"/>
              <a:buChar char="●"/>
              <a:defRPr sz="2400"/>
            </a:lvl3pPr>
            <a:lvl4pPr marL="1828800" lvl="3" indent="-323850" algn="l">
              <a:spcBef>
                <a:spcPts val="400"/>
              </a:spcBef>
              <a:spcAft>
                <a:spcPts val="0"/>
              </a:spcAft>
              <a:buSzPts val="1500"/>
              <a:buChar char="▪"/>
              <a:defRPr sz="2000"/>
            </a:lvl4pPr>
            <a:lvl5pPr marL="2286000" lvl="4" indent="-330200" algn="l">
              <a:spcBef>
                <a:spcPts val="400"/>
              </a:spcBef>
              <a:spcAft>
                <a:spcPts val="0"/>
              </a:spcAft>
              <a:buSzPts val="16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11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120"/>
              <a:buNone/>
              <a:defRPr sz="1600"/>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00"/>
              </a:spcBef>
              <a:spcAft>
                <a:spcPts val="0"/>
              </a:spcAft>
              <a:buSzPts val="75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11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b="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6" descr="color_wheel"/>
          <p:cNvPicPr preferRelativeResize="0"/>
          <p:nvPr/>
        </p:nvPicPr>
        <p:blipFill rotWithShape="1">
          <a:blip r:embed="rId14">
            <a:alphaModFix/>
          </a:blip>
          <a:srcRect/>
          <a:stretch/>
        </p:blipFill>
        <p:spPr>
          <a:xfrm>
            <a:off x="0" y="260350"/>
            <a:ext cx="1655763" cy="1673225"/>
          </a:xfrm>
          <a:prstGeom prst="rect">
            <a:avLst/>
          </a:prstGeom>
          <a:noFill/>
          <a:ln>
            <a:noFill/>
          </a:ln>
        </p:spPr>
      </p:pic>
      <p:sp>
        <p:nvSpPr>
          <p:cNvPr id="11" name="Google Shape;11;p10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900" b="1"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3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900" b="1" i="0" u="none" strike="noStrike" cap="none">
                <a:solidFill>
                  <a:schemeClr val="dk2"/>
                </a:solidFill>
                <a:latin typeface="Arial"/>
                <a:ea typeface="Arial"/>
                <a:cs typeface="Arial"/>
                <a:sym typeface="Arial"/>
              </a:defRPr>
            </a:lvl9pPr>
          </a:lstStyle>
          <a:p>
            <a:endParaRPr/>
          </a:p>
        </p:txBody>
      </p:sp>
      <p:sp>
        <p:nvSpPr>
          <p:cNvPr id="12" name="Google Shape;12;p10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600"/>
              </a:spcBef>
              <a:spcAft>
                <a:spcPts val="0"/>
              </a:spcAft>
              <a:buClr>
                <a:schemeClr val="dk2"/>
              </a:buClr>
              <a:buSzPts val="2100"/>
              <a:buFont typeface="Noto Sans Symbols"/>
              <a:buChar char="●"/>
              <a:defRPr sz="3000" b="0" i="0" u="none" strike="noStrike" cap="none">
                <a:solidFill>
                  <a:schemeClr val="dk1"/>
                </a:solidFill>
                <a:latin typeface="Arial"/>
                <a:ea typeface="Arial"/>
                <a:cs typeface="Arial"/>
                <a:sym typeface="Arial"/>
              </a:defRPr>
            </a:lvl1pPr>
            <a:lvl2pPr marL="914400" marR="0" lvl="1" indent="-344169" algn="l" rtl="0">
              <a:spcBef>
                <a:spcPts val="520"/>
              </a:spcBef>
              <a:spcAft>
                <a:spcPts val="0"/>
              </a:spcAft>
              <a:buClr>
                <a:schemeClr val="accent2"/>
              </a:buClr>
              <a:buSzPts val="1820"/>
              <a:buFont typeface="Noto Sans Symbols"/>
              <a:buChar char="●"/>
              <a:defRPr sz="2600" b="0" i="0" u="none" strike="noStrike" cap="none">
                <a:solidFill>
                  <a:schemeClr val="dk1"/>
                </a:solidFill>
                <a:latin typeface="Arial"/>
                <a:ea typeface="Arial"/>
                <a:cs typeface="Arial"/>
                <a:sym typeface="Arial"/>
              </a:defRPr>
            </a:lvl2pPr>
            <a:lvl3pPr marL="1371600" marR="0" lvl="2" indent="-330835" algn="l" rtl="0">
              <a:spcBef>
                <a:spcPts val="460"/>
              </a:spcBef>
              <a:spcAft>
                <a:spcPts val="0"/>
              </a:spcAft>
              <a:buClr>
                <a:schemeClr val="accent1"/>
              </a:buClr>
              <a:buSzPts val="1610"/>
              <a:buFont typeface="Noto Sans Symbols"/>
              <a:buChar char="●"/>
              <a:defRPr sz="2300" b="0" i="0" u="none" strike="noStrike" cap="none">
                <a:solidFill>
                  <a:schemeClr val="dk1"/>
                </a:solidFill>
                <a:latin typeface="Arial"/>
                <a:ea typeface="Arial"/>
                <a:cs typeface="Arial"/>
                <a:sym typeface="Arial"/>
              </a:defRPr>
            </a:lvl3pPr>
            <a:lvl4pPr marL="1828800" marR="0" lvl="3" indent="-323850" algn="l" rtl="0">
              <a:spcBef>
                <a:spcPts val="400"/>
              </a:spcBef>
              <a:spcAft>
                <a:spcPts val="0"/>
              </a:spcAft>
              <a:buClr>
                <a:schemeClr val="dk2"/>
              </a:buClr>
              <a:buSzPts val="15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folHlink"/>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0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b="1" i="0" u="none" strike="noStrike" cap="none">
                <a:solidFill>
                  <a:schemeClr val="dk1"/>
                </a:solidFill>
                <a:latin typeface="Comic Sans MS"/>
                <a:ea typeface="Comic Sans MS"/>
                <a:cs typeface="Comic Sans MS"/>
                <a:sym typeface="Comic Sans M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4" name="Google Shape;14;p106"/>
          <p:cNvCxnSpPr/>
          <p:nvPr/>
        </p:nvCxnSpPr>
        <p:spPr>
          <a:xfrm>
            <a:off x="971550" y="1844675"/>
            <a:ext cx="7667625" cy="0"/>
          </a:xfrm>
          <a:prstGeom prst="straightConnector1">
            <a:avLst/>
          </a:prstGeom>
          <a:noFill/>
          <a:ln w="9525" cap="flat" cmpd="sng">
            <a:solidFill>
              <a:schemeClr val="dk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neural.cs.nthu.edu.tw/jang/courses/cs4601/ann.gif"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87.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png"/><Relationship Id="rId5" Type="http://schemas.openxmlformats.org/officeDocument/2006/relationships/image" Target="../media/image36.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9.png"/><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2.png"/><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1.png"/><Relationship Id="rId7"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60.png"/><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0.png"/><Relationship Id="rId5" Type="http://schemas.openxmlformats.org/officeDocument/2006/relationships/image" Target="../media/image73.png"/><Relationship Id="rId4"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40.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79.png"/></Relationships>
</file>

<file path=ppt/slides/_rels/slide6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6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9" Type="http://schemas.openxmlformats.org/officeDocument/2006/relationships/image" Target="../media/image97.png"/></Relationships>
</file>

<file path=ppt/slides/_rels/slide6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6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68.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7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74.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25.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7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0.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8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3.png"/><Relationship Id="rId7" Type="http://schemas.openxmlformats.org/officeDocument/2006/relationships/image" Target="../media/image142.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83.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notesSlide" Target="../notesSlides/notesSlide83.xml"/><Relationship Id="rId7" Type="http://schemas.openxmlformats.org/officeDocument/2006/relationships/image" Target="../media/image14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3.png"/><Relationship Id="rId11" Type="http://schemas.openxmlformats.org/officeDocument/2006/relationships/image" Target="../media/image150.png"/><Relationship Id="rId5" Type="http://schemas.openxmlformats.org/officeDocument/2006/relationships/image" Target="../media/image148.png"/><Relationship Id="rId10" Type="http://schemas.openxmlformats.org/officeDocument/2006/relationships/image" Target="../media/image149.png"/><Relationship Id="rId4" Type="http://schemas.openxmlformats.org/officeDocument/2006/relationships/oleObject" Target="../embeddings/oleObject5.bin"/><Relationship Id="rId9" Type="http://schemas.openxmlformats.org/officeDocument/2006/relationships/image" Target="../media/image146.png"/></Relationships>
</file>

<file path=ppt/slides/_rels/slide84.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50.png"/><Relationship Id="rId7" Type="http://schemas.openxmlformats.org/officeDocument/2006/relationships/image" Target="../media/image153.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10" Type="http://schemas.openxmlformats.org/officeDocument/2006/relationships/image" Target="../media/image156.png"/><Relationship Id="rId4" Type="http://schemas.openxmlformats.org/officeDocument/2006/relationships/image" Target="../media/image149.png"/><Relationship Id="rId9" Type="http://schemas.openxmlformats.org/officeDocument/2006/relationships/image" Target="../media/image155.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146.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8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58.png"/><Relationship Id="rId4" Type="http://schemas.openxmlformats.org/officeDocument/2006/relationships/image" Target="../media/image15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9.png"/><Relationship Id="rId7" Type="http://schemas.openxmlformats.org/officeDocument/2006/relationships/image" Target="../media/image162.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31.png"/><Relationship Id="rId10" Type="http://schemas.openxmlformats.org/officeDocument/2006/relationships/image" Target="../media/image165.png"/><Relationship Id="rId4" Type="http://schemas.openxmlformats.org/officeDocument/2006/relationships/image" Target="../media/image158.png"/><Relationship Id="rId9" Type="http://schemas.openxmlformats.org/officeDocument/2006/relationships/image" Target="../media/image164.png"/></Relationships>
</file>

<file path=ppt/slides/_rels/slide91.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172.png"/><Relationship Id="rId5" Type="http://schemas.openxmlformats.org/officeDocument/2006/relationships/image" Target="../media/image171.png"/><Relationship Id="rId4" Type="http://schemas.openxmlformats.org/officeDocument/2006/relationships/image" Target="../media/image170.png"/></Relationships>
</file>

<file path=ppt/slides/_rels/slide95.xml.rels><?xml version="1.0" encoding="UTF-8" standalone="yes"?>
<Relationships xmlns="http://schemas.openxmlformats.org/package/2006/relationships"><Relationship Id="rId8" Type="http://schemas.openxmlformats.org/officeDocument/2006/relationships/image" Target="../media/image178.png"/><Relationship Id="rId13" Type="http://schemas.openxmlformats.org/officeDocument/2006/relationships/image" Target="../media/image183.png"/><Relationship Id="rId3" Type="http://schemas.openxmlformats.org/officeDocument/2006/relationships/image" Target="../media/image173.png"/><Relationship Id="rId7" Type="http://schemas.openxmlformats.org/officeDocument/2006/relationships/image" Target="../media/image177.png"/><Relationship Id="rId12" Type="http://schemas.openxmlformats.org/officeDocument/2006/relationships/image" Target="../media/image182.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81.png"/><Relationship Id="rId5" Type="http://schemas.openxmlformats.org/officeDocument/2006/relationships/image" Target="../media/image175.png"/><Relationship Id="rId10" Type="http://schemas.openxmlformats.org/officeDocument/2006/relationships/image" Target="../media/image180.png"/><Relationship Id="rId4" Type="http://schemas.openxmlformats.org/officeDocument/2006/relationships/image" Target="../media/image174.png"/><Relationship Id="rId9" Type="http://schemas.openxmlformats.org/officeDocument/2006/relationships/image" Target="../media/image179.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98.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2124075" y="6165850"/>
            <a:ext cx="4679950" cy="692150"/>
          </a:xfrm>
          <a:prstGeom prst="rect">
            <a:avLst/>
          </a:prstGeom>
          <a:noFill/>
          <a:ln>
            <a:noFill/>
          </a:ln>
        </p:spPr>
        <p:txBody>
          <a:bodyPr spcFirstLastPara="1" wrap="square" lIns="90000" tIns="46800" rIns="90000" bIns="46800" anchor="t" anchorCtr="0">
            <a:noAutofit/>
          </a:bodyPr>
          <a:lstStyle/>
          <a:p>
            <a:pPr marL="0" marR="0" lvl="0" indent="0" algn="ctr" rtl="0">
              <a:spcBef>
                <a:spcPts val="0"/>
              </a:spcBef>
              <a:spcAft>
                <a:spcPts val="0"/>
              </a:spcAft>
              <a:buNone/>
            </a:pPr>
            <a:r>
              <a:rPr lang="en-US" sz="1000" b="1" i="0" u="none" strike="noStrike" cap="none">
                <a:solidFill>
                  <a:srgbClr val="000000"/>
                </a:solidFill>
                <a:latin typeface="Comic Sans MS"/>
                <a:ea typeface="Comic Sans MS"/>
                <a:cs typeface="Comic Sans MS"/>
                <a:sym typeface="Comic Sans MS"/>
              </a:rPr>
              <a:t>Digital Camera and Computer Vision Laboratory</a:t>
            </a:r>
            <a:endParaRPr/>
          </a:p>
          <a:p>
            <a:pPr marL="0" marR="0" lvl="0" indent="0" algn="ctr" rtl="0">
              <a:spcBef>
                <a:spcPts val="0"/>
              </a:spcBef>
              <a:spcAft>
                <a:spcPts val="0"/>
              </a:spcAft>
              <a:buNone/>
            </a:pPr>
            <a:r>
              <a:rPr lang="en-US" sz="1000" b="0" i="1" u="none" strike="noStrike" cap="none">
                <a:solidFill>
                  <a:srgbClr val="000000"/>
                </a:solidFill>
                <a:latin typeface="Times New Roman"/>
                <a:ea typeface="Times New Roman"/>
                <a:cs typeface="Times New Roman"/>
                <a:sym typeface="Times New Roman"/>
              </a:rPr>
              <a:t>Department of Computer Science and Information Engineering</a:t>
            </a:r>
            <a:endParaRPr/>
          </a:p>
          <a:p>
            <a:pPr marL="0" marR="0" lvl="0" indent="0" algn="ctr" rtl="0">
              <a:spcBef>
                <a:spcPts val="0"/>
              </a:spcBef>
              <a:spcAft>
                <a:spcPts val="0"/>
              </a:spcAft>
              <a:buNone/>
            </a:pPr>
            <a:r>
              <a:rPr lang="en-US" sz="1000" b="0" i="1" u="none" strike="noStrike" cap="none">
                <a:solidFill>
                  <a:srgbClr val="000000"/>
                </a:solidFill>
                <a:latin typeface="Times New Roman"/>
                <a:ea typeface="Times New Roman"/>
                <a:cs typeface="Times New Roman"/>
                <a:sym typeface="Times New Roman"/>
              </a:rPr>
              <a:t>National Taiwan University, Taipei, Taiwan, R.O.C.</a:t>
            </a:r>
            <a:endParaRPr/>
          </a:p>
        </p:txBody>
      </p:sp>
      <p:sp>
        <p:nvSpPr>
          <p:cNvPr id="76" name="Google Shape;76;p1"/>
          <p:cNvSpPr txBox="1"/>
          <p:nvPr/>
        </p:nvSpPr>
        <p:spPr>
          <a:xfrm>
            <a:off x="827088" y="620713"/>
            <a:ext cx="6781800" cy="2133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4800" b="1" i="0" u="none" strike="noStrike" cap="none">
                <a:solidFill>
                  <a:srgbClr val="330066"/>
                </a:solidFill>
                <a:latin typeface="Comic Sans MS"/>
                <a:ea typeface="Comic Sans MS"/>
                <a:cs typeface="Comic Sans MS"/>
                <a:sym typeface="Comic Sans MS"/>
              </a:rPr>
              <a:t>Computer Vision</a:t>
            </a:r>
            <a:br>
              <a:rPr lang="en-US" sz="4800" b="1" i="0" u="none" strike="noStrike" cap="none">
                <a:solidFill>
                  <a:srgbClr val="330066"/>
                </a:solidFill>
                <a:latin typeface="Comic Sans MS"/>
                <a:ea typeface="Comic Sans MS"/>
                <a:cs typeface="Comic Sans MS"/>
                <a:sym typeface="Comic Sans MS"/>
              </a:rPr>
            </a:br>
            <a:r>
              <a:rPr lang="en-US" sz="4800" b="1" i="0" u="none" strike="noStrike" cap="none">
                <a:solidFill>
                  <a:srgbClr val="330066"/>
                </a:solidFill>
                <a:latin typeface="Comic Sans MS"/>
                <a:ea typeface="Comic Sans MS"/>
                <a:cs typeface="Comic Sans MS"/>
                <a:sym typeface="Comic Sans MS"/>
              </a:rPr>
              <a:t>Chapter 4</a:t>
            </a:r>
            <a:endParaRPr/>
          </a:p>
        </p:txBody>
      </p:sp>
      <p:sp>
        <p:nvSpPr>
          <p:cNvPr id="77" name="Google Shape;77;p1"/>
          <p:cNvSpPr txBox="1"/>
          <p:nvPr/>
        </p:nvSpPr>
        <p:spPr>
          <a:xfrm>
            <a:off x="971550" y="3284538"/>
            <a:ext cx="7777163" cy="2362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rgbClr val="336600"/>
                </a:solidFill>
                <a:latin typeface="Comic Sans MS"/>
                <a:ea typeface="Comic Sans MS"/>
                <a:cs typeface="Comic Sans MS"/>
                <a:sym typeface="Comic Sans MS"/>
              </a:rPr>
              <a:t>Statistical Pattern Recognition</a:t>
            </a:r>
            <a:r>
              <a:rPr lang="en-US" sz="3200" b="0" i="0" u="none" strike="noStrike" cap="none">
                <a:solidFill>
                  <a:srgbClr val="336600"/>
                </a:solidFill>
                <a:latin typeface="Comic Sans MS"/>
                <a:ea typeface="Comic Sans MS"/>
                <a:cs typeface="Comic Sans MS"/>
                <a:sym typeface="Comic Sans MS"/>
              </a:rPr>
              <a:t>    </a:t>
            </a:r>
            <a:endParaRPr/>
          </a:p>
          <a:p>
            <a:pPr marL="0" marR="0" lvl="0" indent="0" algn="l" rtl="0">
              <a:spcBef>
                <a:spcPts val="500"/>
              </a:spcBef>
              <a:spcAft>
                <a:spcPts val="0"/>
              </a:spcAft>
              <a:buNone/>
            </a:pPr>
            <a:r>
              <a:rPr lang="en-US" sz="3200" b="0" i="0" u="none" strike="noStrike" cap="none">
                <a:solidFill>
                  <a:srgbClr val="336600"/>
                </a:solidFill>
                <a:latin typeface="Comic Sans MS"/>
                <a:ea typeface="Comic Sans MS"/>
                <a:cs typeface="Comic Sans MS"/>
                <a:sym typeface="Comic Sans MS"/>
              </a:rPr>
              <a:t>                    </a:t>
            </a:r>
            <a:r>
              <a:rPr lang="en-US" sz="2000" b="0" i="0" u="none" strike="noStrike" cap="none">
                <a:solidFill>
                  <a:srgbClr val="336600"/>
                </a:solidFill>
                <a:latin typeface="Comic Sans MS"/>
                <a:ea typeface="Comic Sans MS"/>
                <a:cs typeface="Comic Sans MS"/>
                <a:sym typeface="Comic Sans MS"/>
              </a:rPr>
              <a:t>Presenter: 龔柏丞</a:t>
            </a:r>
            <a:endParaRPr sz="2000" b="0" i="0" u="none" strike="noStrike" cap="none">
              <a:solidFill>
                <a:srgbClr val="336600"/>
              </a:solidFill>
              <a:latin typeface="Comic Sans MS"/>
              <a:ea typeface="Comic Sans MS"/>
              <a:cs typeface="Comic Sans MS"/>
              <a:sym typeface="Comic Sans MS"/>
            </a:endParaRPr>
          </a:p>
          <a:p>
            <a:pPr marL="0" marR="0" lvl="0" indent="0" algn="l" rtl="0">
              <a:spcBef>
                <a:spcPts val="500"/>
              </a:spcBef>
              <a:spcAft>
                <a:spcPts val="0"/>
              </a:spcAft>
              <a:buNone/>
            </a:pPr>
            <a:r>
              <a:rPr lang="en-US" sz="2000" b="0" i="0" u="none" strike="noStrike" cap="none">
                <a:solidFill>
                  <a:srgbClr val="336600"/>
                </a:solidFill>
                <a:latin typeface="Comic Sans MS"/>
                <a:ea typeface="Comic Sans MS"/>
                <a:cs typeface="Comic Sans MS"/>
                <a:sym typeface="Comic Sans MS"/>
              </a:rPr>
              <a:t>                                Cell phone: 0978912582</a:t>
            </a:r>
            <a:endParaRPr sz="2000" b="0" i="0" u="none" strike="noStrike" cap="none">
              <a:solidFill>
                <a:srgbClr val="336600"/>
              </a:solidFill>
              <a:latin typeface="Comic Sans MS"/>
              <a:ea typeface="Comic Sans MS"/>
              <a:cs typeface="Comic Sans MS"/>
              <a:sym typeface="Comic Sans MS"/>
            </a:endParaRPr>
          </a:p>
          <a:p>
            <a:pPr marL="0" marR="0" lvl="0" indent="0" algn="ctr" rtl="0">
              <a:spcBef>
                <a:spcPts val="500"/>
              </a:spcBef>
              <a:spcAft>
                <a:spcPts val="0"/>
              </a:spcAft>
              <a:buNone/>
            </a:pPr>
            <a:r>
              <a:rPr lang="en-US" sz="2000" b="0" i="0" u="none" strike="noStrike" cap="none">
                <a:solidFill>
                  <a:srgbClr val="336600"/>
                </a:solidFill>
                <a:latin typeface="Comic Sans MS"/>
                <a:ea typeface="Comic Sans MS"/>
                <a:cs typeface="Comic Sans MS"/>
                <a:sym typeface="Comic Sans MS"/>
              </a:rPr>
              <a:t>E-mail: r08922a25@ntu.edu.tw</a:t>
            </a:r>
            <a:endParaRPr/>
          </a:p>
          <a:p>
            <a:pPr marL="0" marR="0" lvl="0" indent="0" algn="ctr" rtl="0">
              <a:spcBef>
                <a:spcPts val="500"/>
              </a:spcBef>
              <a:spcAft>
                <a:spcPts val="0"/>
              </a:spcAft>
              <a:buNone/>
            </a:pPr>
            <a:endParaRPr sz="2000" b="0" i="0" u="none" strike="noStrike" cap="none">
              <a:solidFill>
                <a:srgbClr val="336600"/>
              </a:solidFill>
              <a:latin typeface="Comic Sans MS"/>
              <a:ea typeface="Comic Sans MS"/>
              <a:cs typeface="Comic Sans MS"/>
              <a:sym typeface="Comic Sans MS"/>
            </a:endParaRPr>
          </a:p>
          <a:p>
            <a:pPr marL="0" marR="0" lvl="0" indent="0" algn="ctr" rtl="0">
              <a:spcBef>
                <a:spcPts val="500"/>
              </a:spcBef>
              <a:spcAft>
                <a:spcPts val="0"/>
              </a:spcAft>
              <a:buNone/>
            </a:pPr>
            <a:r>
              <a:rPr lang="en-US" sz="2000" b="0" i="0" u="none" strike="noStrike" cap="none">
                <a:solidFill>
                  <a:srgbClr val="336600"/>
                </a:solidFill>
                <a:latin typeface="Comic Sans MS"/>
                <a:ea typeface="Comic Sans MS"/>
                <a:cs typeface="Comic Sans MS"/>
                <a:sym typeface="Comic Sans MS"/>
              </a:rPr>
              <a:t>指導教授：傅楸善 博士</a:t>
            </a:r>
            <a:endParaRPr/>
          </a:p>
          <a:p>
            <a:pPr marL="0" marR="0" lvl="0" indent="0" algn="ctr" rtl="0">
              <a:spcBef>
                <a:spcPts val="500"/>
              </a:spcBef>
              <a:spcAft>
                <a:spcPts val="0"/>
              </a:spcAft>
              <a:buNone/>
            </a:pPr>
            <a:endParaRPr sz="2000" b="0" i="0" u="none" strike="noStrike" cap="none">
              <a:solidFill>
                <a:srgbClr val="336600"/>
              </a:solidFill>
              <a:latin typeface="Comic Sans MS"/>
              <a:ea typeface="Comic Sans MS"/>
              <a:cs typeface="Comic Sans MS"/>
              <a:sym typeface="Comic Sans MS"/>
            </a:endParaRPr>
          </a:p>
          <a:p>
            <a:pPr marL="0" marR="0" lvl="0" indent="0" algn="ctr" rtl="0">
              <a:spcBef>
                <a:spcPts val="500"/>
              </a:spcBef>
              <a:spcAft>
                <a:spcPts val="0"/>
              </a:spcAft>
              <a:buNone/>
            </a:pPr>
            <a:endParaRPr sz="2000" b="0" i="0" u="none" strike="noStrike" cap="none">
              <a:solidFill>
                <a:srgbClr val="336600"/>
              </a:solidFill>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71" name="Google Shape;171;p1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72" name="Google Shape;172;p1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0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80" name="Google Shape;1180;p10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4.9 Decision Rules at the </a:t>
            </a:r>
            <a:br>
              <a:rPr lang="en-US"/>
            </a:br>
            <a:r>
              <a:rPr lang="en-US"/>
              <a:t>Non-terminal Node</a:t>
            </a:r>
            <a:endParaRPr/>
          </a:p>
        </p:txBody>
      </p:sp>
      <p:sp>
        <p:nvSpPr>
          <p:cNvPr id="1181" name="Google Shape;1181;p10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err="1"/>
              <a:t>Thresholding</a:t>
            </a:r>
            <a:r>
              <a:rPr lang="en-US" dirty="0"/>
              <a:t> the measurement component</a:t>
            </a:r>
            <a:endParaRPr dirty="0"/>
          </a:p>
          <a:p>
            <a:pPr marL="342900" lvl="0" indent="-342900" algn="l" rtl="0">
              <a:spcBef>
                <a:spcPts val="600"/>
              </a:spcBef>
              <a:spcAft>
                <a:spcPts val="0"/>
              </a:spcAft>
              <a:buSzPts val="2100"/>
              <a:buChar char="●"/>
            </a:pPr>
            <a:r>
              <a:rPr lang="en-US" dirty="0"/>
              <a:t>Fisher’s linear decision rule</a:t>
            </a:r>
            <a:endParaRPr dirty="0"/>
          </a:p>
          <a:p>
            <a:pPr marL="342900" lvl="0" indent="-342900" algn="l" rtl="0">
              <a:spcBef>
                <a:spcPts val="600"/>
              </a:spcBef>
              <a:spcAft>
                <a:spcPts val="0"/>
              </a:spcAft>
              <a:buSzPts val="2100"/>
              <a:buChar char="●"/>
            </a:pPr>
            <a:r>
              <a:rPr lang="en-US" dirty="0"/>
              <a:t>Bayes quadratic decision rule</a:t>
            </a:r>
            <a:endParaRPr dirty="0"/>
          </a:p>
          <a:p>
            <a:pPr marL="342900" lvl="0" indent="-342900" algn="l" rtl="0">
              <a:spcBef>
                <a:spcPts val="600"/>
              </a:spcBef>
              <a:spcAft>
                <a:spcPts val="0"/>
              </a:spcAft>
              <a:buSzPts val="2100"/>
              <a:buChar char="●"/>
            </a:pPr>
            <a:r>
              <a:rPr lang="en-US" dirty="0"/>
              <a:t>Bayes linear decision rule</a:t>
            </a:r>
            <a:endParaRPr dirty="0"/>
          </a:p>
          <a:p>
            <a:pPr marL="342900" lvl="0" indent="-342900" algn="l" rtl="0">
              <a:spcBef>
                <a:spcPts val="600"/>
              </a:spcBef>
              <a:spcAft>
                <a:spcPts val="0"/>
              </a:spcAft>
              <a:buSzPts val="2100"/>
              <a:buChar char="●"/>
            </a:pPr>
            <a:r>
              <a:rPr lang="en-US" dirty="0"/>
              <a:t>Linear decision rule from the first principal component</a:t>
            </a:r>
            <a:endParaRPr dirty="0"/>
          </a:p>
          <a:p>
            <a:pPr marL="342900" lvl="0" indent="-342900" algn="l" rtl="0">
              <a:spcBef>
                <a:spcPts val="600"/>
              </a:spcBef>
              <a:spcAft>
                <a:spcPts val="0"/>
              </a:spcAft>
              <a:buSzPts val="2100"/>
              <a:buFont typeface="Noto Sans Symbols"/>
              <a:buNone/>
            </a:pPr>
            <a:r>
              <a:rPr lang="en-US" dirty="0"/>
              <a:t>    </a:t>
            </a:r>
            <a:endParaRP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0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87" name="Google Shape;1187;p10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4.10 Error Estimation</a:t>
            </a:r>
            <a:endParaRPr/>
          </a:p>
        </p:txBody>
      </p:sp>
      <p:sp>
        <p:nvSpPr>
          <p:cNvPr id="1188" name="Google Shape;1188;p101"/>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An important way to characterize the performance of a decision rule</a:t>
            </a:r>
            <a:endParaRPr/>
          </a:p>
          <a:p>
            <a:pPr marL="342900" lvl="0" indent="-342900" algn="l" rtl="0">
              <a:spcBef>
                <a:spcPts val="600"/>
              </a:spcBef>
              <a:spcAft>
                <a:spcPts val="0"/>
              </a:spcAft>
              <a:buSzPts val="2100"/>
              <a:buChar char="●"/>
            </a:pPr>
            <a:r>
              <a:rPr lang="en-US"/>
              <a:t>Training data set: must be independent of testing data set</a:t>
            </a:r>
            <a:endParaRPr/>
          </a:p>
          <a:p>
            <a:pPr marL="342900" lvl="0" indent="-342900" algn="l" rtl="0">
              <a:spcBef>
                <a:spcPts val="600"/>
              </a:spcBef>
              <a:spcAft>
                <a:spcPts val="0"/>
              </a:spcAft>
              <a:buSzPts val="2100"/>
              <a:buChar char="●"/>
            </a:pPr>
            <a:r>
              <a:rPr lang="en-US"/>
              <a:t>Hold-out method: a common technique</a:t>
            </a:r>
            <a:endParaRPr/>
          </a:p>
          <a:p>
            <a:pPr marL="342900" lvl="0" indent="-342900" algn="l" rtl="0">
              <a:spcBef>
                <a:spcPts val="600"/>
              </a:spcBef>
              <a:spcAft>
                <a:spcPts val="0"/>
              </a:spcAft>
              <a:buSzPts val="2100"/>
              <a:buFont typeface="Noto Sans Symbols"/>
              <a:buNone/>
            </a:pPr>
            <a:r>
              <a:rPr lang="en-US"/>
              <a:t>   construct the decision rule with half the data set, and test with the other half</a:t>
            </a:r>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10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194" name="Google Shape;1194;p10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195" name="Google Shape;1195;p10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0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01" name="Google Shape;1201;p10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4.11 Neural Network</a:t>
            </a:r>
            <a:endParaRPr/>
          </a:p>
        </p:txBody>
      </p:sp>
      <p:sp>
        <p:nvSpPr>
          <p:cNvPr id="1202" name="Google Shape;1202;p10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 set of units each of which takes a linear combination of values from either an input vector or the output of other units</a:t>
            </a:r>
            <a:endParaRPr/>
          </a:p>
        </p:txBody>
      </p:sp>
      <p:pic>
        <p:nvPicPr>
          <p:cNvPr id="1203" name="Google Shape;1203;p103" descr="ann">
            <a:hlinkClick r:id="rId3"/>
          </p:cNvPr>
          <p:cNvPicPr preferRelativeResize="0"/>
          <p:nvPr/>
        </p:nvPicPr>
        <p:blipFill rotWithShape="1">
          <a:blip r:embed="rId4">
            <a:alphaModFix/>
          </a:blip>
          <a:srcRect/>
          <a:stretch/>
        </p:blipFill>
        <p:spPr>
          <a:xfrm>
            <a:off x="2268538" y="3573463"/>
            <a:ext cx="4103687" cy="2736850"/>
          </a:xfrm>
          <a:prstGeom prst="rect">
            <a:avLst/>
          </a:prstGeom>
          <a:noFill/>
          <a:ln>
            <a:noFill/>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10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09" name="Google Shape;1209;p10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4.11 Neural Network (cont.)</a:t>
            </a:r>
            <a:endParaRPr/>
          </a:p>
        </p:txBody>
      </p:sp>
      <p:sp>
        <p:nvSpPr>
          <p:cNvPr id="1210" name="Google Shape;1210;p10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Has a training algorithm</a:t>
            </a:r>
            <a:endParaRPr/>
          </a:p>
          <a:p>
            <a:pPr marL="342900" lvl="0" indent="-342900" algn="l" rtl="0">
              <a:spcBef>
                <a:spcPts val="600"/>
              </a:spcBef>
              <a:spcAft>
                <a:spcPts val="0"/>
              </a:spcAft>
              <a:buSzPts val="2100"/>
              <a:buChar char="●"/>
            </a:pPr>
            <a:r>
              <a:rPr lang="en-US"/>
              <a:t>Responses observed</a:t>
            </a:r>
            <a:endParaRPr/>
          </a:p>
          <a:p>
            <a:pPr marL="342900" lvl="0" indent="-342900" algn="l" rtl="0">
              <a:spcBef>
                <a:spcPts val="600"/>
              </a:spcBef>
              <a:spcAft>
                <a:spcPts val="0"/>
              </a:spcAft>
              <a:buSzPts val="2100"/>
              <a:buChar char="●"/>
            </a:pPr>
            <a:r>
              <a:rPr lang="en-US"/>
              <a:t>Reinforcement algorithms</a:t>
            </a:r>
            <a:endParaRPr/>
          </a:p>
          <a:p>
            <a:pPr marL="342900" lvl="0" indent="-342900" algn="l" rtl="0">
              <a:spcBef>
                <a:spcPts val="600"/>
              </a:spcBef>
              <a:spcAft>
                <a:spcPts val="0"/>
              </a:spcAft>
              <a:buSzPts val="2100"/>
              <a:buChar char="●"/>
            </a:pPr>
            <a:r>
              <a:rPr lang="en-US"/>
              <a:t>Back propagation to change weights</a:t>
            </a:r>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0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16" name="Google Shape;1216;p10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4.12 Summary</a:t>
            </a:r>
            <a:endParaRPr/>
          </a:p>
        </p:txBody>
      </p:sp>
      <p:sp>
        <p:nvSpPr>
          <p:cNvPr id="1217" name="Google Shape;1217;p10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Bayesian approach</a:t>
            </a:r>
            <a:endParaRPr dirty="0"/>
          </a:p>
          <a:p>
            <a:pPr marL="342900" lvl="0" indent="-342900" algn="l" rtl="0">
              <a:spcBef>
                <a:spcPts val="600"/>
              </a:spcBef>
              <a:spcAft>
                <a:spcPts val="0"/>
              </a:spcAft>
              <a:buSzPts val="2100"/>
              <a:buChar char="●"/>
            </a:pPr>
            <a:r>
              <a:rPr lang="en-US" dirty="0"/>
              <a:t>Maximin decision rule</a:t>
            </a:r>
            <a:endParaRPr dirty="0"/>
          </a:p>
          <a:p>
            <a:pPr marL="342900" lvl="0" indent="-342900" algn="l" rtl="0">
              <a:spcBef>
                <a:spcPts val="600"/>
              </a:spcBef>
              <a:spcAft>
                <a:spcPts val="0"/>
              </a:spcAft>
              <a:buSzPts val="2100"/>
              <a:buChar char="●"/>
            </a:pPr>
            <a:r>
              <a:rPr lang="en-US" dirty="0"/>
              <a:t>Misidentification and false-alarm error rates</a:t>
            </a:r>
            <a:endParaRPr dirty="0"/>
          </a:p>
          <a:p>
            <a:pPr marL="342900" lvl="0" indent="-342900" algn="l" rtl="0">
              <a:spcBef>
                <a:spcPts val="600"/>
              </a:spcBef>
              <a:spcAft>
                <a:spcPts val="0"/>
              </a:spcAft>
              <a:buSzPts val="2100"/>
              <a:buChar char="●"/>
            </a:pPr>
            <a:r>
              <a:rPr lang="en-US" dirty="0"/>
              <a:t>Nearest neighbor rule</a:t>
            </a:r>
            <a:endParaRPr dirty="0"/>
          </a:p>
          <a:p>
            <a:pPr marL="342900" lvl="0" indent="-342900" algn="l" rtl="0">
              <a:spcBef>
                <a:spcPts val="600"/>
              </a:spcBef>
              <a:spcAft>
                <a:spcPts val="0"/>
              </a:spcAft>
              <a:buSzPts val="2100"/>
              <a:buChar char="●"/>
            </a:pPr>
            <a:r>
              <a:rPr lang="en-US" dirty="0"/>
              <a:t>Construction of decision trees</a:t>
            </a:r>
            <a:endParaRPr dirty="0"/>
          </a:p>
          <a:p>
            <a:pPr marL="342900" lvl="0" indent="-342900" algn="l" rtl="0">
              <a:spcBef>
                <a:spcPts val="600"/>
              </a:spcBef>
              <a:spcAft>
                <a:spcPts val="0"/>
              </a:spcAft>
              <a:buSzPts val="2100"/>
              <a:buChar char="●"/>
            </a:pPr>
            <a:r>
              <a:rPr lang="en-US" dirty="0"/>
              <a:t>Estimation of decision rules error</a:t>
            </a:r>
            <a:endParaRPr dirty="0"/>
          </a:p>
          <a:p>
            <a:pPr marL="342900" lvl="0" indent="-342900" algn="l" rtl="0">
              <a:spcBef>
                <a:spcPts val="600"/>
              </a:spcBef>
              <a:spcAft>
                <a:spcPts val="0"/>
              </a:spcAft>
              <a:buSzPts val="2100"/>
              <a:buChar char="●"/>
            </a:pPr>
            <a:r>
              <a:rPr lang="en-US" dirty="0"/>
              <a:t>Neural network</a:t>
            </a:r>
            <a:endParaRPr dirty="0"/>
          </a:p>
          <a:p>
            <a:pPr marL="342900" lvl="0" indent="-209550" algn="l" rtl="0">
              <a:spcBef>
                <a:spcPts val="600"/>
              </a:spcBef>
              <a:spcAft>
                <a:spcPts val="0"/>
              </a:spcAft>
              <a:buSzPts val="2100"/>
              <a:buNone/>
            </a:pPr>
            <a:endParaRP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0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16" name="Google Shape;1216;p10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lvl="0"/>
            <a:r>
              <a:rPr lang="en-US" dirty="0" smtClean="0"/>
              <a:t>Research</a:t>
            </a:r>
            <a:endParaRPr dirty="0"/>
          </a:p>
        </p:txBody>
      </p:sp>
      <p:sp>
        <p:nvSpPr>
          <p:cNvPr id="1217" name="Google Shape;1217;p105"/>
          <p:cNvSpPr txBox="1">
            <a:spLocks noGrp="1"/>
          </p:cNvSpPr>
          <p:nvPr>
            <p:ph type="body" idx="1"/>
          </p:nvPr>
        </p:nvSpPr>
        <p:spPr>
          <a:xfrm>
            <a:off x="853819" y="1908789"/>
            <a:ext cx="8229600" cy="459202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sz="1400" dirty="0" smtClean="0"/>
              <a:t>Method:</a:t>
            </a:r>
          </a:p>
          <a:p>
            <a:pPr marL="0" indent="0">
              <a:spcBef>
                <a:spcPts val="0"/>
              </a:spcBef>
              <a:buSzPts val="2100"/>
              <a:buNone/>
            </a:pPr>
            <a:r>
              <a:rPr lang="en-US" sz="1400" dirty="0"/>
              <a:t>Computer vision </a:t>
            </a:r>
            <a:r>
              <a:rPr lang="en-US" sz="1400" dirty="0" smtClean="0"/>
              <a:t>techniques </a:t>
            </a:r>
            <a:r>
              <a:rPr lang="en-US" sz="1400" dirty="0"/>
              <a:t>and YOLO v4 object detection</a:t>
            </a:r>
          </a:p>
          <a:p>
            <a:pPr marL="342900" lvl="0" indent="-342900" algn="l" rtl="0">
              <a:spcBef>
                <a:spcPts val="0"/>
              </a:spcBef>
              <a:spcAft>
                <a:spcPts val="0"/>
              </a:spcAft>
              <a:buSzPts val="2100"/>
              <a:buChar char="●"/>
            </a:pPr>
            <a:r>
              <a:rPr lang="en-US" sz="1400" dirty="0" smtClean="0"/>
              <a:t>Step:</a:t>
            </a:r>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smtClean="0"/>
          </a:p>
          <a:p>
            <a:pPr marL="0" lvl="0" indent="0" algn="l" rtl="0">
              <a:spcBef>
                <a:spcPts val="0"/>
              </a:spcBef>
              <a:spcAft>
                <a:spcPts val="0"/>
              </a:spcAft>
              <a:buSzPts val="2100"/>
              <a:buNone/>
            </a:pPr>
            <a:endParaRPr lang="en-US" sz="1400" dirty="0"/>
          </a:p>
          <a:p>
            <a:pPr marL="0" lvl="0" indent="0" algn="l" rtl="0">
              <a:spcBef>
                <a:spcPts val="0"/>
              </a:spcBef>
              <a:spcAft>
                <a:spcPts val="0"/>
              </a:spcAft>
              <a:buSzPts val="2100"/>
              <a:buNone/>
            </a:pPr>
            <a:endParaRPr lang="en-US" sz="1400" dirty="0"/>
          </a:p>
          <a:p>
            <a:pPr marL="0" lvl="0" indent="0" algn="l" rtl="0">
              <a:spcBef>
                <a:spcPts val="0"/>
              </a:spcBef>
              <a:spcAft>
                <a:spcPts val="0"/>
              </a:spcAft>
              <a:buSzPts val="2100"/>
              <a:buNone/>
            </a:pPr>
            <a:endParaRPr lang="en-US" sz="1400" dirty="0" smtClean="0"/>
          </a:p>
          <a:p>
            <a:pPr marL="342900" indent="-342900">
              <a:spcBef>
                <a:spcPts val="0"/>
              </a:spcBef>
              <a:buSzPts val="2100"/>
            </a:pPr>
            <a:r>
              <a:rPr lang="en-US" altLang="zh-TW" sz="1400" dirty="0"/>
              <a:t>Result</a:t>
            </a:r>
            <a:r>
              <a:rPr lang="en-US" altLang="zh-TW" sz="1400" dirty="0" smtClean="0"/>
              <a:t>:</a:t>
            </a:r>
          </a:p>
          <a:p>
            <a:pPr marL="0" indent="0">
              <a:spcBef>
                <a:spcPts val="0"/>
              </a:spcBef>
              <a:buSzPts val="2100"/>
              <a:buNone/>
            </a:pPr>
            <a:r>
              <a:rPr lang="en-US" altLang="zh-TW" sz="1400" dirty="0"/>
              <a:t>Good awl extension and pedicle bounding box</a:t>
            </a:r>
            <a:endParaRPr sz="1400" dirty="0"/>
          </a:p>
        </p:txBody>
      </p:sp>
      <p:grpSp>
        <p:nvGrpSpPr>
          <p:cNvPr id="5" name="群組 4"/>
          <p:cNvGrpSpPr>
            <a:grpSpLocks noChangeAspect="1"/>
          </p:cNvGrpSpPr>
          <p:nvPr/>
        </p:nvGrpSpPr>
        <p:grpSpPr>
          <a:xfrm>
            <a:off x="1042988" y="2640421"/>
            <a:ext cx="5094126" cy="3030795"/>
            <a:chOff x="2772751" y="1978810"/>
            <a:chExt cx="6279809" cy="3736227"/>
          </a:xfrm>
        </p:grpSpPr>
        <p:sp>
          <p:nvSpPr>
            <p:cNvPr id="6" name="矩形 5"/>
            <p:cNvSpPr/>
            <p:nvPr/>
          </p:nvSpPr>
          <p:spPr>
            <a:xfrm>
              <a:off x="2843972" y="1978810"/>
              <a:ext cx="2052734" cy="1017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dirty="0" err="1" smtClean="0"/>
                <a:t>Binarize</a:t>
              </a:r>
              <a:r>
                <a:rPr lang="en-US" altLang="zh-TW" dirty="0" smtClean="0"/>
                <a:t> Image</a:t>
              </a:r>
              <a:endParaRPr lang="en-US" altLang="zh-TW" dirty="0"/>
            </a:p>
          </p:txBody>
        </p:sp>
        <p:sp>
          <p:nvSpPr>
            <p:cNvPr id="7" name="矩形 6"/>
            <p:cNvSpPr/>
            <p:nvPr/>
          </p:nvSpPr>
          <p:spPr>
            <a:xfrm>
              <a:off x="2772751" y="3400222"/>
              <a:ext cx="2174341" cy="1017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dirty="0" smtClean="0"/>
                <a:t>Connected-Component Labeling</a:t>
              </a:r>
              <a:endParaRPr lang="en-US" altLang="zh-TW" dirty="0"/>
            </a:p>
          </p:txBody>
        </p:sp>
        <p:sp>
          <p:nvSpPr>
            <p:cNvPr id="8" name="矩形 7"/>
            <p:cNvSpPr/>
            <p:nvPr/>
          </p:nvSpPr>
          <p:spPr>
            <a:xfrm>
              <a:off x="2843972" y="4698000"/>
              <a:ext cx="2052734" cy="1017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dirty="0" smtClean="0"/>
                <a:t>Canny Edge Detector</a:t>
              </a:r>
              <a:endParaRPr lang="en-US" altLang="zh-TW" dirty="0"/>
            </a:p>
          </p:txBody>
        </p:sp>
        <p:sp>
          <p:nvSpPr>
            <p:cNvPr id="10" name="矩形 9"/>
            <p:cNvSpPr/>
            <p:nvPr/>
          </p:nvSpPr>
          <p:spPr>
            <a:xfrm>
              <a:off x="6999826" y="1986551"/>
              <a:ext cx="2052734" cy="1017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dirty="0" smtClean="0"/>
                <a:t>Extend the Awl Tip</a:t>
              </a:r>
              <a:endParaRPr lang="en-US" altLang="zh-TW" dirty="0"/>
            </a:p>
          </p:txBody>
        </p:sp>
        <p:sp>
          <p:nvSpPr>
            <p:cNvPr id="11" name="矩形 10"/>
            <p:cNvSpPr/>
            <p:nvPr/>
          </p:nvSpPr>
          <p:spPr>
            <a:xfrm>
              <a:off x="6999826" y="4690261"/>
              <a:ext cx="2052734" cy="1017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dirty="0" smtClean="0"/>
                <a:t>Save the Result Image</a:t>
              </a:r>
              <a:endParaRPr lang="en-US" altLang="zh-TW" dirty="0"/>
            </a:p>
          </p:txBody>
        </p:sp>
        <p:cxnSp>
          <p:nvCxnSpPr>
            <p:cNvPr id="12" name="直線單箭頭接點 11"/>
            <p:cNvCxnSpPr>
              <a:stCxn id="6" idx="2"/>
              <a:endCxn id="7" idx="0"/>
            </p:cNvCxnSpPr>
            <p:nvPr/>
          </p:nvCxnSpPr>
          <p:spPr>
            <a:xfrm flipH="1">
              <a:off x="3859922" y="2995847"/>
              <a:ext cx="10417" cy="404375"/>
            </a:xfrm>
            <a:prstGeom prst="straightConnector1">
              <a:avLst/>
            </a:prstGeom>
            <a:ln w="38100"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直線單箭頭接點 12"/>
            <p:cNvCxnSpPr>
              <a:stCxn id="7" idx="2"/>
              <a:endCxn id="8" idx="0"/>
            </p:cNvCxnSpPr>
            <p:nvPr/>
          </p:nvCxnSpPr>
          <p:spPr>
            <a:xfrm>
              <a:off x="3859922" y="4417259"/>
              <a:ext cx="10417" cy="280741"/>
            </a:xfrm>
            <a:prstGeom prst="straightConnector1">
              <a:avLst/>
            </a:prstGeom>
            <a:ln w="38100"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4" name="肘形接點 13"/>
            <p:cNvCxnSpPr>
              <a:stCxn id="8" idx="3"/>
            </p:cNvCxnSpPr>
            <p:nvPr/>
          </p:nvCxnSpPr>
          <p:spPr>
            <a:xfrm flipV="1">
              <a:off x="4896706" y="2487330"/>
              <a:ext cx="2103120" cy="271918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0" idx="2"/>
              <a:endCxn id="11" idx="0"/>
            </p:cNvCxnSpPr>
            <p:nvPr/>
          </p:nvCxnSpPr>
          <p:spPr>
            <a:xfrm>
              <a:off x="8026193" y="3003588"/>
              <a:ext cx="0" cy="1686674"/>
            </a:xfrm>
            <a:prstGeom prst="straightConnector1">
              <a:avLst/>
            </a:prstGeom>
            <a:ln w="38100"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005990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78" name="Google Shape;178;p1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79" name="Google Shape;179;p11"/>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Statistical pattern recognition techniques:</a:t>
            </a:r>
            <a:endParaRPr/>
          </a:p>
          <a:p>
            <a:pPr marL="692150" lvl="1" indent="-347663" algn="l" rtl="0">
              <a:spcBef>
                <a:spcPts val="520"/>
              </a:spcBef>
              <a:spcAft>
                <a:spcPts val="0"/>
              </a:spcAft>
              <a:buSzPts val="1820"/>
              <a:buChar char="●"/>
            </a:pPr>
            <a:r>
              <a:rPr lang="en-US" b="1">
                <a:solidFill>
                  <a:srgbClr val="FF0000"/>
                </a:solidFill>
              </a:rPr>
              <a:t>Feature selection and extraction</a:t>
            </a:r>
            <a:r>
              <a:rPr lang="en-US"/>
              <a:t> techniques</a:t>
            </a:r>
            <a:endParaRPr/>
          </a:p>
          <a:p>
            <a:pPr marL="692150" lvl="1" indent="-347663" algn="l" rtl="0">
              <a:spcBef>
                <a:spcPts val="520"/>
              </a:spcBef>
              <a:spcAft>
                <a:spcPts val="0"/>
              </a:spcAft>
              <a:buSzPts val="1820"/>
              <a:buChar char="●"/>
            </a:pPr>
            <a:r>
              <a:rPr lang="en-US" b="1">
                <a:solidFill>
                  <a:srgbClr val="FF0000"/>
                </a:solidFill>
              </a:rPr>
              <a:t>Decision rule </a:t>
            </a:r>
            <a:r>
              <a:rPr lang="en-US"/>
              <a:t>construction techniques</a:t>
            </a:r>
            <a:endParaRPr/>
          </a:p>
          <a:p>
            <a:pPr marL="692150" lvl="1" indent="-347663" algn="l" rtl="0">
              <a:spcBef>
                <a:spcPts val="520"/>
              </a:spcBef>
              <a:spcAft>
                <a:spcPts val="0"/>
              </a:spcAft>
              <a:buSzPts val="1820"/>
              <a:buChar char="●"/>
            </a:pPr>
            <a:r>
              <a:rPr lang="en-US"/>
              <a:t>Techniques for</a:t>
            </a:r>
            <a:r>
              <a:rPr lang="en-US" b="1">
                <a:solidFill>
                  <a:srgbClr val="FF0000"/>
                </a:solidFill>
              </a:rPr>
              <a:t> estimating decision rule error</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85" name="Google Shape;185;p1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Recall Some Definitions</a:t>
            </a:r>
            <a:endParaRPr/>
          </a:p>
        </p:txBody>
      </p:sp>
      <p:sp>
        <p:nvSpPr>
          <p:cNvPr id="186" name="Google Shape;186;p1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a:t>t</a:t>
            </a:r>
            <a:r>
              <a:rPr lang="en-US"/>
              <a:t>: true category identification from set </a:t>
            </a:r>
            <a:r>
              <a:rPr lang="en-US" i="1"/>
              <a:t>C</a:t>
            </a:r>
            <a:endParaRPr/>
          </a:p>
          <a:p>
            <a:pPr marL="342900" lvl="0" indent="-342900" algn="l" rtl="0">
              <a:spcBef>
                <a:spcPts val="600"/>
              </a:spcBef>
              <a:spcAft>
                <a:spcPts val="0"/>
              </a:spcAft>
              <a:buSzPts val="2100"/>
              <a:buChar char="●"/>
            </a:pPr>
            <a:r>
              <a:rPr lang="en-US" i="1"/>
              <a:t>a</a:t>
            </a:r>
            <a:r>
              <a:rPr lang="en-US"/>
              <a:t>: assigned category from set </a:t>
            </a:r>
            <a:r>
              <a:rPr lang="en-US" i="1"/>
              <a:t>C</a:t>
            </a:r>
            <a:endParaRPr/>
          </a:p>
          <a:p>
            <a:pPr marL="342900" lvl="0" indent="-342900" algn="l" rtl="0">
              <a:spcBef>
                <a:spcPts val="600"/>
              </a:spcBef>
              <a:spcAft>
                <a:spcPts val="0"/>
              </a:spcAft>
              <a:buSzPts val="2100"/>
              <a:buChar char="●"/>
            </a:pPr>
            <a:r>
              <a:rPr lang="en-US" i="1"/>
              <a:t>d</a:t>
            </a:r>
            <a:r>
              <a:rPr lang="en-US"/>
              <a:t>: observed measurement from a set of measurements </a:t>
            </a:r>
            <a:r>
              <a:rPr lang="en-US" i="1"/>
              <a:t>D</a:t>
            </a:r>
            <a:endParaRPr/>
          </a:p>
          <a:p>
            <a:pPr marL="342900" lvl="0" indent="-342900" algn="l" rtl="0">
              <a:spcBef>
                <a:spcPts val="600"/>
              </a:spcBef>
              <a:spcAft>
                <a:spcPts val="0"/>
              </a:spcAft>
              <a:buSzPts val="2100"/>
              <a:buChar char="●"/>
            </a:pPr>
            <a:r>
              <a:rPr lang="en-US" i="1"/>
              <a:t>(t, a, d)</a:t>
            </a:r>
            <a:r>
              <a:rPr lang="en-US"/>
              <a:t>: event of classifying the observed unit</a:t>
            </a:r>
            <a:endParaRPr/>
          </a:p>
          <a:p>
            <a:pPr marL="342900" lvl="0" indent="-342900" algn="l" rtl="0">
              <a:spcBef>
                <a:spcPts val="600"/>
              </a:spcBef>
              <a:spcAft>
                <a:spcPts val="0"/>
              </a:spcAft>
              <a:buSzPts val="2100"/>
              <a:buChar char="●"/>
            </a:pPr>
            <a:r>
              <a:rPr lang="en-US" i="1"/>
              <a:t>P(t, a, d)</a:t>
            </a:r>
            <a:r>
              <a:rPr lang="en-US"/>
              <a:t>: probability of the event </a:t>
            </a:r>
            <a:r>
              <a:rPr lang="en-US" i="1"/>
              <a:t>(t, a, d)</a:t>
            </a:r>
            <a:endParaRPr/>
          </a:p>
          <a:p>
            <a:pPr marL="342900" lvl="0" indent="-342900" algn="l" rtl="0">
              <a:spcBef>
                <a:spcPts val="600"/>
              </a:spcBef>
              <a:spcAft>
                <a:spcPts val="0"/>
              </a:spcAft>
              <a:buSzPts val="2100"/>
              <a:buChar char="●"/>
            </a:pPr>
            <a:r>
              <a:rPr lang="en-US" i="1"/>
              <a:t>e(t, a)</a:t>
            </a:r>
            <a:r>
              <a:rPr lang="en-US"/>
              <a:t>: economic gain with true category </a:t>
            </a:r>
            <a:r>
              <a:rPr lang="en-US" i="1"/>
              <a:t>t</a:t>
            </a:r>
            <a:r>
              <a:rPr lang="en-US"/>
              <a:t> and assigned category </a:t>
            </a:r>
            <a:r>
              <a:rPr lang="en-US" i="1"/>
              <a:t>a</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92" name="Google Shape;192;p1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Recall</a:t>
            </a:r>
            <a:endParaRPr/>
          </a:p>
        </p:txBody>
      </p:sp>
      <p:sp>
        <p:nvSpPr>
          <p:cNvPr id="193" name="Google Shape;193;p13"/>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94" name="Google Shape;194;p13"/>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95" name="Google Shape;195;p13"/>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96" name="Google Shape;196;p13"/>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97" name="Google Shape;197;p13"/>
          <p:cNvCxnSpPr>
            <a:stCxn id="194" idx="2"/>
            <a:endCxn id="195"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98" name="Google Shape;198;p13"/>
          <p:cNvCxnSpPr>
            <a:stCxn id="193" idx="3"/>
            <a:endCxn id="194"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99" name="Google Shape;199;p13"/>
          <p:cNvSpPr txBox="1"/>
          <p:nvPr/>
        </p:nvSpPr>
        <p:spPr>
          <a:xfrm>
            <a:off x="1096963" y="3125788"/>
            <a:ext cx="2232025"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projected segments)</a:t>
            </a:r>
            <a:endParaRPr sz="1800" b="0" i="0" u="none" strike="noStrike" cap="none">
              <a:solidFill>
                <a:schemeClr val="dk1"/>
              </a:solidFill>
              <a:latin typeface="Arial"/>
              <a:ea typeface="Arial"/>
              <a:cs typeface="Arial"/>
              <a:sym typeface="Arial"/>
            </a:endParaRPr>
          </a:p>
        </p:txBody>
      </p:sp>
      <p:grpSp>
        <p:nvGrpSpPr>
          <p:cNvPr id="200" name="Google Shape;200;p13"/>
          <p:cNvGrpSpPr/>
          <p:nvPr/>
        </p:nvGrpSpPr>
        <p:grpSpPr>
          <a:xfrm>
            <a:off x="323528" y="1849438"/>
            <a:ext cx="3265826" cy="823443"/>
            <a:chOff x="323528" y="1849438"/>
            <a:chExt cx="3265826" cy="823443"/>
          </a:xfrm>
        </p:grpSpPr>
        <p:cxnSp>
          <p:nvCxnSpPr>
            <p:cNvPr id="201" name="Google Shape;201;p13"/>
            <p:cNvCxnSpPr/>
            <p:nvPr/>
          </p:nvCxnSpPr>
          <p:spPr>
            <a:xfrm>
              <a:off x="2114550" y="2229488"/>
              <a:ext cx="98425" cy="443393"/>
            </a:xfrm>
            <a:prstGeom prst="straightConnector1">
              <a:avLst/>
            </a:prstGeom>
            <a:noFill/>
            <a:ln w="38100" cap="flat" cmpd="sng">
              <a:solidFill>
                <a:srgbClr val="FF0000"/>
              </a:solidFill>
              <a:prstDash val="solid"/>
              <a:round/>
              <a:headEnd type="none" w="sm" len="sm"/>
              <a:tailEnd type="stealth" w="med" len="med"/>
            </a:ln>
          </p:spPr>
        </p:cxnSp>
        <p:pic>
          <p:nvPicPr>
            <p:cNvPr id="202" name="Google Shape;202;p13"/>
            <p:cNvPicPr preferRelativeResize="0"/>
            <p:nvPr/>
          </p:nvPicPr>
          <p:blipFill rotWithShape="1">
            <a:blip r:embed="rId3">
              <a:alphaModFix/>
            </a:blip>
            <a:srcRect/>
            <a:stretch/>
          </p:blipFill>
          <p:spPr>
            <a:xfrm>
              <a:off x="323528" y="1849438"/>
              <a:ext cx="3265826" cy="468000"/>
            </a:xfrm>
            <a:prstGeom prst="rect">
              <a:avLst/>
            </a:prstGeom>
            <a:noFill/>
            <a:ln>
              <a:noFill/>
            </a:ln>
          </p:spPr>
        </p:pic>
      </p:grpSp>
      <p:grpSp>
        <p:nvGrpSpPr>
          <p:cNvPr id="203" name="Google Shape;203;p13"/>
          <p:cNvGrpSpPr/>
          <p:nvPr/>
        </p:nvGrpSpPr>
        <p:grpSpPr>
          <a:xfrm>
            <a:off x="6136217" y="1849438"/>
            <a:ext cx="541111" cy="902123"/>
            <a:chOff x="6136217" y="1849438"/>
            <a:chExt cx="541111" cy="902123"/>
          </a:xfrm>
        </p:grpSpPr>
        <p:pic>
          <p:nvPicPr>
            <p:cNvPr id="204" name="Google Shape;204;p13"/>
            <p:cNvPicPr preferRelativeResize="0"/>
            <p:nvPr/>
          </p:nvPicPr>
          <p:blipFill rotWithShape="1">
            <a:blip r:embed="rId4">
              <a:alphaModFix/>
            </a:blip>
            <a:srcRect/>
            <a:stretch/>
          </p:blipFill>
          <p:spPr>
            <a:xfrm>
              <a:off x="6209328" y="1849438"/>
              <a:ext cx="468000" cy="468000"/>
            </a:xfrm>
            <a:prstGeom prst="rect">
              <a:avLst/>
            </a:prstGeom>
            <a:noFill/>
            <a:ln>
              <a:noFill/>
            </a:ln>
          </p:spPr>
        </p:pic>
        <p:cxnSp>
          <p:nvCxnSpPr>
            <p:cNvPr id="205" name="Google Shape;205;p13"/>
            <p:cNvCxnSpPr/>
            <p:nvPr/>
          </p:nvCxnSpPr>
          <p:spPr>
            <a:xfrm flipH="1">
              <a:off x="6136217" y="2283986"/>
              <a:ext cx="146223" cy="467575"/>
            </a:xfrm>
            <a:prstGeom prst="straightConnector1">
              <a:avLst/>
            </a:prstGeom>
            <a:noFill/>
            <a:ln w="38100" cap="flat" cmpd="sng">
              <a:solidFill>
                <a:srgbClr val="FF0000"/>
              </a:solidFill>
              <a:prstDash val="solid"/>
              <a:round/>
              <a:headEnd type="none" w="sm" len="sm"/>
              <a:tailEnd type="stealth" w="med" len="med"/>
            </a:ln>
          </p:spPr>
        </p:cxnSp>
      </p:grpSp>
      <p:grpSp>
        <p:nvGrpSpPr>
          <p:cNvPr id="206" name="Google Shape;206;p13"/>
          <p:cNvGrpSpPr/>
          <p:nvPr/>
        </p:nvGrpSpPr>
        <p:grpSpPr>
          <a:xfrm>
            <a:off x="2114550" y="5484734"/>
            <a:ext cx="3848100" cy="854790"/>
            <a:chOff x="2114550" y="5484734"/>
            <a:chExt cx="3848100" cy="854790"/>
          </a:xfrm>
        </p:grpSpPr>
        <p:cxnSp>
          <p:nvCxnSpPr>
            <p:cNvPr id="207" name="Google Shape;207;p13"/>
            <p:cNvCxnSpPr/>
            <p:nvPr/>
          </p:nvCxnSpPr>
          <p:spPr>
            <a:xfrm rot="10800000" flipH="1">
              <a:off x="4772894" y="5484734"/>
              <a:ext cx="951234" cy="416641"/>
            </a:xfrm>
            <a:prstGeom prst="straightConnector1">
              <a:avLst/>
            </a:prstGeom>
            <a:noFill/>
            <a:ln w="38100" cap="flat" cmpd="sng">
              <a:solidFill>
                <a:srgbClr val="FF0000"/>
              </a:solidFill>
              <a:prstDash val="solid"/>
              <a:round/>
              <a:headEnd type="none" w="sm" len="sm"/>
              <a:tailEnd type="stealth" w="med" len="med"/>
            </a:ln>
          </p:spPr>
        </p:cxnSp>
        <p:pic>
          <p:nvPicPr>
            <p:cNvPr id="208" name="Google Shape;208;p13"/>
            <p:cNvPicPr preferRelativeResize="0"/>
            <p:nvPr/>
          </p:nvPicPr>
          <p:blipFill rotWithShape="1">
            <a:blip r:embed="rId5">
              <a:alphaModFix/>
            </a:blip>
            <a:srcRect/>
            <a:stretch/>
          </p:blipFill>
          <p:spPr>
            <a:xfrm>
              <a:off x="2114550" y="5901374"/>
              <a:ext cx="3848100" cy="43815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a:t>
            </a:r>
            <a:endParaRPr/>
          </a:p>
        </p:txBody>
      </p:sp>
      <p:sp>
        <p:nvSpPr>
          <p:cNvPr id="214" name="Google Shape;214;p1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15" name="Google Shape;215;p14"/>
          <p:cNvSpPr txBox="1"/>
          <p:nvPr/>
        </p:nvSpPr>
        <p:spPr>
          <a:xfrm>
            <a:off x="1798638" y="2824163"/>
            <a:ext cx="3043237"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assign unit to a class</a:t>
            </a:r>
            <a:endParaRPr sz="2400" b="0" i="0" u="none" strike="noStrike" cap="none">
              <a:solidFill>
                <a:schemeClr val="dk1"/>
              </a:solidFill>
              <a:latin typeface="Arial"/>
              <a:ea typeface="Arial"/>
              <a:cs typeface="Arial"/>
              <a:sym typeface="Arial"/>
            </a:endParaRPr>
          </a:p>
        </p:txBody>
      </p:sp>
      <p:sp>
        <p:nvSpPr>
          <p:cNvPr id="216" name="Google Shape;216;p14"/>
          <p:cNvSpPr txBox="1"/>
          <p:nvPr/>
        </p:nvSpPr>
        <p:spPr>
          <a:xfrm>
            <a:off x="5576888" y="2338388"/>
            <a:ext cx="1125537"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9900"/>
                </a:solidFill>
                <a:latin typeface="Arial"/>
                <a:ea typeface="Arial"/>
                <a:cs typeface="Arial"/>
                <a:sym typeface="Arial"/>
              </a:rPr>
              <a:t>correct</a:t>
            </a:r>
            <a:endParaRPr sz="2400" b="0" i="0" u="none" strike="noStrike" cap="none">
              <a:solidFill>
                <a:srgbClr val="009900"/>
              </a:solidFill>
              <a:latin typeface="Arial"/>
              <a:ea typeface="Arial"/>
              <a:cs typeface="Arial"/>
              <a:sym typeface="Arial"/>
            </a:endParaRPr>
          </a:p>
        </p:txBody>
      </p:sp>
      <p:sp>
        <p:nvSpPr>
          <p:cNvPr id="217" name="Google Shape;217;p14"/>
          <p:cNvSpPr txBox="1"/>
          <p:nvPr/>
        </p:nvSpPr>
        <p:spPr>
          <a:xfrm>
            <a:off x="5518150" y="3286125"/>
            <a:ext cx="136525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incorrect</a:t>
            </a:r>
            <a:endParaRPr sz="2400" b="0" i="0" u="none" strike="noStrike" cap="none">
              <a:solidFill>
                <a:srgbClr val="FF0000"/>
              </a:solidFill>
              <a:latin typeface="Arial"/>
              <a:ea typeface="Arial"/>
              <a:cs typeface="Arial"/>
              <a:sym typeface="Arial"/>
            </a:endParaRPr>
          </a:p>
        </p:txBody>
      </p:sp>
      <p:cxnSp>
        <p:nvCxnSpPr>
          <p:cNvPr id="218" name="Google Shape;218;p14"/>
          <p:cNvCxnSpPr>
            <a:stCxn id="215" idx="3"/>
            <a:endCxn id="216" idx="1"/>
          </p:cNvCxnSpPr>
          <p:nvPr/>
        </p:nvCxnSpPr>
        <p:spPr>
          <a:xfrm rot="10800000" flipH="1">
            <a:off x="4841875" y="2569444"/>
            <a:ext cx="735000" cy="485700"/>
          </a:xfrm>
          <a:prstGeom prst="straightConnector1">
            <a:avLst/>
          </a:prstGeom>
          <a:noFill/>
          <a:ln w="9525" cap="flat" cmpd="sng">
            <a:solidFill>
              <a:schemeClr val="dk1"/>
            </a:solidFill>
            <a:prstDash val="solid"/>
            <a:round/>
            <a:headEnd type="none" w="med" len="med"/>
            <a:tailEnd type="triangle" w="med" len="med"/>
          </a:ln>
        </p:spPr>
      </p:cxnSp>
      <p:cxnSp>
        <p:nvCxnSpPr>
          <p:cNvPr id="219" name="Google Shape;219;p14"/>
          <p:cNvCxnSpPr>
            <a:endCxn id="217" idx="1"/>
          </p:cNvCxnSpPr>
          <p:nvPr/>
        </p:nvCxnSpPr>
        <p:spPr>
          <a:xfrm>
            <a:off x="4841950" y="3063206"/>
            <a:ext cx="676200" cy="453900"/>
          </a:xfrm>
          <a:prstGeom prst="straightConnector1">
            <a:avLst/>
          </a:prstGeom>
          <a:noFill/>
          <a:ln w="9525" cap="flat" cmpd="sng">
            <a:solidFill>
              <a:schemeClr val="dk1"/>
            </a:solidFill>
            <a:prstDash val="solid"/>
            <a:round/>
            <a:headEnd type="none" w="med" len="med"/>
            <a:tailEnd type="triangle" w="med" len="med"/>
          </a:ln>
        </p:spPr>
      </p:cxnSp>
      <p:graphicFrame>
        <p:nvGraphicFramePr>
          <p:cNvPr id="220" name="Google Shape;220;p14"/>
          <p:cNvGraphicFramePr/>
          <p:nvPr/>
        </p:nvGraphicFramePr>
        <p:xfrm>
          <a:off x="2987675" y="4672013"/>
          <a:ext cx="4695825" cy="1112850"/>
        </p:xfrm>
        <a:graphic>
          <a:graphicData uri="http://schemas.openxmlformats.org/drawingml/2006/table">
            <a:tbl>
              <a:tblPr firstRow="1" bandRow="1">
                <a:noFill/>
                <a:tableStyleId>{179E65D5-43F5-4D80-A7F7-EF70303CAB03}</a:tableStyleId>
              </a:tblPr>
              <a:tblGrid>
                <a:gridCol w="156527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gridCol w="1565275">
                  <a:extLst>
                    <a:ext uri="{9D8B030D-6E8A-4147-A177-3AD203B41FA5}">
                      <a16:colId xmlns:a16="http://schemas.microsoft.com/office/drawing/2014/main" val="20002"/>
                    </a:ext>
                  </a:extLst>
                </a:gridCol>
              </a:tblGrid>
              <a:tr h="370950">
                <a:tc>
                  <a:txBody>
                    <a:bodyPr/>
                    <a:lstStyle/>
                    <a:p>
                      <a:pPr marL="0" marR="0" lvl="0" indent="0" algn="l" rtl="0">
                        <a:spcBef>
                          <a:spcPts val="0"/>
                        </a:spcBef>
                        <a:spcAft>
                          <a:spcPts val="0"/>
                        </a:spcAft>
                        <a:buNone/>
                      </a:pPr>
                      <a:r>
                        <a:rPr lang="en-US" sz="1800" i="1" u="none" strike="noStrike" cap="none"/>
                        <a:t>(t, a)</a:t>
                      </a:r>
                      <a:endParaRPr sz="1800" i="1"/>
                    </a:p>
                  </a:txBody>
                  <a:tcPr marL="91425" marR="91425" marT="45725" marB="45725"/>
                </a:tc>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t>Bad</a:t>
                      </a:r>
                      <a:endParaRPr sz="1800"/>
                    </a:p>
                  </a:txBody>
                  <a:tcPr marL="91425" marR="91425" marT="45725" marB="45725"/>
                </a:tc>
                <a:extLst>
                  <a:ext uri="{0D108BD9-81ED-4DB2-BD59-A6C34878D82A}">
                    <a16:rowId xmlns:a16="http://schemas.microsoft.com/office/drawing/2014/main" val="10000"/>
                  </a:ext>
                </a:extLst>
              </a:tr>
              <a:tr h="370950">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solidFill>
                            <a:srgbClr val="009900"/>
                          </a:solidFill>
                        </a:rPr>
                        <a:t>(g, g)</a:t>
                      </a:r>
                      <a:endParaRPr/>
                    </a:p>
                  </a:txBody>
                  <a:tcPr marL="91425" marR="91425" marT="45725" marB="45725"/>
                </a:tc>
                <a:tc>
                  <a:txBody>
                    <a:bodyPr/>
                    <a:lstStyle/>
                    <a:p>
                      <a:pPr marL="0" marR="0" lvl="0" indent="0" algn="l" rtl="0">
                        <a:lnSpc>
                          <a:spcPct val="100000"/>
                        </a:lnSpc>
                        <a:spcBef>
                          <a:spcPts val="0"/>
                        </a:spcBef>
                        <a:spcAft>
                          <a:spcPts val="0"/>
                        </a:spcAft>
                        <a:buClr>
                          <a:srgbClr val="FF0000"/>
                        </a:buClr>
                        <a:buSzPts val="1800"/>
                        <a:buFont typeface="Arial"/>
                        <a:buNone/>
                      </a:pPr>
                      <a:r>
                        <a:rPr lang="en-US" sz="1800">
                          <a:solidFill>
                            <a:srgbClr val="FF0000"/>
                          </a:solidFill>
                        </a:rPr>
                        <a:t>(g, b)</a:t>
                      </a:r>
                      <a:endParaRPr sz="1800">
                        <a:solidFill>
                          <a:srgbClr val="FF0000"/>
                        </a:solidFill>
                      </a:endParaRPr>
                    </a:p>
                  </a:txBody>
                  <a:tcPr marL="91425" marR="91425" marT="45725" marB="45725"/>
                </a:tc>
                <a:extLst>
                  <a:ext uri="{0D108BD9-81ED-4DB2-BD59-A6C34878D82A}">
                    <a16:rowId xmlns:a16="http://schemas.microsoft.com/office/drawing/2014/main" val="10001"/>
                  </a:ext>
                </a:extLst>
              </a:tr>
              <a:tr h="370950">
                <a:tc>
                  <a:txBody>
                    <a:bodyPr/>
                    <a:lstStyle/>
                    <a:p>
                      <a:pPr marL="0" marR="0" lvl="0" indent="0" algn="l" rtl="0">
                        <a:spcBef>
                          <a:spcPts val="0"/>
                        </a:spcBef>
                        <a:spcAft>
                          <a:spcPts val="0"/>
                        </a:spcAft>
                        <a:buNone/>
                      </a:pPr>
                      <a:r>
                        <a:rPr lang="en-US" sz="1800"/>
                        <a:t>Bad</a:t>
                      </a:r>
                      <a:endParaRPr sz="1800"/>
                    </a:p>
                  </a:txBody>
                  <a:tcPr marL="91425" marR="91425" marT="45725" marB="45725"/>
                </a:tc>
                <a:tc>
                  <a:txBody>
                    <a:bodyPr/>
                    <a:lstStyle/>
                    <a:p>
                      <a:pPr marL="0" marR="0" lvl="0" indent="0" algn="l" rtl="0">
                        <a:lnSpc>
                          <a:spcPct val="100000"/>
                        </a:lnSpc>
                        <a:spcBef>
                          <a:spcPts val="0"/>
                        </a:spcBef>
                        <a:spcAft>
                          <a:spcPts val="0"/>
                        </a:spcAft>
                        <a:buClr>
                          <a:srgbClr val="FF0000"/>
                        </a:buClr>
                        <a:buSzPts val="1800"/>
                        <a:buFont typeface="Arial"/>
                        <a:buNone/>
                      </a:pPr>
                      <a:r>
                        <a:rPr lang="en-US" sz="1800">
                          <a:solidFill>
                            <a:srgbClr val="FF0000"/>
                          </a:solidFill>
                        </a:rPr>
                        <a:t>(b, g)</a:t>
                      </a:r>
                      <a:endParaRPr sz="1800">
                        <a:solidFill>
                          <a:srgbClr val="FF0000"/>
                        </a:solidFill>
                      </a:endParaRPr>
                    </a:p>
                  </a:txBody>
                  <a:tcPr marL="91425" marR="91425" marT="45725" marB="45725"/>
                </a:tc>
                <a:tc>
                  <a:txBody>
                    <a:bodyPr/>
                    <a:lstStyle/>
                    <a:p>
                      <a:pPr marL="0" marR="0" lvl="0" indent="0" algn="l" rtl="0">
                        <a:lnSpc>
                          <a:spcPct val="100000"/>
                        </a:lnSpc>
                        <a:spcBef>
                          <a:spcPts val="0"/>
                        </a:spcBef>
                        <a:spcAft>
                          <a:spcPts val="0"/>
                        </a:spcAft>
                        <a:buClr>
                          <a:srgbClr val="009900"/>
                        </a:buClr>
                        <a:buSzPts val="1800"/>
                        <a:buFont typeface="Arial"/>
                        <a:buNone/>
                      </a:pPr>
                      <a:r>
                        <a:rPr lang="en-US" sz="1800">
                          <a:solidFill>
                            <a:srgbClr val="009900"/>
                          </a:solidFill>
                        </a:rPr>
                        <a:t>(b, b)</a:t>
                      </a:r>
                      <a:endParaRPr sz="1800">
                        <a:solidFill>
                          <a:srgbClr val="009900"/>
                        </a:solidFill>
                      </a:endParaRPr>
                    </a:p>
                  </a:txBody>
                  <a:tcPr marL="91425" marR="91425" marT="45725" marB="45725"/>
                </a:tc>
                <a:extLst>
                  <a:ext uri="{0D108BD9-81ED-4DB2-BD59-A6C34878D82A}">
                    <a16:rowId xmlns:a16="http://schemas.microsoft.com/office/drawing/2014/main" val="10002"/>
                  </a:ext>
                </a:extLst>
              </a:tr>
            </a:tbl>
          </a:graphicData>
        </a:graphic>
      </p:graphicFrame>
      <p:sp>
        <p:nvSpPr>
          <p:cNvPr id="221" name="Google Shape;221;p14"/>
          <p:cNvSpPr txBox="1"/>
          <p:nvPr/>
        </p:nvSpPr>
        <p:spPr>
          <a:xfrm>
            <a:off x="1547813" y="5213350"/>
            <a:ext cx="147161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True State(</a:t>
            </a:r>
            <a:r>
              <a:rPr lang="en-US" sz="1800" b="0" i="1" u="none" strike="noStrike" cap="none">
                <a:solidFill>
                  <a:schemeClr val="dk1"/>
                </a:solidFill>
                <a:latin typeface="Arial"/>
                <a:ea typeface="Arial"/>
                <a:cs typeface="Arial"/>
                <a:sym typeface="Arial"/>
              </a:rPr>
              <a:t>t</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
        <p:nvSpPr>
          <p:cNvPr id="222" name="Google Shape;222;p14"/>
          <p:cNvSpPr txBox="1"/>
          <p:nvPr/>
        </p:nvSpPr>
        <p:spPr>
          <a:xfrm>
            <a:off x="4708525" y="4117975"/>
            <a:ext cx="2017713"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Assigned State(</a:t>
            </a:r>
            <a:r>
              <a:rPr lang="en-US" sz="1800" b="0" i="1" u="none" strike="noStrike" cap="none">
                <a:solidFill>
                  <a:schemeClr val="dk1"/>
                </a:solidFill>
                <a:latin typeface="Arial"/>
                <a:ea typeface="Arial"/>
                <a:cs typeface="Arial"/>
                <a:sym typeface="Arial"/>
              </a:rPr>
              <a:t>a</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 (Cont.)</a:t>
            </a:r>
            <a:endParaRPr/>
          </a:p>
        </p:txBody>
      </p:sp>
      <p:sp>
        <p:nvSpPr>
          <p:cNvPr id="228" name="Google Shape;228;p1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We assume that the act of making category assignments carries consequences (</a:t>
            </a:r>
            <a:r>
              <a:rPr lang="en-US" i="1"/>
              <a:t>t, a, d</a:t>
            </a:r>
            <a:r>
              <a:rPr lang="en-US"/>
              <a:t>) economically or in terms of utility.</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i="1"/>
              <a:t>e(t, a)</a:t>
            </a:r>
            <a:r>
              <a:rPr lang="en-US"/>
              <a:t>: </a:t>
            </a:r>
            <a:r>
              <a:rPr lang="en-US" b="1"/>
              <a:t>economic gain</a:t>
            </a:r>
            <a:r>
              <a:rPr lang="en-US"/>
              <a:t>/utility with true category </a:t>
            </a:r>
            <a:r>
              <a:rPr lang="en-US" i="1"/>
              <a:t>t</a:t>
            </a:r>
            <a:r>
              <a:rPr lang="en-US"/>
              <a:t> and assigned category </a:t>
            </a:r>
            <a:r>
              <a:rPr lang="en-US" i="1"/>
              <a:t>a</a:t>
            </a:r>
            <a:endParaRPr/>
          </a:p>
          <a:p>
            <a:pPr marL="0" lvl="0" indent="0" algn="l" rtl="0">
              <a:spcBef>
                <a:spcPts val="600"/>
              </a:spcBef>
              <a:spcAft>
                <a:spcPts val="0"/>
              </a:spcAft>
              <a:buSzPts val="2100"/>
              <a:buFont typeface="Noto Sans Symbols"/>
              <a:buNone/>
            </a:pPr>
            <a:endParaRPr/>
          </a:p>
        </p:txBody>
      </p:sp>
      <p:sp>
        <p:nvSpPr>
          <p:cNvPr id="229" name="Google Shape;229;p1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 (Cont.)</a:t>
            </a:r>
            <a:endParaRPr/>
          </a:p>
        </p:txBody>
      </p:sp>
      <p:sp>
        <p:nvSpPr>
          <p:cNvPr id="235" name="Google Shape;235;p1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graphicFrame>
        <p:nvGraphicFramePr>
          <p:cNvPr id="236" name="Google Shape;236;p16"/>
          <p:cNvGraphicFramePr/>
          <p:nvPr/>
        </p:nvGraphicFramePr>
        <p:xfrm>
          <a:off x="2454275" y="3284538"/>
          <a:ext cx="5278425" cy="1522425"/>
        </p:xfrm>
        <a:graphic>
          <a:graphicData uri="http://schemas.openxmlformats.org/drawingml/2006/table">
            <a:tbl>
              <a:tblPr firstRow="1" bandRow="1">
                <a:noFill/>
                <a:tableStyleId>{179E65D5-43F5-4D80-A7F7-EF70303CAB03}</a:tableStyleId>
              </a:tblPr>
              <a:tblGrid>
                <a:gridCol w="1759475">
                  <a:extLst>
                    <a:ext uri="{9D8B030D-6E8A-4147-A177-3AD203B41FA5}">
                      <a16:colId xmlns:a16="http://schemas.microsoft.com/office/drawing/2014/main" val="20000"/>
                    </a:ext>
                  </a:extLst>
                </a:gridCol>
                <a:gridCol w="1759475">
                  <a:extLst>
                    <a:ext uri="{9D8B030D-6E8A-4147-A177-3AD203B41FA5}">
                      <a16:colId xmlns:a16="http://schemas.microsoft.com/office/drawing/2014/main" val="20001"/>
                    </a:ext>
                  </a:extLst>
                </a:gridCol>
                <a:gridCol w="1759475">
                  <a:extLst>
                    <a:ext uri="{9D8B030D-6E8A-4147-A177-3AD203B41FA5}">
                      <a16:colId xmlns:a16="http://schemas.microsoft.com/office/drawing/2014/main" val="20002"/>
                    </a:ext>
                  </a:extLst>
                </a:gridCol>
              </a:tblGrid>
              <a:tr h="507475">
                <a:tc>
                  <a:txBody>
                    <a:bodyPr/>
                    <a:lstStyle/>
                    <a:p>
                      <a:pPr marL="0" marR="0" lvl="0" indent="0" algn="l" rtl="0">
                        <a:spcBef>
                          <a:spcPts val="0"/>
                        </a:spcBef>
                        <a:spcAft>
                          <a:spcPts val="0"/>
                        </a:spcAft>
                        <a:buNone/>
                      </a:pPr>
                      <a:r>
                        <a:rPr lang="en-US" sz="1800" i="1"/>
                        <a:t>e(t, a)</a:t>
                      </a:r>
                      <a:endParaRPr sz="1800" i="1"/>
                    </a:p>
                  </a:txBody>
                  <a:tcPr marL="91425" marR="91425" marT="45750" marB="45750"/>
                </a:tc>
                <a:tc>
                  <a:txBody>
                    <a:bodyPr/>
                    <a:lstStyle/>
                    <a:p>
                      <a:pPr marL="0" marR="0" lvl="0" indent="0" algn="l" rtl="0">
                        <a:spcBef>
                          <a:spcPts val="0"/>
                        </a:spcBef>
                        <a:spcAft>
                          <a:spcPts val="0"/>
                        </a:spcAft>
                        <a:buNone/>
                      </a:pPr>
                      <a:r>
                        <a:rPr lang="en-US" sz="1800"/>
                        <a:t>Good</a:t>
                      </a:r>
                      <a:endParaRPr sz="1800"/>
                    </a:p>
                  </a:txBody>
                  <a:tcPr marL="91425" marR="91425" marT="45750" marB="45750"/>
                </a:tc>
                <a:tc>
                  <a:txBody>
                    <a:bodyPr/>
                    <a:lstStyle/>
                    <a:p>
                      <a:pPr marL="0" marR="0" lvl="0" indent="0" algn="l" rtl="0">
                        <a:spcBef>
                          <a:spcPts val="0"/>
                        </a:spcBef>
                        <a:spcAft>
                          <a:spcPts val="0"/>
                        </a:spcAft>
                        <a:buNone/>
                      </a:pPr>
                      <a:r>
                        <a:rPr lang="en-US" sz="1800"/>
                        <a:t>Bad</a:t>
                      </a:r>
                      <a:endParaRPr sz="1800"/>
                    </a:p>
                  </a:txBody>
                  <a:tcPr marL="91425" marR="91425" marT="45750" marB="45750"/>
                </a:tc>
                <a:extLst>
                  <a:ext uri="{0D108BD9-81ED-4DB2-BD59-A6C34878D82A}">
                    <a16:rowId xmlns:a16="http://schemas.microsoft.com/office/drawing/2014/main" val="10000"/>
                  </a:ext>
                </a:extLst>
              </a:tr>
              <a:tr h="507475">
                <a:tc>
                  <a:txBody>
                    <a:bodyPr/>
                    <a:lstStyle/>
                    <a:p>
                      <a:pPr marL="0" marR="0" lvl="0" indent="0" algn="l" rtl="0">
                        <a:spcBef>
                          <a:spcPts val="0"/>
                        </a:spcBef>
                        <a:spcAft>
                          <a:spcPts val="0"/>
                        </a:spcAft>
                        <a:buNone/>
                      </a:pPr>
                      <a:r>
                        <a:rPr lang="en-US" sz="1800"/>
                        <a:t>Good</a:t>
                      </a:r>
                      <a:endParaRPr sz="1800"/>
                    </a:p>
                  </a:txBody>
                  <a:tcPr marL="91425" marR="91425" marT="45750" marB="45750"/>
                </a:tc>
                <a:tc>
                  <a:txBody>
                    <a:bodyPr/>
                    <a:lstStyle/>
                    <a:p>
                      <a:pPr marL="0" marR="0" lvl="0" indent="0" algn="l" rtl="0">
                        <a:spcBef>
                          <a:spcPts val="0"/>
                        </a:spcBef>
                        <a:spcAft>
                          <a:spcPts val="0"/>
                        </a:spcAft>
                        <a:buNone/>
                      </a:pPr>
                      <a:r>
                        <a:rPr lang="en-US" sz="1800" i="1"/>
                        <a:t>e(g, g)</a:t>
                      </a:r>
                      <a:endParaRPr/>
                    </a:p>
                  </a:txBody>
                  <a:tcPr marL="91425" marR="91425" marT="45750" marB="45750"/>
                </a:tc>
                <a:tc>
                  <a:txBody>
                    <a:bodyPr/>
                    <a:lstStyle/>
                    <a:p>
                      <a:pPr marL="0" marR="0" lvl="0" indent="0" algn="l" rtl="0">
                        <a:lnSpc>
                          <a:spcPct val="100000"/>
                        </a:lnSpc>
                        <a:spcBef>
                          <a:spcPts val="0"/>
                        </a:spcBef>
                        <a:spcAft>
                          <a:spcPts val="0"/>
                        </a:spcAft>
                        <a:buClr>
                          <a:schemeClr val="dk1"/>
                        </a:buClr>
                        <a:buSzPts val="1800"/>
                        <a:buFont typeface="Arial"/>
                        <a:buNone/>
                      </a:pPr>
                      <a:r>
                        <a:rPr lang="en-US" sz="1800" i="1"/>
                        <a:t>e(g, b)</a:t>
                      </a:r>
                      <a:endParaRPr sz="1800" i="1"/>
                    </a:p>
                  </a:txBody>
                  <a:tcPr marL="91425" marR="91425" marT="45750" marB="45750"/>
                </a:tc>
                <a:extLst>
                  <a:ext uri="{0D108BD9-81ED-4DB2-BD59-A6C34878D82A}">
                    <a16:rowId xmlns:a16="http://schemas.microsoft.com/office/drawing/2014/main" val="10001"/>
                  </a:ext>
                </a:extLst>
              </a:tr>
              <a:tr h="507475">
                <a:tc>
                  <a:txBody>
                    <a:bodyPr/>
                    <a:lstStyle/>
                    <a:p>
                      <a:pPr marL="0" marR="0" lvl="0" indent="0" algn="l" rtl="0">
                        <a:spcBef>
                          <a:spcPts val="0"/>
                        </a:spcBef>
                        <a:spcAft>
                          <a:spcPts val="0"/>
                        </a:spcAft>
                        <a:buNone/>
                      </a:pPr>
                      <a:r>
                        <a:rPr lang="en-US" sz="1800"/>
                        <a:t>Bad</a:t>
                      </a:r>
                      <a:endParaRPr sz="1800"/>
                    </a:p>
                  </a:txBody>
                  <a:tcPr marL="91425" marR="91425" marT="45750" marB="45750"/>
                </a:tc>
                <a:tc>
                  <a:txBody>
                    <a:bodyPr/>
                    <a:lstStyle/>
                    <a:p>
                      <a:pPr marL="0" marR="0" lvl="0" indent="0" algn="l" rtl="0">
                        <a:lnSpc>
                          <a:spcPct val="100000"/>
                        </a:lnSpc>
                        <a:spcBef>
                          <a:spcPts val="0"/>
                        </a:spcBef>
                        <a:spcAft>
                          <a:spcPts val="0"/>
                        </a:spcAft>
                        <a:buClr>
                          <a:schemeClr val="dk1"/>
                        </a:buClr>
                        <a:buSzPts val="1800"/>
                        <a:buFont typeface="Arial"/>
                        <a:buNone/>
                      </a:pPr>
                      <a:r>
                        <a:rPr lang="en-US" sz="1800" i="1"/>
                        <a:t>e(b, g)</a:t>
                      </a:r>
                      <a:endParaRPr sz="1800" i="1"/>
                    </a:p>
                  </a:txBody>
                  <a:tcPr marL="91425" marR="91425" marT="45750" marB="45750"/>
                </a:tc>
                <a:tc>
                  <a:txBody>
                    <a:bodyPr/>
                    <a:lstStyle/>
                    <a:p>
                      <a:pPr marL="0" marR="0" lvl="0" indent="0" algn="l" rtl="0">
                        <a:lnSpc>
                          <a:spcPct val="100000"/>
                        </a:lnSpc>
                        <a:spcBef>
                          <a:spcPts val="0"/>
                        </a:spcBef>
                        <a:spcAft>
                          <a:spcPts val="0"/>
                        </a:spcAft>
                        <a:buClr>
                          <a:schemeClr val="dk1"/>
                        </a:buClr>
                        <a:buSzPts val="1800"/>
                        <a:buFont typeface="Arial"/>
                        <a:buNone/>
                      </a:pPr>
                      <a:r>
                        <a:rPr lang="en-US" sz="1800" i="1"/>
                        <a:t>e(b, b)</a:t>
                      </a:r>
                      <a:endParaRPr sz="1800" i="1"/>
                    </a:p>
                  </a:txBody>
                  <a:tcPr marL="91425" marR="91425" marT="45750" marB="45750"/>
                </a:tc>
                <a:extLst>
                  <a:ext uri="{0D108BD9-81ED-4DB2-BD59-A6C34878D82A}">
                    <a16:rowId xmlns:a16="http://schemas.microsoft.com/office/drawing/2014/main" val="10002"/>
                  </a:ext>
                </a:extLst>
              </a:tr>
            </a:tbl>
          </a:graphicData>
        </a:graphic>
      </p:graphicFrame>
      <p:sp>
        <p:nvSpPr>
          <p:cNvPr id="237" name="Google Shape;237;p16"/>
          <p:cNvSpPr txBox="1"/>
          <p:nvPr/>
        </p:nvSpPr>
        <p:spPr>
          <a:xfrm>
            <a:off x="539750" y="4046538"/>
            <a:ext cx="16097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True State</a:t>
            </a:r>
            <a:endParaRPr sz="2400" b="0" i="0" u="none" strike="noStrike" cap="none">
              <a:solidFill>
                <a:schemeClr val="dk1"/>
              </a:solidFill>
              <a:latin typeface="Arial"/>
              <a:ea typeface="Arial"/>
              <a:cs typeface="Arial"/>
              <a:sym typeface="Arial"/>
            </a:endParaRPr>
          </a:p>
        </p:txBody>
      </p:sp>
      <p:sp>
        <p:nvSpPr>
          <p:cNvPr id="238" name="Google Shape;238;p16"/>
          <p:cNvSpPr txBox="1"/>
          <p:nvPr/>
        </p:nvSpPr>
        <p:spPr>
          <a:xfrm>
            <a:off x="3965575" y="2782888"/>
            <a:ext cx="2255838"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Assigned State</a:t>
            </a:r>
            <a:endParaRPr sz="2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45" name="Google Shape;245;p1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Identity gain matrix</a:t>
            </a:r>
            <a:endParaRPr/>
          </a:p>
          <a:p>
            <a:pPr marL="342900" lvl="0" indent="-342900" algn="l" rtl="0">
              <a:spcBef>
                <a:spcPts val="600"/>
              </a:spcBef>
              <a:spcAft>
                <a:spcPts val="0"/>
              </a:spcAft>
              <a:buSzPts val="2100"/>
              <a:buFont typeface="Noto Sans Symbols"/>
              <a:buNone/>
            </a:pPr>
            <a:endParaRPr/>
          </a:p>
        </p:txBody>
      </p:sp>
      <p:sp>
        <p:nvSpPr>
          <p:cNvPr id="246" name="Google Shape;246;p1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Economic Gain Matrix (Cont.)</a:t>
            </a:r>
            <a:endParaRPr/>
          </a:p>
        </p:txBody>
      </p:sp>
      <p:graphicFrame>
        <p:nvGraphicFramePr>
          <p:cNvPr id="247" name="Google Shape;247;p17"/>
          <p:cNvGraphicFramePr/>
          <p:nvPr/>
        </p:nvGraphicFramePr>
        <p:xfrm>
          <a:off x="2987675" y="4672013"/>
          <a:ext cx="4695825" cy="1112850"/>
        </p:xfrm>
        <a:graphic>
          <a:graphicData uri="http://schemas.openxmlformats.org/drawingml/2006/table">
            <a:tbl>
              <a:tblPr firstRow="1" bandRow="1">
                <a:noFill/>
                <a:tableStyleId>{179E65D5-43F5-4D80-A7F7-EF70303CAB03}</a:tableStyleId>
              </a:tblPr>
              <a:tblGrid>
                <a:gridCol w="1565275">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gridCol w="1565275">
                  <a:extLst>
                    <a:ext uri="{9D8B030D-6E8A-4147-A177-3AD203B41FA5}">
                      <a16:colId xmlns:a16="http://schemas.microsoft.com/office/drawing/2014/main" val="20002"/>
                    </a:ext>
                  </a:extLst>
                </a:gridCol>
              </a:tblGrid>
              <a:tr h="370950">
                <a:tc>
                  <a:txBody>
                    <a:bodyPr/>
                    <a:lstStyle/>
                    <a:p>
                      <a:pPr marL="0" marR="0" lvl="0" indent="0" algn="l" rtl="0">
                        <a:spcBef>
                          <a:spcPts val="0"/>
                        </a:spcBef>
                        <a:spcAft>
                          <a:spcPts val="0"/>
                        </a:spcAft>
                        <a:buNone/>
                      </a:pPr>
                      <a:r>
                        <a:rPr lang="en-US" sz="1800" i="1"/>
                        <a:t>e(t, a)</a:t>
                      </a:r>
                      <a:endParaRPr sz="1800" i="1"/>
                    </a:p>
                  </a:txBody>
                  <a:tcPr marL="91425" marR="91425" marT="45725" marB="45725"/>
                </a:tc>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t>Bad</a:t>
                      </a:r>
                      <a:endParaRPr sz="1800"/>
                    </a:p>
                  </a:txBody>
                  <a:tcPr marL="91425" marR="91425" marT="45725" marB="45725"/>
                </a:tc>
                <a:extLst>
                  <a:ext uri="{0D108BD9-81ED-4DB2-BD59-A6C34878D82A}">
                    <a16:rowId xmlns:a16="http://schemas.microsoft.com/office/drawing/2014/main" val="10000"/>
                  </a:ext>
                </a:extLst>
              </a:tr>
              <a:tr h="370950">
                <a:tc>
                  <a:txBody>
                    <a:bodyPr/>
                    <a:lstStyle/>
                    <a:p>
                      <a:pPr marL="0" marR="0" lvl="0" indent="0" algn="l" rtl="0">
                        <a:spcBef>
                          <a:spcPts val="0"/>
                        </a:spcBef>
                        <a:spcAft>
                          <a:spcPts val="0"/>
                        </a:spcAft>
                        <a:buNone/>
                      </a:pPr>
                      <a:r>
                        <a:rPr lang="en-US" sz="1800"/>
                        <a:t>Good</a:t>
                      </a:r>
                      <a:endParaRPr sz="1800"/>
                    </a:p>
                  </a:txBody>
                  <a:tcPr marL="91425" marR="91425" marT="45725" marB="45725"/>
                </a:tc>
                <a:tc>
                  <a:txBody>
                    <a:bodyPr/>
                    <a:lstStyle/>
                    <a:p>
                      <a:pPr marL="0" marR="0" lvl="0" indent="0" algn="l" rtl="0">
                        <a:spcBef>
                          <a:spcPts val="0"/>
                        </a:spcBef>
                        <a:spcAft>
                          <a:spcPts val="0"/>
                        </a:spcAft>
                        <a:buNone/>
                      </a:pPr>
                      <a:r>
                        <a:rPr lang="en-US" sz="1800"/>
                        <a:t>1</a:t>
                      </a:r>
                      <a:endParaRPr/>
                    </a:p>
                  </a:txBody>
                  <a:tcPr marL="91425" marR="91425"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0</a:t>
                      </a:r>
                      <a:endParaRPr sz="1800"/>
                    </a:p>
                  </a:txBody>
                  <a:tcPr marL="91425" marR="91425" marT="45725" marB="45725"/>
                </a:tc>
                <a:extLst>
                  <a:ext uri="{0D108BD9-81ED-4DB2-BD59-A6C34878D82A}">
                    <a16:rowId xmlns:a16="http://schemas.microsoft.com/office/drawing/2014/main" val="10001"/>
                  </a:ext>
                </a:extLst>
              </a:tr>
              <a:tr h="370950">
                <a:tc>
                  <a:txBody>
                    <a:bodyPr/>
                    <a:lstStyle/>
                    <a:p>
                      <a:pPr marL="0" marR="0" lvl="0" indent="0" algn="l" rtl="0">
                        <a:spcBef>
                          <a:spcPts val="0"/>
                        </a:spcBef>
                        <a:spcAft>
                          <a:spcPts val="0"/>
                        </a:spcAft>
                        <a:buNone/>
                      </a:pPr>
                      <a:r>
                        <a:rPr lang="en-US" sz="1800"/>
                        <a:t>Bad</a:t>
                      </a:r>
                      <a:endParaRPr sz="1800"/>
                    </a:p>
                  </a:txBody>
                  <a:tcPr marL="91425" marR="91425"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0</a:t>
                      </a:r>
                      <a:endParaRPr sz="1800"/>
                    </a:p>
                  </a:txBody>
                  <a:tcPr marL="91425" marR="91425"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a:t>1</a:t>
                      </a:r>
                      <a:endParaRPr sz="1800"/>
                    </a:p>
                  </a:txBody>
                  <a:tcPr marL="91425" marR="91425" marT="45725" marB="45725"/>
                </a:tc>
                <a:extLst>
                  <a:ext uri="{0D108BD9-81ED-4DB2-BD59-A6C34878D82A}">
                    <a16:rowId xmlns:a16="http://schemas.microsoft.com/office/drawing/2014/main" val="10002"/>
                  </a:ext>
                </a:extLst>
              </a:tr>
            </a:tbl>
          </a:graphicData>
        </a:graphic>
      </p:graphicFrame>
      <p:sp>
        <p:nvSpPr>
          <p:cNvPr id="248" name="Google Shape;248;p17"/>
          <p:cNvSpPr txBox="1"/>
          <p:nvPr/>
        </p:nvSpPr>
        <p:spPr>
          <a:xfrm>
            <a:off x="1547813" y="5213350"/>
            <a:ext cx="1252537"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True State</a:t>
            </a:r>
            <a:endParaRPr sz="1800" b="0" i="0" u="none" strike="noStrike" cap="none">
              <a:solidFill>
                <a:schemeClr val="dk1"/>
              </a:solidFill>
              <a:latin typeface="Arial"/>
              <a:ea typeface="Arial"/>
              <a:cs typeface="Arial"/>
              <a:sym typeface="Arial"/>
            </a:endParaRPr>
          </a:p>
        </p:txBody>
      </p:sp>
      <p:sp>
        <p:nvSpPr>
          <p:cNvPr id="249" name="Google Shape;249;p17"/>
          <p:cNvSpPr txBox="1"/>
          <p:nvPr/>
        </p:nvSpPr>
        <p:spPr>
          <a:xfrm>
            <a:off x="4708525" y="4117975"/>
            <a:ext cx="1736725"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Assigned State</a:t>
            </a:r>
            <a:endParaRPr sz="1800" b="0" i="0" u="none" strike="noStrike" cap="none">
              <a:solidFill>
                <a:schemeClr val="dk1"/>
              </a:solidFill>
              <a:latin typeface="Arial"/>
              <a:ea typeface="Arial"/>
              <a:cs typeface="Arial"/>
              <a:sym typeface="Arial"/>
            </a:endParaRPr>
          </a:p>
        </p:txBody>
      </p:sp>
      <p:pic>
        <p:nvPicPr>
          <p:cNvPr id="250" name="Google Shape;250;p17"/>
          <p:cNvPicPr preferRelativeResize="0"/>
          <p:nvPr/>
        </p:nvPicPr>
        <p:blipFill rotWithShape="1">
          <a:blip r:embed="rId3">
            <a:alphaModFix/>
          </a:blip>
          <a:srcRect/>
          <a:stretch/>
        </p:blipFill>
        <p:spPr>
          <a:xfrm>
            <a:off x="2695575" y="2738438"/>
            <a:ext cx="3736975" cy="113823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Jet Fan Blade</a:t>
            </a:r>
            <a:endParaRPr/>
          </a:p>
        </p:txBody>
      </p:sp>
      <p:sp>
        <p:nvSpPr>
          <p:cNvPr id="256" name="Google Shape;256;p1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257" name="Google Shape;257;p18"/>
          <p:cNvPicPr preferRelativeResize="0">
            <a:picLocks noGrp="1"/>
          </p:cNvPicPr>
          <p:nvPr>
            <p:ph type="body" idx="1"/>
          </p:nvPr>
        </p:nvPicPr>
        <p:blipFill rotWithShape="1">
          <a:blip r:embed="rId3">
            <a:alphaModFix/>
          </a:blip>
          <a:srcRect/>
          <a:stretch/>
        </p:blipFill>
        <p:spPr>
          <a:xfrm>
            <a:off x="1857375" y="2041525"/>
            <a:ext cx="5883275" cy="441166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63" name="Google Shape;263;p1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An Instance (Cont.)</a:t>
            </a:r>
            <a:endParaRPr/>
          </a:p>
        </p:txBody>
      </p:sp>
      <p:pic>
        <p:nvPicPr>
          <p:cNvPr id="264" name="Google Shape;264;p19"/>
          <p:cNvPicPr preferRelativeResize="0">
            <a:picLocks noGrp="1"/>
          </p:cNvPicPr>
          <p:nvPr>
            <p:ph type="body" idx="1"/>
          </p:nvPr>
        </p:nvPicPr>
        <p:blipFill rotWithShape="1">
          <a:blip r:embed="rId3">
            <a:alphaModFix/>
          </a:blip>
          <a:srcRect/>
          <a:stretch/>
        </p:blipFill>
        <p:spPr>
          <a:xfrm>
            <a:off x="971550" y="2205038"/>
            <a:ext cx="7640638" cy="327501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4" name="Google Shape;84;p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Outline</a:t>
            </a:r>
            <a:endParaRPr/>
          </a:p>
        </p:txBody>
      </p:sp>
      <p:sp>
        <p:nvSpPr>
          <p:cNvPr id="85" name="Google Shape;85;p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40"/>
              <a:buChar char="●"/>
            </a:pPr>
            <a:r>
              <a:rPr lang="en-US" sz="2200" b="1">
                <a:solidFill>
                  <a:srgbClr val="0070C0"/>
                </a:solidFill>
              </a:rPr>
              <a:t>4.1 Introduction</a:t>
            </a:r>
            <a:endParaRPr/>
          </a:p>
          <a:p>
            <a:pPr marL="692150" lvl="1" indent="-347663" algn="l" rtl="0">
              <a:spcBef>
                <a:spcPts val="600"/>
              </a:spcBef>
              <a:spcAft>
                <a:spcPts val="0"/>
              </a:spcAft>
              <a:buSzPts val="1120"/>
              <a:buChar char="●"/>
            </a:pPr>
            <a:r>
              <a:rPr lang="en-US" sz="1600"/>
              <a:t>Pattern Discrimination</a:t>
            </a:r>
            <a:endParaRPr/>
          </a:p>
          <a:p>
            <a:pPr marL="342900" lvl="0" indent="-342900" algn="l" rtl="0">
              <a:spcBef>
                <a:spcPts val="600"/>
              </a:spcBef>
              <a:spcAft>
                <a:spcPts val="0"/>
              </a:spcAft>
              <a:buSzPts val="1540"/>
              <a:buChar char="●"/>
            </a:pPr>
            <a:r>
              <a:rPr lang="en-US" sz="2200" b="1">
                <a:solidFill>
                  <a:srgbClr val="0070C0"/>
                </a:solidFill>
              </a:rPr>
              <a:t>4.2 Bayes Decision Rules </a:t>
            </a:r>
            <a:endParaRPr/>
          </a:p>
          <a:p>
            <a:pPr marL="692150" lvl="1" indent="-347663" algn="l" rtl="0">
              <a:spcBef>
                <a:spcPts val="600"/>
              </a:spcBef>
              <a:spcAft>
                <a:spcPts val="0"/>
              </a:spcAft>
              <a:buSzPts val="1120"/>
              <a:buChar char="●"/>
            </a:pPr>
            <a:r>
              <a:rPr lang="en-US" sz="1600"/>
              <a:t>Economic Gain Matrix</a:t>
            </a:r>
            <a:endParaRPr/>
          </a:p>
          <a:p>
            <a:pPr marL="692150" lvl="1" indent="-347663" algn="l" rtl="0">
              <a:spcBef>
                <a:spcPts val="600"/>
              </a:spcBef>
              <a:spcAft>
                <a:spcPts val="0"/>
              </a:spcAft>
              <a:buSzPts val="1120"/>
              <a:buChar char="●"/>
            </a:pPr>
            <a:r>
              <a:rPr lang="en-US" sz="1600"/>
              <a:t>Conditional Probability</a:t>
            </a:r>
            <a:endParaRPr/>
          </a:p>
          <a:p>
            <a:pPr marL="692150" lvl="1" indent="-347663" algn="l" rtl="0">
              <a:spcBef>
                <a:spcPts val="600"/>
              </a:spcBef>
              <a:spcAft>
                <a:spcPts val="0"/>
              </a:spcAft>
              <a:buSzPts val="1120"/>
              <a:buChar char="●"/>
            </a:pPr>
            <a:r>
              <a:rPr lang="en-US" sz="1600"/>
              <a:t>Decision Rule Construction</a:t>
            </a:r>
            <a:endParaRPr sz="1600"/>
          </a:p>
          <a:p>
            <a:pPr marL="692150" lvl="1" indent="-347663" algn="l" rtl="0">
              <a:spcBef>
                <a:spcPts val="600"/>
              </a:spcBef>
              <a:spcAft>
                <a:spcPts val="0"/>
              </a:spcAft>
              <a:buSzPts val="1120"/>
              <a:buChar char="●"/>
            </a:pPr>
            <a:r>
              <a:rPr lang="en-US" sz="1600"/>
              <a:t>Fair Game Assumption</a:t>
            </a:r>
            <a:endParaRPr/>
          </a:p>
          <a:p>
            <a:pPr marL="692150" lvl="1" indent="-347663" algn="l" rtl="0">
              <a:spcBef>
                <a:spcPts val="600"/>
              </a:spcBef>
              <a:spcAft>
                <a:spcPts val="0"/>
              </a:spcAft>
              <a:buSzPts val="1120"/>
              <a:buChar char="●"/>
            </a:pPr>
            <a:r>
              <a:rPr lang="en-US" sz="1600"/>
              <a:t>Bayes Decision </a:t>
            </a:r>
            <a:endParaRPr/>
          </a:p>
          <a:p>
            <a:pPr marL="692150" lvl="1" indent="-347663" algn="l" rtl="0">
              <a:spcBef>
                <a:spcPts val="600"/>
              </a:spcBef>
              <a:spcAft>
                <a:spcPts val="0"/>
              </a:spcAft>
              <a:buSzPts val="1120"/>
              <a:buChar char="●"/>
            </a:pPr>
            <a:r>
              <a:rPr lang="en-US" sz="1600"/>
              <a:t>Continuous Measurement   </a:t>
            </a:r>
            <a:endParaRPr/>
          </a:p>
          <a:p>
            <a:pPr marL="342900" lvl="0" indent="-342900" algn="l" rtl="0">
              <a:spcBef>
                <a:spcPts val="600"/>
              </a:spcBef>
              <a:spcAft>
                <a:spcPts val="0"/>
              </a:spcAft>
              <a:buSzPts val="1540"/>
              <a:buChar char="●"/>
            </a:pPr>
            <a:r>
              <a:rPr lang="en-US" sz="2200" b="1">
                <a:solidFill>
                  <a:srgbClr val="0070C0"/>
                </a:solidFill>
              </a:rPr>
              <a:t>4.3 Prior Probability</a:t>
            </a:r>
            <a:endParaRPr/>
          </a:p>
          <a:p>
            <a:pPr marL="342900" lvl="0" indent="-342900" algn="l" rtl="0">
              <a:spcBef>
                <a:spcPts val="600"/>
              </a:spcBef>
              <a:spcAft>
                <a:spcPts val="0"/>
              </a:spcAft>
              <a:buSzPts val="1540"/>
              <a:buChar char="●"/>
            </a:pPr>
            <a:r>
              <a:rPr lang="en-US" sz="2200" b="1">
                <a:solidFill>
                  <a:srgbClr val="0070C0"/>
                </a:solidFill>
              </a:rPr>
              <a:t>4.4 Economic Gain Matrix and the Decision Rule</a:t>
            </a:r>
            <a:endParaRPr/>
          </a:p>
          <a:p>
            <a:pPr marL="0" lvl="0" indent="0" algn="l" rtl="0">
              <a:spcBef>
                <a:spcPts val="600"/>
              </a:spcBef>
              <a:spcAft>
                <a:spcPts val="0"/>
              </a:spcAft>
              <a:buSzPts val="1540"/>
              <a:buFont typeface="Noto Sans Symbols"/>
              <a:buNone/>
            </a:pPr>
            <a:endParaRPr sz="2200" b="1">
              <a:solidFill>
                <a:srgbClr val="0070C0"/>
              </a:solidFill>
            </a:endParaRPr>
          </a:p>
          <a:p>
            <a:pPr marL="342900" lvl="0" indent="-280670" algn="l" rtl="0">
              <a:spcBef>
                <a:spcPts val="600"/>
              </a:spcBef>
              <a:spcAft>
                <a:spcPts val="0"/>
              </a:spcAft>
              <a:buSzPts val="980"/>
              <a:buNone/>
            </a:pPr>
            <a:endParaRPr sz="1400" b="1">
              <a:solidFill>
                <a:srgbClr val="0070C0"/>
              </a:solidFill>
            </a:endParaRPr>
          </a:p>
          <a:p>
            <a:pPr marL="342900" lvl="0" indent="-209550" algn="l" rtl="0">
              <a:spcBef>
                <a:spcPts val="600"/>
              </a:spcBef>
              <a:spcAft>
                <a:spcPts val="0"/>
              </a:spcAft>
              <a:buSzPts val="21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71" name="Google Shape;271;p2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Another Instance (cont.)</a:t>
            </a:r>
            <a:endParaRPr/>
          </a:p>
        </p:txBody>
      </p:sp>
      <p:sp>
        <p:nvSpPr>
          <p:cNvPr id="272" name="Google Shape;272;p2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pic>
        <p:nvPicPr>
          <p:cNvPr id="273" name="Google Shape;273;p20"/>
          <p:cNvPicPr preferRelativeResize="0"/>
          <p:nvPr/>
        </p:nvPicPr>
        <p:blipFill rotWithShape="1">
          <a:blip r:embed="rId3">
            <a:alphaModFix/>
          </a:blip>
          <a:srcRect/>
          <a:stretch/>
        </p:blipFill>
        <p:spPr>
          <a:xfrm>
            <a:off x="539750" y="1989138"/>
            <a:ext cx="7985125" cy="35020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79" name="Google Shape;279;p2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Another Instance (cont.)</a:t>
            </a:r>
            <a:endParaRPr/>
          </a:p>
        </p:txBody>
      </p:sp>
      <p:pic>
        <p:nvPicPr>
          <p:cNvPr id="280" name="Google Shape;280;p21"/>
          <p:cNvPicPr preferRelativeResize="0">
            <a:picLocks noGrp="1"/>
          </p:cNvPicPr>
          <p:nvPr>
            <p:ph type="body" idx="1"/>
          </p:nvPr>
        </p:nvPicPr>
        <p:blipFill rotWithShape="1">
          <a:blip r:embed="rId3">
            <a:alphaModFix/>
          </a:blip>
          <a:srcRect/>
          <a:stretch/>
        </p:blipFill>
        <p:spPr>
          <a:xfrm>
            <a:off x="684213" y="2133600"/>
            <a:ext cx="7602537" cy="3303588"/>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286" name="Google Shape;286;p2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287" name="Google Shape;287;p2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293" name="Google Shape;293;p2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Some notation</a:t>
            </a:r>
            <a:endParaRPr/>
          </a:p>
        </p:txBody>
      </p:sp>
      <p:sp>
        <p:nvSpPr>
          <p:cNvPr id="294" name="Google Shape;294;p23"/>
          <p:cNvSpPr txBox="1">
            <a:spLocks noGrp="1"/>
          </p:cNvSpPr>
          <p:nvPr>
            <p:ph type="body" idx="1"/>
          </p:nvPr>
        </p:nvSpPr>
        <p:spPr>
          <a:xfrm>
            <a:off x="684213" y="1916113"/>
            <a:ext cx="8229600" cy="4411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i="1"/>
              <a:t>P(g, g)</a:t>
            </a:r>
            <a:r>
              <a:rPr lang="en-US"/>
              <a:t>: probability of true good, assigned good,</a:t>
            </a:r>
            <a:endParaRPr/>
          </a:p>
          <a:p>
            <a:pPr marL="342900" lvl="0" indent="-342900" algn="l" rtl="0">
              <a:spcBef>
                <a:spcPts val="600"/>
              </a:spcBef>
              <a:spcAft>
                <a:spcPts val="0"/>
              </a:spcAft>
              <a:buSzPts val="2100"/>
              <a:buFont typeface="Noto Sans Symbols"/>
              <a:buNone/>
            </a:pPr>
            <a:r>
              <a:rPr lang="en-US" i="1"/>
              <a:t>P(g, b)</a:t>
            </a:r>
            <a:r>
              <a:rPr lang="en-US"/>
              <a:t>: probability of true good, assigned bad,</a:t>
            </a:r>
            <a:endParaRPr/>
          </a:p>
          <a:p>
            <a:pPr marL="342900" lvl="0" indent="-342900" algn="l" rtl="0">
              <a:spcBef>
                <a:spcPts val="600"/>
              </a:spcBef>
              <a:spcAft>
                <a:spcPts val="0"/>
              </a:spcAft>
              <a:buSzPts val="2100"/>
              <a:buFont typeface="Noto Sans Symbols"/>
              <a:buNone/>
            </a:pPr>
            <a:r>
              <a:rPr lang="en-US"/>
              <a:t>...</a:t>
            </a:r>
            <a:endParaRPr/>
          </a:p>
          <a:p>
            <a:pPr marL="342900" lvl="0" indent="-342900" algn="l" rtl="0">
              <a:spcBef>
                <a:spcPts val="600"/>
              </a:spcBef>
              <a:spcAft>
                <a:spcPts val="0"/>
              </a:spcAft>
              <a:buSzPts val="2100"/>
              <a:buFont typeface="Noto Sans Symbols"/>
              <a:buNone/>
            </a:pPr>
            <a:r>
              <a:rPr lang="en-US" i="1"/>
              <a:t>e(g, g)</a:t>
            </a:r>
            <a:r>
              <a:rPr lang="en-US"/>
              <a:t>: economic consequence for event </a:t>
            </a:r>
            <a:r>
              <a:rPr lang="en-US" i="1"/>
              <a:t>(g, g)</a:t>
            </a:r>
            <a:r>
              <a:rPr lang="en-US"/>
              <a:t>,</a:t>
            </a:r>
            <a:endParaRPr/>
          </a:p>
          <a:p>
            <a:pPr marL="342900" lvl="0" indent="-342900" algn="l" rtl="0">
              <a:spcBef>
                <a:spcPts val="600"/>
              </a:spcBef>
              <a:spcAft>
                <a:spcPts val="0"/>
              </a:spcAft>
              <a:buSzPts val="2100"/>
              <a:buFont typeface="Noto Sans Symbols"/>
              <a:buNone/>
            </a:pPr>
            <a:r>
              <a:rPr lang="en-US"/>
              <a:t>…</a:t>
            </a:r>
            <a:endParaRPr/>
          </a:p>
          <a:p>
            <a:pPr marL="342900" lvl="0" indent="-342900" algn="l" rtl="0">
              <a:spcBef>
                <a:spcPts val="600"/>
              </a:spcBef>
              <a:spcAft>
                <a:spcPts val="0"/>
              </a:spcAft>
              <a:buSzPts val="2100"/>
              <a:buFont typeface="Noto Sans Symbols"/>
              <a:buNone/>
            </a:pPr>
            <a:r>
              <a:rPr lang="en-US" i="1"/>
              <a:t>e</a:t>
            </a:r>
            <a:r>
              <a:rPr lang="en-US"/>
              <a:t> positive: profit consequence</a:t>
            </a:r>
            <a:endParaRPr/>
          </a:p>
          <a:p>
            <a:pPr marL="342900" lvl="0" indent="-342900" algn="l" rtl="0">
              <a:spcBef>
                <a:spcPts val="600"/>
              </a:spcBef>
              <a:spcAft>
                <a:spcPts val="0"/>
              </a:spcAft>
              <a:buSzPts val="2100"/>
              <a:buFont typeface="Noto Sans Symbols"/>
              <a:buNone/>
            </a:pPr>
            <a:r>
              <a:rPr lang="en-US" i="1"/>
              <a:t>e</a:t>
            </a:r>
            <a:r>
              <a:rPr lang="en-US"/>
              <a:t> negative: loss consequence</a:t>
            </a:r>
            <a:endParaRPr/>
          </a:p>
          <a:p>
            <a:pPr marL="342900" lvl="0" indent="-342900" algn="l" rtl="0">
              <a:spcBef>
                <a:spcPts val="600"/>
              </a:spcBef>
              <a:spcAft>
                <a:spcPts val="0"/>
              </a:spcAft>
              <a:buSzPts val="2100"/>
              <a:buFont typeface="Noto Sans Symbols"/>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01" name="Google Shape;301;p2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4.2 Expected profit per object</a:t>
            </a:r>
            <a:endParaRPr dirty="0"/>
          </a:p>
        </p:txBody>
      </p:sp>
      <p:sp>
        <p:nvSpPr>
          <p:cNvPr id="302" name="Google Shape;302;p2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Fraction of good objects manufactured</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Fraction of bad objects manufactured</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Expected profit per object</a:t>
            </a:r>
            <a:endParaRPr/>
          </a:p>
          <a:p>
            <a:pPr marL="0" lvl="0" indent="0" algn="l" rtl="0">
              <a:spcBef>
                <a:spcPts val="600"/>
              </a:spcBef>
              <a:spcAft>
                <a:spcPts val="0"/>
              </a:spcAft>
              <a:buSzPts val="2100"/>
              <a:buFont typeface="Noto Sans Symbols"/>
              <a:buNone/>
            </a:pPr>
            <a:endParaRPr/>
          </a:p>
        </p:txBody>
      </p:sp>
      <p:pic>
        <p:nvPicPr>
          <p:cNvPr id="303" name="Google Shape;303;p24"/>
          <p:cNvPicPr preferRelativeResize="0"/>
          <p:nvPr/>
        </p:nvPicPr>
        <p:blipFill rotWithShape="1">
          <a:blip r:embed="rId3">
            <a:alphaModFix/>
          </a:blip>
          <a:srcRect/>
          <a:stretch/>
        </p:blipFill>
        <p:spPr>
          <a:xfrm>
            <a:off x="2195513" y="2636838"/>
            <a:ext cx="4248150" cy="476250"/>
          </a:xfrm>
          <a:prstGeom prst="rect">
            <a:avLst/>
          </a:prstGeom>
          <a:noFill/>
          <a:ln>
            <a:noFill/>
          </a:ln>
        </p:spPr>
      </p:pic>
      <p:pic>
        <p:nvPicPr>
          <p:cNvPr id="304" name="Google Shape;304;p24"/>
          <p:cNvPicPr preferRelativeResize="0"/>
          <p:nvPr/>
        </p:nvPicPr>
        <p:blipFill rotWithShape="1">
          <a:blip r:embed="rId4">
            <a:alphaModFix/>
          </a:blip>
          <a:srcRect/>
          <a:stretch/>
        </p:blipFill>
        <p:spPr>
          <a:xfrm>
            <a:off x="2195513" y="3722688"/>
            <a:ext cx="4162425" cy="476250"/>
          </a:xfrm>
          <a:prstGeom prst="rect">
            <a:avLst/>
          </a:prstGeom>
          <a:noFill/>
          <a:ln>
            <a:noFill/>
          </a:ln>
        </p:spPr>
      </p:pic>
      <p:pic>
        <p:nvPicPr>
          <p:cNvPr id="305" name="Google Shape;305;p24"/>
          <p:cNvPicPr preferRelativeResize="0"/>
          <p:nvPr/>
        </p:nvPicPr>
        <p:blipFill rotWithShape="1">
          <a:blip r:embed="rId5">
            <a:alphaModFix/>
          </a:blip>
          <a:srcRect/>
          <a:stretch/>
        </p:blipFill>
        <p:spPr>
          <a:xfrm>
            <a:off x="1476375" y="4876800"/>
            <a:ext cx="5876925" cy="476250"/>
          </a:xfrm>
          <a:prstGeom prst="rect">
            <a:avLst/>
          </a:prstGeom>
          <a:noFill/>
          <a:ln>
            <a:noFill/>
          </a:ln>
        </p:spPr>
      </p:pic>
      <p:pic>
        <p:nvPicPr>
          <p:cNvPr id="306" name="Google Shape;306;p24"/>
          <p:cNvPicPr preferRelativeResize="0"/>
          <p:nvPr/>
        </p:nvPicPr>
        <p:blipFill rotWithShape="1">
          <a:blip r:embed="rId6">
            <a:alphaModFix/>
          </a:blip>
          <a:srcRect/>
          <a:stretch/>
        </p:blipFill>
        <p:spPr>
          <a:xfrm>
            <a:off x="2324100" y="5516563"/>
            <a:ext cx="5200650" cy="4762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a:t>
            </a:r>
            <a:endParaRPr/>
          </a:p>
        </p:txBody>
      </p:sp>
      <p:sp>
        <p:nvSpPr>
          <p:cNvPr id="313" name="Google Shape;313;p2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14" name="Google Shape;314;p25"/>
          <p:cNvSpPr txBox="1">
            <a:spLocks noGrp="1"/>
          </p:cNvSpPr>
          <p:nvPr>
            <p:ph type="body" idx="1"/>
          </p:nvPr>
        </p:nvSpPr>
        <p:spPr>
          <a:xfrm>
            <a:off x="914400" y="1992313"/>
            <a:ext cx="8229600" cy="4411662"/>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a:p>
            <a:pPr marL="0" lvl="0" indent="0" algn="ctr" rtl="0">
              <a:spcBef>
                <a:spcPts val="600"/>
              </a:spcBef>
              <a:spcAft>
                <a:spcPts val="0"/>
              </a:spcAft>
              <a:buSzPts val="2100"/>
              <a:buFont typeface="Noto Sans Symbols"/>
              <a:buNone/>
            </a:pPr>
            <a:endParaRPr/>
          </a:p>
          <a:p>
            <a:pPr marL="0" lvl="0" indent="0" algn="ctr" rtl="0">
              <a:spcBef>
                <a:spcPts val="800"/>
              </a:spcBef>
              <a:spcAft>
                <a:spcPts val="0"/>
              </a:spcAft>
              <a:buSzPts val="2800"/>
              <a:buFont typeface="Noto Sans Symbols"/>
              <a:buNone/>
            </a:pPr>
            <a:endParaRPr sz="4000">
              <a:solidFill>
                <a:srgbClr val="FFC000"/>
              </a:solidFill>
              <a:latin typeface="Arial"/>
              <a:ea typeface="Arial"/>
              <a:cs typeface="Arial"/>
              <a:sym typeface="Arial"/>
            </a:endParaRPr>
          </a:p>
        </p:txBody>
      </p:sp>
      <p:cxnSp>
        <p:nvCxnSpPr>
          <p:cNvPr id="315" name="Google Shape;315;p25"/>
          <p:cNvCxnSpPr/>
          <p:nvPr/>
        </p:nvCxnSpPr>
        <p:spPr>
          <a:xfrm rot="10800000">
            <a:off x="4643438" y="4017963"/>
            <a:ext cx="0" cy="720725"/>
          </a:xfrm>
          <a:prstGeom prst="straightConnector1">
            <a:avLst/>
          </a:prstGeom>
          <a:noFill/>
          <a:ln w="19050" cap="flat" cmpd="sng">
            <a:solidFill>
              <a:srgbClr val="000000"/>
            </a:solidFill>
            <a:prstDash val="solid"/>
            <a:miter lim="800000"/>
            <a:headEnd type="none" w="sm" len="sm"/>
            <a:tailEnd type="stealth" w="med" len="med"/>
          </a:ln>
        </p:spPr>
      </p:cxnSp>
      <p:sp>
        <p:nvSpPr>
          <p:cNvPr id="316" name="Google Shape;316;p25"/>
          <p:cNvSpPr txBox="1"/>
          <p:nvPr/>
        </p:nvSpPr>
        <p:spPr>
          <a:xfrm>
            <a:off x="3851275" y="4845050"/>
            <a:ext cx="2016125" cy="55395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dk1"/>
                </a:solidFill>
                <a:latin typeface="Kristen ITC" panose="03050502040202030202" pitchFamily="66" charset="0"/>
                <a:ea typeface="KaiTi" panose="02010609060101010101" pitchFamily="49" charset="-122"/>
                <a:cs typeface="Schoolbell"/>
                <a:sym typeface="Schoolbell"/>
              </a:rPr>
              <a:t>“given’’ </a:t>
            </a:r>
            <a:endParaRPr sz="3000" b="0" i="0" u="none" strike="noStrike" cap="none" dirty="0">
              <a:solidFill>
                <a:schemeClr val="dk1"/>
              </a:solidFill>
              <a:latin typeface="Kristen ITC" panose="03050502040202030202" pitchFamily="66" charset="0"/>
              <a:ea typeface="KaiTi" panose="02010609060101010101" pitchFamily="49" charset="-122"/>
              <a:cs typeface="Schoolbell"/>
              <a:sym typeface="Schoolbell"/>
            </a:endParaRPr>
          </a:p>
        </p:txBody>
      </p:sp>
      <p:cxnSp>
        <p:nvCxnSpPr>
          <p:cNvPr id="317" name="Google Shape;317;p25"/>
          <p:cNvCxnSpPr/>
          <p:nvPr/>
        </p:nvCxnSpPr>
        <p:spPr>
          <a:xfrm rot="10800000">
            <a:off x="5422900" y="3846513"/>
            <a:ext cx="444500" cy="619125"/>
          </a:xfrm>
          <a:prstGeom prst="straightConnector1">
            <a:avLst/>
          </a:prstGeom>
          <a:noFill/>
          <a:ln w="19050" cap="flat" cmpd="sng">
            <a:solidFill>
              <a:srgbClr val="000000"/>
            </a:solidFill>
            <a:prstDash val="solid"/>
            <a:miter lim="800000"/>
            <a:headEnd type="none" w="sm" len="sm"/>
            <a:tailEnd type="stealth" w="med" len="med"/>
          </a:ln>
        </p:spPr>
      </p:cxnSp>
      <p:sp>
        <p:nvSpPr>
          <p:cNvPr id="318" name="Google Shape;318;p25"/>
          <p:cNvSpPr txBox="1"/>
          <p:nvPr/>
        </p:nvSpPr>
        <p:spPr>
          <a:xfrm>
            <a:off x="5422900" y="4562475"/>
            <a:ext cx="3600450" cy="10160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dk1"/>
                </a:solidFill>
                <a:latin typeface="Kristen ITC" panose="03050502040202030202" pitchFamily="66" charset="0"/>
                <a:ea typeface="Schoolbell"/>
                <a:cs typeface="Schoolbell"/>
                <a:sym typeface="Schoolbell"/>
              </a:rPr>
              <a:t>“Event that </a:t>
            </a:r>
            <a:endParaRPr dirty="0">
              <a:latin typeface="Kristen ITC" panose="03050502040202030202" pitchFamily="66" charset="0"/>
            </a:endParaRPr>
          </a:p>
          <a:p>
            <a:pPr marL="0" marR="0" lvl="0" indent="0" algn="l" rtl="0">
              <a:spcBef>
                <a:spcPts val="0"/>
              </a:spcBef>
              <a:spcAft>
                <a:spcPts val="0"/>
              </a:spcAft>
              <a:buNone/>
            </a:pPr>
            <a:r>
              <a:rPr lang="en-US" sz="3000" b="0" i="0" u="none" strike="noStrike" cap="none" dirty="0">
                <a:solidFill>
                  <a:schemeClr val="dk1"/>
                </a:solidFill>
                <a:latin typeface="Kristen ITC" panose="03050502040202030202" pitchFamily="66" charset="0"/>
                <a:ea typeface="Schoolbell"/>
                <a:cs typeface="Schoolbell"/>
                <a:sym typeface="Schoolbell"/>
              </a:rPr>
              <a:t>already happened’’ </a:t>
            </a:r>
            <a:endParaRPr sz="3000" b="0" i="0" u="none" strike="noStrike" cap="none" dirty="0">
              <a:solidFill>
                <a:schemeClr val="dk1"/>
              </a:solidFill>
              <a:latin typeface="Kristen ITC" panose="03050502040202030202" pitchFamily="66" charset="0"/>
              <a:ea typeface="Schoolbell"/>
              <a:cs typeface="Schoolbell"/>
              <a:sym typeface="Schoolbell"/>
            </a:endParaRPr>
          </a:p>
        </p:txBody>
      </p:sp>
      <p:pic>
        <p:nvPicPr>
          <p:cNvPr id="319" name="Google Shape;319;p25"/>
          <p:cNvPicPr preferRelativeResize="0"/>
          <p:nvPr/>
        </p:nvPicPr>
        <p:blipFill rotWithShape="1">
          <a:blip r:embed="rId3">
            <a:alphaModFix/>
          </a:blip>
          <a:srcRect/>
          <a:stretch/>
        </p:blipFill>
        <p:spPr>
          <a:xfrm>
            <a:off x="2411413" y="2701925"/>
            <a:ext cx="3810000" cy="126682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sp>
        <p:nvSpPr>
          <p:cNvPr id="326" name="Google Shape;326;p2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27" name="Google Shape;327;p26"/>
          <p:cNvSpPr txBox="1">
            <a:spLocks noGrp="1"/>
          </p:cNvSpPr>
          <p:nvPr>
            <p:ph type="body" idx="1"/>
          </p:nvPr>
        </p:nvSpPr>
        <p:spPr>
          <a:xfrm>
            <a:off x="1377950" y="2276475"/>
            <a:ext cx="6388100" cy="3336925"/>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a:p>
            <a:pPr marL="0" lvl="0" indent="0" algn="ctr" rtl="0">
              <a:spcBef>
                <a:spcPts val="600"/>
              </a:spcBef>
              <a:spcAft>
                <a:spcPts val="0"/>
              </a:spcAft>
              <a:buSzPts val="2100"/>
              <a:buFont typeface="Noto Sans Symbols"/>
              <a:buNone/>
            </a:pPr>
            <a:endParaRPr/>
          </a:p>
          <a:p>
            <a:pPr marL="0" lvl="0" indent="0" algn="ctr" rtl="0">
              <a:spcBef>
                <a:spcPts val="800"/>
              </a:spcBef>
              <a:spcAft>
                <a:spcPts val="0"/>
              </a:spcAft>
              <a:buSzPts val="2800"/>
              <a:buFont typeface="Noto Sans Symbols"/>
              <a:buNone/>
            </a:pPr>
            <a:endParaRPr sz="4000">
              <a:solidFill>
                <a:srgbClr val="FFC000"/>
              </a:solidFill>
              <a:latin typeface="Arial"/>
              <a:ea typeface="Arial"/>
              <a:cs typeface="Arial"/>
              <a:sym typeface="Arial"/>
            </a:endParaRPr>
          </a:p>
        </p:txBody>
      </p:sp>
      <p:pic>
        <p:nvPicPr>
          <p:cNvPr id="328" name="Google Shape;328;p26"/>
          <p:cNvPicPr preferRelativeResize="0"/>
          <p:nvPr/>
        </p:nvPicPr>
        <p:blipFill rotWithShape="1">
          <a:blip r:embed="rId3">
            <a:alphaModFix/>
          </a:blip>
          <a:srcRect/>
          <a:stretch/>
        </p:blipFill>
        <p:spPr>
          <a:xfrm>
            <a:off x="2916238" y="3770313"/>
            <a:ext cx="3535362" cy="2322512"/>
          </a:xfrm>
          <a:prstGeom prst="rect">
            <a:avLst/>
          </a:prstGeom>
          <a:noFill/>
          <a:ln>
            <a:noFill/>
          </a:ln>
        </p:spPr>
      </p:pic>
      <p:sp>
        <p:nvSpPr>
          <p:cNvPr id="329" name="Google Shape;329;p26"/>
          <p:cNvSpPr/>
          <p:nvPr/>
        </p:nvSpPr>
        <p:spPr>
          <a:xfrm>
            <a:off x="4117975" y="3770313"/>
            <a:ext cx="2344738" cy="2322512"/>
          </a:xfrm>
          <a:prstGeom prst="ellipse">
            <a:avLst/>
          </a:prstGeom>
          <a:noFill/>
          <a:ln w="28575" cap="flat" cmpd="sng">
            <a:solidFill>
              <a:srgbClr val="3E1C4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0" name="Google Shape;330;p26"/>
          <p:cNvSpPr/>
          <p:nvPr/>
        </p:nvSpPr>
        <p:spPr>
          <a:xfrm>
            <a:off x="4660900" y="3952875"/>
            <a:ext cx="574675" cy="1970088"/>
          </a:xfrm>
          <a:custGeom>
            <a:avLst/>
            <a:gdLst/>
            <a:ahLst/>
            <a:cxnLst/>
            <a:rect l="l" t="t" r="r" b="b"/>
            <a:pathLst>
              <a:path w="574675" h="1969695" extrusionOk="0">
                <a:moveTo>
                  <a:pt x="25400" y="3506"/>
                </a:moveTo>
                <a:cubicBezTo>
                  <a:pt x="30692" y="2448"/>
                  <a:pt x="36069" y="-1089"/>
                  <a:pt x="41275" y="331"/>
                </a:cubicBezTo>
                <a:cubicBezTo>
                  <a:pt x="48638" y="2339"/>
                  <a:pt x="60325" y="13031"/>
                  <a:pt x="60325" y="13031"/>
                </a:cubicBezTo>
                <a:cubicBezTo>
                  <a:pt x="62442" y="16206"/>
                  <a:pt x="63695" y="20172"/>
                  <a:pt x="66675" y="22556"/>
                </a:cubicBezTo>
                <a:cubicBezTo>
                  <a:pt x="69288" y="24647"/>
                  <a:pt x="73153" y="24346"/>
                  <a:pt x="76200" y="25731"/>
                </a:cubicBezTo>
                <a:cubicBezTo>
                  <a:pt x="84818" y="29648"/>
                  <a:pt x="92620" y="35438"/>
                  <a:pt x="101600" y="38431"/>
                </a:cubicBezTo>
                <a:cubicBezTo>
                  <a:pt x="104775" y="39489"/>
                  <a:pt x="108199" y="39981"/>
                  <a:pt x="111125" y="41606"/>
                </a:cubicBezTo>
                <a:cubicBezTo>
                  <a:pt x="117796" y="45312"/>
                  <a:pt x="123825" y="50073"/>
                  <a:pt x="130175" y="54306"/>
                </a:cubicBezTo>
                <a:lnTo>
                  <a:pt x="139700" y="60656"/>
                </a:lnTo>
                <a:cubicBezTo>
                  <a:pt x="141817" y="63831"/>
                  <a:pt x="143352" y="67483"/>
                  <a:pt x="146050" y="70181"/>
                </a:cubicBezTo>
                <a:cubicBezTo>
                  <a:pt x="148748" y="72879"/>
                  <a:pt x="153132" y="73600"/>
                  <a:pt x="155575" y="76531"/>
                </a:cubicBezTo>
                <a:cubicBezTo>
                  <a:pt x="158605" y="80167"/>
                  <a:pt x="159577" y="85122"/>
                  <a:pt x="161925" y="89231"/>
                </a:cubicBezTo>
                <a:cubicBezTo>
                  <a:pt x="166201" y="96714"/>
                  <a:pt x="172933" y="104642"/>
                  <a:pt x="177800" y="111456"/>
                </a:cubicBezTo>
                <a:cubicBezTo>
                  <a:pt x="180018" y="114561"/>
                  <a:pt x="181707" y="118050"/>
                  <a:pt x="184150" y="120981"/>
                </a:cubicBezTo>
                <a:cubicBezTo>
                  <a:pt x="199661" y="139595"/>
                  <a:pt x="187145" y="122585"/>
                  <a:pt x="203200" y="136856"/>
                </a:cubicBezTo>
                <a:cubicBezTo>
                  <a:pt x="235822" y="165854"/>
                  <a:pt x="210157" y="147844"/>
                  <a:pt x="231775" y="162256"/>
                </a:cubicBezTo>
                <a:cubicBezTo>
                  <a:pt x="233892" y="165431"/>
                  <a:pt x="235427" y="169083"/>
                  <a:pt x="238125" y="171781"/>
                </a:cubicBezTo>
                <a:cubicBezTo>
                  <a:pt x="240823" y="174479"/>
                  <a:pt x="245137" y="175259"/>
                  <a:pt x="247650" y="178131"/>
                </a:cubicBezTo>
                <a:cubicBezTo>
                  <a:pt x="252676" y="183874"/>
                  <a:pt x="254954" y="191785"/>
                  <a:pt x="260350" y="197181"/>
                </a:cubicBezTo>
                <a:lnTo>
                  <a:pt x="279400" y="216231"/>
                </a:lnTo>
                <a:cubicBezTo>
                  <a:pt x="282575" y="219406"/>
                  <a:pt x="286434" y="222020"/>
                  <a:pt x="288925" y="225756"/>
                </a:cubicBezTo>
                <a:cubicBezTo>
                  <a:pt x="303742" y="247981"/>
                  <a:pt x="295275" y="240573"/>
                  <a:pt x="311150" y="251156"/>
                </a:cubicBezTo>
                <a:cubicBezTo>
                  <a:pt x="317222" y="269372"/>
                  <a:pt x="309977" y="252369"/>
                  <a:pt x="323850" y="270206"/>
                </a:cubicBezTo>
                <a:cubicBezTo>
                  <a:pt x="328535" y="276230"/>
                  <a:pt x="332317" y="282906"/>
                  <a:pt x="336550" y="289256"/>
                </a:cubicBezTo>
                <a:cubicBezTo>
                  <a:pt x="345835" y="303184"/>
                  <a:pt x="340610" y="295728"/>
                  <a:pt x="352425" y="311481"/>
                </a:cubicBezTo>
                <a:cubicBezTo>
                  <a:pt x="353483" y="314656"/>
                  <a:pt x="354103" y="318013"/>
                  <a:pt x="355600" y="321006"/>
                </a:cubicBezTo>
                <a:cubicBezTo>
                  <a:pt x="360020" y="329847"/>
                  <a:pt x="364453" y="333034"/>
                  <a:pt x="371475" y="340056"/>
                </a:cubicBezTo>
                <a:cubicBezTo>
                  <a:pt x="375037" y="350742"/>
                  <a:pt x="374723" y="351296"/>
                  <a:pt x="381000" y="362281"/>
                </a:cubicBezTo>
                <a:cubicBezTo>
                  <a:pt x="382893" y="365594"/>
                  <a:pt x="385523" y="368456"/>
                  <a:pt x="387350" y="371806"/>
                </a:cubicBezTo>
                <a:cubicBezTo>
                  <a:pt x="391883" y="380116"/>
                  <a:pt x="396534" y="388417"/>
                  <a:pt x="400050" y="397206"/>
                </a:cubicBezTo>
                <a:cubicBezTo>
                  <a:pt x="403872" y="406760"/>
                  <a:pt x="407411" y="416882"/>
                  <a:pt x="412750" y="425781"/>
                </a:cubicBezTo>
                <a:cubicBezTo>
                  <a:pt x="416677" y="432325"/>
                  <a:pt x="421217" y="438481"/>
                  <a:pt x="425450" y="444831"/>
                </a:cubicBezTo>
                <a:cubicBezTo>
                  <a:pt x="427567" y="448006"/>
                  <a:pt x="430593" y="450736"/>
                  <a:pt x="431800" y="454356"/>
                </a:cubicBezTo>
                <a:cubicBezTo>
                  <a:pt x="432858" y="457531"/>
                  <a:pt x="433478" y="460888"/>
                  <a:pt x="434975" y="463881"/>
                </a:cubicBezTo>
                <a:cubicBezTo>
                  <a:pt x="436682" y="467294"/>
                  <a:pt x="439618" y="469993"/>
                  <a:pt x="441325" y="473406"/>
                </a:cubicBezTo>
                <a:cubicBezTo>
                  <a:pt x="442822" y="476399"/>
                  <a:pt x="443003" y="479938"/>
                  <a:pt x="444500" y="482931"/>
                </a:cubicBezTo>
                <a:cubicBezTo>
                  <a:pt x="446207" y="486344"/>
                  <a:pt x="448957" y="489143"/>
                  <a:pt x="450850" y="492456"/>
                </a:cubicBezTo>
                <a:cubicBezTo>
                  <a:pt x="453198" y="496565"/>
                  <a:pt x="454765" y="501097"/>
                  <a:pt x="457200" y="505156"/>
                </a:cubicBezTo>
                <a:cubicBezTo>
                  <a:pt x="461127" y="511700"/>
                  <a:pt x="469900" y="524206"/>
                  <a:pt x="469900" y="524206"/>
                </a:cubicBezTo>
                <a:cubicBezTo>
                  <a:pt x="470917" y="528275"/>
                  <a:pt x="473973" y="541876"/>
                  <a:pt x="476250" y="546431"/>
                </a:cubicBezTo>
                <a:cubicBezTo>
                  <a:pt x="477957" y="549844"/>
                  <a:pt x="480483" y="552781"/>
                  <a:pt x="482600" y="555956"/>
                </a:cubicBezTo>
                <a:cubicBezTo>
                  <a:pt x="484717" y="564423"/>
                  <a:pt x="486190" y="573077"/>
                  <a:pt x="488950" y="581356"/>
                </a:cubicBezTo>
                <a:cubicBezTo>
                  <a:pt x="490008" y="584531"/>
                  <a:pt x="491313" y="587634"/>
                  <a:pt x="492125" y="590881"/>
                </a:cubicBezTo>
                <a:cubicBezTo>
                  <a:pt x="493434" y="596116"/>
                  <a:pt x="493880" y="601550"/>
                  <a:pt x="495300" y="606756"/>
                </a:cubicBezTo>
                <a:cubicBezTo>
                  <a:pt x="497061" y="613214"/>
                  <a:pt x="497937" y="620237"/>
                  <a:pt x="501650" y="625806"/>
                </a:cubicBezTo>
                <a:cubicBezTo>
                  <a:pt x="503767" y="628981"/>
                  <a:pt x="506293" y="631918"/>
                  <a:pt x="508000" y="635331"/>
                </a:cubicBezTo>
                <a:cubicBezTo>
                  <a:pt x="521156" y="661642"/>
                  <a:pt x="509281" y="641496"/>
                  <a:pt x="517525" y="660731"/>
                </a:cubicBezTo>
                <a:cubicBezTo>
                  <a:pt x="519389" y="665081"/>
                  <a:pt x="522117" y="669037"/>
                  <a:pt x="523875" y="673431"/>
                </a:cubicBezTo>
                <a:cubicBezTo>
                  <a:pt x="539568" y="712665"/>
                  <a:pt x="521683" y="675397"/>
                  <a:pt x="536575" y="705181"/>
                </a:cubicBezTo>
                <a:cubicBezTo>
                  <a:pt x="544883" y="755029"/>
                  <a:pt x="533521" y="692967"/>
                  <a:pt x="546100" y="743281"/>
                </a:cubicBezTo>
                <a:cubicBezTo>
                  <a:pt x="548602" y="753289"/>
                  <a:pt x="549034" y="756396"/>
                  <a:pt x="552450" y="765506"/>
                </a:cubicBezTo>
                <a:cubicBezTo>
                  <a:pt x="555658" y="774060"/>
                  <a:pt x="559573" y="782098"/>
                  <a:pt x="561975" y="790906"/>
                </a:cubicBezTo>
                <a:cubicBezTo>
                  <a:pt x="568756" y="815770"/>
                  <a:pt x="567724" y="812700"/>
                  <a:pt x="571500" y="835356"/>
                </a:cubicBezTo>
                <a:cubicBezTo>
                  <a:pt x="574751" y="926391"/>
                  <a:pt x="576615" y="912885"/>
                  <a:pt x="571500" y="997281"/>
                </a:cubicBezTo>
                <a:cubicBezTo>
                  <a:pt x="569768" y="1025866"/>
                  <a:pt x="570135" y="1021792"/>
                  <a:pt x="565150" y="1041731"/>
                </a:cubicBezTo>
                <a:cubicBezTo>
                  <a:pt x="564092" y="1052314"/>
                  <a:pt x="563592" y="1062969"/>
                  <a:pt x="561975" y="1073481"/>
                </a:cubicBezTo>
                <a:cubicBezTo>
                  <a:pt x="561466" y="1076789"/>
                  <a:pt x="559719" y="1079788"/>
                  <a:pt x="558800" y="1083006"/>
                </a:cubicBezTo>
                <a:cubicBezTo>
                  <a:pt x="557601" y="1087202"/>
                  <a:pt x="556683" y="1091473"/>
                  <a:pt x="555625" y="1095706"/>
                </a:cubicBezTo>
                <a:cubicBezTo>
                  <a:pt x="554567" y="1107348"/>
                  <a:pt x="553900" y="1119032"/>
                  <a:pt x="552450" y="1130631"/>
                </a:cubicBezTo>
                <a:cubicBezTo>
                  <a:pt x="551781" y="1135986"/>
                  <a:pt x="550240" y="1141197"/>
                  <a:pt x="549275" y="1146506"/>
                </a:cubicBezTo>
                <a:cubicBezTo>
                  <a:pt x="548123" y="1152840"/>
                  <a:pt x="546951" y="1159175"/>
                  <a:pt x="546100" y="1165556"/>
                </a:cubicBezTo>
                <a:cubicBezTo>
                  <a:pt x="544833" y="1175056"/>
                  <a:pt x="544420" y="1184665"/>
                  <a:pt x="542925" y="1194131"/>
                </a:cubicBezTo>
                <a:cubicBezTo>
                  <a:pt x="541242" y="1204792"/>
                  <a:pt x="538349" y="1215235"/>
                  <a:pt x="536575" y="1225881"/>
                </a:cubicBezTo>
                <a:cubicBezTo>
                  <a:pt x="535517" y="1232231"/>
                  <a:pt x="534797" y="1238647"/>
                  <a:pt x="533400" y="1244931"/>
                </a:cubicBezTo>
                <a:cubicBezTo>
                  <a:pt x="532674" y="1248198"/>
                  <a:pt x="530978" y="1251195"/>
                  <a:pt x="530225" y="1254456"/>
                </a:cubicBezTo>
                <a:cubicBezTo>
                  <a:pt x="523406" y="1284004"/>
                  <a:pt x="525176" y="1280639"/>
                  <a:pt x="520700" y="1305256"/>
                </a:cubicBezTo>
                <a:cubicBezTo>
                  <a:pt x="519063" y="1314258"/>
                  <a:pt x="516898" y="1324913"/>
                  <a:pt x="514350" y="1333831"/>
                </a:cubicBezTo>
                <a:cubicBezTo>
                  <a:pt x="513431" y="1337049"/>
                  <a:pt x="512672" y="1340363"/>
                  <a:pt x="511175" y="1343356"/>
                </a:cubicBezTo>
                <a:cubicBezTo>
                  <a:pt x="509468" y="1346769"/>
                  <a:pt x="506942" y="1349706"/>
                  <a:pt x="504825" y="1352881"/>
                </a:cubicBezTo>
                <a:cubicBezTo>
                  <a:pt x="503767" y="1357114"/>
                  <a:pt x="503182" y="1361495"/>
                  <a:pt x="501650" y="1365581"/>
                </a:cubicBezTo>
                <a:cubicBezTo>
                  <a:pt x="499988" y="1370013"/>
                  <a:pt x="496660" y="1373748"/>
                  <a:pt x="495300" y="1378281"/>
                </a:cubicBezTo>
                <a:cubicBezTo>
                  <a:pt x="493450" y="1384447"/>
                  <a:pt x="493522" y="1391047"/>
                  <a:pt x="492125" y="1397331"/>
                </a:cubicBezTo>
                <a:cubicBezTo>
                  <a:pt x="491399" y="1400598"/>
                  <a:pt x="489869" y="1403638"/>
                  <a:pt x="488950" y="1406856"/>
                </a:cubicBezTo>
                <a:cubicBezTo>
                  <a:pt x="487751" y="1411052"/>
                  <a:pt x="487494" y="1415545"/>
                  <a:pt x="485775" y="1419556"/>
                </a:cubicBezTo>
                <a:cubicBezTo>
                  <a:pt x="484272" y="1423063"/>
                  <a:pt x="481542" y="1425906"/>
                  <a:pt x="479425" y="1429081"/>
                </a:cubicBezTo>
                <a:cubicBezTo>
                  <a:pt x="478367" y="1433314"/>
                  <a:pt x="477969" y="1437770"/>
                  <a:pt x="476250" y="1441781"/>
                </a:cubicBezTo>
                <a:cubicBezTo>
                  <a:pt x="474747" y="1445288"/>
                  <a:pt x="471793" y="1447993"/>
                  <a:pt x="469900" y="1451306"/>
                </a:cubicBezTo>
                <a:cubicBezTo>
                  <a:pt x="467552" y="1455415"/>
                  <a:pt x="466058" y="1459992"/>
                  <a:pt x="463550" y="1464006"/>
                </a:cubicBezTo>
                <a:cubicBezTo>
                  <a:pt x="459955" y="1469759"/>
                  <a:pt x="451033" y="1479514"/>
                  <a:pt x="447675" y="1486231"/>
                </a:cubicBezTo>
                <a:cubicBezTo>
                  <a:pt x="446178" y="1489224"/>
                  <a:pt x="446125" y="1492830"/>
                  <a:pt x="444500" y="1495756"/>
                </a:cubicBezTo>
                <a:cubicBezTo>
                  <a:pt x="440794" y="1502427"/>
                  <a:pt x="436033" y="1508456"/>
                  <a:pt x="431800" y="1514806"/>
                </a:cubicBezTo>
                <a:lnTo>
                  <a:pt x="425450" y="1524331"/>
                </a:lnTo>
                <a:cubicBezTo>
                  <a:pt x="423333" y="1527506"/>
                  <a:pt x="420307" y="1530236"/>
                  <a:pt x="419100" y="1533856"/>
                </a:cubicBezTo>
                <a:cubicBezTo>
                  <a:pt x="414505" y="1547641"/>
                  <a:pt x="418292" y="1541014"/>
                  <a:pt x="406400" y="1552906"/>
                </a:cubicBezTo>
                <a:cubicBezTo>
                  <a:pt x="399792" y="1579337"/>
                  <a:pt x="407838" y="1553205"/>
                  <a:pt x="396875" y="1575131"/>
                </a:cubicBezTo>
                <a:cubicBezTo>
                  <a:pt x="395378" y="1578124"/>
                  <a:pt x="394875" y="1581522"/>
                  <a:pt x="393700" y="1584656"/>
                </a:cubicBezTo>
                <a:cubicBezTo>
                  <a:pt x="388678" y="1598047"/>
                  <a:pt x="384960" y="1606738"/>
                  <a:pt x="377825" y="1619581"/>
                </a:cubicBezTo>
                <a:cubicBezTo>
                  <a:pt x="375972" y="1622917"/>
                  <a:pt x="374010" y="1626254"/>
                  <a:pt x="371475" y="1629106"/>
                </a:cubicBezTo>
                <a:cubicBezTo>
                  <a:pt x="365509" y="1635818"/>
                  <a:pt x="357406" y="1640684"/>
                  <a:pt x="352425" y="1648156"/>
                </a:cubicBezTo>
                <a:cubicBezTo>
                  <a:pt x="337460" y="1670604"/>
                  <a:pt x="356241" y="1642814"/>
                  <a:pt x="336550" y="1670381"/>
                </a:cubicBezTo>
                <a:cubicBezTo>
                  <a:pt x="334332" y="1673486"/>
                  <a:pt x="332418" y="1676801"/>
                  <a:pt x="330200" y="1679906"/>
                </a:cubicBezTo>
                <a:cubicBezTo>
                  <a:pt x="327124" y="1684212"/>
                  <a:pt x="323751" y="1688300"/>
                  <a:pt x="320675" y="1692606"/>
                </a:cubicBezTo>
                <a:cubicBezTo>
                  <a:pt x="318457" y="1695711"/>
                  <a:pt x="316860" y="1699279"/>
                  <a:pt x="314325" y="1702131"/>
                </a:cubicBezTo>
                <a:cubicBezTo>
                  <a:pt x="308359" y="1708843"/>
                  <a:pt x="300256" y="1713709"/>
                  <a:pt x="295275" y="1721181"/>
                </a:cubicBezTo>
                <a:cubicBezTo>
                  <a:pt x="280458" y="1743406"/>
                  <a:pt x="288925" y="1735998"/>
                  <a:pt x="273050" y="1746581"/>
                </a:cubicBezTo>
                <a:cubicBezTo>
                  <a:pt x="269875" y="1751873"/>
                  <a:pt x="267541" y="1757771"/>
                  <a:pt x="263525" y="1762456"/>
                </a:cubicBezTo>
                <a:cubicBezTo>
                  <a:pt x="261042" y="1765353"/>
                  <a:pt x="256513" y="1765934"/>
                  <a:pt x="254000" y="1768806"/>
                </a:cubicBezTo>
                <a:cubicBezTo>
                  <a:pt x="237600" y="1787548"/>
                  <a:pt x="245188" y="1791614"/>
                  <a:pt x="222250" y="1806906"/>
                </a:cubicBezTo>
                <a:lnTo>
                  <a:pt x="203200" y="1819606"/>
                </a:lnTo>
                <a:cubicBezTo>
                  <a:pt x="190682" y="1838383"/>
                  <a:pt x="204657" y="1820833"/>
                  <a:pt x="184150" y="1835481"/>
                </a:cubicBezTo>
                <a:cubicBezTo>
                  <a:pt x="180496" y="1838091"/>
                  <a:pt x="178074" y="1842131"/>
                  <a:pt x="174625" y="1845006"/>
                </a:cubicBezTo>
                <a:cubicBezTo>
                  <a:pt x="171694" y="1847449"/>
                  <a:pt x="167936" y="1848803"/>
                  <a:pt x="165100" y="1851356"/>
                </a:cubicBezTo>
                <a:cubicBezTo>
                  <a:pt x="136169" y="1877394"/>
                  <a:pt x="154201" y="1869806"/>
                  <a:pt x="133350" y="1876756"/>
                </a:cubicBezTo>
                <a:cubicBezTo>
                  <a:pt x="125386" y="1882729"/>
                  <a:pt x="109418" y="1895072"/>
                  <a:pt x="101600" y="1898981"/>
                </a:cubicBezTo>
                <a:cubicBezTo>
                  <a:pt x="89198" y="1905182"/>
                  <a:pt x="89846" y="1904201"/>
                  <a:pt x="79375" y="1911681"/>
                </a:cubicBezTo>
                <a:cubicBezTo>
                  <a:pt x="75069" y="1914757"/>
                  <a:pt x="70693" y="1917762"/>
                  <a:pt x="66675" y="1921206"/>
                </a:cubicBezTo>
                <a:cubicBezTo>
                  <a:pt x="63266" y="1924128"/>
                  <a:pt x="60886" y="1928240"/>
                  <a:pt x="57150" y="1930731"/>
                </a:cubicBezTo>
                <a:cubicBezTo>
                  <a:pt x="54365" y="1932587"/>
                  <a:pt x="50800" y="1932848"/>
                  <a:pt x="47625" y="1933906"/>
                </a:cubicBezTo>
                <a:cubicBezTo>
                  <a:pt x="45508" y="1937081"/>
                  <a:pt x="44147" y="1940918"/>
                  <a:pt x="41275" y="1943431"/>
                </a:cubicBezTo>
                <a:cubicBezTo>
                  <a:pt x="35532" y="1948457"/>
                  <a:pt x="28575" y="1951898"/>
                  <a:pt x="22225" y="1956131"/>
                </a:cubicBezTo>
                <a:lnTo>
                  <a:pt x="12700" y="1962481"/>
                </a:lnTo>
                <a:cubicBezTo>
                  <a:pt x="9525" y="1964598"/>
                  <a:pt x="4882" y="1972244"/>
                  <a:pt x="3175" y="1968831"/>
                </a:cubicBezTo>
                <a:lnTo>
                  <a:pt x="0" y="1962481"/>
                </a:lnTo>
              </a:path>
            </a:pathLst>
          </a:custGeom>
          <a:noFill/>
          <a:ln w="19050" cap="flat" cmpd="sng">
            <a:solidFill>
              <a:srgbClr val="3E1C44"/>
            </a:solidFill>
            <a:prstDash val="lg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31" name="Google Shape;331;p26"/>
          <p:cNvPicPr preferRelativeResize="0"/>
          <p:nvPr/>
        </p:nvPicPr>
        <p:blipFill rotWithShape="1">
          <a:blip r:embed="rId4">
            <a:alphaModFix/>
          </a:blip>
          <a:srcRect/>
          <a:stretch/>
        </p:blipFill>
        <p:spPr>
          <a:xfrm>
            <a:off x="2513013" y="2276475"/>
            <a:ext cx="4341812" cy="1260475"/>
          </a:xfrm>
          <a:prstGeom prst="rect">
            <a:avLst/>
          </a:prstGeom>
          <a:noFill/>
          <a:ln>
            <a:noFill/>
          </a:ln>
        </p:spPr>
      </p:pic>
      <p:pic>
        <p:nvPicPr>
          <p:cNvPr id="332" name="Google Shape;332;p26"/>
          <p:cNvPicPr preferRelativeResize="0"/>
          <p:nvPr/>
        </p:nvPicPr>
        <p:blipFill rotWithShape="1">
          <a:blip r:embed="rId5">
            <a:alphaModFix/>
          </a:blip>
          <a:srcRect/>
          <a:stretch/>
        </p:blipFill>
        <p:spPr>
          <a:xfrm>
            <a:off x="4086225" y="4754563"/>
            <a:ext cx="1127125" cy="366712"/>
          </a:xfrm>
          <a:prstGeom prst="rect">
            <a:avLst/>
          </a:prstGeom>
          <a:noFill/>
          <a:ln>
            <a:noFill/>
          </a:ln>
        </p:spPr>
      </p:pic>
      <p:pic>
        <p:nvPicPr>
          <p:cNvPr id="333" name="Google Shape;333;p26"/>
          <p:cNvPicPr preferRelativeResize="0"/>
          <p:nvPr/>
        </p:nvPicPr>
        <p:blipFill rotWithShape="1">
          <a:blip r:embed="rId6">
            <a:alphaModFix/>
          </a:blip>
          <a:srcRect/>
          <a:stretch/>
        </p:blipFill>
        <p:spPr>
          <a:xfrm>
            <a:off x="3635375" y="6105525"/>
            <a:ext cx="622300" cy="298450"/>
          </a:xfrm>
          <a:prstGeom prst="rect">
            <a:avLst/>
          </a:prstGeom>
          <a:noFill/>
          <a:ln>
            <a:noFill/>
          </a:ln>
        </p:spPr>
      </p:pic>
      <p:pic>
        <p:nvPicPr>
          <p:cNvPr id="334" name="Google Shape;334;p26"/>
          <p:cNvPicPr preferRelativeResize="0"/>
          <p:nvPr/>
        </p:nvPicPr>
        <p:blipFill rotWithShape="1">
          <a:blip r:embed="rId7">
            <a:alphaModFix/>
          </a:blip>
          <a:srcRect/>
          <a:stretch/>
        </p:blipFill>
        <p:spPr>
          <a:xfrm>
            <a:off x="5094288" y="6126163"/>
            <a:ext cx="620712" cy="2984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sp>
        <p:nvSpPr>
          <p:cNvPr id="340" name="Google Shape;340;p27"/>
          <p:cNvSpPr txBox="1">
            <a:spLocks noGrp="1"/>
          </p:cNvSpPr>
          <p:nvPr>
            <p:ph type="body" idx="1"/>
          </p:nvPr>
        </p:nvSpPr>
        <p:spPr>
          <a:xfrm>
            <a:off x="606425" y="1970088"/>
            <a:ext cx="8229600" cy="4411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Given that an object is good, the probability that it is detected as good:</a:t>
            </a:r>
            <a:endParaRPr/>
          </a:p>
        </p:txBody>
      </p:sp>
      <p:sp>
        <p:nvSpPr>
          <p:cNvPr id="341" name="Google Shape;341;p2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342" name="Google Shape;342;p27"/>
          <p:cNvPicPr preferRelativeResize="0"/>
          <p:nvPr/>
        </p:nvPicPr>
        <p:blipFill rotWithShape="1">
          <a:blip r:embed="rId3">
            <a:alphaModFix/>
          </a:blip>
          <a:srcRect/>
          <a:stretch/>
        </p:blipFill>
        <p:spPr>
          <a:xfrm>
            <a:off x="-101600" y="4013200"/>
            <a:ext cx="2289175" cy="1501775"/>
          </a:xfrm>
          <a:prstGeom prst="rect">
            <a:avLst/>
          </a:prstGeom>
          <a:noFill/>
          <a:ln>
            <a:noFill/>
          </a:ln>
        </p:spPr>
      </p:pic>
      <p:sp>
        <p:nvSpPr>
          <p:cNvPr id="343" name="Google Shape;343;p27"/>
          <p:cNvSpPr txBox="1"/>
          <p:nvPr/>
        </p:nvSpPr>
        <p:spPr>
          <a:xfrm>
            <a:off x="606425" y="4602163"/>
            <a:ext cx="873125" cy="323850"/>
          </a:xfrm>
          <a:prstGeom prst="rect">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omic Sans MS"/>
                <a:ea typeface="Comic Sans MS"/>
                <a:cs typeface="Comic Sans MS"/>
                <a:sym typeface="Comic Sans MS"/>
              </a:rPr>
              <a:t>P(g, g)</a:t>
            </a:r>
            <a:endParaRPr sz="1500">
              <a:solidFill>
                <a:schemeClr val="dk1"/>
              </a:solidFill>
              <a:latin typeface="Comic Sans MS"/>
              <a:ea typeface="Comic Sans MS"/>
              <a:cs typeface="Comic Sans MS"/>
              <a:sym typeface="Comic Sans MS"/>
            </a:endParaRPr>
          </a:p>
        </p:txBody>
      </p:sp>
      <p:sp>
        <p:nvSpPr>
          <p:cNvPr id="344" name="Google Shape;344;p27"/>
          <p:cNvSpPr txBox="1"/>
          <p:nvPr/>
        </p:nvSpPr>
        <p:spPr>
          <a:xfrm>
            <a:off x="1435100" y="4602163"/>
            <a:ext cx="1081088" cy="323850"/>
          </a:xfrm>
          <a:prstGeom prst="rect">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omic Sans MS"/>
                <a:ea typeface="Comic Sans MS"/>
                <a:cs typeface="Comic Sans MS"/>
                <a:sym typeface="Comic Sans MS"/>
              </a:rPr>
              <a:t>P(g, b)</a:t>
            </a:r>
            <a:endParaRPr sz="1500">
              <a:solidFill>
                <a:schemeClr val="dk1"/>
              </a:solidFill>
              <a:latin typeface="Comic Sans MS"/>
              <a:ea typeface="Comic Sans MS"/>
              <a:cs typeface="Comic Sans MS"/>
              <a:sym typeface="Comic Sans MS"/>
            </a:endParaRPr>
          </a:p>
        </p:txBody>
      </p:sp>
      <p:sp>
        <p:nvSpPr>
          <p:cNvPr id="345" name="Google Shape;345;p27"/>
          <p:cNvSpPr txBox="1"/>
          <p:nvPr/>
        </p:nvSpPr>
        <p:spPr>
          <a:xfrm>
            <a:off x="1106488" y="5549900"/>
            <a:ext cx="1081087" cy="323850"/>
          </a:xfrm>
          <a:prstGeom prst="rect">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omic Sans MS"/>
                <a:ea typeface="Comic Sans MS"/>
                <a:cs typeface="Comic Sans MS"/>
                <a:sym typeface="Comic Sans MS"/>
              </a:rPr>
              <a:t>P(g)</a:t>
            </a:r>
            <a:endParaRPr sz="1500">
              <a:solidFill>
                <a:schemeClr val="dk1"/>
              </a:solidFill>
              <a:latin typeface="Comic Sans MS"/>
              <a:ea typeface="Comic Sans MS"/>
              <a:cs typeface="Comic Sans MS"/>
              <a:sym typeface="Comic Sans MS"/>
            </a:endParaRPr>
          </a:p>
        </p:txBody>
      </p:sp>
      <p:cxnSp>
        <p:nvCxnSpPr>
          <p:cNvPr id="346" name="Google Shape;346;p27"/>
          <p:cNvCxnSpPr/>
          <p:nvPr/>
        </p:nvCxnSpPr>
        <p:spPr>
          <a:xfrm rot="10800000">
            <a:off x="3884613" y="4057650"/>
            <a:ext cx="0" cy="236538"/>
          </a:xfrm>
          <a:prstGeom prst="straightConnector1">
            <a:avLst/>
          </a:prstGeom>
          <a:noFill/>
          <a:ln w="19050" cap="flat" cmpd="sng">
            <a:solidFill>
              <a:srgbClr val="000000"/>
            </a:solidFill>
            <a:prstDash val="solid"/>
            <a:miter lim="800000"/>
            <a:headEnd type="none" w="sm" len="sm"/>
            <a:tailEnd type="stealth" w="med" len="med"/>
          </a:ln>
        </p:spPr>
      </p:cxnSp>
      <p:sp>
        <p:nvSpPr>
          <p:cNvPr id="347" name="Google Shape;347;p27"/>
          <p:cNvSpPr txBox="1"/>
          <p:nvPr/>
        </p:nvSpPr>
        <p:spPr>
          <a:xfrm>
            <a:off x="3465513" y="4298950"/>
            <a:ext cx="1333500"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Schoolbell"/>
                <a:ea typeface="Schoolbell"/>
                <a:cs typeface="Schoolbell"/>
                <a:sym typeface="Schoolbell"/>
              </a:rPr>
              <a:t>“true’’ </a:t>
            </a:r>
            <a:endParaRPr sz="1600" dirty="0">
              <a:solidFill>
                <a:schemeClr val="dk1"/>
              </a:solidFill>
              <a:latin typeface="Schoolbell"/>
              <a:ea typeface="Schoolbell"/>
              <a:cs typeface="Schoolbell"/>
              <a:sym typeface="Schoolbell"/>
            </a:endParaRPr>
          </a:p>
        </p:txBody>
      </p:sp>
      <p:cxnSp>
        <p:nvCxnSpPr>
          <p:cNvPr id="348" name="Google Shape;348;p27"/>
          <p:cNvCxnSpPr/>
          <p:nvPr/>
        </p:nvCxnSpPr>
        <p:spPr>
          <a:xfrm>
            <a:off x="3567113" y="3411538"/>
            <a:ext cx="0" cy="223837"/>
          </a:xfrm>
          <a:prstGeom prst="straightConnector1">
            <a:avLst/>
          </a:prstGeom>
          <a:noFill/>
          <a:ln w="19050" cap="flat" cmpd="sng">
            <a:solidFill>
              <a:srgbClr val="000000"/>
            </a:solidFill>
            <a:prstDash val="solid"/>
            <a:miter lim="800000"/>
            <a:headEnd type="none" w="sm" len="sm"/>
            <a:tailEnd type="stealth" w="med" len="med"/>
          </a:ln>
        </p:spPr>
      </p:cxnSp>
      <p:sp>
        <p:nvSpPr>
          <p:cNvPr id="349" name="Google Shape;349;p27"/>
          <p:cNvSpPr txBox="1"/>
          <p:nvPr/>
        </p:nvSpPr>
        <p:spPr>
          <a:xfrm>
            <a:off x="3160713" y="3095625"/>
            <a:ext cx="1333500"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Kristen ITC" panose="03050502040202030202" pitchFamily="66" charset="0"/>
                <a:ea typeface="Schoolbell"/>
                <a:cs typeface="Schoolbell"/>
                <a:sym typeface="Schoolbell"/>
              </a:rPr>
              <a:t>“assigned’’ </a:t>
            </a:r>
            <a:endParaRPr sz="1600" dirty="0">
              <a:solidFill>
                <a:schemeClr val="dk1"/>
              </a:solidFill>
              <a:latin typeface="Kristen ITC" panose="03050502040202030202" pitchFamily="66" charset="0"/>
              <a:ea typeface="Schoolbell"/>
              <a:cs typeface="Schoolbell"/>
              <a:sym typeface="Schoolbell"/>
            </a:endParaRPr>
          </a:p>
        </p:txBody>
      </p:sp>
      <p:cxnSp>
        <p:nvCxnSpPr>
          <p:cNvPr id="350" name="Google Shape;350;p27"/>
          <p:cNvCxnSpPr/>
          <p:nvPr/>
        </p:nvCxnSpPr>
        <p:spPr>
          <a:xfrm rot="10800000">
            <a:off x="5783263" y="4078288"/>
            <a:ext cx="288925" cy="0"/>
          </a:xfrm>
          <a:prstGeom prst="straightConnector1">
            <a:avLst/>
          </a:prstGeom>
          <a:noFill/>
          <a:ln w="19050" cap="flat" cmpd="sng">
            <a:solidFill>
              <a:srgbClr val="000000"/>
            </a:solidFill>
            <a:prstDash val="solid"/>
            <a:miter lim="800000"/>
            <a:headEnd type="none" w="sm" len="sm"/>
            <a:tailEnd type="stealth" w="med" len="med"/>
          </a:ln>
        </p:spPr>
      </p:cxnSp>
      <p:sp>
        <p:nvSpPr>
          <p:cNvPr id="351" name="Google Shape;351;p27"/>
          <p:cNvSpPr txBox="1"/>
          <p:nvPr/>
        </p:nvSpPr>
        <p:spPr>
          <a:xfrm>
            <a:off x="6069013" y="3943350"/>
            <a:ext cx="862012"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Kristen ITC" panose="03050502040202030202" pitchFamily="66" charset="0"/>
                <a:ea typeface="Schoolbell"/>
                <a:cs typeface="Schoolbell"/>
                <a:sym typeface="Schoolbell"/>
              </a:rPr>
              <a:t>“true’’ </a:t>
            </a:r>
            <a:endParaRPr sz="1600" dirty="0">
              <a:solidFill>
                <a:schemeClr val="dk1"/>
              </a:solidFill>
              <a:latin typeface="Kristen ITC" panose="03050502040202030202" pitchFamily="66" charset="0"/>
              <a:ea typeface="Schoolbell"/>
              <a:cs typeface="Schoolbell"/>
              <a:sym typeface="Schoolbell"/>
            </a:endParaRPr>
          </a:p>
        </p:txBody>
      </p:sp>
      <p:pic>
        <p:nvPicPr>
          <p:cNvPr id="352" name="Google Shape;352;p27"/>
          <p:cNvPicPr preferRelativeResize="0"/>
          <p:nvPr/>
        </p:nvPicPr>
        <p:blipFill rotWithShape="1">
          <a:blip r:embed="rId4">
            <a:alphaModFix/>
          </a:blip>
          <a:srcRect/>
          <a:stretch/>
        </p:blipFill>
        <p:spPr>
          <a:xfrm>
            <a:off x="2962275" y="3335338"/>
            <a:ext cx="3019425" cy="990600"/>
          </a:xfrm>
          <a:prstGeom prst="rect">
            <a:avLst/>
          </a:prstGeom>
          <a:noFill/>
          <a:ln>
            <a:noFill/>
          </a:ln>
        </p:spPr>
      </p:pic>
      <p:pic>
        <p:nvPicPr>
          <p:cNvPr id="353" name="Google Shape;353;p27"/>
          <p:cNvPicPr preferRelativeResize="0"/>
          <p:nvPr/>
        </p:nvPicPr>
        <p:blipFill rotWithShape="1">
          <a:blip r:embed="rId5">
            <a:alphaModFix/>
          </a:blip>
          <a:srcRect/>
          <a:stretch/>
        </p:blipFill>
        <p:spPr>
          <a:xfrm>
            <a:off x="4249738" y="4519613"/>
            <a:ext cx="3409950" cy="9906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59" name="Google Shape;359;p2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pic>
        <p:nvPicPr>
          <p:cNvPr id="360" name="Google Shape;360;p28"/>
          <p:cNvPicPr preferRelativeResize="0"/>
          <p:nvPr/>
        </p:nvPicPr>
        <p:blipFill rotWithShape="1">
          <a:blip r:embed="rId3">
            <a:alphaModFix/>
          </a:blip>
          <a:srcRect/>
          <a:stretch/>
        </p:blipFill>
        <p:spPr>
          <a:xfrm>
            <a:off x="2300288" y="1936750"/>
            <a:ext cx="4600575" cy="990600"/>
          </a:xfrm>
          <a:prstGeom prst="rect">
            <a:avLst/>
          </a:prstGeom>
          <a:noFill/>
          <a:ln>
            <a:noFill/>
          </a:ln>
        </p:spPr>
      </p:pic>
      <p:pic>
        <p:nvPicPr>
          <p:cNvPr id="361" name="Google Shape;361;p28"/>
          <p:cNvPicPr preferRelativeResize="0"/>
          <p:nvPr/>
        </p:nvPicPr>
        <p:blipFill rotWithShape="1">
          <a:blip r:embed="rId4">
            <a:alphaModFix/>
          </a:blip>
          <a:srcRect/>
          <a:stretch/>
        </p:blipFill>
        <p:spPr>
          <a:xfrm>
            <a:off x="2347913" y="3086100"/>
            <a:ext cx="4600575" cy="990600"/>
          </a:xfrm>
          <a:prstGeom prst="rect">
            <a:avLst/>
          </a:prstGeom>
          <a:noFill/>
          <a:ln>
            <a:noFill/>
          </a:ln>
        </p:spPr>
      </p:pic>
      <p:pic>
        <p:nvPicPr>
          <p:cNvPr id="362" name="Google Shape;362;p28"/>
          <p:cNvPicPr preferRelativeResize="0"/>
          <p:nvPr/>
        </p:nvPicPr>
        <p:blipFill rotWithShape="1">
          <a:blip r:embed="rId5">
            <a:alphaModFix/>
          </a:blip>
          <a:srcRect/>
          <a:stretch/>
        </p:blipFill>
        <p:spPr>
          <a:xfrm>
            <a:off x="2351088" y="4167188"/>
            <a:ext cx="4524375" cy="990600"/>
          </a:xfrm>
          <a:prstGeom prst="rect">
            <a:avLst/>
          </a:prstGeom>
          <a:noFill/>
          <a:ln>
            <a:noFill/>
          </a:ln>
        </p:spPr>
      </p:pic>
      <p:pic>
        <p:nvPicPr>
          <p:cNvPr id="363" name="Google Shape;363;p28"/>
          <p:cNvPicPr preferRelativeResize="0"/>
          <p:nvPr/>
        </p:nvPicPr>
        <p:blipFill rotWithShape="1">
          <a:blip r:embed="rId6">
            <a:alphaModFix/>
          </a:blip>
          <a:srcRect/>
          <a:stretch/>
        </p:blipFill>
        <p:spPr>
          <a:xfrm>
            <a:off x="2424113" y="5318125"/>
            <a:ext cx="4524375" cy="9906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69" name="Google Shape;369;p2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sp>
        <p:nvSpPr>
          <p:cNvPr id="370" name="Google Shape;370;p2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The machine’s incorrect performance is characterized:</a:t>
            </a:r>
            <a:endParaRPr/>
          </a:p>
          <a:p>
            <a:pPr marL="692150" lvl="1" indent="-347663" algn="l" rtl="0">
              <a:spcBef>
                <a:spcPts val="520"/>
              </a:spcBef>
              <a:spcAft>
                <a:spcPts val="0"/>
              </a:spcAft>
              <a:buSzPts val="1820"/>
              <a:buChar char="●"/>
            </a:pPr>
            <a:r>
              <a:rPr lang="en-US" i="1"/>
              <a:t>P(b | g)</a:t>
            </a:r>
            <a:r>
              <a:rPr lang="en-US"/>
              <a:t>: </a:t>
            </a:r>
            <a:r>
              <a:rPr lang="en-US" b="1"/>
              <a:t>false-alarm</a:t>
            </a:r>
            <a:r>
              <a:rPr lang="en-US"/>
              <a:t> rate</a:t>
            </a:r>
            <a:endParaRPr/>
          </a:p>
          <a:p>
            <a:pPr marL="692150" lvl="1" indent="-232093" algn="l" rtl="0">
              <a:spcBef>
                <a:spcPts val="520"/>
              </a:spcBef>
              <a:spcAft>
                <a:spcPts val="0"/>
              </a:spcAft>
              <a:buSzPts val="1820"/>
              <a:buNone/>
            </a:pPr>
            <a:endParaRPr/>
          </a:p>
          <a:p>
            <a:pPr marL="344487" lvl="1" indent="0" algn="l" rtl="0">
              <a:spcBef>
                <a:spcPts val="520"/>
              </a:spcBef>
              <a:spcAft>
                <a:spcPts val="0"/>
              </a:spcAft>
              <a:buSzPts val="1820"/>
              <a:buFont typeface="Noto Sans Symbols"/>
              <a:buNone/>
            </a:pPr>
            <a:endParaRPr i="1"/>
          </a:p>
          <a:p>
            <a:pPr marL="692150" lvl="1" indent="-347663" algn="l" rtl="0">
              <a:spcBef>
                <a:spcPts val="520"/>
              </a:spcBef>
              <a:spcAft>
                <a:spcPts val="0"/>
              </a:spcAft>
              <a:buSzPts val="1820"/>
              <a:buChar char="●"/>
            </a:pPr>
            <a:r>
              <a:rPr lang="en-US" i="1"/>
              <a:t>P(g | b)</a:t>
            </a:r>
            <a:r>
              <a:rPr lang="en-US"/>
              <a:t>: </a:t>
            </a:r>
            <a:r>
              <a:rPr lang="en-US" b="1"/>
              <a:t>misdetection</a:t>
            </a:r>
            <a:r>
              <a:rPr lang="en-US"/>
              <a:t> rate</a:t>
            </a:r>
            <a:endParaRPr/>
          </a:p>
        </p:txBody>
      </p:sp>
      <p:pic>
        <p:nvPicPr>
          <p:cNvPr id="371" name="Google Shape;371;p29"/>
          <p:cNvPicPr preferRelativeResize="0"/>
          <p:nvPr/>
        </p:nvPicPr>
        <p:blipFill rotWithShape="1">
          <a:blip r:embed="rId3">
            <a:alphaModFix/>
          </a:blip>
          <a:srcRect/>
          <a:stretch/>
        </p:blipFill>
        <p:spPr>
          <a:xfrm>
            <a:off x="2228850" y="3494088"/>
            <a:ext cx="4597400" cy="989012"/>
          </a:xfrm>
          <a:prstGeom prst="rect">
            <a:avLst/>
          </a:prstGeom>
          <a:noFill/>
          <a:ln>
            <a:noFill/>
          </a:ln>
        </p:spPr>
      </p:pic>
      <p:pic>
        <p:nvPicPr>
          <p:cNvPr id="372" name="Google Shape;372;p29"/>
          <p:cNvPicPr preferRelativeResize="0"/>
          <p:nvPr/>
        </p:nvPicPr>
        <p:blipFill rotWithShape="1">
          <a:blip r:embed="rId4">
            <a:alphaModFix/>
          </a:blip>
          <a:srcRect/>
          <a:stretch/>
        </p:blipFill>
        <p:spPr>
          <a:xfrm>
            <a:off x="2228850" y="4895850"/>
            <a:ext cx="4524375" cy="990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92" name="Google Shape;92;p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Outline</a:t>
            </a:r>
            <a:endParaRPr/>
          </a:p>
        </p:txBody>
      </p:sp>
      <p:sp>
        <p:nvSpPr>
          <p:cNvPr id="93" name="Google Shape;93;p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40"/>
              <a:buChar char="●"/>
            </a:pPr>
            <a:r>
              <a:rPr lang="en-US" sz="2200" b="1">
                <a:solidFill>
                  <a:srgbClr val="0070C0"/>
                </a:solidFill>
              </a:rPr>
              <a:t>4.5 Maximin Decision Rule</a:t>
            </a:r>
            <a:endParaRPr/>
          </a:p>
          <a:p>
            <a:pPr marL="342900" lvl="0" indent="-342900" algn="l" rtl="0">
              <a:spcBef>
                <a:spcPts val="600"/>
              </a:spcBef>
              <a:spcAft>
                <a:spcPts val="0"/>
              </a:spcAft>
              <a:buSzPts val="1540"/>
              <a:buChar char="●"/>
            </a:pPr>
            <a:r>
              <a:rPr lang="en-US" sz="2200" b="1">
                <a:solidFill>
                  <a:srgbClr val="0070C0"/>
                </a:solidFill>
              </a:rPr>
              <a:t>4.6 Decision Rule Error</a:t>
            </a:r>
            <a:endParaRPr/>
          </a:p>
          <a:p>
            <a:pPr marL="342900" lvl="0" indent="-342900" algn="l" rtl="0">
              <a:spcBef>
                <a:spcPts val="600"/>
              </a:spcBef>
              <a:spcAft>
                <a:spcPts val="0"/>
              </a:spcAft>
              <a:buSzPts val="1540"/>
              <a:buChar char="●"/>
            </a:pPr>
            <a:r>
              <a:rPr lang="en-US" sz="2200" b="1">
                <a:solidFill>
                  <a:srgbClr val="0070C0"/>
                </a:solidFill>
              </a:rPr>
              <a:t>4.7 Reserving Judgment </a:t>
            </a:r>
            <a:endParaRPr/>
          </a:p>
          <a:p>
            <a:pPr marL="342900" lvl="0" indent="-342900" algn="l" rtl="0">
              <a:spcBef>
                <a:spcPts val="600"/>
              </a:spcBef>
              <a:spcAft>
                <a:spcPts val="0"/>
              </a:spcAft>
              <a:buSzPts val="1540"/>
              <a:buChar char="●"/>
            </a:pPr>
            <a:r>
              <a:rPr lang="en-US" sz="2200" b="1">
                <a:solidFill>
                  <a:srgbClr val="0070C0"/>
                </a:solidFill>
              </a:rPr>
              <a:t>4.8 Nearest Neighbor</a:t>
            </a:r>
            <a:endParaRPr/>
          </a:p>
          <a:p>
            <a:pPr marL="342900" lvl="0" indent="-342900" algn="l" rtl="0">
              <a:spcBef>
                <a:spcPts val="600"/>
              </a:spcBef>
              <a:spcAft>
                <a:spcPts val="0"/>
              </a:spcAft>
              <a:buSzPts val="1540"/>
              <a:buChar char="●"/>
            </a:pPr>
            <a:r>
              <a:rPr lang="en-US" sz="2200" b="1">
                <a:solidFill>
                  <a:srgbClr val="0070C0"/>
                </a:solidFill>
              </a:rPr>
              <a:t>4.9 A Binary Decision Tree Classifier</a:t>
            </a:r>
            <a:endParaRPr/>
          </a:p>
          <a:p>
            <a:pPr marL="342900" lvl="0" indent="-342900" algn="l" rtl="0">
              <a:spcBef>
                <a:spcPts val="600"/>
              </a:spcBef>
              <a:spcAft>
                <a:spcPts val="0"/>
              </a:spcAft>
              <a:buSzPts val="1540"/>
              <a:buChar char="●"/>
            </a:pPr>
            <a:r>
              <a:rPr lang="en-US" sz="2200" b="1">
                <a:solidFill>
                  <a:srgbClr val="0070C0"/>
                </a:solidFill>
              </a:rPr>
              <a:t>4.10 Decision Rule Error Estimation </a:t>
            </a:r>
            <a:endParaRPr/>
          </a:p>
          <a:p>
            <a:pPr marL="342900" lvl="0" indent="-342900" algn="l" rtl="0">
              <a:spcBef>
                <a:spcPts val="600"/>
              </a:spcBef>
              <a:spcAft>
                <a:spcPts val="0"/>
              </a:spcAft>
              <a:buSzPts val="1540"/>
              <a:buChar char="●"/>
            </a:pPr>
            <a:r>
              <a:rPr lang="en-US" sz="2200" b="1">
                <a:solidFill>
                  <a:srgbClr val="0070C0"/>
                </a:solidFill>
              </a:rPr>
              <a:t>4.11 Neural Networks</a:t>
            </a:r>
            <a:endParaRPr/>
          </a:p>
          <a:p>
            <a:pPr marL="342900" lvl="0" indent="-342900" algn="l" rtl="0">
              <a:spcBef>
                <a:spcPts val="600"/>
              </a:spcBef>
              <a:spcAft>
                <a:spcPts val="0"/>
              </a:spcAft>
              <a:buSzPts val="1540"/>
              <a:buChar char="●"/>
            </a:pPr>
            <a:r>
              <a:rPr lang="en-US" sz="2200" b="1">
                <a:solidFill>
                  <a:srgbClr val="0070C0"/>
                </a:solidFill>
              </a:rPr>
              <a:t>4.12 Summary</a:t>
            </a:r>
            <a:endParaRPr/>
          </a:p>
          <a:p>
            <a:pPr marL="342900" lvl="0" indent="-280670" algn="l" rtl="0">
              <a:spcBef>
                <a:spcPts val="600"/>
              </a:spcBef>
              <a:spcAft>
                <a:spcPts val="0"/>
              </a:spcAft>
              <a:buSzPts val="980"/>
              <a:buNone/>
            </a:pPr>
            <a:endParaRPr sz="1400" b="1">
              <a:solidFill>
                <a:srgbClr val="0070C0"/>
              </a:solidFill>
            </a:endParaRPr>
          </a:p>
          <a:p>
            <a:pPr marL="342900" lvl="0" indent="-209550" algn="l" rtl="0">
              <a:spcBef>
                <a:spcPts val="600"/>
              </a:spcBef>
              <a:spcAft>
                <a:spcPts val="0"/>
              </a:spcAft>
              <a:buSzPts val="2100"/>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From </a:t>
            </a:r>
            <a:r>
              <a:rPr lang="en-US" sz="3000" i="1">
                <a:solidFill>
                  <a:schemeClr val="dk1"/>
                </a:solidFill>
                <a:latin typeface="Arial"/>
                <a:ea typeface="Arial"/>
                <a:cs typeface="Arial"/>
                <a:sym typeface="Arial"/>
              </a:rPr>
              <a:t>P(b | g)</a:t>
            </a:r>
            <a:r>
              <a:rPr lang="en-US" sz="3000">
                <a:solidFill>
                  <a:schemeClr val="dk1"/>
                </a:solidFill>
                <a:latin typeface="Arial"/>
                <a:ea typeface="Arial"/>
                <a:cs typeface="Arial"/>
                <a:sym typeface="Arial"/>
              </a:rPr>
              <a:t> and </a:t>
            </a:r>
            <a:r>
              <a:rPr lang="en-US" sz="3000" i="1">
                <a:solidFill>
                  <a:schemeClr val="dk1"/>
                </a:solidFill>
                <a:latin typeface="Arial"/>
                <a:ea typeface="Arial"/>
                <a:cs typeface="Arial"/>
                <a:sym typeface="Arial"/>
              </a:rPr>
              <a:t>P(g | b)</a:t>
            </a:r>
            <a:r>
              <a:rPr lang="en-US" sz="3000">
                <a:solidFill>
                  <a:schemeClr val="dk1"/>
                </a:solidFill>
                <a:latin typeface="Arial"/>
                <a:ea typeface="Arial"/>
                <a:cs typeface="Arial"/>
                <a:sym typeface="Arial"/>
              </a:rPr>
              <a:t> the two other conditional probabilities </a:t>
            </a:r>
            <a:r>
              <a:rPr lang="en-US" sz="3000" i="1">
                <a:solidFill>
                  <a:schemeClr val="dk1"/>
                </a:solidFill>
                <a:latin typeface="Arial"/>
                <a:ea typeface="Arial"/>
                <a:cs typeface="Arial"/>
                <a:sym typeface="Arial"/>
              </a:rPr>
              <a:t>P(g | g) and P(b | b)</a:t>
            </a:r>
            <a:r>
              <a:rPr lang="en-US" sz="3000">
                <a:solidFill>
                  <a:schemeClr val="dk1"/>
                </a:solidFill>
                <a:latin typeface="Arial"/>
                <a:ea typeface="Arial"/>
                <a:cs typeface="Arial"/>
                <a:sym typeface="Arial"/>
              </a:rPr>
              <a:t> can be readily computed: </a:t>
            </a:r>
            <a:endParaRPr/>
          </a:p>
        </p:txBody>
      </p:sp>
      <p:sp>
        <p:nvSpPr>
          <p:cNvPr id="378" name="Google Shape;378;p3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79" name="Google Shape;379;p3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Conditional Probability (cont.)</a:t>
            </a:r>
            <a:endParaRPr/>
          </a:p>
        </p:txBody>
      </p:sp>
      <p:pic>
        <p:nvPicPr>
          <p:cNvPr id="380" name="Google Shape;380;p30"/>
          <p:cNvPicPr preferRelativeResize="0"/>
          <p:nvPr/>
        </p:nvPicPr>
        <p:blipFill rotWithShape="1">
          <a:blip r:embed="rId3">
            <a:alphaModFix/>
          </a:blip>
          <a:srcRect/>
          <a:stretch/>
        </p:blipFill>
        <p:spPr>
          <a:xfrm>
            <a:off x="2840038" y="4659313"/>
            <a:ext cx="3448050" cy="476250"/>
          </a:xfrm>
          <a:prstGeom prst="rect">
            <a:avLst/>
          </a:prstGeom>
          <a:noFill/>
          <a:ln>
            <a:noFill/>
          </a:ln>
        </p:spPr>
      </p:pic>
      <p:pic>
        <p:nvPicPr>
          <p:cNvPr id="381" name="Google Shape;381;p30"/>
          <p:cNvPicPr preferRelativeResize="0"/>
          <p:nvPr/>
        </p:nvPicPr>
        <p:blipFill rotWithShape="1">
          <a:blip r:embed="rId4">
            <a:alphaModFix/>
          </a:blip>
          <a:srcRect/>
          <a:stretch/>
        </p:blipFill>
        <p:spPr>
          <a:xfrm>
            <a:off x="2797175" y="3817938"/>
            <a:ext cx="3533775" cy="4762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88" name="Google Shape;388;p3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Expected profit per object</a:t>
            </a:r>
            <a:endParaRPr/>
          </a:p>
        </p:txBody>
      </p:sp>
      <p:sp>
        <p:nvSpPr>
          <p:cNvPr id="389" name="Google Shape;389;p31"/>
          <p:cNvSpPr txBox="1">
            <a:spLocks noGrp="1"/>
          </p:cNvSpPr>
          <p:nvPr>
            <p:ph type="body" idx="1"/>
          </p:nvPr>
        </p:nvSpPr>
        <p:spPr>
          <a:xfrm>
            <a:off x="684213" y="2205038"/>
            <a:ext cx="8229600" cy="42481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Another formula for expected profit per object</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pic>
        <p:nvPicPr>
          <p:cNvPr id="390" name="Google Shape;390;p31"/>
          <p:cNvPicPr preferRelativeResize="0"/>
          <p:nvPr/>
        </p:nvPicPr>
        <p:blipFill rotWithShape="1">
          <a:blip r:embed="rId3">
            <a:alphaModFix/>
          </a:blip>
          <a:srcRect/>
          <a:stretch/>
        </p:blipFill>
        <p:spPr>
          <a:xfrm>
            <a:off x="539750" y="2876550"/>
            <a:ext cx="7685088" cy="466725"/>
          </a:xfrm>
          <a:prstGeom prst="rect">
            <a:avLst/>
          </a:prstGeom>
          <a:noFill/>
          <a:ln>
            <a:noFill/>
          </a:ln>
        </p:spPr>
      </p:pic>
      <p:pic>
        <p:nvPicPr>
          <p:cNvPr id="391" name="Google Shape;391;p31"/>
          <p:cNvPicPr preferRelativeResize="0"/>
          <p:nvPr/>
        </p:nvPicPr>
        <p:blipFill rotWithShape="1">
          <a:blip r:embed="rId4">
            <a:alphaModFix/>
          </a:blip>
          <a:srcRect/>
          <a:stretch/>
        </p:blipFill>
        <p:spPr>
          <a:xfrm>
            <a:off x="927100" y="3570288"/>
            <a:ext cx="7994650" cy="468312"/>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398" name="Google Shape;398;p3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4.2 Expected profit per object (cont.)</a:t>
            </a:r>
            <a:endParaRPr dirty="0"/>
          </a:p>
        </p:txBody>
      </p:sp>
      <p:sp>
        <p:nvSpPr>
          <p:cNvPr id="399" name="Google Shape;399;p32"/>
          <p:cNvSpPr txBox="1">
            <a:spLocks noGrp="1"/>
          </p:cNvSpPr>
          <p:nvPr>
            <p:ph type="body" idx="1"/>
          </p:nvPr>
        </p:nvSpPr>
        <p:spPr>
          <a:xfrm>
            <a:off x="684213" y="2205038"/>
            <a:ext cx="8229600" cy="42481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Another formula for expected profit per object</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Recall </a:t>
            </a:r>
            <a:endParaRPr/>
          </a:p>
        </p:txBody>
      </p:sp>
      <p:pic>
        <p:nvPicPr>
          <p:cNvPr id="400" name="Google Shape;400;p32"/>
          <p:cNvPicPr preferRelativeResize="0"/>
          <p:nvPr/>
        </p:nvPicPr>
        <p:blipFill rotWithShape="1">
          <a:blip r:embed="rId3">
            <a:alphaModFix/>
          </a:blip>
          <a:srcRect/>
          <a:stretch/>
        </p:blipFill>
        <p:spPr>
          <a:xfrm>
            <a:off x="539750" y="2876550"/>
            <a:ext cx="7685088" cy="466725"/>
          </a:xfrm>
          <a:prstGeom prst="rect">
            <a:avLst/>
          </a:prstGeom>
          <a:noFill/>
          <a:ln>
            <a:noFill/>
          </a:ln>
        </p:spPr>
      </p:pic>
      <p:pic>
        <p:nvPicPr>
          <p:cNvPr id="401" name="Google Shape;401;p32"/>
          <p:cNvPicPr preferRelativeResize="0"/>
          <p:nvPr/>
        </p:nvPicPr>
        <p:blipFill rotWithShape="1">
          <a:blip r:embed="rId4">
            <a:alphaModFix/>
          </a:blip>
          <a:srcRect/>
          <a:stretch/>
        </p:blipFill>
        <p:spPr>
          <a:xfrm>
            <a:off x="927100" y="3570288"/>
            <a:ext cx="7994650" cy="468312"/>
          </a:xfrm>
          <a:prstGeom prst="rect">
            <a:avLst/>
          </a:prstGeom>
          <a:noFill/>
          <a:ln>
            <a:noFill/>
          </a:ln>
        </p:spPr>
      </p:pic>
      <p:pic>
        <p:nvPicPr>
          <p:cNvPr id="402" name="Google Shape;402;p32"/>
          <p:cNvPicPr preferRelativeResize="0"/>
          <p:nvPr/>
        </p:nvPicPr>
        <p:blipFill rotWithShape="1">
          <a:blip r:embed="rId5">
            <a:alphaModFix/>
          </a:blip>
          <a:srcRect/>
          <a:stretch/>
        </p:blipFill>
        <p:spPr>
          <a:xfrm>
            <a:off x="671513" y="5006975"/>
            <a:ext cx="5876925" cy="476250"/>
          </a:xfrm>
          <a:prstGeom prst="rect">
            <a:avLst/>
          </a:prstGeom>
          <a:noFill/>
          <a:ln>
            <a:noFill/>
          </a:ln>
        </p:spPr>
      </p:pic>
      <p:pic>
        <p:nvPicPr>
          <p:cNvPr id="403" name="Google Shape;403;p32"/>
          <p:cNvPicPr preferRelativeResize="0"/>
          <p:nvPr/>
        </p:nvPicPr>
        <p:blipFill rotWithShape="1">
          <a:blip r:embed="rId6">
            <a:alphaModFix/>
          </a:blip>
          <a:srcRect/>
          <a:stretch/>
        </p:blipFill>
        <p:spPr>
          <a:xfrm>
            <a:off x="1009650" y="5661025"/>
            <a:ext cx="5200650" cy="47625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09" name="Google Shape;409;p3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Example 4.1</a:t>
            </a:r>
            <a:endParaRPr/>
          </a:p>
        </p:txBody>
      </p:sp>
      <p:pic>
        <p:nvPicPr>
          <p:cNvPr id="410" name="Google Shape;410;p33"/>
          <p:cNvPicPr preferRelativeResize="0"/>
          <p:nvPr/>
        </p:nvPicPr>
        <p:blipFill rotWithShape="1">
          <a:blip r:embed="rId3">
            <a:alphaModFix/>
          </a:blip>
          <a:srcRect/>
          <a:stretch/>
        </p:blipFill>
        <p:spPr>
          <a:xfrm>
            <a:off x="611188" y="1628775"/>
            <a:ext cx="7907337" cy="2305050"/>
          </a:xfrm>
          <a:prstGeom prst="rect">
            <a:avLst/>
          </a:prstGeom>
          <a:noFill/>
          <a:ln>
            <a:noFill/>
          </a:ln>
        </p:spPr>
      </p:pic>
      <p:grpSp>
        <p:nvGrpSpPr>
          <p:cNvPr id="411" name="Google Shape;411;p33"/>
          <p:cNvGrpSpPr/>
          <p:nvPr/>
        </p:nvGrpSpPr>
        <p:grpSpPr>
          <a:xfrm rot="-143149">
            <a:off x="898684" y="3939964"/>
            <a:ext cx="6994999" cy="2420855"/>
            <a:chOff x="884" y="2478"/>
            <a:chExt cx="3498" cy="1541"/>
          </a:xfrm>
        </p:grpSpPr>
        <p:sp>
          <p:nvSpPr>
            <p:cNvPr id="412" name="Google Shape;412;p33"/>
            <p:cNvSpPr/>
            <p:nvPr/>
          </p:nvSpPr>
          <p:spPr>
            <a:xfrm>
              <a:off x="884" y="2478"/>
              <a:ext cx="3493" cy="1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13" name="Google Shape;413;p33"/>
            <p:cNvPicPr preferRelativeResize="0"/>
            <p:nvPr/>
          </p:nvPicPr>
          <p:blipFill rotWithShape="1">
            <a:blip r:embed="rId4">
              <a:alphaModFix/>
            </a:blip>
            <a:srcRect/>
            <a:stretch/>
          </p:blipFill>
          <p:spPr>
            <a:xfrm>
              <a:off x="884" y="2478"/>
              <a:ext cx="3498" cy="1541"/>
            </a:xfrm>
            <a:prstGeom prst="rect">
              <a:avLst/>
            </a:prstGeom>
            <a:noFill/>
            <a:ln>
              <a:noFill/>
            </a:ln>
          </p:spPr>
        </p:pic>
      </p:grpSp>
      <p:cxnSp>
        <p:nvCxnSpPr>
          <p:cNvPr id="414" name="Google Shape;414;p33"/>
          <p:cNvCxnSpPr/>
          <p:nvPr/>
        </p:nvCxnSpPr>
        <p:spPr>
          <a:xfrm>
            <a:off x="6877050" y="5300663"/>
            <a:ext cx="144463"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22" name="Google Shape;422;p3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4.2 Example 4.1 (cont.)</a:t>
            </a:r>
            <a:endParaRPr dirty="0"/>
          </a:p>
        </p:txBody>
      </p:sp>
      <p:graphicFrame>
        <p:nvGraphicFramePr>
          <p:cNvPr id="423" name="Google Shape;423;p34"/>
          <p:cNvGraphicFramePr/>
          <p:nvPr>
            <p:extLst>
              <p:ext uri="{D42A27DB-BD31-4B8C-83A1-F6EECF244321}">
                <p14:modId xmlns:p14="http://schemas.microsoft.com/office/powerpoint/2010/main" val="3343912413"/>
              </p:ext>
            </p:extLst>
          </p:nvPr>
        </p:nvGraphicFramePr>
        <p:xfrm>
          <a:off x="541200" y="1849745"/>
          <a:ext cx="6133907" cy="3614531"/>
        </p:xfrm>
        <a:graphic>
          <a:graphicData uri="http://schemas.openxmlformats.org/presentationml/2006/ole">
            <mc:AlternateContent xmlns:mc="http://schemas.openxmlformats.org/markup-compatibility/2006">
              <mc:Choice xmlns:v="urn:schemas-microsoft-com:vml" Requires="v">
                <p:oleObj spid="_x0000_s1080" r:id="rId4" imgW="7486650" imgH="4411662" progId="">
                  <p:embed/>
                </p:oleObj>
              </mc:Choice>
              <mc:Fallback>
                <p:oleObj r:id="rId4" imgW="7486650" imgH="4411662" progId="">
                  <p:embed/>
                  <p:pic>
                    <p:nvPicPr>
                      <p:cNvPr id="423" name="Google Shape;423;p34"/>
                      <p:cNvPicPr preferRelativeResize="0"/>
                      <p:nvPr/>
                    </p:nvPicPr>
                    <p:blipFill rotWithShape="1">
                      <a:blip r:embed="rId5">
                        <a:alphaModFix/>
                      </a:blip>
                      <a:srcRect/>
                      <a:stretch/>
                    </p:blipFill>
                    <p:spPr>
                      <a:xfrm>
                        <a:off x="541200" y="1849745"/>
                        <a:ext cx="6133907" cy="3614531"/>
                      </a:xfrm>
                      <a:prstGeom prst="rect">
                        <a:avLst/>
                      </a:prstGeom>
                      <a:noFill/>
                      <a:ln>
                        <a:noFill/>
                      </a:ln>
                    </p:spPr>
                  </p:pic>
                </p:oleObj>
              </mc:Fallback>
            </mc:AlternateContent>
          </a:graphicData>
        </a:graphic>
      </p:graphicFrame>
      <p:grpSp>
        <p:nvGrpSpPr>
          <p:cNvPr id="2" name="群組 1"/>
          <p:cNvGrpSpPr/>
          <p:nvPr/>
        </p:nvGrpSpPr>
        <p:grpSpPr>
          <a:xfrm>
            <a:off x="405981" y="112405"/>
            <a:ext cx="5420563" cy="573764"/>
            <a:chOff x="2197908" y="189375"/>
            <a:chExt cx="5420563" cy="573764"/>
          </a:xfrm>
        </p:grpSpPr>
        <p:pic>
          <p:nvPicPr>
            <p:cNvPr id="424" name="Google Shape;424;p34"/>
            <p:cNvPicPr preferRelativeResize="0"/>
            <p:nvPr/>
          </p:nvPicPr>
          <p:blipFill rotWithShape="1">
            <a:blip r:embed="rId6">
              <a:alphaModFix/>
            </a:blip>
            <a:srcRect/>
            <a:stretch/>
          </p:blipFill>
          <p:spPr>
            <a:xfrm>
              <a:off x="2197908" y="189375"/>
              <a:ext cx="4742204" cy="288000"/>
            </a:xfrm>
            <a:prstGeom prst="rect">
              <a:avLst/>
            </a:prstGeom>
            <a:noFill/>
            <a:ln>
              <a:noFill/>
            </a:ln>
          </p:spPr>
        </p:pic>
        <p:pic>
          <p:nvPicPr>
            <p:cNvPr id="425" name="Google Shape;425;p34"/>
            <p:cNvPicPr preferRelativeResize="0"/>
            <p:nvPr/>
          </p:nvPicPr>
          <p:blipFill rotWithShape="1">
            <a:blip r:embed="rId7">
              <a:alphaModFix/>
            </a:blip>
            <a:srcRect/>
            <a:stretch/>
          </p:blipFill>
          <p:spPr>
            <a:xfrm>
              <a:off x="2701964" y="475139"/>
              <a:ext cx="4916507" cy="288000"/>
            </a:xfrm>
            <a:prstGeom prst="rect">
              <a:avLst/>
            </a:prstGeom>
            <a:noFill/>
            <a:ln>
              <a:noFill/>
            </a:ln>
          </p:spPr>
        </p:pic>
      </p:grpSp>
      <p:graphicFrame>
        <p:nvGraphicFramePr>
          <p:cNvPr id="11" name="表格 10"/>
          <p:cNvGraphicFramePr>
            <a:graphicFrameLocks noGrp="1"/>
          </p:cNvGraphicFramePr>
          <p:nvPr>
            <p:extLst>
              <p:ext uri="{D42A27DB-BD31-4B8C-83A1-F6EECF244321}">
                <p14:modId xmlns:p14="http://schemas.microsoft.com/office/powerpoint/2010/main" val="1308328484"/>
              </p:ext>
            </p:extLst>
          </p:nvPr>
        </p:nvGraphicFramePr>
        <p:xfrm>
          <a:off x="5826544" y="12555"/>
          <a:ext cx="3340294" cy="1112520"/>
        </p:xfrm>
        <a:graphic>
          <a:graphicData uri="http://schemas.openxmlformats.org/drawingml/2006/table">
            <a:tbl>
              <a:tblPr firstRow="1" bandRow="1">
                <a:tableStyleId>{179E65D5-43F5-4D80-A7F7-EF70303CAB03}</a:tableStyleId>
              </a:tblPr>
              <a:tblGrid>
                <a:gridCol w="720000">
                  <a:extLst>
                    <a:ext uri="{9D8B030D-6E8A-4147-A177-3AD203B41FA5}">
                      <a16:colId xmlns:a16="http://schemas.microsoft.com/office/drawing/2014/main" val="3169886321"/>
                    </a:ext>
                  </a:extLst>
                </a:gridCol>
                <a:gridCol w="1310147">
                  <a:extLst>
                    <a:ext uri="{9D8B030D-6E8A-4147-A177-3AD203B41FA5}">
                      <a16:colId xmlns:a16="http://schemas.microsoft.com/office/drawing/2014/main" val="3708764604"/>
                    </a:ext>
                  </a:extLst>
                </a:gridCol>
                <a:gridCol w="1310147">
                  <a:extLst>
                    <a:ext uri="{9D8B030D-6E8A-4147-A177-3AD203B41FA5}">
                      <a16:colId xmlns:a16="http://schemas.microsoft.com/office/drawing/2014/main" val="3261972203"/>
                    </a:ext>
                  </a:extLst>
                </a:gridCol>
              </a:tblGrid>
              <a:tr h="370840">
                <a:tc>
                  <a:txBody>
                    <a:bodyPr/>
                    <a:lstStyle/>
                    <a:p>
                      <a:endParaRPr lang="zh-TW" altLang="en-US" dirty="0"/>
                    </a:p>
                  </a:txBody>
                  <a:tcPr/>
                </a:tc>
                <a:tc>
                  <a:txBody>
                    <a:bodyPr/>
                    <a:lstStyle/>
                    <a:p>
                      <a:r>
                        <a:rPr lang="en-US" altLang="zh-TW" dirty="0" smtClean="0">
                          <a:solidFill>
                            <a:schemeClr val="tx1"/>
                          </a:solidFill>
                        </a:rPr>
                        <a:t>Good</a:t>
                      </a:r>
                      <a:endParaRPr lang="zh-TW" altLang="en-US" dirty="0">
                        <a:solidFill>
                          <a:schemeClr val="tx1"/>
                        </a:solidFill>
                      </a:endParaRPr>
                    </a:p>
                  </a:txBody>
                  <a:tcPr/>
                </a:tc>
                <a:tc>
                  <a:txBody>
                    <a:bodyPr/>
                    <a:lstStyle/>
                    <a:p>
                      <a:r>
                        <a:rPr lang="en-US" altLang="zh-TW" dirty="0" smtClean="0">
                          <a:solidFill>
                            <a:schemeClr val="tx1"/>
                          </a:solidFill>
                        </a:rPr>
                        <a:t>Bad</a:t>
                      </a:r>
                      <a:endParaRPr lang="zh-TW" altLang="en-US" dirty="0">
                        <a:solidFill>
                          <a:schemeClr val="tx1"/>
                        </a:solidFill>
                      </a:endParaRPr>
                    </a:p>
                  </a:txBody>
                  <a:tcPr/>
                </a:tc>
                <a:extLst>
                  <a:ext uri="{0D108BD9-81ED-4DB2-BD59-A6C34878D82A}">
                    <a16:rowId xmlns:a16="http://schemas.microsoft.com/office/drawing/2014/main" val="2638500365"/>
                  </a:ext>
                </a:extLst>
              </a:tr>
              <a:tr h="370840">
                <a:tc>
                  <a:txBody>
                    <a:bodyPr/>
                    <a:lstStyle/>
                    <a:p>
                      <a:r>
                        <a:rPr lang="en-US" altLang="zh-TW" b="1" dirty="0" smtClean="0"/>
                        <a:t>Good</a:t>
                      </a:r>
                      <a:endParaRPr lang="zh-TW" altLang="en-US" b="1" dirty="0"/>
                    </a:p>
                  </a:txBody>
                  <a:tcPr/>
                </a:tc>
                <a:tc>
                  <a:txBody>
                    <a:bodyPr/>
                    <a:lstStyle/>
                    <a:p>
                      <a:r>
                        <a:rPr lang="en-US" altLang="zh-TW" dirty="0" smtClean="0"/>
                        <a:t>P(</a:t>
                      </a:r>
                      <a:r>
                        <a:rPr lang="en-US" altLang="zh-TW" baseline="0" dirty="0" smtClean="0"/>
                        <a:t>g | g) = 0.8</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t>P(</a:t>
                      </a:r>
                      <a:r>
                        <a:rPr lang="en-US" altLang="zh-TW" baseline="0" dirty="0" smtClean="0"/>
                        <a:t>b | g) = 0.2</a:t>
                      </a:r>
                      <a:endParaRPr lang="zh-TW" altLang="en-US" dirty="0" smtClean="0"/>
                    </a:p>
                  </a:txBody>
                  <a:tcPr/>
                </a:tc>
                <a:extLst>
                  <a:ext uri="{0D108BD9-81ED-4DB2-BD59-A6C34878D82A}">
                    <a16:rowId xmlns:a16="http://schemas.microsoft.com/office/drawing/2014/main" val="2387302111"/>
                  </a:ext>
                </a:extLst>
              </a:tr>
              <a:tr h="370840">
                <a:tc>
                  <a:txBody>
                    <a:bodyPr/>
                    <a:lstStyle/>
                    <a:p>
                      <a:r>
                        <a:rPr lang="en-US" altLang="zh-TW" b="1" dirty="0" smtClean="0"/>
                        <a:t>Bad</a:t>
                      </a:r>
                      <a:endParaRPr lang="zh-TW" altLang="en-US" b="1"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t>P(</a:t>
                      </a:r>
                      <a:r>
                        <a:rPr lang="en-US" altLang="zh-TW" baseline="0" dirty="0" smtClean="0"/>
                        <a:t>g | b) = 0.1</a:t>
                      </a:r>
                      <a:endParaRPr lang="zh-TW" altLang="en-US" dirty="0" smtClean="0"/>
                    </a:p>
                  </a:txBody>
                  <a:tcPr/>
                </a:tc>
                <a:tc>
                  <a:txBody>
                    <a:bodyPr/>
                    <a:lstStyle/>
                    <a:p>
                      <a:r>
                        <a:rPr lang="en-US" altLang="zh-TW" dirty="0" smtClean="0"/>
                        <a:t>P(b</a:t>
                      </a:r>
                      <a:r>
                        <a:rPr lang="en-US" altLang="zh-TW" baseline="0" dirty="0" smtClean="0"/>
                        <a:t> |</a:t>
                      </a:r>
                      <a:r>
                        <a:rPr lang="zh-TW" altLang="en-US" baseline="0" dirty="0" smtClean="0"/>
                        <a:t> </a:t>
                      </a:r>
                      <a:r>
                        <a:rPr lang="en-US" altLang="zh-TW" baseline="0" dirty="0" smtClean="0"/>
                        <a:t>b) = 0.9</a:t>
                      </a:r>
                      <a:endParaRPr lang="zh-TW" altLang="en-US" dirty="0"/>
                    </a:p>
                  </a:txBody>
                  <a:tcPr/>
                </a:tc>
                <a:extLst>
                  <a:ext uri="{0D108BD9-81ED-4DB2-BD59-A6C34878D82A}">
                    <a16:rowId xmlns:a16="http://schemas.microsoft.com/office/drawing/2014/main" val="4220021652"/>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62917044"/>
              </p:ext>
            </p:extLst>
          </p:nvPr>
        </p:nvGraphicFramePr>
        <p:xfrm>
          <a:off x="5120565" y="1150603"/>
          <a:ext cx="4034854" cy="1112520"/>
        </p:xfrm>
        <a:graphic>
          <a:graphicData uri="http://schemas.openxmlformats.org/drawingml/2006/table">
            <a:tbl>
              <a:tblPr firstRow="1" bandRow="1">
                <a:tableStyleId>{179E65D5-43F5-4D80-A7F7-EF70303CAB03}</a:tableStyleId>
              </a:tblPr>
              <a:tblGrid>
                <a:gridCol w="720000">
                  <a:extLst>
                    <a:ext uri="{9D8B030D-6E8A-4147-A177-3AD203B41FA5}">
                      <a16:colId xmlns:a16="http://schemas.microsoft.com/office/drawing/2014/main" val="3169886321"/>
                    </a:ext>
                  </a:extLst>
                </a:gridCol>
                <a:gridCol w="1657427">
                  <a:extLst>
                    <a:ext uri="{9D8B030D-6E8A-4147-A177-3AD203B41FA5}">
                      <a16:colId xmlns:a16="http://schemas.microsoft.com/office/drawing/2014/main" val="3708764604"/>
                    </a:ext>
                  </a:extLst>
                </a:gridCol>
                <a:gridCol w="1657427">
                  <a:extLst>
                    <a:ext uri="{9D8B030D-6E8A-4147-A177-3AD203B41FA5}">
                      <a16:colId xmlns:a16="http://schemas.microsoft.com/office/drawing/2014/main" val="3261972203"/>
                    </a:ext>
                  </a:extLst>
                </a:gridCol>
              </a:tblGrid>
              <a:tr h="370840">
                <a:tc>
                  <a:txBody>
                    <a:bodyPr/>
                    <a:lstStyle/>
                    <a:p>
                      <a:endParaRPr lang="zh-TW" altLang="en-US" dirty="0"/>
                    </a:p>
                  </a:txBody>
                  <a:tcPr/>
                </a:tc>
                <a:tc>
                  <a:txBody>
                    <a:bodyPr/>
                    <a:lstStyle/>
                    <a:p>
                      <a:r>
                        <a:rPr lang="en-US" altLang="zh-TW" dirty="0" smtClean="0">
                          <a:solidFill>
                            <a:schemeClr val="tx1"/>
                          </a:solidFill>
                        </a:rPr>
                        <a:t>Good</a:t>
                      </a:r>
                      <a:endParaRPr lang="zh-TW" altLang="en-US" dirty="0">
                        <a:solidFill>
                          <a:schemeClr val="tx1"/>
                        </a:solidFill>
                      </a:endParaRPr>
                    </a:p>
                  </a:txBody>
                  <a:tcPr/>
                </a:tc>
                <a:tc>
                  <a:txBody>
                    <a:bodyPr/>
                    <a:lstStyle/>
                    <a:p>
                      <a:r>
                        <a:rPr lang="en-US" altLang="zh-TW" dirty="0" smtClean="0">
                          <a:solidFill>
                            <a:schemeClr val="tx1"/>
                          </a:solidFill>
                        </a:rPr>
                        <a:t>Bad</a:t>
                      </a:r>
                      <a:endParaRPr lang="zh-TW" altLang="en-US" dirty="0">
                        <a:solidFill>
                          <a:schemeClr val="tx1"/>
                        </a:solidFill>
                      </a:endParaRPr>
                    </a:p>
                  </a:txBody>
                  <a:tcPr/>
                </a:tc>
                <a:extLst>
                  <a:ext uri="{0D108BD9-81ED-4DB2-BD59-A6C34878D82A}">
                    <a16:rowId xmlns:a16="http://schemas.microsoft.com/office/drawing/2014/main" val="2638500365"/>
                  </a:ext>
                </a:extLst>
              </a:tr>
              <a:tr h="370840">
                <a:tc>
                  <a:txBody>
                    <a:bodyPr/>
                    <a:lstStyle/>
                    <a:p>
                      <a:r>
                        <a:rPr lang="en-US" altLang="zh-TW" b="1" dirty="0" smtClean="0"/>
                        <a:t>Good</a:t>
                      </a:r>
                      <a:endParaRPr lang="zh-TW" altLang="en-US" b="1" dirty="0"/>
                    </a:p>
                  </a:txBody>
                  <a:tcPr/>
                </a:tc>
                <a:tc>
                  <a:txBody>
                    <a:bodyPr/>
                    <a:lstStyle/>
                    <a:p>
                      <a:r>
                        <a:rPr lang="en-US" altLang="zh-TW" dirty="0" smtClean="0"/>
                        <a:t>e(</a:t>
                      </a:r>
                      <a:r>
                        <a:rPr lang="en-US" altLang="zh-TW" baseline="0" dirty="0" smtClean="0"/>
                        <a:t>g, g) = $2000</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t>e(</a:t>
                      </a:r>
                      <a:r>
                        <a:rPr lang="en-US" altLang="zh-TW" baseline="0" dirty="0" smtClean="0"/>
                        <a:t>g, b) = -$100</a:t>
                      </a:r>
                      <a:endParaRPr lang="zh-TW" altLang="en-US" dirty="0" smtClean="0"/>
                    </a:p>
                  </a:txBody>
                  <a:tcPr/>
                </a:tc>
                <a:extLst>
                  <a:ext uri="{0D108BD9-81ED-4DB2-BD59-A6C34878D82A}">
                    <a16:rowId xmlns:a16="http://schemas.microsoft.com/office/drawing/2014/main" val="2387302111"/>
                  </a:ext>
                </a:extLst>
              </a:tr>
              <a:tr h="370840">
                <a:tc>
                  <a:txBody>
                    <a:bodyPr/>
                    <a:lstStyle/>
                    <a:p>
                      <a:r>
                        <a:rPr lang="en-US" altLang="zh-TW" b="1" dirty="0" smtClean="0"/>
                        <a:t>Bad</a:t>
                      </a:r>
                      <a:endParaRPr lang="zh-TW" altLang="en-US" b="1"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t>e(</a:t>
                      </a:r>
                      <a:r>
                        <a:rPr lang="en-US" altLang="zh-TW" baseline="0" dirty="0" smtClean="0"/>
                        <a:t>b, g) = -$10,000</a:t>
                      </a:r>
                      <a:endParaRPr lang="zh-TW" altLang="en-US" dirty="0" smtClean="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t>e(b</a:t>
                      </a:r>
                      <a:r>
                        <a:rPr lang="en-US" altLang="zh-TW" baseline="0" dirty="0" smtClean="0"/>
                        <a:t>, b) = -$100</a:t>
                      </a:r>
                      <a:endParaRPr lang="zh-TW" altLang="en-US" dirty="0" smtClean="0"/>
                    </a:p>
                  </a:txBody>
                  <a:tcPr/>
                </a:tc>
                <a:extLst>
                  <a:ext uri="{0D108BD9-81ED-4DB2-BD59-A6C34878D82A}">
                    <a16:rowId xmlns:a16="http://schemas.microsoft.com/office/drawing/2014/main" val="422002165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31" name="Google Shape;431;p3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Example 4.2</a:t>
            </a:r>
            <a:endParaRPr/>
          </a:p>
        </p:txBody>
      </p:sp>
      <p:pic>
        <p:nvPicPr>
          <p:cNvPr id="432" name="Google Shape;432;p35"/>
          <p:cNvPicPr preferRelativeResize="0">
            <a:picLocks noGrp="1"/>
          </p:cNvPicPr>
          <p:nvPr>
            <p:ph type="body" idx="1"/>
          </p:nvPr>
        </p:nvPicPr>
        <p:blipFill rotWithShape="1">
          <a:blip r:embed="rId3">
            <a:alphaModFix/>
          </a:blip>
          <a:srcRect/>
          <a:stretch/>
        </p:blipFill>
        <p:spPr>
          <a:xfrm>
            <a:off x="946150" y="1498600"/>
            <a:ext cx="7334250" cy="2592388"/>
          </a:xfrm>
          <a:prstGeom prst="rect">
            <a:avLst/>
          </a:prstGeom>
          <a:noFill/>
          <a:ln>
            <a:noFill/>
          </a:ln>
        </p:spPr>
      </p:pic>
      <p:pic>
        <p:nvPicPr>
          <p:cNvPr id="433" name="Google Shape;433;p35"/>
          <p:cNvPicPr preferRelativeResize="0"/>
          <p:nvPr/>
        </p:nvPicPr>
        <p:blipFill rotWithShape="1">
          <a:blip r:embed="rId4">
            <a:alphaModFix/>
          </a:blip>
          <a:srcRect/>
          <a:stretch/>
        </p:blipFill>
        <p:spPr>
          <a:xfrm>
            <a:off x="468313" y="3789363"/>
            <a:ext cx="7793037" cy="2684462"/>
          </a:xfrm>
          <a:prstGeom prst="rect">
            <a:avLst/>
          </a:prstGeom>
          <a:noFill/>
          <a:ln>
            <a:noFill/>
          </a:ln>
        </p:spPr>
      </p:pic>
      <p:cxnSp>
        <p:nvCxnSpPr>
          <p:cNvPr id="434" name="Google Shape;434;p35"/>
          <p:cNvCxnSpPr/>
          <p:nvPr/>
        </p:nvCxnSpPr>
        <p:spPr>
          <a:xfrm>
            <a:off x="6948488" y="5373688"/>
            <a:ext cx="144462"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42" name="Google Shape;442;p3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Example 4.2 (cont.)</a:t>
            </a:r>
            <a:endParaRPr/>
          </a:p>
        </p:txBody>
      </p:sp>
      <p:graphicFrame>
        <p:nvGraphicFramePr>
          <p:cNvPr id="443" name="Google Shape;443;p36"/>
          <p:cNvGraphicFramePr/>
          <p:nvPr/>
        </p:nvGraphicFramePr>
        <p:xfrm>
          <a:off x="971550" y="1844675"/>
          <a:ext cx="7753350" cy="4314825"/>
        </p:xfrm>
        <a:graphic>
          <a:graphicData uri="http://schemas.openxmlformats.org/presentationml/2006/ole">
            <mc:AlternateContent xmlns:mc="http://schemas.openxmlformats.org/markup-compatibility/2006">
              <mc:Choice xmlns:v="urn:schemas-microsoft-com:vml" Requires="v">
                <p:oleObj spid="_x0000_s2104" r:id="rId4" imgW="7753350" imgH="4314825" progId="">
                  <p:embed/>
                </p:oleObj>
              </mc:Choice>
              <mc:Fallback>
                <p:oleObj r:id="rId4" imgW="7753350" imgH="4314825" progId="">
                  <p:embed/>
                  <p:pic>
                    <p:nvPicPr>
                      <p:cNvPr id="443" name="Google Shape;443;p36"/>
                      <p:cNvPicPr preferRelativeResize="0"/>
                      <p:nvPr/>
                    </p:nvPicPr>
                    <p:blipFill rotWithShape="1">
                      <a:blip r:embed="rId5">
                        <a:alphaModFix/>
                      </a:blip>
                      <a:srcRect/>
                      <a:stretch/>
                    </p:blipFill>
                    <p:spPr>
                      <a:xfrm>
                        <a:off x="971550" y="1844675"/>
                        <a:ext cx="7753350" cy="43148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449" name="Google Shape;449;p3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450" name="Google Shape;450;p3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57" name="Google Shape;457;p3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Recall</a:t>
            </a:r>
            <a:endParaRPr/>
          </a:p>
        </p:txBody>
      </p:sp>
      <p:sp>
        <p:nvSpPr>
          <p:cNvPr id="458" name="Google Shape;458;p38"/>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unit</a:t>
            </a:r>
            <a:endParaRPr sz="1600">
              <a:solidFill>
                <a:schemeClr val="dk1"/>
              </a:solidFill>
              <a:latin typeface="Arial"/>
              <a:ea typeface="Arial"/>
              <a:cs typeface="Arial"/>
              <a:sym typeface="Arial"/>
            </a:endParaRPr>
          </a:p>
        </p:txBody>
      </p:sp>
      <p:sp>
        <p:nvSpPr>
          <p:cNvPr id="459" name="Google Shape;459;p38"/>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measurement vector</a:t>
            </a:r>
            <a:endParaRPr sz="1600">
              <a:solidFill>
                <a:schemeClr val="dk1"/>
              </a:solidFill>
              <a:latin typeface="Arial"/>
              <a:ea typeface="Arial"/>
              <a:cs typeface="Arial"/>
              <a:sym typeface="Arial"/>
            </a:endParaRPr>
          </a:p>
        </p:txBody>
      </p:sp>
      <p:sp>
        <p:nvSpPr>
          <p:cNvPr id="460" name="Google Shape;460;p38"/>
          <p:cNvSpPr txBox="1"/>
          <p:nvPr/>
        </p:nvSpPr>
        <p:spPr>
          <a:xfrm>
            <a:off x="3468688" y="4953000"/>
            <a:ext cx="534193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optimally </a:t>
            </a:r>
            <a:r>
              <a:rPr lang="en-US" sz="2800" b="1">
                <a:solidFill>
                  <a:schemeClr val="dk1"/>
                </a:solidFill>
                <a:latin typeface="Arial"/>
                <a:ea typeface="Arial"/>
                <a:cs typeface="Arial"/>
                <a:sym typeface="Arial"/>
              </a:rPr>
              <a:t>assign unit to a class</a:t>
            </a:r>
            <a:endParaRPr sz="1400" b="1">
              <a:solidFill>
                <a:schemeClr val="dk1"/>
              </a:solidFill>
              <a:latin typeface="Arial"/>
              <a:ea typeface="Arial"/>
              <a:cs typeface="Arial"/>
              <a:sym typeface="Arial"/>
            </a:endParaRPr>
          </a:p>
        </p:txBody>
      </p:sp>
      <p:sp>
        <p:nvSpPr>
          <p:cNvPr id="461" name="Google Shape;461;p38"/>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decision rule</a:t>
            </a:r>
            <a:endParaRPr sz="1600">
              <a:solidFill>
                <a:schemeClr val="dk1"/>
              </a:solidFill>
              <a:latin typeface="Arial"/>
              <a:ea typeface="Arial"/>
              <a:cs typeface="Arial"/>
              <a:sym typeface="Arial"/>
            </a:endParaRPr>
          </a:p>
        </p:txBody>
      </p:sp>
      <p:cxnSp>
        <p:nvCxnSpPr>
          <p:cNvPr id="462" name="Google Shape;462;p38"/>
          <p:cNvCxnSpPr>
            <a:cxnSpLocks/>
          </p:cNvCxnSpPr>
          <p:nvPr/>
        </p:nvCxnSpPr>
        <p:spPr>
          <a:xfrm flipH="1">
            <a:off x="6269909"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463" name="Google Shape;463;p38"/>
          <p:cNvCxnSpPr>
            <a:stCxn id="458" idx="3"/>
            <a:endCxn id="459"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464" name="Google Shape;464;p38"/>
          <p:cNvSpPr txBox="1"/>
          <p:nvPr/>
        </p:nvSpPr>
        <p:spPr>
          <a:xfrm>
            <a:off x="1096963" y="3125788"/>
            <a:ext cx="2232025"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projected segments)</a:t>
            </a:r>
            <a:endParaRPr sz="1800">
              <a:solidFill>
                <a:schemeClr val="dk1"/>
              </a:solidFill>
              <a:latin typeface="Arial"/>
              <a:ea typeface="Arial"/>
              <a:cs typeface="Arial"/>
              <a:sym typeface="Arial"/>
            </a:endParaRPr>
          </a:p>
        </p:txBody>
      </p:sp>
      <p:sp>
        <p:nvSpPr>
          <p:cNvPr id="465" name="Google Shape;465;p38"/>
          <p:cNvSpPr txBox="1"/>
          <p:nvPr/>
        </p:nvSpPr>
        <p:spPr>
          <a:xfrm>
            <a:off x="4284663" y="2044700"/>
            <a:ext cx="38655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to reduce the </a:t>
            </a:r>
            <a:r>
              <a:rPr lang="en-US" sz="1800" b="1">
                <a:solidFill>
                  <a:schemeClr val="dk1"/>
                </a:solidFill>
                <a:latin typeface="Arial"/>
                <a:ea typeface="Arial"/>
                <a:cs typeface="Arial"/>
                <a:sym typeface="Arial"/>
              </a:rPr>
              <a:t>dimensionality</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66" name="Google Shape;466;p38"/>
          <p:cNvSpPr txBox="1"/>
          <p:nvPr/>
        </p:nvSpPr>
        <p:spPr>
          <a:xfrm>
            <a:off x="4405313" y="2370138"/>
            <a:ext cx="3468687"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Feature selection and extraction</a:t>
            </a:r>
            <a:endParaRPr sz="1800">
              <a:solidFill>
                <a:schemeClr val="dk1"/>
              </a:solidFill>
              <a:latin typeface="Arial"/>
              <a:ea typeface="Arial"/>
              <a:cs typeface="Arial"/>
              <a:sym typeface="Arial"/>
            </a:endParaRPr>
          </a:p>
        </p:txBody>
      </p:sp>
      <p:sp>
        <p:nvSpPr>
          <p:cNvPr id="467" name="Google Shape;467;p38"/>
          <p:cNvSpPr txBox="1"/>
          <p:nvPr/>
        </p:nvSpPr>
        <p:spPr>
          <a:xfrm>
            <a:off x="6370638" y="3587750"/>
            <a:ext cx="26590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Construction techniques</a:t>
            </a:r>
            <a:endParaRPr sz="1800">
              <a:solidFill>
                <a:schemeClr val="dk1"/>
              </a:solidFill>
              <a:latin typeface="Arial"/>
              <a:ea typeface="Arial"/>
              <a:cs typeface="Arial"/>
              <a:sym typeface="Arial"/>
            </a:endParaRPr>
          </a:p>
        </p:txBody>
      </p:sp>
      <p:sp>
        <p:nvSpPr>
          <p:cNvPr id="468" name="Google Shape;468;p38"/>
          <p:cNvSpPr txBox="1"/>
          <p:nvPr/>
        </p:nvSpPr>
        <p:spPr>
          <a:xfrm>
            <a:off x="6370638" y="4086225"/>
            <a:ext cx="20701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Estimation of error</a:t>
            </a:r>
            <a:endParaRPr sz="1800">
              <a:solidFill>
                <a:schemeClr val="dk1"/>
              </a:solidFill>
              <a:latin typeface="Arial"/>
              <a:ea typeface="Arial"/>
              <a:cs typeface="Arial"/>
              <a:sym typeface="Arial"/>
            </a:endParaRPr>
          </a:p>
        </p:txBody>
      </p:sp>
      <p:sp>
        <p:nvSpPr>
          <p:cNvPr id="469" name="Google Shape;469;p38"/>
          <p:cNvSpPr/>
          <p:nvPr/>
        </p:nvSpPr>
        <p:spPr>
          <a:xfrm>
            <a:off x="6393331" y="3431895"/>
            <a:ext cx="2605088" cy="637381"/>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76" name="Google Shape;476;p3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Decision Rule Construction</a:t>
            </a:r>
            <a:endParaRPr/>
          </a:p>
        </p:txBody>
      </p:sp>
      <p:sp>
        <p:nvSpPr>
          <p:cNvPr id="477" name="Google Shape;477;p3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a:t>(t, a)</a:t>
            </a:r>
            <a:r>
              <a:rPr lang="en-US"/>
              <a:t>: summing </a:t>
            </a:r>
            <a:r>
              <a:rPr lang="en-US" i="1"/>
              <a:t>(t, a, d)</a:t>
            </a:r>
            <a:r>
              <a:rPr lang="en-US"/>
              <a:t> on every measurement </a:t>
            </a:r>
            <a:r>
              <a:rPr lang="en-US" i="1"/>
              <a:t>d</a:t>
            </a:r>
            <a:endParaRPr/>
          </a:p>
          <a:p>
            <a:pPr marL="342900" lvl="0" indent="-342900" algn="l" rtl="0">
              <a:spcBef>
                <a:spcPts val="600"/>
              </a:spcBef>
              <a:spcAft>
                <a:spcPts val="0"/>
              </a:spcAft>
              <a:buSzPts val="2100"/>
              <a:buChar char="●"/>
            </a:pPr>
            <a:r>
              <a:rPr lang="en-US"/>
              <a:t>Therefore, </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Average economic gain</a:t>
            </a:r>
            <a:endParaRPr/>
          </a:p>
        </p:txBody>
      </p:sp>
      <p:pic>
        <p:nvPicPr>
          <p:cNvPr id="478" name="Google Shape;478;p39"/>
          <p:cNvPicPr preferRelativeResize="0"/>
          <p:nvPr/>
        </p:nvPicPr>
        <p:blipFill rotWithShape="1">
          <a:blip r:embed="rId3">
            <a:alphaModFix/>
          </a:blip>
          <a:srcRect/>
          <a:stretch/>
        </p:blipFill>
        <p:spPr>
          <a:xfrm>
            <a:off x="2916238" y="3014663"/>
            <a:ext cx="4010025" cy="990600"/>
          </a:xfrm>
          <a:prstGeom prst="rect">
            <a:avLst/>
          </a:prstGeom>
          <a:noFill/>
          <a:ln>
            <a:noFill/>
          </a:ln>
        </p:spPr>
      </p:pic>
      <p:pic>
        <p:nvPicPr>
          <p:cNvPr id="479" name="Google Shape;479;p39"/>
          <p:cNvPicPr preferRelativeResize="0"/>
          <p:nvPr/>
        </p:nvPicPr>
        <p:blipFill rotWithShape="1">
          <a:blip r:embed="rId4">
            <a:alphaModFix/>
          </a:blip>
          <a:srcRect/>
          <a:stretch/>
        </p:blipFill>
        <p:spPr>
          <a:xfrm>
            <a:off x="2163763" y="4864100"/>
            <a:ext cx="4800600" cy="990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0" name="Google Shape;100;p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Pattern Discrimination</a:t>
            </a:r>
            <a:endParaRPr/>
          </a:p>
        </p:txBody>
      </p:sp>
      <p:sp>
        <p:nvSpPr>
          <p:cNvPr id="101" name="Google Shape;101;p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Also called pattern identification</a:t>
            </a:r>
            <a:endParaRPr dirty="0"/>
          </a:p>
          <a:p>
            <a:pPr marL="342900" lvl="0" indent="-342900" algn="l" rtl="0">
              <a:spcBef>
                <a:spcPts val="600"/>
              </a:spcBef>
              <a:spcAft>
                <a:spcPts val="0"/>
              </a:spcAft>
              <a:buSzPts val="2100"/>
              <a:buChar char="●"/>
            </a:pPr>
            <a:r>
              <a:rPr lang="en-US" dirty="0"/>
              <a:t>Process:</a:t>
            </a:r>
            <a:endParaRPr dirty="0"/>
          </a:p>
          <a:p>
            <a:pPr marL="692150" lvl="1" indent="-347663" algn="l" rtl="0">
              <a:spcBef>
                <a:spcPts val="520"/>
              </a:spcBef>
              <a:spcAft>
                <a:spcPts val="0"/>
              </a:spcAft>
              <a:buSzPts val="1820"/>
              <a:buChar char="●"/>
            </a:pPr>
            <a:r>
              <a:rPr lang="en-US" dirty="0"/>
              <a:t>A </a:t>
            </a:r>
            <a:r>
              <a:rPr lang="en-US" b="1" dirty="0"/>
              <a:t>unit</a:t>
            </a:r>
            <a:r>
              <a:rPr lang="en-US" dirty="0"/>
              <a:t> is observed or measured</a:t>
            </a:r>
            <a:endParaRPr dirty="0"/>
          </a:p>
          <a:p>
            <a:pPr marL="692150" lvl="1" indent="-347663" algn="l" rtl="0">
              <a:spcBef>
                <a:spcPts val="520"/>
              </a:spcBef>
              <a:spcAft>
                <a:spcPts val="0"/>
              </a:spcAft>
              <a:buSzPts val="1820"/>
              <a:buChar char="●"/>
            </a:pPr>
            <a:r>
              <a:rPr lang="en-US" dirty="0"/>
              <a:t>A </a:t>
            </a:r>
            <a:r>
              <a:rPr lang="en-US" b="1" dirty="0"/>
              <a:t>category</a:t>
            </a:r>
            <a:r>
              <a:rPr lang="en-US" dirty="0"/>
              <a:t> </a:t>
            </a:r>
            <a:r>
              <a:rPr lang="en-US" b="1" dirty="0"/>
              <a:t>assignment</a:t>
            </a:r>
            <a:r>
              <a:rPr lang="en-US" dirty="0"/>
              <a:t> is made that names or classifies the unit as a type of object</a:t>
            </a:r>
            <a:endParaRPr dirty="0"/>
          </a:p>
          <a:p>
            <a:pPr marL="692150" lvl="1" indent="-347663" algn="l" rtl="0">
              <a:spcBef>
                <a:spcPts val="520"/>
              </a:spcBef>
              <a:spcAft>
                <a:spcPts val="0"/>
              </a:spcAft>
              <a:buSzPts val="1820"/>
              <a:buChar char="●"/>
            </a:pPr>
            <a:r>
              <a:rPr lang="en-US" dirty="0"/>
              <a:t>The category assignment is made only on observed </a:t>
            </a:r>
            <a:r>
              <a:rPr lang="en-US" b="1" dirty="0"/>
              <a:t>measurement</a:t>
            </a:r>
            <a:r>
              <a:rPr lang="en-US" dirty="0"/>
              <a:t> (pattern)</a:t>
            </a:r>
            <a:endParaRPr dirty="0"/>
          </a:p>
          <a:p>
            <a:pPr marL="342900" lvl="0" indent="-209550" algn="l" rtl="0">
              <a:spcBef>
                <a:spcPts val="600"/>
              </a:spcBef>
              <a:spcAft>
                <a:spcPts val="0"/>
              </a:spcAft>
              <a:buSzPts val="2100"/>
              <a:buNone/>
            </a:pP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85" name="Google Shape;485;p4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Decision Rule Construction (cont.)</a:t>
            </a:r>
            <a:endParaRPr/>
          </a:p>
        </p:txBody>
      </p:sp>
      <p:pic>
        <p:nvPicPr>
          <p:cNvPr id="486" name="Google Shape;486;p40"/>
          <p:cNvPicPr preferRelativeResize="0">
            <a:picLocks noGrp="1"/>
          </p:cNvPicPr>
          <p:nvPr>
            <p:ph type="body" idx="1"/>
          </p:nvPr>
        </p:nvPicPr>
        <p:blipFill rotWithShape="1">
          <a:blip r:embed="rId3">
            <a:alphaModFix/>
          </a:blip>
          <a:srcRect/>
          <a:stretch/>
        </p:blipFill>
        <p:spPr>
          <a:xfrm>
            <a:off x="1042988" y="1793875"/>
            <a:ext cx="7921625" cy="45624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492" name="Google Shape;492;p4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Decision Rule Construction (cont.)</a:t>
            </a:r>
            <a:endParaRPr/>
          </a:p>
        </p:txBody>
      </p:sp>
      <p:sp>
        <p:nvSpPr>
          <p:cNvPr id="493" name="Google Shape;493;p41"/>
          <p:cNvSpPr txBox="1">
            <a:spLocks noGrp="1"/>
          </p:cNvSpPr>
          <p:nvPr>
            <p:ph type="body" idx="1"/>
          </p:nvPr>
        </p:nvSpPr>
        <p:spPr>
          <a:xfrm>
            <a:off x="449263" y="2089150"/>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We can use identity matrix as the economic gain matrix to compute the probability of correct assignment: </a:t>
            </a:r>
            <a:endParaRPr/>
          </a:p>
        </p:txBody>
      </p:sp>
      <p:pic>
        <p:nvPicPr>
          <p:cNvPr id="494" name="Google Shape;494;p41"/>
          <p:cNvPicPr preferRelativeResize="0"/>
          <p:nvPr/>
        </p:nvPicPr>
        <p:blipFill rotWithShape="1">
          <a:blip r:embed="rId3">
            <a:alphaModFix/>
          </a:blip>
          <a:srcRect/>
          <a:stretch/>
        </p:blipFill>
        <p:spPr>
          <a:xfrm>
            <a:off x="473075" y="3798888"/>
            <a:ext cx="4800600" cy="990600"/>
          </a:xfrm>
          <a:prstGeom prst="rect">
            <a:avLst/>
          </a:prstGeom>
          <a:noFill/>
          <a:ln>
            <a:noFill/>
          </a:ln>
        </p:spPr>
      </p:pic>
      <p:pic>
        <p:nvPicPr>
          <p:cNvPr id="495" name="Google Shape;495;p41"/>
          <p:cNvPicPr preferRelativeResize="0"/>
          <p:nvPr/>
        </p:nvPicPr>
        <p:blipFill rotWithShape="1">
          <a:blip r:embed="rId4">
            <a:alphaModFix/>
          </a:blip>
          <a:srcRect/>
          <a:stretch/>
        </p:blipFill>
        <p:spPr>
          <a:xfrm>
            <a:off x="1282700" y="4886325"/>
            <a:ext cx="7105650" cy="9906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02" name="Google Shape;502;p4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a:t>
            </a:r>
            <a:endParaRPr/>
          </a:p>
        </p:txBody>
      </p:sp>
      <p:sp>
        <p:nvSpPr>
          <p:cNvPr id="503" name="Google Shape;503;p4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b="1"/>
              <a:t>Decision rule </a:t>
            </a:r>
            <a:r>
              <a:rPr lang="en-US"/>
              <a:t>uses only measurement data in assignment; the nature and the decision rule are </a:t>
            </a:r>
            <a:r>
              <a:rPr lang="en-US" b="1"/>
              <a:t>not in collusion</a:t>
            </a:r>
            <a:endParaRPr/>
          </a:p>
          <a:p>
            <a:pPr marL="342900" lvl="0" indent="-342900" algn="l" rtl="0">
              <a:spcBef>
                <a:spcPts val="600"/>
              </a:spcBef>
              <a:spcAft>
                <a:spcPts val="0"/>
              </a:spcAft>
              <a:buSzPts val="2100"/>
              <a:buChar char="●"/>
            </a:pPr>
            <a:r>
              <a:rPr lang="en-US"/>
              <a:t>In other words, </a:t>
            </a:r>
            <a:r>
              <a:rPr lang="en-US" i="1"/>
              <a:t>P(a | </a:t>
            </a:r>
            <a:r>
              <a:rPr lang="en-US" i="1">
                <a:solidFill>
                  <a:srgbClr val="FF0000"/>
                </a:solidFill>
              </a:rPr>
              <a:t>t</a:t>
            </a:r>
            <a:r>
              <a:rPr lang="en-US" i="1"/>
              <a:t>, d) = P(a | d)</a:t>
            </a:r>
            <a:endParaRPr/>
          </a:p>
          <a:p>
            <a:pPr marL="342900" lvl="0" indent="-209550" algn="l" rtl="0">
              <a:spcBef>
                <a:spcPts val="600"/>
              </a:spcBef>
              <a:spcAft>
                <a:spcPts val="0"/>
              </a:spcAft>
              <a:buSzPts val="2100"/>
              <a:buNone/>
            </a:pPr>
            <a:endParaRPr i="1"/>
          </a:p>
        </p:txBody>
      </p:sp>
      <p:cxnSp>
        <p:nvCxnSpPr>
          <p:cNvPr id="504" name="Google Shape;504;p42"/>
          <p:cNvCxnSpPr/>
          <p:nvPr/>
        </p:nvCxnSpPr>
        <p:spPr>
          <a:xfrm rot="10800000">
            <a:off x="4592638" y="4005263"/>
            <a:ext cx="0" cy="238125"/>
          </a:xfrm>
          <a:prstGeom prst="straightConnector1">
            <a:avLst/>
          </a:prstGeom>
          <a:noFill/>
          <a:ln w="19050" cap="flat" cmpd="sng">
            <a:solidFill>
              <a:srgbClr val="000000"/>
            </a:solidFill>
            <a:prstDash val="solid"/>
            <a:miter lim="800000"/>
            <a:headEnd type="none" w="sm" len="sm"/>
            <a:tailEnd type="stealth" w="med" len="med"/>
          </a:ln>
        </p:spPr>
      </p:cxnSp>
      <p:sp>
        <p:nvSpPr>
          <p:cNvPr id="505" name="Google Shape;505;p42"/>
          <p:cNvSpPr txBox="1"/>
          <p:nvPr/>
        </p:nvSpPr>
        <p:spPr>
          <a:xfrm>
            <a:off x="4284663" y="4292600"/>
            <a:ext cx="1333500" cy="338138"/>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Kristen ITC" panose="03050502040202030202" pitchFamily="66" charset="0"/>
                <a:ea typeface="Schoolbell"/>
                <a:cs typeface="Schoolbell"/>
                <a:sym typeface="Schoolbell"/>
              </a:rPr>
              <a:t>“given t ’’ </a:t>
            </a:r>
            <a:endParaRPr sz="1600" dirty="0">
              <a:solidFill>
                <a:schemeClr val="dk1"/>
              </a:solidFill>
              <a:latin typeface="Kristen ITC" panose="03050502040202030202" pitchFamily="66" charset="0"/>
              <a:ea typeface="Schoolbell"/>
              <a:cs typeface="Schoolbell"/>
              <a:sym typeface="Schoolbe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12" name="Google Shape;512;p4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sp>
        <p:nvSpPr>
          <p:cNvPr id="513" name="Google Shape;513;p4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From the definition of conditional probability</a:t>
            </a:r>
            <a:endParaRPr/>
          </a:p>
          <a:p>
            <a:pPr marL="342900" lvl="0" indent="-209550" algn="l" rtl="0">
              <a:spcBef>
                <a:spcPts val="600"/>
              </a:spcBef>
              <a:spcAft>
                <a:spcPts val="0"/>
              </a:spcAft>
              <a:buSzPts val="2100"/>
              <a:buNone/>
            </a:pPr>
            <a:endParaRPr/>
          </a:p>
          <a:p>
            <a:pPr marL="0" lvl="0" indent="0" algn="l" rtl="0">
              <a:spcBef>
                <a:spcPts val="600"/>
              </a:spcBef>
              <a:spcAft>
                <a:spcPts val="0"/>
              </a:spcAft>
              <a:buSzPts val="2100"/>
              <a:buFont typeface="Noto Sans Symbols"/>
              <a:buNone/>
            </a:pPr>
            <a:endParaRPr/>
          </a:p>
          <a:p>
            <a:pPr marL="342900" lvl="0" indent="-236220" algn="l" rtl="0">
              <a:spcBef>
                <a:spcPts val="480"/>
              </a:spcBef>
              <a:spcAft>
                <a:spcPts val="0"/>
              </a:spcAft>
              <a:buSzPts val="1680"/>
              <a:buNone/>
            </a:pPr>
            <a:endParaRPr sz="2400"/>
          </a:p>
          <a:p>
            <a:pPr marL="342900" lvl="0" indent="-342900" algn="l" rtl="0">
              <a:spcBef>
                <a:spcPts val="480"/>
              </a:spcBef>
              <a:spcAft>
                <a:spcPts val="0"/>
              </a:spcAft>
              <a:buSzPts val="1680"/>
              <a:buChar char="●"/>
            </a:pPr>
            <a:r>
              <a:rPr lang="en-US" sz="2400"/>
              <a:t>Fair game assumption:</a:t>
            </a:r>
            <a:endParaRPr sz="2400" i="1"/>
          </a:p>
          <a:p>
            <a:pPr marL="342900" lvl="0" indent="-236220" algn="l" rtl="0">
              <a:spcBef>
                <a:spcPts val="480"/>
              </a:spcBef>
              <a:spcAft>
                <a:spcPts val="0"/>
              </a:spcAft>
              <a:buSzPts val="1680"/>
              <a:buNone/>
            </a:pPr>
            <a:endParaRPr sz="2400"/>
          </a:p>
          <a:p>
            <a:pPr marL="342900" lvl="0" indent="-342900" algn="l" rtl="0">
              <a:spcBef>
                <a:spcPts val="480"/>
              </a:spcBef>
              <a:spcAft>
                <a:spcPts val="0"/>
              </a:spcAft>
              <a:buSzPts val="1680"/>
              <a:buChar char="●"/>
            </a:pPr>
            <a:r>
              <a:rPr lang="en-US" sz="2400"/>
              <a:t>So</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Font typeface="Noto Sans Symbols"/>
              <a:buNone/>
            </a:pPr>
            <a:endParaRPr/>
          </a:p>
        </p:txBody>
      </p:sp>
      <p:pic>
        <p:nvPicPr>
          <p:cNvPr id="514" name="Google Shape;514;p43"/>
          <p:cNvPicPr preferRelativeResize="0"/>
          <p:nvPr/>
        </p:nvPicPr>
        <p:blipFill rotWithShape="1">
          <a:blip r:embed="rId3">
            <a:alphaModFix/>
          </a:blip>
          <a:srcRect/>
          <a:stretch/>
        </p:blipFill>
        <p:spPr>
          <a:xfrm>
            <a:off x="2735263" y="2659063"/>
            <a:ext cx="3648075" cy="990600"/>
          </a:xfrm>
          <a:prstGeom prst="rect">
            <a:avLst/>
          </a:prstGeom>
          <a:noFill/>
          <a:ln>
            <a:noFill/>
          </a:ln>
        </p:spPr>
      </p:pic>
      <p:pic>
        <p:nvPicPr>
          <p:cNvPr id="515" name="Google Shape;515;p43"/>
          <p:cNvPicPr preferRelativeResize="0"/>
          <p:nvPr/>
        </p:nvPicPr>
        <p:blipFill rotWithShape="1">
          <a:blip r:embed="rId4">
            <a:alphaModFix/>
          </a:blip>
          <a:srcRect/>
          <a:stretch/>
        </p:blipFill>
        <p:spPr>
          <a:xfrm>
            <a:off x="4284663" y="4092575"/>
            <a:ext cx="3201987" cy="474663"/>
          </a:xfrm>
          <a:prstGeom prst="rect">
            <a:avLst/>
          </a:prstGeom>
          <a:noFill/>
          <a:ln>
            <a:noFill/>
          </a:ln>
        </p:spPr>
      </p:pic>
      <p:pic>
        <p:nvPicPr>
          <p:cNvPr id="516" name="Google Shape;516;p43"/>
          <p:cNvPicPr preferRelativeResize="0"/>
          <p:nvPr/>
        </p:nvPicPr>
        <p:blipFill rotWithShape="1">
          <a:blip r:embed="rId5">
            <a:alphaModFix/>
          </a:blip>
          <a:srcRect/>
          <a:stretch/>
        </p:blipFill>
        <p:spPr>
          <a:xfrm>
            <a:off x="1600200" y="5008563"/>
            <a:ext cx="4400550" cy="47625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22" name="Google Shape;522;p4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By fair game assumption,</a:t>
            </a:r>
            <a:endParaRPr/>
          </a:p>
          <a:p>
            <a:pPr marL="342900" lvl="0" indent="-34290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By definition, </a:t>
            </a:r>
            <a:endParaRPr/>
          </a:p>
          <a:p>
            <a:pPr marL="342900" lvl="0" indent="-342900" algn="l" rtl="0">
              <a:spcBef>
                <a:spcPts val="600"/>
              </a:spcBef>
              <a:spcAft>
                <a:spcPts val="0"/>
              </a:spcAft>
              <a:buSzPts val="2100"/>
              <a:buFont typeface="Noto Sans Symbols"/>
              <a:buNone/>
            </a:pPr>
            <a:r>
              <a:rPr lang="en-US"/>
              <a:t>                     </a:t>
            </a:r>
            <a:endParaRPr/>
          </a:p>
          <a:p>
            <a:pPr marL="342900" lvl="0" indent="-342900" algn="l" rtl="0">
              <a:spcBef>
                <a:spcPts val="600"/>
              </a:spcBef>
              <a:spcAft>
                <a:spcPts val="0"/>
              </a:spcAft>
              <a:buSzPts val="2100"/>
              <a:buFont typeface="Noto Sans Symbols"/>
              <a:buNone/>
            </a:pPr>
            <a:r>
              <a:rPr lang="en-US"/>
              <a:t>                      </a:t>
            </a:r>
            <a:endParaRPr/>
          </a:p>
        </p:txBody>
      </p:sp>
      <p:sp>
        <p:nvSpPr>
          <p:cNvPr id="523" name="Google Shape;523;p4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pic>
        <p:nvPicPr>
          <p:cNvPr id="524" name="Google Shape;524;p44"/>
          <p:cNvPicPr preferRelativeResize="0"/>
          <p:nvPr/>
        </p:nvPicPr>
        <p:blipFill rotWithShape="1">
          <a:blip r:embed="rId3">
            <a:alphaModFix/>
          </a:blip>
          <a:srcRect/>
          <a:stretch/>
        </p:blipFill>
        <p:spPr>
          <a:xfrm>
            <a:off x="1042988" y="2665413"/>
            <a:ext cx="4400550" cy="476250"/>
          </a:xfrm>
          <a:prstGeom prst="rect">
            <a:avLst/>
          </a:prstGeom>
          <a:noFill/>
          <a:ln>
            <a:noFill/>
          </a:ln>
        </p:spPr>
      </p:pic>
      <p:pic>
        <p:nvPicPr>
          <p:cNvPr id="525" name="Google Shape;525;p44"/>
          <p:cNvPicPr preferRelativeResize="0"/>
          <p:nvPr/>
        </p:nvPicPr>
        <p:blipFill rotWithShape="1">
          <a:blip r:embed="rId4">
            <a:alphaModFix/>
          </a:blip>
          <a:srcRect/>
          <a:stretch/>
        </p:blipFill>
        <p:spPr>
          <a:xfrm>
            <a:off x="2555875" y="5876925"/>
            <a:ext cx="2733675" cy="476250"/>
          </a:xfrm>
          <a:prstGeom prst="rect">
            <a:avLst/>
          </a:prstGeom>
          <a:noFill/>
          <a:ln>
            <a:noFill/>
          </a:ln>
        </p:spPr>
      </p:pic>
      <p:pic>
        <p:nvPicPr>
          <p:cNvPr id="526" name="Google Shape;526;p44"/>
          <p:cNvPicPr preferRelativeResize="0"/>
          <p:nvPr/>
        </p:nvPicPr>
        <p:blipFill rotWithShape="1">
          <a:blip r:embed="rId5">
            <a:alphaModFix/>
          </a:blip>
          <a:srcRect/>
          <a:stretch/>
        </p:blipFill>
        <p:spPr>
          <a:xfrm>
            <a:off x="2555875" y="4797425"/>
            <a:ext cx="2857500" cy="990600"/>
          </a:xfrm>
          <a:prstGeom prst="rect">
            <a:avLst/>
          </a:prstGeom>
          <a:noFill/>
          <a:ln>
            <a:noFill/>
          </a:ln>
        </p:spPr>
      </p:pic>
      <p:pic>
        <p:nvPicPr>
          <p:cNvPr id="527" name="Google Shape;527;p44"/>
          <p:cNvPicPr preferRelativeResize="0"/>
          <p:nvPr/>
        </p:nvPicPr>
        <p:blipFill rotWithShape="1">
          <a:blip r:embed="rId6">
            <a:alphaModFix/>
          </a:blip>
          <a:srcRect/>
          <a:stretch/>
        </p:blipFill>
        <p:spPr>
          <a:xfrm>
            <a:off x="1042988" y="3644900"/>
            <a:ext cx="3648075" cy="990600"/>
          </a:xfrm>
          <a:prstGeom prst="rect">
            <a:avLst/>
          </a:prstGeom>
          <a:noFill/>
          <a:ln>
            <a:noFill/>
          </a:ln>
        </p:spPr>
      </p:pic>
      <p:grpSp>
        <p:nvGrpSpPr>
          <p:cNvPr id="528" name="Google Shape;528;p44"/>
          <p:cNvGrpSpPr/>
          <p:nvPr/>
        </p:nvGrpSpPr>
        <p:grpSpPr>
          <a:xfrm>
            <a:off x="5580063" y="4816475"/>
            <a:ext cx="2693987" cy="649288"/>
            <a:chOff x="6189339" y="4968452"/>
            <a:chExt cx="2693878" cy="648000"/>
          </a:xfrm>
        </p:grpSpPr>
        <p:sp>
          <p:nvSpPr>
            <p:cNvPr id="529" name="Google Shape;529;p44"/>
            <p:cNvSpPr txBox="1"/>
            <p:nvPr/>
          </p:nvSpPr>
          <p:spPr>
            <a:xfrm>
              <a:off x="6189339" y="5107875"/>
              <a:ext cx="1333446" cy="369154"/>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Kristen ITC" panose="03050502040202030202" pitchFamily="66" charset="0"/>
                  <a:ea typeface="Schoolbell"/>
                  <a:cs typeface="Schoolbell"/>
                  <a:sym typeface="Schoolbell"/>
                </a:rPr>
                <a:t>Note: </a:t>
              </a:r>
              <a:endParaRPr sz="1800" dirty="0">
                <a:solidFill>
                  <a:schemeClr val="dk1"/>
                </a:solidFill>
                <a:latin typeface="Kristen ITC" panose="03050502040202030202" pitchFamily="66" charset="0"/>
                <a:ea typeface="Schoolbell"/>
                <a:cs typeface="Schoolbell"/>
                <a:sym typeface="Schoolbell"/>
              </a:endParaRPr>
            </a:p>
          </p:txBody>
        </p:sp>
        <p:pic>
          <p:nvPicPr>
            <p:cNvPr id="530" name="Google Shape;530;p44"/>
            <p:cNvPicPr preferRelativeResize="0"/>
            <p:nvPr/>
          </p:nvPicPr>
          <p:blipFill rotWithShape="1">
            <a:blip r:embed="rId7">
              <a:alphaModFix/>
            </a:blip>
            <a:srcRect/>
            <a:stretch/>
          </p:blipFill>
          <p:spPr>
            <a:xfrm>
              <a:off x="7013986" y="4968452"/>
              <a:ext cx="1869231" cy="648000"/>
            </a:xfrm>
            <a:prstGeom prst="rect">
              <a:avLst/>
            </a:prstGeom>
            <a:noFill/>
            <a:ln>
              <a:noFill/>
            </a:ln>
          </p:spPr>
        </p:pic>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sp>
        <p:nvSpPr>
          <p:cNvPr id="536" name="Google Shape;536;p4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The fair game assumption leads to the fact that conditioned on measurement </a:t>
            </a:r>
            <a:r>
              <a:rPr lang="en-US" i="1"/>
              <a:t>d</a:t>
            </a:r>
            <a:r>
              <a:rPr lang="en-US"/>
              <a:t>, the true category and the assigned category are </a:t>
            </a:r>
            <a:r>
              <a:rPr lang="en-US" b="1"/>
              <a:t>independent</a:t>
            </a:r>
            <a:r>
              <a:rPr lang="en-US"/>
              <a:t>.</a:t>
            </a:r>
            <a:endParaRPr/>
          </a:p>
        </p:txBody>
      </p:sp>
      <p:sp>
        <p:nvSpPr>
          <p:cNvPr id="537" name="Google Shape;537;p4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538" name="Google Shape;538;p45"/>
          <p:cNvPicPr preferRelativeResize="0"/>
          <p:nvPr/>
        </p:nvPicPr>
        <p:blipFill rotWithShape="1">
          <a:blip r:embed="rId3">
            <a:alphaModFix/>
          </a:blip>
          <a:srcRect/>
          <a:stretch/>
        </p:blipFill>
        <p:spPr>
          <a:xfrm>
            <a:off x="2420938" y="4246563"/>
            <a:ext cx="4286250" cy="47625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Fair Game Assumption (cont.)</a:t>
            </a:r>
            <a:endParaRPr/>
          </a:p>
        </p:txBody>
      </p:sp>
      <p:sp>
        <p:nvSpPr>
          <p:cNvPr id="544" name="Google Shape;544;p4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a:t>P(t  | d)</a:t>
            </a:r>
            <a:r>
              <a:rPr lang="en-US"/>
              <a:t>: a conditional probability that nature      </a:t>
            </a:r>
            <a:endParaRPr/>
          </a:p>
          <a:p>
            <a:pPr marL="0" lvl="0" indent="0" algn="l" rtl="0">
              <a:spcBef>
                <a:spcPts val="600"/>
              </a:spcBef>
              <a:spcAft>
                <a:spcPts val="0"/>
              </a:spcAft>
              <a:buSzPts val="2100"/>
              <a:buFont typeface="Noto Sans Symbols"/>
              <a:buNone/>
            </a:pPr>
            <a:r>
              <a:rPr lang="en-US"/>
              <a:t>   determines</a:t>
            </a:r>
            <a:endParaRPr/>
          </a:p>
          <a:p>
            <a:pPr marL="342900" lvl="0" indent="-342900" algn="l" rtl="0">
              <a:spcBef>
                <a:spcPts val="600"/>
              </a:spcBef>
              <a:spcAft>
                <a:spcPts val="0"/>
              </a:spcAft>
              <a:buSzPts val="2100"/>
              <a:buChar char="●"/>
            </a:pPr>
            <a:r>
              <a:rPr lang="en-US" i="1"/>
              <a:t>P(a | d)</a:t>
            </a:r>
            <a:r>
              <a:rPr lang="en-US"/>
              <a:t>: assigns category </a:t>
            </a:r>
            <a:r>
              <a:rPr lang="en-US" i="1"/>
              <a:t>a</a:t>
            </a:r>
            <a:r>
              <a:rPr lang="en-US"/>
              <a:t> to an observed unit</a:t>
            </a:r>
            <a:endParaRPr/>
          </a:p>
          <a:p>
            <a:pPr marL="342900" lvl="0" indent="-342900" algn="l" rtl="0">
              <a:spcBef>
                <a:spcPts val="600"/>
              </a:spcBef>
              <a:spcAft>
                <a:spcPts val="0"/>
              </a:spcAft>
              <a:buSzPts val="2100"/>
              <a:buChar char="●"/>
            </a:pPr>
            <a:r>
              <a:rPr lang="en-US"/>
              <a:t>In order to </a:t>
            </a:r>
            <a:r>
              <a:rPr lang="en-US" b="1"/>
              <a:t>distinguish</a:t>
            </a:r>
            <a:r>
              <a:rPr lang="en-US"/>
              <a:t> them, we will use</a:t>
            </a:r>
            <a:endParaRPr/>
          </a:p>
          <a:p>
            <a:pPr marL="0" lvl="0" indent="0" algn="l" rtl="0">
              <a:spcBef>
                <a:spcPts val="600"/>
              </a:spcBef>
              <a:spcAft>
                <a:spcPts val="0"/>
              </a:spcAft>
              <a:buSzPts val="2100"/>
              <a:buFont typeface="Noto Sans Symbols"/>
              <a:buNone/>
            </a:pPr>
            <a:r>
              <a:rPr lang="en-US"/>
              <a:t>   </a:t>
            </a:r>
            <a:r>
              <a:rPr lang="en-US" i="1">
                <a:solidFill>
                  <a:srgbClr val="FF0000"/>
                </a:solidFill>
              </a:rPr>
              <a:t>f(a | d) </a:t>
            </a:r>
            <a:r>
              <a:rPr lang="en-US"/>
              <a:t>for the conditional probability  </a:t>
            </a:r>
            <a:endParaRPr/>
          </a:p>
          <a:p>
            <a:pPr marL="0" lvl="0" indent="0" algn="l" rtl="0">
              <a:spcBef>
                <a:spcPts val="600"/>
              </a:spcBef>
              <a:spcAft>
                <a:spcPts val="0"/>
              </a:spcAft>
              <a:buSzPts val="2100"/>
              <a:buFont typeface="Noto Sans Symbols"/>
              <a:buNone/>
            </a:pPr>
            <a:r>
              <a:rPr lang="en-US"/>
              <a:t>   associated with the decision rule</a:t>
            </a:r>
            <a:endParaRPr/>
          </a:p>
        </p:txBody>
      </p:sp>
      <p:sp>
        <p:nvSpPr>
          <p:cNvPr id="545" name="Google Shape;545;p4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551" name="Google Shape;551;p4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552" name="Google Shape;552;p4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59" name="Google Shape;559;p4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Deterministic Decision Rule</a:t>
            </a:r>
            <a:endParaRPr/>
          </a:p>
        </p:txBody>
      </p:sp>
      <p:sp>
        <p:nvSpPr>
          <p:cNvPr id="560" name="Google Shape;560;p48"/>
          <p:cNvSpPr txBox="1">
            <a:spLocks noGrp="1"/>
          </p:cNvSpPr>
          <p:nvPr>
            <p:ph type="body" idx="1"/>
          </p:nvPr>
        </p:nvSpPr>
        <p:spPr>
          <a:xfrm>
            <a:off x="684213" y="2041525"/>
            <a:ext cx="7991475"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Char char="●"/>
            </a:pPr>
            <a:r>
              <a:rPr lang="en-US" sz="2600"/>
              <a:t>We use the notation </a:t>
            </a:r>
            <a:r>
              <a:rPr lang="en-US" sz="2600" i="1"/>
              <a:t>f(a | d)</a:t>
            </a:r>
            <a:r>
              <a:rPr lang="en-US" sz="2600"/>
              <a:t> to completely define a decision rule; </a:t>
            </a:r>
            <a:r>
              <a:rPr lang="en-US" sz="2600" i="1"/>
              <a:t>f(a | d)</a:t>
            </a:r>
            <a:r>
              <a:rPr lang="en-US" sz="2600"/>
              <a:t> presents all the conditional probability associated with the decision rule</a:t>
            </a:r>
            <a:endParaRPr/>
          </a:p>
          <a:p>
            <a:pPr marL="342900" lvl="0" indent="-342900" algn="l" rtl="0">
              <a:spcBef>
                <a:spcPts val="520"/>
              </a:spcBef>
              <a:spcAft>
                <a:spcPts val="0"/>
              </a:spcAft>
              <a:buSzPts val="1820"/>
              <a:buChar char="●"/>
            </a:pPr>
            <a:r>
              <a:rPr lang="en-US" sz="2600"/>
              <a:t>A </a:t>
            </a:r>
            <a:r>
              <a:rPr lang="en-US" sz="2600" b="1"/>
              <a:t>deterministic</a:t>
            </a:r>
            <a:r>
              <a:rPr lang="en-US" sz="2600"/>
              <a:t> decision rule:</a:t>
            </a:r>
            <a:endParaRPr/>
          </a:p>
          <a:p>
            <a:pPr marL="342900" lvl="0" indent="-227330" algn="l" rtl="0">
              <a:spcBef>
                <a:spcPts val="520"/>
              </a:spcBef>
              <a:spcAft>
                <a:spcPts val="0"/>
              </a:spcAft>
              <a:buSzPts val="1820"/>
              <a:buNone/>
            </a:pPr>
            <a:endParaRPr sz="2600"/>
          </a:p>
          <a:p>
            <a:pPr marL="342900" lvl="0" indent="-227330" algn="l" rtl="0">
              <a:spcBef>
                <a:spcPts val="520"/>
              </a:spcBef>
              <a:spcAft>
                <a:spcPts val="0"/>
              </a:spcAft>
              <a:buSzPts val="1820"/>
              <a:buNone/>
            </a:pPr>
            <a:endParaRPr sz="2600"/>
          </a:p>
          <a:p>
            <a:pPr marL="342900" lvl="0" indent="-227330" algn="l" rtl="0">
              <a:spcBef>
                <a:spcPts val="520"/>
              </a:spcBef>
              <a:spcAft>
                <a:spcPts val="0"/>
              </a:spcAft>
              <a:buSzPts val="1820"/>
              <a:buNone/>
            </a:pPr>
            <a:endParaRPr sz="2600"/>
          </a:p>
          <a:p>
            <a:pPr marL="342900" lvl="0" indent="-342900" algn="l" rtl="0">
              <a:spcBef>
                <a:spcPts val="520"/>
              </a:spcBef>
              <a:spcAft>
                <a:spcPts val="0"/>
              </a:spcAft>
              <a:buSzPts val="1820"/>
              <a:buChar char="●"/>
            </a:pPr>
            <a:r>
              <a:rPr lang="en-US" sz="2600"/>
              <a:t>Decision rules which are not deterministic are called </a:t>
            </a:r>
            <a:r>
              <a:rPr lang="en-US" sz="2600" b="1"/>
              <a:t>probabilistic</a:t>
            </a:r>
            <a:r>
              <a:rPr lang="en-US" sz="2600"/>
              <a:t>/</a:t>
            </a:r>
            <a:r>
              <a:rPr lang="en-US" sz="2600" b="1"/>
              <a:t>nondeterministic</a:t>
            </a:r>
            <a:r>
              <a:rPr lang="en-US" sz="2600"/>
              <a:t>/</a:t>
            </a:r>
            <a:r>
              <a:rPr lang="en-US" sz="2600" b="1"/>
              <a:t>stochastic</a:t>
            </a:r>
            <a:endParaRPr/>
          </a:p>
          <a:p>
            <a:pPr marL="342900" lvl="0" indent="-227330" algn="l" rtl="0">
              <a:spcBef>
                <a:spcPts val="520"/>
              </a:spcBef>
              <a:spcAft>
                <a:spcPts val="0"/>
              </a:spcAft>
              <a:buSzPts val="1820"/>
              <a:buNone/>
            </a:pPr>
            <a:endParaRPr sz="2600"/>
          </a:p>
        </p:txBody>
      </p:sp>
      <p:graphicFrame>
        <p:nvGraphicFramePr>
          <p:cNvPr id="561" name="Google Shape;561;p48"/>
          <p:cNvGraphicFramePr/>
          <p:nvPr/>
        </p:nvGraphicFramePr>
        <p:xfrm>
          <a:off x="1835150" y="4005263"/>
          <a:ext cx="5327650" cy="1101725"/>
        </p:xfrm>
        <a:graphic>
          <a:graphicData uri="http://schemas.openxmlformats.org/presentationml/2006/ole">
            <mc:AlternateContent xmlns:mc="http://schemas.openxmlformats.org/markup-compatibility/2006">
              <mc:Choice xmlns:v="urn:schemas-microsoft-com:vml" Requires="v">
                <p:oleObj spid="_x0000_s3128" r:id="rId4" imgW="5327650" imgH="1101725" progId="">
                  <p:embed/>
                </p:oleObj>
              </mc:Choice>
              <mc:Fallback>
                <p:oleObj r:id="rId4" imgW="5327650" imgH="1101725" progId="">
                  <p:embed/>
                  <p:pic>
                    <p:nvPicPr>
                      <p:cNvPr id="561" name="Google Shape;561;p48"/>
                      <p:cNvPicPr preferRelativeResize="0"/>
                      <p:nvPr/>
                    </p:nvPicPr>
                    <p:blipFill rotWithShape="1">
                      <a:blip r:embed="rId5">
                        <a:alphaModFix/>
                      </a:blip>
                      <a:srcRect/>
                      <a:stretch/>
                    </p:blipFill>
                    <p:spPr>
                      <a:xfrm>
                        <a:off x="1835150" y="4005263"/>
                        <a:ext cx="5327650" cy="11017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567" name="Google Shape;567;p49"/>
          <p:cNvSpPr txBox="1">
            <a:spLocks noGrp="1"/>
          </p:cNvSpPr>
          <p:nvPr>
            <p:ph type="body" idx="1"/>
          </p:nvPr>
        </p:nvSpPr>
        <p:spPr>
          <a:xfrm>
            <a:off x="684213" y="1989138"/>
            <a:ext cx="8229600" cy="4411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Previous formula</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By                                          and</a:t>
            </a:r>
            <a:endParaRPr/>
          </a:p>
          <a:p>
            <a:pPr marL="342900" lvl="0" indent="-34290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Font typeface="Noto Sans Symbols"/>
              <a:buNone/>
            </a:pPr>
            <a:r>
              <a:rPr lang="en-US"/>
              <a:t>=&gt;</a:t>
            </a:r>
            <a:endParaRPr/>
          </a:p>
        </p:txBody>
      </p:sp>
      <p:sp>
        <p:nvSpPr>
          <p:cNvPr id="568" name="Google Shape;568;p4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Expected Value on </a:t>
            </a:r>
            <a:r>
              <a:rPr lang="en-US" i="1"/>
              <a:t>f(a|d)</a:t>
            </a:r>
            <a:endParaRPr/>
          </a:p>
        </p:txBody>
      </p:sp>
      <p:pic>
        <p:nvPicPr>
          <p:cNvPr id="569" name="Google Shape;569;p49"/>
          <p:cNvPicPr preferRelativeResize="0"/>
          <p:nvPr/>
        </p:nvPicPr>
        <p:blipFill rotWithShape="1">
          <a:blip r:embed="rId3">
            <a:alphaModFix/>
          </a:blip>
          <a:srcRect/>
          <a:stretch/>
        </p:blipFill>
        <p:spPr>
          <a:xfrm>
            <a:off x="1619250" y="2600325"/>
            <a:ext cx="3489325" cy="720725"/>
          </a:xfrm>
          <a:prstGeom prst="rect">
            <a:avLst/>
          </a:prstGeom>
          <a:noFill/>
          <a:ln>
            <a:noFill/>
          </a:ln>
        </p:spPr>
      </p:pic>
      <p:pic>
        <p:nvPicPr>
          <p:cNvPr id="570" name="Google Shape;570;p49"/>
          <p:cNvPicPr preferRelativeResize="0"/>
          <p:nvPr/>
        </p:nvPicPr>
        <p:blipFill rotWithShape="1">
          <a:blip r:embed="rId4">
            <a:alphaModFix/>
          </a:blip>
          <a:srcRect/>
          <a:stretch/>
        </p:blipFill>
        <p:spPr>
          <a:xfrm>
            <a:off x="2195513" y="3357563"/>
            <a:ext cx="3779837" cy="719137"/>
          </a:xfrm>
          <a:prstGeom prst="rect">
            <a:avLst/>
          </a:prstGeom>
          <a:noFill/>
          <a:ln>
            <a:noFill/>
          </a:ln>
        </p:spPr>
      </p:pic>
      <p:pic>
        <p:nvPicPr>
          <p:cNvPr id="571" name="Google Shape;571;p49"/>
          <p:cNvPicPr preferRelativeResize="0"/>
          <p:nvPr/>
        </p:nvPicPr>
        <p:blipFill rotWithShape="1">
          <a:blip r:embed="rId5">
            <a:alphaModFix/>
          </a:blip>
          <a:srcRect/>
          <a:stretch/>
        </p:blipFill>
        <p:spPr>
          <a:xfrm>
            <a:off x="1733550" y="4797425"/>
            <a:ext cx="3887788" cy="431800"/>
          </a:xfrm>
          <a:prstGeom prst="rect">
            <a:avLst/>
          </a:prstGeom>
          <a:noFill/>
          <a:ln>
            <a:noFill/>
          </a:ln>
        </p:spPr>
      </p:pic>
      <p:pic>
        <p:nvPicPr>
          <p:cNvPr id="572" name="Google Shape;572;p49"/>
          <p:cNvPicPr preferRelativeResize="0"/>
          <p:nvPr/>
        </p:nvPicPr>
        <p:blipFill rotWithShape="1">
          <a:blip r:embed="rId6">
            <a:alphaModFix/>
          </a:blip>
          <a:srcRect/>
          <a:stretch/>
        </p:blipFill>
        <p:spPr>
          <a:xfrm>
            <a:off x="1654175" y="4292600"/>
            <a:ext cx="3992563" cy="431800"/>
          </a:xfrm>
          <a:prstGeom prst="rect">
            <a:avLst/>
          </a:prstGeom>
          <a:noFill/>
          <a:ln>
            <a:noFill/>
          </a:ln>
        </p:spPr>
      </p:pic>
      <p:pic>
        <p:nvPicPr>
          <p:cNvPr id="573" name="Google Shape;573;p49"/>
          <p:cNvPicPr preferRelativeResize="0"/>
          <p:nvPr/>
        </p:nvPicPr>
        <p:blipFill rotWithShape="1">
          <a:blip r:embed="rId7">
            <a:alphaModFix/>
          </a:blip>
          <a:srcRect/>
          <a:stretch/>
        </p:blipFill>
        <p:spPr>
          <a:xfrm>
            <a:off x="1362075" y="5329238"/>
            <a:ext cx="5448300" cy="720725"/>
          </a:xfrm>
          <a:prstGeom prst="rect">
            <a:avLst/>
          </a:prstGeom>
          <a:noFill/>
          <a:ln>
            <a:noFill/>
          </a:ln>
        </p:spPr>
      </p:pic>
      <p:cxnSp>
        <p:nvCxnSpPr>
          <p:cNvPr id="574" name="Google Shape;574;p49"/>
          <p:cNvCxnSpPr/>
          <p:nvPr/>
        </p:nvCxnSpPr>
        <p:spPr>
          <a:xfrm>
            <a:off x="5364163" y="5805488"/>
            <a:ext cx="862012" cy="0"/>
          </a:xfrm>
          <a:prstGeom prst="straightConnector1">
            <a:avLst/>
          </a:prstGeom>
          <a:noFill/>
          <a:ln w="57150" cap="flat" cmpd="sng">
            <a:solidFill>
              <a:srgbClr val="FF0000"/>
            </a:solidFill>
            <a:prstDash val="solid"/>
            <a:round/>
            <a:headEnd type="none" w="med" len="med"/>
            <a:tailEnd type="none" w="med" len="med"/>
          </a:ln>
        </p:spPr>
      </p:cxnSp>
      <p:pic>
        <p:nvPicPr>
          <p:cNvPr id="575" name="Google Shape;575;p49"/>
          <p:cNvPicPr preferRelativeResize="0"/>
          <p:nvPr/>
        </p:nvPicPr>
        <p:blipFill rotWithShape="1">
          <a:blip r:embed="rId8">
            <a:alphaModFix/>
          </a:blip>
          <a:srcRect/>
          <a:stretch/>
        </p:blipFill>
        <p:spPr>
          <a:xfrm>
            <a:off x="6011863" y="6091238"/>
            <a:ext cx="871537" cy="358775"/>
          </a:xfrm>
          <a:prstGeom prst="rect">
            <a:avLst/>
          </a:prstGeom>
          <a:noFill/>
          <a:ln>
            <a:noFill/>
          </a:ln>
        </p:spPr>
      </p:pic>
      <p:cxnSp>
        <p:nvCxnSpPr>
          <p:cNvPr id="576" name="Google Shape;576;p49"/>
          <p:cNvCxnSpPr/>
          <p:nvPr/>
        </p:nvCxnSpPr>
        <p:spPr>
          <a:xfrm rot="10800000">
            <a:off x="5795963" y="5864225"/>
            <a:ext cx="288925" cy="234950"/>
          </a:xfrm>
          <a:prstGeom prst="straightConnector1">
            <a:avLst/>
          </a:prstGeom>
          <a:noFill/>
          <a:ln w="38100" cap="flat" cmpd="sng">
            <a:solidFill>
              <a:srgbClr val="000000"/>
            </a:solidFill>
            <a:prstDash val="solid"/>
            <a:miter lim="800000"/>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7" name="Google Shape;107;p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a:t>
            </a:r>
            <a:endParaRPr/>
          </a:p>
        </p:txBody>
      </p:sp>
      <p:sp>
        <p:nvSpPr>
          <p:cNvPr id="108" name="Google Shape;108;p5"/>
          <p:cNvSpPr txBox="1">
            <a:spLocks noGrp="1"/>
          </p:cNvSpPr>
          <p:nvPr>
            <p:ph type="body" idx="1"/>
          </p:nvPr>
        </p:nvSpPr>
        <p:spPr>
          <a:xfrm>
            <a:off x="611188" y="2041525"/>
            <a:ext cx="8302625"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b="1"/>
              <a:t>Units</a:t>
            </a:r>
            <a:r>
              <a:rPr lang="en-US"/>
              <a:t>: Image regions and projected segments</a:t>
            </a:r>
            <a:endParaRPr/>
          </a:p>
          <a:p>
            <a:pPr marL="342900" lvl="0" indent="-342900" algn="l" rtl="0">
              <a:spcBef>
                <a:spcPts val="600"/>
              </a:spcBef>
              <a:spcAft>
                <a:spcPts val="0"/>
              </a:spcAft>
              <a:buSzPts val="2100"/>
              <a:buChar char="●"/>
            </a:pPr>
            <a:r>
              <a:rPr lang="en-US"/>
              <a:t>Each unit has an associated </a:t>
            </a:r>
            <a:r>
              <a:rPr lang="en-US" b="1"/>
              <a:t>measurement vector</a:t>
            </a:r>
            <a:endParaRPr/>
          </a:p>
          <a:p>
            <a:pPr marL="342900" lvl="0" indent="-342900" algn="l" rtl="0">
              <a:spcBef>
                <a:spcPts val="600"/>
              </a:spcBef>
              <a:spcAft>
                <a:spcPts val="0"/>
              </a:spcAft>
              <a:buSzPts val="2100"/>
              <a:buChar char="●"/>
            </a:pPr>
            <a:r>
              <a:rPr lang="en-US"/>
              <a:t>Using </a:t>
            </a:r>
            <a:r>
              <a:rPr lang="en-US" b="1"/>
              <a:t>decision rule </a:t>
            </a:r>
            <a:r>
              <a:rPr lang="en-US"/>
              <a:t>to assign unit to class or category optimally</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Expected Value on </a:t>
            </a:r>
            <a:r>
              <a:rPr lang="en-US" i="1"/>
              <a:t>f(a|d)</a:t>
            </a:r>
            <a:r>
              <a:rPr lang="en-US"/>
              <a:t> (cont.)</a:t>
            </a:r>
            <a:endParaRPr/>
          </a:p>
        </p:txBody>
      </p:sp>
      <p:sp>
        <p:nvSpPr>
          <p:cNvPr id="582" name="Google Shape;582;p5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583" name="Google Shape;583;p50"/>
          <p:cNvSpPr txBox="1"/>
          <p:nvPr/>
        </p:nvSpPr>
        <p:spPr>
          <a:xfrm>
            <a:off x="668338" y="3865563"/>
            <a:ext cx="775493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To analyze the dependence </a:t>
            </a:r>
            <a:r>
              <a:rPr lang="en-US" sz="2800" i="1">
                <a:solidFill>
                  <a:schemeClr val="dk1"/>
                </a:solidFill>
                <a:latin typeface="Arial"/>
                <a:ea typeface="Arial"/>
                <a:cs typeface="Arial"/>
                <a:sym typeface="Arial"/>
              </a:rPr>
              <a:t>          </a:t>
            </a:r>
            <a:r>
              <a:rPr lang="en-US" sz="2800">
                <a:solidFill>
                  <a:schemeClr val="dk1"/>
                </a:solidFill>
                <a:latin typeface="Arial"/>
                <a:ea typeface="Arial"/>
                <a:cs typeface="Arial"/>
                <a:sym typeface="Arial"/>
              </a:rPr>
              <a:t>has on  </a:t>
            </a:r>
            <a:r>
              <a:rPr lang="en-US" sz="2800" i="1">
                <a:solidFill>
                  <a:schemeClr val="dk1"/>
                </a:solidFill>
                <a:latin typeface="Arial"/>
                <a:ea typeface="Arial"/>
                <a:cs typeface="Arial"/>
                <a:sym typeface="Arial"/>
              </a:rPr>
              <a:t>      </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pic>
        <p:nvPicPr>
          <p:cNvPr id="584" name="Google Shape;584;p50"/>
          <p:cNvPicPr preferRelativeResize="0"/>
          <p:nvPr/>
        </p:nvPicPr>
        <p:blipFill rotWithShape="1">
          <a:blip r:embed="rId3">
            <a:alphaModFix/>
          </a:blip>
          <a:srcRect/>
          <a:stretch/>
        </p:blipFill>
        <p:spPr>
          <a:xfrm>
            <a:off x="1512888" y="1968500"/>
            <a:ext cx="6472237" cy="865188"/>
          </a:xfrm>
          <a:prstGeom prst="rect">
            <a:avLst/>
          </a:prstGeom>
          <a:noFill/>
          <a:ln>
            <a:noFill/>
          </a:ln>
        </p:spPr>
      </p:pic>
      <p:pic>
        <p:nvPicPr>
          <p:cNvPr id="585" name="Google Shape;585;p50"/>
          <p:cNvPicPr preferRelativeResize="0"/>
          <p:nvPr/>
        </p:nvPicPr>
        <p:blipFill rotWithShape="1">
          <a:blip r:embed="rId4">
            <a:alphaModFix/>
          </a:blip>
          <a:srcRect/>
          <a:stretch/>
        </p:blipFill>
        <p:spPr>
          <a:xfrm>
            <a:off x="2206625" y="2925763"/>
            <a:ext cx="5084763" cy="863600"/>
          </a:xfrm>
          <a:prstGeom prst="rect">
            <a:avLst/>
          </a:prstGeom>
          <a:noFill/>
          <a:ln>
            <a:noFill/>
          </a:ln>
        </p:spPr>
      </p:pic>
      <p:pic>
        <p:nvPicPr>
          <p:cNvPr id="586" name="Google Shape;586;p50"/>
          <p:cNvPicPr preferRelativeResize="0"/>
          <p:nvPr/>
        </p:nvPicPr>
        <p:blipFill rotWithShape="1">
          <a:blip r:embed="rId5">
            <a:alphaModFix/>
          </a:blip>
          <a:srcRect/>
          <a:stretch/>
        </p:blipFill>
        <p:spPr>
          <a:xfrm>
            <a:off x="762000" y="4532313"/>
            <a:ext cx="7896225" cy="1223962"/>
          </a:xfrm>
          <a:prstGeom prst="rect">
            <a:avLst/>
          </a:prstGeom>
          <a:noFill/>
          <a:ln>
            <a:noFill/>
          </a:ln>
        </p:spPr>
      </p:pic>
      <p:pic>
        <p:nvPicPr>
          <p:cNvPr id="587" name="Google Shape;587;p50"/>
          <p:cNvPicPr preferRelativeResize="0"/>
          <p:nvPr/>
        </p:nvPicPr>
        <p:blipFill rotWithShape="1">
          <a:blip r:embed="rId6">
            <a:alphaModFix/>
          </a:blip>
          <a:srcRect/>
          <a:stretch/>
        </p:blipFill>
        <p:spPr>
          <a:xfrm>
            <a:off x="5126038" y="3938588"/>
            <a:ext cx="1001712" cy="412750"/>
          </a:xfrm>
          <a:prstGeom prst="rect">
            <a:avLst/>
          </a:prstGeom>
          <a:noFill/>
          <a:ln>
            <a:noFill/>
          </a:ln>
        </p:spPr>
      </p:pic>
      <p:pic>
        <p:nvPicPr>
          <p:cNvPr id="588" name="Google Shape;588;p50"/>
          <p:cNvPicPr preferRelativeResize="0"/>
          <p:nvPr/>
        </p:nvPicPr>
        <p:blipFill rotWithShape="1">
          <a:blip r:embed="rId7">
            <a:alphaModFix/>
          </a:blip>
          <a:srcRect/>
          <a:stretch/>
        </p:blipFill>
        <p:spPr>
          <a:xfrm>
            <a:off x="7415213" y="3949700"/>
            <a:ext cx="687387" cy="414338"/>
          </a:xfrm>
          <a:prstGeom prst="rect">
            <a:avLst/>
          </a:prstGeom>
          <a:noFill/>
          <a:ln>
            <a:noFill/>
          </a:ln>
        </p:spPr>
      </p:pic>
      <p:cxnSp>
        <p:nvCxnSpPr>
          <p:cNvPr id="589" name="Google Shape;589;p50"/>
          <p:cNvCxnSpPr/>
          <p:nvPr/>
        </p:nvCxnSpPr>
        <p:spPr>
          <a:xfrm>
            <a:off x="6156325" y="2546350"/>
            <a:ext cx="558800" cy="427038"/>
          </a:xfrm>
          <a:prstGeom prst="straightConnector1">
            <a:avLst/>
          </a:prstGeom>
          <a:noFill/>
          <a:ln w="38100" cap="flat" cmpd="sng">
            <a:solidFill>
              <a:srgbClr val="000000"/>
            </a:solidFill>
            <a:prstDash val="solid"/>
            <a:miter lim="800000"/>
            <a:headEnd type="none" w="sm" len="sm"/>
            <a:tailEnd type="stealth" w="med" len="med"/>
          </a:ln>
        </p:spPr>
      </p:cxnSp>
      <p:cxnSp>
        <p:nvCxnSpPr>
          <p:cNvPr id="590" name="Google Shape;590;p50"/>
          <p:cNvCxnSpPr/>
          <p:nvPr/>
        </p:nvCxnSpPr>
        <p:spPr>
          <a:xfrm flipH="1">
            <a:off x="7019925" y="2519363"/>
            <a:ext cx="420688" cy="454025"/>
          </a:xfrm>
          <a:prstGeom prst="straightConnector1">
            <a:avLst/>
          </a:prstGeom>
          <a:noFill/>
          <a:ln w="38100" cap="flat" cmpd="sng">
            <a:solidFill>
              <a:srgbClr val="000000"/>
            </a:solidFill>
            <a:prstDash val="solid"/>
            <a:miter lim="800000"/>
            <a:headEnd type="none" w="sm" len="sm"/>
            <a:tailEnd type="stealth" w="med" len="med"/>
          </a:ln>
        </p:spPr>
      </p:cxnSp>
      <p:sp>
        <p:nvSpPr>
          <p:cNvPr id="591" name="Google Shape;591;p50"/>
          <p:cNvSpPr txBox="1"/>
          <p:nvPr/>
        </p:nvSpPr>
        <p:spPr>
          <a:xfrm>
            <a:off x="6156325" y="5757863"/>
            <a:ext cx="1333500" cy="371475"/>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Kristen ITC" panose="03050502040202030202" pitchFamily="66" charset="0"/>
                <a:ea typeface="Schoolbell"/>
                <a:cs typeface="Schoolbell"/>
                <a:sym typeface="Schoolbell"/>
              </a:rPr>
              <a:t>regroup</a:t>
            </a:r>
            <a:endParaRPr sz="1800" dirty="0">
              <a:solidFill>
                <a:schemeClr val="dk1"/>
              </a:solidFill>
              <a:latin typeface="Kristen ITC" panose="03050502040202030202" pitchFamily="66" charset="0"/>
              <a:ea typeface="Schoolbell"/>
              <a:cs typeface="Schoolbell"/>
              <a:sym typeface="Schoolb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598" name="Google Shape;598;p51"/>
          <p:cNvSpPr txBox="1">
            <a:spLocks noGrp="1"/>
          </p:cNvSpPr>
          <p:nvPr>
            <p:ph type="body" idx="1"/>
          </p:nvPr>
        </p:nvSpPr>
        <p:spPr>
          <a:xfrm>
            <a:off x="684213" y="2041525"/>
            <a:ext cx="74168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Char char="●"/>
            </a:pPr>
            <a:r>
              <a:rPr lang="en-US" sz="2600" b="1" dirty="0"/>
              <a:t>Maximize expected economic gain</a:t>
            </a:r>
            <a:endParaRPr dirty="0"/>
          </a:p>
          <a:p>
            <a:pPr marL="342900" lvl="0" indent="-342900" algn="l" rtl="0">
              <a:spcBef>
                <a:spcPts val="520"/>
              </a:spcBef>
              <a:spcAft>
                <a:spcPts val="0"/>
              </a:spcAft>
              <a:buSzPts val="1820"/>
              <a:buChar char="●"/>
            </a:pPr>
            <a:r>
              <a:rPr lang="en-US" sz="2600" dirty="0"/>
              <a:t>Satisfy</a:t>
            </a:r>
            <a:endParaRPr dirty="0"/>
          </a:p>
          <a:p>
            <a:pPr marL="0" lvl="0" indent="0" algn="l" rtl="0">
              <a:spcBef>
                <a:spcPts val="520"/>
              </a:spcBef>
              <a:spcAft>
                <a:spcPts val="0"/>
              </a:spcAft>
              <a:buSzPts val="1820"/>
              <a:buFont typeface="Noto Sans Symbols"/>
              <a:buNone/>
            </a:pPr>
            <a:r>
              <a:rPr lang="en-US" sz="2600" dirty="0"/>
              <a:t>                                     </a:t>
            </a:r>
            <a:endParaRPr dirty="0"/>
          </a:p>
          <a:p>
            <a:pPr marL="0" lvl="0" indent="0" algn="l" rtl="0">
              <a:spcBef>
                <a:spcPts val="520"/>
              </a:spcBef>
              <a:spcAft>
                <a:spcPts val="0"/>
              </a:spcAft>
              <a:buSzPts val="1820"/>
              <a:buFont typeface="Noto Sans Symbols"/>
              <a:buNone/>
            </a:pPr>
            <a:r>
              <a:rPr lang="en-US" sz="2600" dirty="0"/>
              <a:t>                                     for any decision rule </a:t>
            </a:r>
            <a:r>
              <a:rPr lang="en-US" sz="2600" i="1" dirty="0"/>
              <a:t>g</a:t>
            </a:r>
            <a:endParaRPr i="1" dirty="0"/>
          </a:p>
          <a:p>
            <a:pPr marL="342900" lvl="0" indent="-227330" algn="l" rtl="0">
              <a:spcBef>
                <a:spcPts val="520"/>
              </a:spcBef>
              <a:spcAft>
                <a:spcPts val="0"/>
              </a:spcAft>
              <a:buSzPts val="1820"/>
              <a:buNone/>
            </a:pPr>
            <a:endParaRPr sz="2600" dirty="0"/>
          </a:p>
          <a:p>
            <a:pPr marL="342900" lvl="0" indent="-342900" algn="l" rtl="0">
              <a:spcBef>
                <a:spcPts val="480"/>
              </a:spcBef>
              <a:spcAft>
                <a:spcPts val="0"/>
              </a:spcAft>
              <a:buSzPts val="1680"/>
              <a:buChar char="●"/>
            </a:pPr>
            <a:r>
              <a:rPr lang="en-US" sz="2400" dirty="0"/>
              <a:t>Constructing the optimal </a:t>
            </a:r>
            <a:r>
              <a:rPr lang="en-US" sz="2400" i="1" dirty="0"/>
              <a:t>f</a:t>
            </a:r>
            <a:endParaRPr dirty="0"/>
          </a:p>
          <a:p>
            <a:pPr marL="342900" lvl="0" indent="-236220" algn="l" rtl="0">
              <a:spcBef>
                <a:spcPts val="480"/>
              </a:spcBef>
              <a:spcAft>
                <a:spcPts val="0"/>
              </a:spcAft>
              <a:buSzPts val="1680"/>
              <a:buNone/>
            </a:pPr>
            <a:endParaRPr sz="2400" dirty="0"/>
          </a:p>
        </p:txBody>
      </p:sp>
      <p:pic>
        <p:nvPicPr>
          <p:cNvPr id="599" name="Google Shape;599;p51"/>
          <p:cNvPicPr preferRelativeResize="0"/>
          <p:nvPr/>
        </p:nvPicPr>
        <p:blipFill rotWithShape="1">
          <a:blip r:embed="rId3">
            <a:alphaModFix/>
          </a:blip>
          <a:srcRect/>
          <a:stretch/>
        </p:blipFill>
        <p:spPr>
          <a:xfrm>
            <a:off x="1258888" y="3457575"/>
            <a:ext cx="2819400" cy="476250"/>
          </a:xfrm>
          <a:prstGeom prst="rect">
            <a:avLst/>
          </a:prstGeom>
          <a:noFill/>
          <a:ln>
            <a:noFill/>
          </a:ln>
        </p:spPr>
      </p:pic>
      <p:sp>
        <p:nvSpPr>
          <p:cNvPr id="600" name="Google Shape;600;p5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607" name="Google Shape;607;p5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sp>
        <p:nvSpPr>
          <p:cNvPr id="608" name="Google Shape;608;p52"/>
          <p:cNvSpPr txBox="1">
            <a:spLocks noGrp="1"/>
          </p:cNvSpPr>
          <p:nvPr>
            <p:ph type="body" idx="1"/>
          </p:nvPr>
        </p:nvSpPr>
        <p:spPr>
          <a:xfrm>
            <a:off x="684213" y="2041525"/>
            <a:ext cx="7416800" cy="4411663"/>
          </a:xfrm>
          <a:prstGeom prst="rect">
            <a:avLst/>
          </a:prstGeom>
          <a:noFill/>
          <a:ln>
            <a:noFill/>
          </a:ln>
        </p:spPr>
        <p:txBody>
          <a:bodyPr spcFirstLastPara="1" wrap="square" lIns="91425" tIns="45700" rIns="91425" bIns="45700" anchor="t" anchorCtr="0">
            <a:noAutofit/>
          </a:bodyPr>
          <a:lstStyle/>
          <a:p>
            <a:pPr marL="342900" lvl="0" indent="-218440" algn="l" rtl="0">
              <a:spcBef>
                <a:spcPts val="0"/>
              </a:spcBef>
              <a:spcAft>
                <a:spcPts val="0"/>
              </a:spcAft>
              <a:buSzPts val="1960"/>
              <a:buNone/>
            </a:pPr>
            <a:endParaRPr sz="2800" b="1"/>
          </a:p>
          <a:p>
            <a:pPr marL="0" lvl="0" indent="0" algn="l" rtl="0">
              <a:spcBef>
                <a:spcPts val="560"/>
              </a:spcBef>
              <a:spcAft>
                <a:spcPts val="0"/>
              </a:spcAft>
              <a:buSzPts val="1960"/>
              <a:buFont typeface="Noto Sans Symbols"/>
              <a:buNone/>
            </a:pPr>
            <a:endParaRPr sz="2800" b="1"/>
          </a:p>
          <a:p>
            <a:pPr marL="342900" lvl="0" indent="-236220" algn="l" rtl="0">
              <a:spcBef>
                <a:spcPts val="480"/>
              </a:spcBef>
              <a:spcAft>
                <a:spcPts val="0"/>
              </a:spcAft>
              <a:buSzPts val="1680"/>
              <a:buNone/>
            </a:pPr>
            <a:endParaRPr sz="2400" b="1"/>
          </a:p>
          <a:p>
            <a:pPr marL="342900" lvl="0" indent="-236220" algn="l" rtl="0">
              <a:spcBef>
                <a:spcPts val="480"/>
              </a:spcBef>
              <a:spcAft>
                <a:spcPts val="0"/>
              </a:spcAft>
              <a:buSzPts val="1680"/>
              <a:buNone/>
            </a:pPr>
            <a:endParaRPr sz="2400" b="1"/>
          </a:p>
          <a:p>
            <a:pPr marL="342900" lvl="0" indent="-342900" algn="l" rtl="0">
              <a:spcBef>
                <a:spcPts val="480"/>
              </a:spcBef>
              <a:spcAft>
                <a:spcPts val="0"/>
              </a:spcAft>
              <a:buSzPts val="1680"/>
              <a:buChar char="●"/>
            </a:pPr>
            <a:r>
              <a:rPr lang="en-US" sz="2400" b="1"/>
              <a:t>How to Maximize expected economic gain?</a:t>
            </a:r>
            <a:endParaRPr sz="2400" b="1"/>
          </a:p>
          <a:p>
            <a:pPr marL="342900" lvl="0" indent="-218440" algn="l" rtl="0">
              <a:spcBef>
                <a:spcPts val="560"/>
              </a:spcBef>
              <a:spcAft>
                <a:spcPts val="0"/>
              </a:spcAft>
              <a:buSzPts val="1960"/>
              <a:buNone/>
            </a:pPr>
            <a:endParaRPr sz="2800" b="1"/>
          </a:p>
        </p:txBody>
      </p:sp>
      <p:pic>
        <p:nvPicPr>
          <p:cNvPr id="609" name="Google Shape;609;p52"/>
          <p:cNvPicPr preferRelativeResize="0"/>
          <p:nvPr/>
        </p:nvPicPr>
        <p:blipFill rotWithShape="1">
          <a:blip r:embed="rId3">
            <a:alphaModFix/>
          </a:blip>
          <a:srcRect/>
          <a:stretch/>
        </p:blipFill>
        <p:spPr>
          <a:xfrm>
            <a:off x="781050" y="2349500"/>
            <a:ext cx="7894638" cy="1223963"/>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sp>
        <p:nvSpPr>
          <p:cNvPr id="616" name="Google Shape;616;p53"/>
          <p:cNvSpPr txBox="1">
            <a:spLocks noGrp="1"/>
          </p:cNvSpPr>
          <p:nvPr>
            <p:ph type="body" idx="1"/>
          </p:nvPr>
        </p:nvSpPr>
        <p:spPr>
          <a:xfrm>
            <a:off x="684213" y="2041525"/>
            <a:ext cx="7416800" cy="44116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Font typeface="Noto Sans Symbols"/>
              <a:buNone/>
            </a:pPr>
            <a:endParaRPr sz="2800" b="1"/>
          </a:p>
          <a:p>
            <a:pPr marL="342900" lvl="0" indent="-236220" algn="l" rtl="0">
              <a:spcBef>
                <a:spcPts val="480"/>
              </a:spcBef>
              <a:spcAft>
                <a:spcPts val="0"/>
              </a:spcAft>
              <a:buSzPts val="1680"/>
              <a:buNone/>
            </a:pPr>
            <a:endParaRPr sz="2400" b="1"/>
          </a:p>
          <a:p>
            <a:pPr marL="342900" lvl="0" indent="-342900" algn="l" rtl="0">
              <a:spcBef>
                <a:spcPts val="480"/>
              </a:spcBef>
              <a:spcAft>
                <a:spcPts val="0"/>
              </a:spcAft>
              <a:buSzPts val="1680"/>
              <a:buChar char="●"/>
            </a:pPr>
            <a:r>
              <a:rPr lang="en-US" sz="2400" b="1"/>
              <a:t>Split by the first summation:</a:t>
            </a:r>
            <a:endParaRPr/>
          </a:p>
          <a:p>
            <a:pPr marL="342900" lvl="0" indent="-236220" algn="l" rtl="0">
              <a:spcBef>
                <a:spcPts val="480"/>
              </a:spcBef>
              <a:spcAft>
                <a:spcPts val="0"/>
              </a:spcAft>
              <a:buSzPts val="1680"/>
              <a:buNone/>
            </a:pPr>
            <a:endParaRPr sz="2400" b="1"/>
          </a:p>
          <a:p>
            <a:pPr marL="342900" lvl="0" indent="-218440" algn="l" rtl="0">
              <a:spcBef>
                <a:spcPts val="560"/>
              </a:spcBef>
              <a:spcAft>
                <a:spcPts val="0"/>
              </a:spcAft>
              <a:buSzPts val="1960"/>
              <a:buNone/>
            </a:pPr>
            <a:endParaRPr sz="2800" b="1"/>
          </a:p>
        </p:txBody>
      </p:sp>
      <p:sp>
        <p:nvSpPr>
          <p:cNvPr id="617" name="Google Shape;617;p53"/>
          <p:cNvSpPr txBox="1"/>
          <p:nvPr/>
        </p:nvSpPr>
        <p:spPr>
          <a:xfrm>
            <a:off x="684213" y="5511800"/>
            <a:ext cx="84978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Maximize </a:t>
            </a:r>
            <a:r>
              <a:rPr lang="en-US" sz="2800" i="1">
                <a:solidFill>
                  <a:schemeClr val="dk1"/>
                </a:solidFill>
                <a:latin typeface="Arial"/>
                <a:ea typeface="Arial"/>
                <a:cs typeface="Arial"/>
                <a:sym typeface="Arial"/>
              </a:rPr>
              <a:t>when each term meets its own maximum </a:t>
            </a:r>
            <a:endParaRPr sz="2800">
              <a:solidFill>
                <a:schemeClr val="dk1"/>
              </a:solidFill>
              <a:latin typeface="Arial"/>
              <a:ea typeface="Arial"/>
              <a:cs typeface="Arial"/>
              <a:sym typeface="Arial"/>
            </a:endParaRPr>
          </a:p>
        </p:txBody>
      </p:sp>
      <p:pic>
        <p:nvPicPr>
          <p:cNvPr id="618" name="Google Shape;618;p53"/>
          <p:cNvPicPr preferRelativeResize="0"/>
          <p:nvPr/>
        </p:nvPicPr>
        <p:blipFill rotWithShape="1">
          <a:blip r:embed="rId3">
            <a:alphaModFix/>
          </a:blip>
          <a:srcRect/>
          <a:stretch/>
        </p:blipFill>
        <p:spPr>
          <a:xfrm>
            <a:off x="2009775" y="1993900"/>
            <a:ext cx="5108575" cy="792163"/>
          </a:xfrm>
          <a:prstGeom prst="rect">
            <a:avLst/>
          </a:prstGeom>
          <a:noFill/>
          <a:ln>
            <a:noFill/>
          </a:ln>
        </p:spPr>
      </p:pic>
      <p:sp>
        <p:nvSpPr>
          <p:cNvPr id="619" name="Google Shape;619;p53"/>
          <p:cNvSpPr/>
          <p:nvPr/>
        </p:nvSpPr>
        <p:spPr>
          <a:xfrm>
            <a:off x="2916238" y="3573463"/>
            <a:ext cx="1943100" cy="71913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53"/>
          <p:cNvSpPr/>
          <p:nvPr/>
        </p:nvSpPr>
        <p:spPr>
          <a:xfrm>
            <a:off x="6300788" y="3608388"/>
            <a:ext cx="1909762" cy="66516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1" name="Google Shape;621;p53"/>
          <p:cNvSpPr/>
          <p:nvPr/>
        </p:nvSpPr>
        <p:spPr>
          <a:xfrm>
            <a:off x="3003550" y="4303713"/>
            <a:ext cx="1909763" cy="720725"/>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Google Shape;622;p53"/>
          <p:cNvSpPr/>
          <p:nvPr/>
        </p:nvSpPr>
        <p:spPr>
          <a:xfrm>
            <a:off x="6996113" y="4273550"/>
            <a:ext cx="1911350" cy="720725"/>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3" name="Google Shape;623;p5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pic>
        <p:nvPicPr>
          <p:cNvPr id="624" name="Google Shape;624;p53"/>
          <p:cNvPicPr preferRelativeResize="0"/>
          <p:nvPr/>
        </p:nvPicPr>
        <p:blipFill rotWithShape="1">
          <a:blip r:embed="rId4">
            <a:alphaModFix/>
          </a:blip>
          <a:srcRect/>
          <a:stretch/>
        </p:blipFill>
        <p:spPr>
          <a:xfrm>
            <a:off x="1528763" y="4381500"/>
            <a:ext cx="7378700" cy="612775"/>
          </a:xfrm>
          <a:prstGeom prst="rect">
            <a:avLst/>
          </a:prstGeom>
          <a:noFill/>
          <a:ln>
            <a:noFill/>
          </a:ln>
        </p:spPr>
      </p:pic>
      <p:pic>
        <p:nvPicPr>
          <p:cNvPr id="625" name="Google Shape;625;p53"/>
          <p:cNvPicPr preferRelativeResize="0"/>
          <p:nvPr/>
        </p:nvPicPr>
        <p:blipFill rotWithShape="1">
          <a:blip r:embed="rId5">
            <a:alphaModFix/>
          </a:blip>
          <a:srcRect/>
          <a:stretch/>
        </p:blipFill>
        <p:spPr>
          <a:xfrm>
            <a:off x="663575" y="3643313"/>
            <a:ext cx="7526338" cy="61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4"/>
          <p:cNvSpPr txBox="1"/>
          <p:nvPr/>
        </p:nvSpPr>
        <p:spPr>
          <a:xfrm>
            <a:off x="762000" y="2001838"/>
            <a:ext cx="8229600" cy="44116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Set</a:t>
            </a:r>
            <a:endParaRPr/>
          </a:p>
          <a:p>
            <a:pPr marL="342900" marR="0" lvl="0" indent="-209550" algn="l" rtl="0">
              <a:spcBef>
                <a:spcPts val="600"/>
              </a:spcBef>
              <a:spcAft>
                <a:spcPts val="0"/>
              </a:spcAft>
              <a:buClr>
                <a:schemeClr val="dk2"/>
              </a:buClr>
              <a:buSzPts val="2100"/>
              <a:buFont typeface="Noto Sans Symbols"/>
              <a:buNone/>
            </a:pPr>
            <a:endParaRPr sz="3000">
              <a:solidFill>
                <a:schemeClr val="dk1"/>
              </a:solidFill>
              <a:latin typeface="Arial"/>
              <a:ea typeface="Arial"/>
              <a:cs typeface="Arial"/>
              <a:sym typeface="Arial"/>
            </a:endParaRPr>
          </a:p>
          <a:p>
            <a:pPr marL="342900" marR="0" lvl="0" indent="-342900" algn="l" rtl="0">
              <a:spcBef>
                <a:spcPts val="60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The </a:t>
            </a:r>
            <a:r>
              <a:rPr lang="en-US" sz="3000" i="1">
                <a:solidFill>
                  <a:schemeClr val="dk1"/>
                </a:solidFill>
                <a:latin typeface="Arial"/>
                <a:ea typeface="Arial"/>
                <a:cs typeface="Arial"/>
                <a:sym typeface="Arial"/>
              </a:rPr>
              <a:t>k</a:t>
            </a:r>
            <a:r>
              <a:rPr lang="en-US" sz="3000">
                <a:solidFill>
                  <a:schemeClr val="dk1"/>
                </a:solidFill>
                <a:latin typeface="Arial"/>
                <a:ea typeface="Arial"/>
                <a:cs typeface="Arial"/>
                <a:sym typeface="Arial"/>
              </a:rPr>
              <a:t>-th term in            :</a:t>
            </a:r>
            <a:endParaRPr/>
          </a:p>
        </p:txBody>
      </p:sp>
      <p:sp>
        <p:nvSpPr>
          <p:cNvPr id="632" name="Google Shape;632;p5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pic>
        <p:nvPicPr>
          <p:cNvPr id="633" name="Google Shape;633;p54"/>
          <p:cNvPicPr preferRelativeResize="0"/>
          <p:nvPr/>
        </p:nvPicPr>
        <p:blipFill rotWithShape="1">
          <a:blip r:embed="rId3">
            <a:alphaModFix/>
          </a:blip>
          <a:srcRect/>
          <a:stretch/>
        </p:blipFill>
        <p:spPr>
          <a:xfrm>
            <a:off x="3924300" y="3141663"/>
            <a:ext cx="1228725" cy="476250"/>
          </a:xfrm>
          <a:prstGeom prst="rect">
            <a:avLst/>
          </a:prstGeom>
          <a:noFill/>
          <a:ln>
            <a:noFill/>
          </a:ln>
        </p:spPr>
      </p:pic>
      <p:sp>
        <p:nvSpPr>
          <p:cNvPr id="634" name="Google Shape;634;p5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pic>
        <p:nvPicPr>
          <p:cNvPr id="635" name="Google Shape;635;p54"/>
          <p:cNvPicPr preferRelativeResize="0"/>
          <p:nvPr/>
        </p:nvPicPr>
        <p:blipFill rotWithShape="1">
          <a:blip r:embed="rId4">
            <a:alphaModFix/>
          </a:blip>
          <a:srcRect/>
          <a:stretch/>
        </p:blipFill>
        <p:spPr>
          <a:xfrm>
            <a:off x="396875" y="5013325"/>
            <a:ext cx="3886200" cy="990600"/>
          </a:xfrm>
          <a:prstGeom prst="rect">
            <a:avLst/>
          </a:prstGeom>
          <a:noFill/>
          <a:ln>
            <a:noFill/>
          </a:ln>
        </p:spPr>
      </p:pic>
      <p:pic>
        <p:nvPicPr>
          <p:cNvPr id="636" name="Google Shape;636;p54"/>
          <p:cNvPicPr preferRelativeResize="0"/>
          <p:nvPr/>
        </p:nvPicPr>
        <p:blipFill rotWithShape="1">
          <a:blip r:embed="rId5">
            <a:alphaModFix/>
          </a:blip>
          <a:srcRect/>
          <a:stretch/>
        </p:blipFill>
        <p:spPr>
          <a:xfrm>
            <a:off x="796925" y="3935413"/>
            <a:ext cx="5114925" cy="990600"/>
          </a:xfrm>
          <a:prstGeom prst="rect">
            <a:avLst/>
          </a:prstGeom>
          <a:noFill/>
          <a:ln>
            <a:noFill/>
          </a:ln>
        </p:spPr>
      </p:pic>
      <p:pic>
        <p:nvPicPr>
          <p:cNvPr id="637" name="Google Shape;637;p54"/>
          <p:cNvPicPr preferRelativeResize="0"/>
          <p:nvPr/>
        </p:nvPicPr>
        <p:blipFill rotWithShape="1">
          <a:blip r:embed="rId6">
            <a:alphaModFix/>
          </a:blip>
          <a:srcRect/>
          <a:stretch/>
        </p:blipFill>
        <p:spPr>
          <a:xfrm>
            <a:off x="1763713" y="1965325"/>
            <a:ext cx="5038725" cy="9906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latin typeface="Comic Sans MS"/>
              <a:ea typeface="Comic Sans MS"/>
              <a:cs typeface="Comic Sans MS"/>
              <a:sym typeface="Comic Sans MS"/>
            </a:endParaRPr>
          </a:p>
        </p:txBody>
      </p:sp>
      <p:grpSp>
        <p:nvGrpSpPr>
          <p:cNvPr id="644" name="Google Shape;644;p55"/>
          <p:cNvGrpSpPr/>
          <p:nvPr/>
        </p:nvGrpSpPr>
        <p:grpSpPr>
          <a:xfrm>
            <a:off x="5076825" y="3886200"/>
            <a:ext cx="3495675" cy="1317625"/>
            <a:chOff x="5076825" y="3885709"/>
            <a:chExt cx="3495675" cy="1318116"/>
          </a:xfrm>
        </p:grpSpPr>
        <p:pic>
          <p:nvPicPr>
            <p:cNvPr id="645" name="Google Shape;645;p55"/>
            <p:cNvPicPr preferRelativeResize="0"/>
            <p:nvPr/>
          </p:nvPicPr>
          <p:blipFill rotWithShape="1">
            <a:blip r:embed="rId3">
              <a:alphaModFix/>
            </a:blip>
            <a:srcRect/>
            <a:stretch/>
          </p:blipFill>
          <p:spPr>
            <a:xfrm>
              <a:off x="5811838" y="3885709"/>
              <a:ext cx="2733675" cy="990600"/>
            </a:xfrm>
            <a:prstGeom prst="rect">
              <a:avLst/>
            </a:prstGeom>
            <a:noFill/>
            <a:ln>
              <a:noFill/>
            </a:ln>
          </p:spPr>
        </p:pic>
        <p:sp>
          <p:nvSpPr>
            <p:cNvPr id="646" name="Google Shape;646;p55"/>
            <p:cNvSpPr txBox="1"/>
            <p:nvPr/>
          </p:nvSpPr>
          <p:spPr>
            <a:xfrm>
              <a:off x="5076825" y="4074692"/>
              <a:ext cx="879475" cy="370025"/>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Kristen ITC" panose="03050502040202030202" pitchFamily="66" charset="0"/>
                  <a:ea typeface="Schoolbell"/>
                  <a:cs typeface="Schoolbell"/>
                  <a:sym typeface="Schoolbell"/>
                </a:rPr>
                <a:t>Note: </a:t>
              </a:r>
              <a:endParaRPr sz="1800" dirty="0">
                <a:solidFill>
                  <a:schemeClr val="dk1"/>
                </a:solidFill>
                <a:latin typeface="Kristen ITC" panose="03050502040202030202" pitchFamily="66" charset="0"/>
                <a:ea typeface="Schoolbell"/>
                <a:cs typeface="Schoolbell"/>
                <a:sym typeface="Schoolbell"/>
              </a:endParaRPr>
            </a:p>
          </p:txBody>
        </p:sp>
        <p:cxnSp>
          <p:nvCxnSpPr>
            <p:cNvPr id="647" name="Google Shape;647;p55"/>
            <p:cNvCxnSpPr/>
            <p:nvPr/>
          </p:nvCxnSpPr>
          <p:spPr>
            <a:xfrm rot="10800000">
              <a:off x="7204075" y="4560648"/>
              <a:ext cx="0" cy="238214"/>
            </a:xfrm>
            <a:prstGeom prst="straightConnector1">
              <a:avLst/>
            </a:prstGeom>
            <a:noFill/>
            <a:ln w="19050" cap="flat" cmpd="sng">
              <a:solidFill>
                <a:srgbClr val="000000"/>
              </a:solidFill>
              <a:prstDash val="solid"/>
              <a:miter lim="800000"/>
              <a:headEnd type="none" w="sm" len="sm"/>
              <a:tailEnd type="stealth" w="med" len="med"/>
            </a:ln>
          </p:spPr>
        </p:cxnSp>
        <p:sp>
          <p:nvSpPr>
            <p:cNvPr id="648" name="Google Shape;648;p55"/>
            <p:cNvSpPr txBox="1"/>
            <p:nvPr/>
          </p:nvSpPr>
          <p:spPr>
            <a:xfrm>
              <a:off x="6843713" y="4863973"/>
              <a:ext cx="1728787" cy="339852"/>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FF0000"/>
                  </a:solidFill>
                  <a:latin typeface="Kristen ITC" panose="03050502040202030202" pitchFamily="66" charset="0"/>
                  <a:ea typeface="Schoolbell"/>
                  <a:cs typeface="Schoolbell"/>
                  <a:sym typeface="Schoolbell"/>
                </a:rPr>
                <a:t>“decision rule’’ </a:t>
              </a:r>
              <a:endParaRPr sz="1600" dirty="0">
                <a:solidFill>
                  <a:srgbClr val="FF0000"/>
                </a:solidFill>
                <a:latin typeface="Kristen ITC" panose="03050502040202030202" pitchFamily="66" charset="0"/>
                <a:ea typeface="Schoolbell"/>
                <a:cs typeface="Schoolbell"/>
                <a:sym typeface="Schoolbell"/>
              </a:endParaRPr>
            </a:p>
          </p:txBody>
        </p:sp>
      </p:grpSp>
      <p:sp>
        <p:nvSpPr>
          <p:cNvPr id="649" name="Google Shape;649;p55"/>
          <p:cNvSpPr txBox="1"/>
          <p:nvPr/>
        </p:nvSpPr>
        <p:spPr>
          <a:xfrm>
            <a:off x="684213" y="5494338"/>
            <a:ext cx="2232025" cy="5984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b="1">
                <a:solidFill>
                  <a:schemeClr val="dk1"/>
                </a:solidFill>
                <a:latin typeface="Arial"/>
                <a:ea typeface="Arial"/>
                <a:cs typeface="Arial"/>
                <a:sym typeface="Arial"/>
              </a:rPr>
              <a:t>Choose</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650" name="Google Shape;650;p5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a:t>
            </a:r>
            <a:r>
              <a:rPr lang="en-US" sz="3600"/>
              <a:t>Maximizing Expected Economic Gain (cont.)</a:t>
            </a:r>
            <a:endParaRPr/>
          </a:p>
        </p:txBody>
      </p:sp>
      <p:pic>
        <p:nvPicPr>
          <p:cNvPr id="651" name="Google Shape;651;p55"/>
          <p:cNvPicPr preferRelativeResize="0"/>
          <p:nvPr/>
        </p:nvPicPr>
        <p:blipFill rotWithShape="1">
          <a:blip r:embed="rId4">
            <a:alphaModFix/>
          </a:blip>
          <a:srcRect/>
          <a:stretch/>
        </p:blipFill>
        <p:spPr>
          <a:xfrm>
            <a:off x="395288" y="1984375"/>
            <a:ext cx="7459662" cy="828675"/>
          </a:xfrm>
          <a:prstGeom prst="rect">
            <a:avLst/>
          </a:prstGeom>
          <a:noFill/>
          <a:ln>
            <a:noFill/>
          </a:ln>
        </p:spPr>
      </p:pic>
      <p:pic>
        <p:nvPicPr>
          <p:cNvPr id="652" name="Google Shape;652;p55"/>
          <p:cNvPicPr preferRelativeResize="0"/>
          <p:nvPr/>
        </p:nvPicPr>
        <p:blipFill rotWithShape="1">
          <a:blip r:embed="rId5">
            <a:alphaModFix/>
          </a:blip>
          <a:srcRect/>
          <a:stretch/>
        </p:blipFill>
        <p:spPr>
          <a:xfrm>
            <a:off x="2268538" y="5203825"/>
            <a:ext cx="4668837" cy="1079500"/>
          </a:xfrm>
          <a:prstGeom prst="rect">
            <a:avLst/>
          </a:prstGeom>
          <a:noFill/>
          <a:ln>
            <a:noFill/>
          </a:ln>
        </p:spPr>
      </p:pic>
      <p:pic>
        <p:nvPicPr>
          <p:cNvPr id="653" name="Google Shape;653;p55"/>
          <p:cNvPicPr preferRelativeResize="0"/>
          <p:nvPr/>
        </p:nvPicPr>
        <p:blipFill rotWithShape="1">
          <a:blip r:embed="rId6">
            <a:alphaModFix/>
          </a:blip>
          <a:srcRect/>
          <a:stretch/>
        </p:blipFill>
        <p:spPr>
          <a:xfrm>
            <a:off x="1116013" y="2828925"/>
            <a:ext cx="7261225" cy="827088"/>
          </a:xfrm>
          <a:prstGeom prst="rect">
            <a:avLst/>
          </a:prstGeom>
          <a:noFill/>
          <a:ln>
            <a:noFill/>
          </a:ln>
        </p:spPr>
      </p:pic>
      <p:grpSp>
        <p:nvGrpSpPr>
          <p:cNvPr id="654" name="Google Shape;654;p55"/>
          <p:cNvGrpSpPr/>
          <p:nvPr/>
        </p:nvGrpSpPr>
        <p:grpSpPr>
          <a:xfrm>
            <a:off x="2268538" y="5126038"/>
            <a:ext cx="4780388" cy="1558369"/>
            <a:chOff x="2268538" y="5126407"/>
            <a:chExt cx="4780075" cy="1558516"/>
          </a:xfrm>
        </p:grpSpPr>
        <p:sp>
          <p:nvSpPr>
            <p:cNvPr id="655" name="Google Shape;655;p55"/>
            <p:cNvSpPr/>
            <p:nvPr/>
          </p:nvSpPr>
          <p:spPr>
            <a:xfrm>
              <a:off x="5724298" y="6315556"/>
              <a:ext cx="1324315" cy="3693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Kristen ITC" panose="03050502040202030202" pitchFamily="66" charset="0"/>
                  <a:ea typeface="Schoolbell"/>
                  <a:cs typeface="Schoolbell"/>
                  <a:sym typeface="Schoolbell"/>
                </a:rPr>
                <a:t>Bayes rule</a:t>
              </a:r>
              <a:endParaRPr sz="1800" dirty="0">
                <a:solidFill>
                  <a:srgbClr val="FF0000"/>
                </a:solidFill>
                <a:latin typeface="Kristen ITC" panose="03050502040202030202" pitchFamily="66" charset="0"/>
                <a:ea typeface="Schoolbell"/>
                <a:cs typeface="Schoolbell"/>
                <a:sym typeface="Schoolbell"/>
              </a:endParaRPr>
            </a:p>
          </p:txBody>
        </p:sp>
        <p:sp>
          <p:nvSpPr>
            <p:cNvPr id="656" name="Google Shape;656;p55"/>
            <p:cNvSpPr/>
            <p:nvPr/>
          </p:nvSpPr>
          <p:spPr>
            <a:xfrm>
              <a:off x="2268538" y="5126407"/>
              <a:ext cx="4668531" cy="115739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662" name="Google Shape;662;p5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663" name="Google Shape;663;p5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669" name="Google Shape;669;p5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Discrete Example</a:t>
            </a:r>
            <a:endParaRPr/>
          </a:p>
        </p:txBody>
      </p:sp>
      <p:graphicFrame>
        <p:nvGraphicFramePr>
          <p:cNvPr id="670" name="Google Shape;670;p57"/>
          <p:cNvGraphicFramePr/>
          <p:nvPr/>
        </p:nvGraphicFramePr>
        <p:xfrm>
          <a:off x="1042988" y="1851025"/>
          <a:ext cx="7200900" cy="4610100"/>
        </p:xfrm>
        <a:graphic>
          <a:graphicData uri="http://schemas.openxmlformats.org/presentationml/2006/ole">
            <mc:AlternateContent xmlns:mc="http://schemas.openxmlformats.org/markup-compatibility/2006">
              <mc:Choice xmlns:v="urn:schemas-microsoft-com:vml" Requires="v">
                <p:oleObj spid="_x0000_s4153" r:id="rId4" imgW="7200900" imgH="4610100" progId="">
                  <p:embed/>
                </p:oleObj>
              </mc:Choice>
              <mc:Fallback>
                <p:oleObj r:id="rId4" imgW="7200900" imgH="4610100" progId="">
                  <p:embed/>
                  <p:pic>
                    <p:nvPicPr>
                      <p:cNvPr id="670" name="Google Shape;670;p57"/>
                      <p:cNvPicPr preferRelativeResize="0"/>
                      <p:nvPr/>
                    </p:nvPicPr>
                    <p:blipFill rotWithShape="1">
                      <a:blip r:embed="rId5">
                        <a:alphaModFix/>
                      </a:blip>
                      <a:srcRect/>
                      <a:stretch/>
                    </p:blipFill>
                    <p:spPr>
                      <a:xfrm>
                        <a:off x="1042988" y="1851025"/>
                        <a:ext cx="7200900" cy="4610100"/>
                      </a:xfrm>
                      <a:prstGeom prst="rect">
                        <a:avLst/>
                      </a:prstGeom>
                      <a:noFill/>
                      <a:ln>
                        <a:noFill/>
                      </a:ln>
                    </p:spPr>
                  </p:pic>
                </p:oleObj>
              </mc:Fallback>
            </mc:AlternateContent>
          </a:graphicData>
        </a:graphic>
      </p:graphicFrame>
      <p:grpSp>
        <p:nvGrpSpPr>
          <p:cNvPr id="4" name="群組 3"/>
          <p:cNvGrpSpPr/>
          <p:nvPr/>
        </p:nvGrpSpPr>
        <p:grpSpPr>
          <a:xfrm>
            <a:off x="5559528" y="4117975"/>
            <a:ext cx="3018629" cy="958532"/>
            <a:chOff x="5559528" y="4117975"/>
            <a:chExt cx="3018629" cy="958532"/>
          </a:xfrm>
        </p:grpSpPr>
        <p:pic>
          <p:nvPicPr>
            <p:cNvPr id="8" name="Google Shape;609;p52"/>
            <p:cNvPicPr preferRelativeResize="0">
              <a:picLocks noChangeAspect="1"/>
            </p:cNvPicPr>
            <p:nvPr/>
          </p:nvPicPr>
          <p:blipFill rotWithShape="1">
            <a:blip r:embed="rId6">
              <a:alphaModFix/>
            </a:blip>
            <a:srcRect/>
            <a:stretch/>
          </p:blipFill>
          <p:spPr>
            <a:xfrm>
              <a:off x="5559528" y="4117975"/>
              <a:ext cx="3018629" cy="468000"/>
            </a:xfrm>
            <a:prstGeom prst="rect">
              <a:avLst/>
            </a:prstGeom>
            <a:noFill/>
            <a:ln>
              <a:noFill/>
            </a:ln>
          </p:spPr>
        </p:pic>
        <p:pic>
          <p:nvPicPr>
            <p:cNvPr id="3" name="圖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8053" y="4608507"/>
              <a:ext cx="1713654" cy="46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677" name="Google Shape;677;p5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Discrete Example (cont.)</a:t>
            </a:r>
            <a:endParaRPr/>
          </a:p>
        </p:txBody>
      </p:sp>
      <p:pic>
        <p:nvPicPr>
          <p:cNvPr id="678" name="Google Shape;678;p58"/>
          <p:cNvPicPr preferRelativeResize="0">
            <a:picLocks noGrp="1"/>
          </p:cNvPicPr>
          <p:nvPr>
            <p:ph type="body" idx="1"/>
          </p:nvPr>
        </p:nvPicPr>
        <p:blipFill rotWithShape="1">
          <a:blip r:embed="rId3">
            <a:alphaModFix/>
          </a:blip>
          <a:srcRect/>
          <a:stretch/>
        </p:blipFill>
        <p:spPr>
          <a:xfrm>
            <a:off x="250825" y="1955800"/>
            <a:ext cx="8353425" cy="4116388"/>
          </a:xfrm>
          <a:prstGeom prst="rect">
            <a:avLst/>
          </a:prstGeom>
          <a:noFill/>
          <a:ln>
            <a:noFill/>
          </a:ln>
        </p:spPr>
      </p:pic>
      <p:sp>
        <p:nvSpPr>
          <p:cNvPr id="679" name="Google Shape;679;p58"/>
          <p:cNvSpPr txBox="1"/>
          <p:nvPr/>
        </p:nvSpPr>
        <p:spPr>
          <a:xfrm>
            <a:off x="4356100" y="3357563"/>
            <a:ext cx="2159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a:p>
        </p:txBody>
      </p:sp>
      <p:sp>
        <p:nvSpPr>
          <p:cNvPr id="680" name="Google Shape;680;p58"/>
          <p:cNvSpPr txBox="1"/>
          <p:nvPr/>
        </p:nvSpPr>
        <p:spPr>
          <a:xfrm>
            <a:off x="4356100" y="4365625"/>
            <a:ext cx="2159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a:p>
        </p:txBody>
      </p:sp>
      <p:pic>
        <p:nvPicPr>
          <p:cNvPr id="681" name="Google Shape;681;p58"/>
          <p:cNvPicPr preferRelativeResize="0"/>
          <p:nvPr/>
        </p:nvPicPr>
        <p:blipFill rotWithShape="1">
          <a:blip r:embed="rId4">
            <a:alphaModFix/>
          </a:blip>
          <a:srcRect/>
          <a:stretch/>
        </p:blipFill>
        <p:spPr>
          <a:xfrm>
            <a:off x="3116263" y="2486675"/>
            <a:ext cx="1021680" cy="396000"/>
          </a:xfrm>
          <a:prstGeom prst="rect">
            <a:avLst/>
          </a:prstGeom>
          <a:noFill/>
          <a:ln>
            <a:noFill/>
          </a:ln>
        </p:spPr>
      </p:pic>
      <p:grpSp>
        <p:nvGrpSpPr>
          <p:cNvPr id="3" name="群組 2"/>
          <p:cNvGrpSpPr/>
          <p:nvPr/>
        </p:nvGrpSpPr>
        <p:grpSpPr>
          <a:xfrm>
            <a:off x="58403" y="1943100"/>
            <a:ext cx="2801433" cy="3272029"/>
            <a:chOff x="58403" y="1943100"/>
            <a:chExt cx="2801433" cy="3272029"/>
          </a:xfrm>
        </p:grpSpPr>
        <p:pic>
          <p:nvPicPr>
            <p:cNvPr id="682" name="Google Shape;682;p58"/>
            <p:cNvPicPr preferRelativeResize="0"/>
            <p:nvPr/>
          </p:nvPicPr>
          <p:blipFill rotWithShape="1">
            <a:blip r:embed="rId5">
              <a:alphaModFix/>
            </a:blip>
            <a:srcRect/>
            <a:stretch/>
          </p:blipFill>
          <p:spPr>
            <a:xfrm>
              <a:off x="58403" y="1943100"/>
              <a:ext cx="2352000" cy="2520000"/>
            </a:xfrm>
            <a:prstGeom prst="rect">
              <a:avLst/>
            </a:prstGeom>
            <a:noFill/>
            <a:ln>
              <a:noFill/>
            </a:ln>
          </p:spPr>
        </p:pic>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05" y="4639129"/>
              <a:ext cx="2697231" cy="576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689" name="Google Shape;689;p5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Measurement</a:t>
            </a:r>
            <a:endParaRPr/>
          </a:p>
        </p:txBody>
      </p:sp>
      <p:sp>
        <p:nvSpPr>
          <p:cNvPr id="690" name="Google Shape;690;p59"/>
          <p:cNvSpPr txBox="1">
            <a:spLocks noGrp="1"/>
          </p:cNvSpPr>
          <p:nvPr>
            <p:ph type="body" idx="1"/>
          </p:nvPr>
        </p:nvSpPr>
        <p:spPr>
          <a:xfrm>
            <a:off x="611188"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Recall that</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Discrete Measurement :</a:t>
            </a:r>
            <a:endParaRPr/>
          </a:p>
          <a:p>
            <a:pPr marL="0" lvl="0" indent="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Continuous Measurement : </a:t>
            </a:r>
            <a:endParaRPr/>
          </a:p>
        </p:txBody>
      </p:sp>
      <p:pic>
        <p:nvPicPr>
          <p:cNvPr id="691" name="Google Shape;691;p59"/>
          <p:cNvPicPr preferRelativeResize="0"/>
          <p:nvPr/>
        </p:nvPicPr>
        <p:blipFill rotWithShape="1">
          <a:blip r:embed="rId3">
            <a:alphaModFix/>
          </a:blip>
          <a:srcRect/>
          <a:stretch/>
        </p:blipFill>
        <p:spPr>
          <a:xfrm>
            <a:off x="1260475" y="5106988"/>
            <a:ext cx="6607175" cy="1152525"/>
          </a:xfrm>
          <a:prstGeom prst="rect">
            <a:avLst/>
          </a:prstGeom>
          <a:noFill/>
          <a:ln>
            <a:noFill/>
          </a:ln>
        </p:spPr>
      </p:pic>
      <p:pic>
        <p:nvPicPr>
          <p:cNvPr id="692" name="Google Shape;692;p59"/>
          <p:cNvPicPr preferRelativeResize="0"/>
          <p:nvPr/>
        </p:nvPicPr>
        <p:blipFill rotWithShape="1">
          <a:blip r:embed="rId4">
            <a:alphaModFix/>
          </a:blip>
          <a:srcRect/>
          <a:stretch/>
        </p:blipFill>
        <p:spPr>
          <a:xfrm>
            <a:off x="5651500" y="4149725"/>
            <a:ext cx="3081338" cy="719138"/>
          </a:xfrm>
          <a:prstGeom prst="rect">
            <a:avLst/>
          </a:prstGeom>
          <a:noFill/>
          <a:ln>
            <a:noFill/>
          </a:ln>
        </p:spPr>
      </p:pic>
      <p:pic>
        <p:nvPicPr>
          <p:cNvPr id="693" name="Google Shape;693;p59"/>
          <p:cNvPicPr preferRelativeResize="0"/>
          <p:nvPr/>
        </p:nvPicPr>
        <p:blipFill rotWithShape="1">
          <a:blip r:embed="rId5">
            <a:alphaModFix/>
          </a:blip>
          <a:srcRect/>
          <a:stretch/>
        </p:blipFill>
        <p:spPr>
          <a:xfrm>
            <a:off x="5094288" y="3190875"/>
            <a:ext cx="2913062" cy="720725"/>
          </a:xfrm>
          <a:prstGeom prst="rect">
            <a:avLst/>
          </a:prstGeom>
          <a:noFill/>
          <a:ln>
            <a:noFill/>
          </a:ln>
        </p:spPr>
      </p:pic>
      <p:pic>
        <p:nvPicPr>
          <p:cNvPr id="694" name="Google Shape;694;p59"/>
          <p:cNvPicPr preferRelativeResize="0"/>
          <p:nvPr/>
        </p:nvPicPr>
        <p:blipFill rotWithShape="1">
          <a:blip r:embed="rId6">
            <a:alphaModFix/>
          </a:blip>
          <a:srcRect/>
          <a:stretch/>
        </p:blipFill>
        <p:spPr>
          <a:xfrm>
            <a:off x="2987675" y="2051050"/>
            <a:ext cx="4568825" cy="863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4" name="Google Shape;114;p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15" name="Google Shape;115;p6"/>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16" name="Google Shape;116;p6"/>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17" name="Google Shape;117;p6"/>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18" name="Google Shape;118;p6"/>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19" name="Google Shape;119;p6"/>
          <p:cNvCxnSpPr>
            <a:stCxn id="116" idx="2"/>
            <a:endCxn id="117"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20" name="Google Shape;120;p6"/>
          <p:cNvCxnSpPr>
            <a:stCxn id="115" idx="3"/>
            <a:endCxn id="116"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21" name="Google Shape;121;p6"/>
          <p:cNvSpPr txBox="1"/>
          <p:nvPr/>
        </p:nvSpPr>
        <p:spPr>
          <a:xfrm>
            <a:off x="1096963" y="3125788"/>
            <a:ext cx="2232025"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projected segments)</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60"/>
          <p:cNvPicPr preferRelativeResize="0"/>
          <p:nvPr/>
        </p:nvPicPr>
        <p:blipFill rotWithShape="1">
          <a:blip r:embed="rId3">
            <a:alphaModFix/>
          </a:blip>
          <a:srcRect/>
          <a:stretch/>
        </p:blipFill>
        <p:spPr>
          <a:xfrm>
            <a:off x="1641475" y="5445125"/>
            <a:ext cx="5307013" cy="1008063"/>
          </a:xfrm>
          <a:prstGeom prst="rect">
            <a:avLst/>
          </a:prstGeom>
          <a:noFill/>
          <a:ln>
            <a:noFill/>
          </a:ln>
        </p:spPr>
      </p:pic>
      <p:sp>
        <p:nvSpPr>
          <p:cNvPr id="701" name="Google Shape;701;p6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02" name="Google Shape;702;p6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Measurement (cont.)</a:t>
            </a:r>
            <a:endParaRPr/>
          </a:p>
        </p:txBody>
      </p:sp>
      <p:pic>
        <p:nvPicPr>
          <p:cNvPr id="703" name="Google Shape;703;p60"/>
          <p:cNvPicPr preferRelativeResize="0"/>
          <p:nvPr/>
        </p:nvPicPr>
        <p:blipFill rotWithShape="1">
          <a:blip r:embed="rId4">
            <a:alphaModFix/>
          </a:blip>
          <a:srcRect/>
          <a:stretch/>
        </p:blipFill>
        <p:spPr>
          <a:xfrm>
            <a:off x="1630363" y="1911350"/>
            <a:ext cx="5781675" cy="1008063"/>
          </a:xfrm>
          <a:prstGeom prst="rect">
            <a:avLst/>
          </a:prstGeom>
          <a:noFill/>
          <a:ln>
            <a:noFill/>
          </a:ln>
        </p:spPr>
      </p:pic>
      <p:pic>
        <p:nvPicPr>
          <p:cNvPr id="704" name="Google Shape;704;p60"/>
          <p:cNvPicPr preferRelativeResize="0"/>
          <p:nvPr/>
        </p:nvPicPr>
        <p:blipFill rotWithShape="1">
          <a:blip r:embed="rId5">
            <a:alphaModFix/>
          </a:blip>
          <a:srcRect/>
          <a:stretch/>
        </p:blipFill>
        <p:spPr>
          <a:xfrm>
            <a:off x="2700338" y="2914650"/>
            <a:ext cx="5305425" cy="1008063"/>
          </a:xfrm>
          <a:prstGeom prst="rect">
            <a:avLst/>
          </a:prstGeom>
          <a:noFill/>
          <a:ln>
            <a:noFill/>
          </a:ln>
        </p:spPr>
      </p:pic>
      <p:grpSp>
        <p:nvGrpSpPr>
          <p:cNvPr id="705" name="Google Shape;705;p60"/>
          <p:cNvGrpSpPr/>
          <p:nvPr/>
        </p:nvGrpSpPr>
        <p:grpSpPr>
          <a:xfrm>
            <a:off x="663575" y="3994150"/>
            <a:ext cx="8285163" cy="461963"/>
            <a:chOff x="7884368" y="1869636"/>
            <a:chExt cx="8285281" cy="461665"/>
          </a:xfrm>
        </p:grpSpPr>
        <p:pic>
          <p:nvPicPr>
            <p:cNvPr id="706" name="Google Shape;706;p60"/>
            <p:cNvPicPr preferRelativeResize="0"/>
            <p:nvPr/>
          </p:nvPicPr>
          <p:blipFill rotWithShape="1">
            <a:blip r:embed="rId6">
              <a:alphaModFix/>
            </a:blip>
            <a:srcRect/>
            <a:stretch/>
          </p:blipFill>
          <p:spPr>
            <a:xfrm>
              <a:off x="8748464" y="1916832"/>
              <a:ext cx="3597486" cy="396000"/>
            </a:xfrm>
            <a:prstGeom prst="rect">
              <a:avLst/>
            </a:prstGeom>
            <a:noFill/>
            <a:ln>
              <a:noFill/>
            </a:ln>
          </p:spPr>
        </p:pic>
        <p:sp>
          <p:nvSpPr>
            <p:cNvPr id="707" name="Google Shape;707;p60"/>
            <p:cNvSpPr txBox="1"/>
            <p:nvPr/>
          </p:nvSpPr>
          <p:spPr>
            <a:xfrm>
              <a:off x="7884368" y="1869636"/>
              <a:ext cx="82852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Note:                                             by Fair Game Assumption</a:t>
              </a:r>
              <a:endParaRPr sz="2400">
                <a:solidFill>
                  <a:schemeClr val="dk1"/>
                </a:solidFill>
                <a:latin typeface="Arial"/>
                <a:ea typeface="Arial"/>
                <a:cs typeface="Arial"/>
                <a:sym typeface="Arial"/>
              </a:endParaRPr>
            </a:p>
          </p:txBody>
        </p:sp>
      </p:grpSp>
      <p:pic>
        <p:nvPicPr>
          <p:cNvPr id="708" name="Google Shape;708;p60"/>
          <p:cNvPicPr preferRelativeResize="0"/>
          <p:nvPr/>
        </p:nvPicPr>
        <p:blipFill rotWithShape="1">
          <a:blip r:embed="rId7">
            <a:alphaModFix/>
          </a:blip>
          <a:srcRect/>
          <a:stretch/>
        </p:blipFill>
        <p:spPr>
          <a:xfrm>
            <a:off x="1630363" y="4470400"/>
            <a:ext cx="5983287" cy="10080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6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15" name="Google Shape;715;p6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Measurement (cont.)</a:t>
            </a:r>
            <a:endParaRPr/>
          </a:p>
        </p:txBody>
      </p:sp>
      <p:pic>
        <p:nvPicPr>
          <p:cNvPr id="716" name="Google Shape;716;p61"/>
          <p:cNvPicPr preferRelativeResize="0"/>
          <p:nvPr/>
        </p:nvPicPr>
        <p:blipFill rotWithShape="1">
          <a:blip r:embed="rId3">
            <a:alphaModFix/>
          </a:blip>
          <a:srcRect/>
          <a:stretch/>
        </p:blipFill>
        <p:spPr>
          <a:xfrm>
            <a:off x="1630363" y="1911350"/>
            <a:ext cx="5781675" cy="1008063"/>
          </a:xfrm>
          <a:prstGeom prst="rect">
            <a:avLst/>
          </a:prstGeom>
          <a:noFill/>
          <a:ln>
            <a:noFill/>
          </a:ln>
        </p:spPr>
      </p:pic>
      <p:pic>
        <p:nvPicPr>
          <p:cNvPr id="717" name="Google Shape;717;p61"/>
          <p:cNvPicPr preferRelativeResize="0"/>
          <p:nvPr/>
        </p:nvPicPr>
        <p:blipFill rotWithShape="1">
          <a:blip r:embed="rId4">
            <a:alphaModFix/>
          </a:blip>
          <a:srcRect/>
          <a:stretch/>
        </p:blipFill>
        <p:spPr>
          <a:xfrm>
            <a:off x="2700338" y="2994025"/>
            <a:ext cx="5305425" cy="1008063"/>
          </a:xfrm>
          <a:prstGeom prst="rect">
            <a:avLst/>
          </a:prstGeom>
          <a:noFill/>
          <a:ln>
            <a:noFill/>
          </a:ln>
        </p:spPr>
      </p:pic>
      <p:pic>
        <p:nvPicPr>
          <p:cNvPr id="718" name="Google Shape;718;p61"/>
          <p:cNvPicPr preferRelativeResize="0"/>
          <p:nvPr/>
        </p:nvPicPr>
        <p:blipFill rotWithShape="1">
          <a:blip r:embed="rId5">
            <a:alphaModFix/>
          </a:blip>
          <a:srcRect/>
          <a:stretch/>
        </p:blipFill>
        <p:spPr>
          <a:xfrm>
            <a:off x="2682875" y="4733925"/>
            <a:ext cx="4360863" cy="1079500"/>
          </a:xfrm>
          <a:prstGeom prst="rect">
            <a:avLst/>
          </a:prstGeom>
          <a:noFill/>
          <a:ln>
            <a:noFill/>
          </a:ln>
        </p:spPr>
      </p:pic>
      <p:sp>
        <p:nvSpPr>
          <p:cNvPr id="719" name="Google Shape;719;p61"/>
          <p:cNvSpPr txBox="1"/>
          <p:nvPr/>
        </p:nvSpPr>
        <p:spPr>
          <a:xfrm>
            <a:off x="1042988" y="5016500"/>
            <a:ext cx="2232025" cy="5984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b="1">
                <a:solidFill>
                  <a:schemeClr val="dk1"/>
                </a:solidFill>
                <a:latin typeface="Arial"/>
                <a:ea typeface="Arial"/>
                <a:cs typeface="Arial"/>
                <a:sym typeface="Arial"/>
              </a:rPr>
              <a:t>Choose</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720" name="Google Shape;720;p61"/>
          <p:cNvSpPr/>
          <p:nvPr/>
        </p:nvSpPr>
        <p:spPr>
          <a:xfrm>
            <a:off x="5148263" y="3138488"/>
            <a:ext cx="2447925" cy="93821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21" name="Google Shape;721;p61"/>
          <p:cNvCxnSpPr>
            <a:stCxn id="720" idx="2"/>
          </p:cNvCxnSpPr>
          <p:nvPr/>
        </p:nvCxnSpPr>
        <p:spPr>
          <a:xfrm flipH="1">
            <a:off x="5867325" y="4076700"/>
            <a:ext cx="504900" cy="792300"/>
          </a:xfrm>
          <a:prstGeom prst="straightConnector1">
            <a:avLst/>
          </a:prstGeom>
          <a:noFill/>
          <a:ln w="19050" cap="flat" cmpd="sng">
            <a:solidFill>
              <a:srgbClr val="FF0000"/>
            </a:solidFill>
            <a:prstDash val="solid"/>
            <a:miter lim="800000"/>
            <a:headEnd type="none" w="sm" len="sm"/>
            <a:tailEnd type="stealth" w="med" len="med"/>
          </a:ln>
        </p:spPr>
      </p:cxnSp>
      <p:cxnSp>
        <p:nvCxnSpPr>
          <p:cNvPr id="722" name="Google Shape;722;p61"/>
          <p:cNvCxnSpPr/>
          <p:nvPr/>
        </p:nvCxnSpPr>
        <p:spPr>
          <a:xfrm rot="10800000">
            <a:off x="3492500" y="5491163"/>
            <a:ext cx="1128713" cy="657225"/>
          </a:xfrm>
          <a:prstGeom prst="straightConnector1">
            <a:avLst/>
          </a:prstGeom>
          <a:noFill/>
          <a:ln w="19050" cap="flat" cmpd="sng">
            <a:solidFill>
              <a:schemeClr val="dk1"/>
            </a:solidFill>
            <a:prstDash val="solid"/>
            <a:miter lim="800000"/>
            <a:headEnd type="none" w="sm" len="sm"/>
            <a:tailEnd type="stealth" w="med" len="med"/>
          </a:ln>
        </p:spPr>
      </p:cxnSp>
      <p:cxnSp>
        <p:nvCxnSpPr>
          <p:cNvPr id="723" name="Google Shape;723;p61"/>
          <p:cNvCxnSpPr/>
          <p:nvPr/>
        </p:nvCxnSpPr>
        <p:spPr>
          <a:xfrm rot="10800000" flipH="1">
            <a:off x="5429250" y="5238750"/>
            <a:ext cx="582613" cy="909638"/>
          </a:xfrm>
          <a:prstGeom prst="straightConnector1">
            <a:avLst/>
          </a:prstGeom>
          <a:noFill/>
          <a:ln w="19050" cap="flat" cmpd="sng">
            <a:solidFill>
              <a:schemeClr val="dk1"/>
            </a:solidFill>
            <a:prstDash val="solid"/>
            <a:miter lim="800000"/>
            <a:headEnd type="none" w="sm" len="sm"/>
            <a:tailEnd type="stealth" w="med" len="med"/>
          </a:ln>
        </p:spPr>
      </p:cxnSp>
      <p:sp>
        <p:nvSpPr>
          <p:cNvPr id="724" name="Google Shape;724;p61"/>
          <p:cNvSpPr/>
          <p:nvPr/>
        </p:nvSpPr>
        <p:spPr>
          <a:xfrm>
            <a:off x="4149725" y="6100763"/>
            <a:ext cx="2798763"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continuous measurement </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6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730" name="Google Shape;730;p6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731" name="Google Shape;731;p6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6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38" name="Google Shape;738;p6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a:t>
            </a:r>
            <a:endParaRPr/>
          </a:p>
        </p:txBody>
      </p:sp>
      <p:sp>
        <p:nvSpPr>
          <p:cNvPr id="739" name="Google Shape;739;p63"/>
          <p:cNvSpPr txBox="1">
            <a:spLocks noGrp="1"/>
          </p:cNvSpPr>
          <p:nvPr>
            <p:ph type="body" idx="1"/>
          </p:nvPr>
        </p:nvSpPr>
        <p:spPr>
          <a:xfrm>
            <a:off x="611188"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For </a:t>
            </a:r>
            <a:r>
              <a:rPr lang="en-US"/>
              <a:t>the </a:t>
            </a:r>
            <a:r>
              <a:rPr lang="en-US" smtClean="0"/>
              <a:t>example</a:t>
            </a:r>
            <a:r>
              <a:rPr lang="en-US" dirty="0"/>
              <a:t>, try the continuous density function of the measurements:</a:t>
            </a:r>
            <a:endParaRPr dirty="0"/>
          </a:p>
          <a:p>
            <a:pPr marL="342900" lvl="0" indent="-342900" algn="l" rtl="0">
              <a:spcBef>
                <a:spcPts val="600"/>
              </a:spcBef>
              <a:spcAft>
                <a:spcPts val="0"/>
              </a:spcAft>
              <a:buSzPts val="2100"/>
              <a:buFont typeface="Noto Sans Symbols"/>
              <a:buNone/>
            </a:pPr>
            <a:r>
              <a:rPr lang="en-US" dirty="0"/>
              <a:t>                         and</a:t>
            </a:r>
            <a:endParaRPr dirty="0"/>
          </a:p>
          <a:p>
            <a:pPr marL="342900" lvl="0" indent="-342900" algn="l" rtl="0">
              <a:spcBef>
                <a:spcPts val="600"/>
              </a:spcBef>
              <a:spcAft>
                <a:spcPts val="0"/>
              </a:spcAft>
              <a:buSzPts val="2100"/>
              <a:buChar char="●"/>
            </a:pPr>
            <a:r>
              <a:rPr lang="en-US" dirty="0"/>
              <a:t>Prove that they are indeed </a:t>
            </a:r>
            <a:r>
              <a:rPr lang="en-US" b="1" dirty="0"/>
              <a:t>density function</a:t>
            </a:r>
            <a:endParaRPr dirty="0"/>
          </a:p>
        </p:txBody>
      </p:sp>
      <p:pic>
        <p:nvPicPr>
          <p:cNvPr id="740" name="Google Shape;740;p63"/>
          <p:cNvPicPr preferRelativeResize="0"/>
          <p:nvPr/>
        </p:nvPicPr>
        <p:blipFill rotWithShape="1">
          <a:blip r:embed="rId3">
            <a:alphaModFix/>
          </a:blip>
          <a:srcRect/>
          <a:stretch/>
        </p:blipFill>
        <p:spPr>
          <a:xfrm>
            <a:off x="4090988" y="3060700"/>
            <a:ext cx="3500437" cy="466725"/>
          </a:xfrm>
          <a:prstGeom prst="rect">
            <a:avLst/>
          </a:prstGeom>
          <a:noFill/>
          <a:ln>
            <a:noFill/>
          </a:ln>
        </p:spPr>
      </p:pic>
      <p:pic>
        <p:nvPicPr>
          <p:cNvPr id="741" name="Google Shape;741;p63"/>
          <p:cNvPicPr preferRelativeResize="0"/>
          <p:nvPr/>
        </p:nvPicPr>
        <p:blipFill rotWithShape="1">
          <a:blip r:embed="rId4">
            <a:alphaModFix/>
          </a:blip>
          <a:srcRect/>
          <a:stretch/>
        </p:blipFill>
        <p:spPr>
          <a:xfrm>
            <a:off x="1160463" y="5283200"/>
            <a:ext cx="3092450" cy="900113"/>
          </a:xfrm>
          <a:prstGeom prst="rect">
            <a:avLst/>
          </a:prstGeom>
          <a:noFill/>
          <a:ln>
            <a:noFill/>
          </a:ln>
        </p:spPr>
      </p:pic>
      <p:pic>
        <p:nvPicPr>
          <p:cNvPr id="742" name="Google Shape;742;p63"/>
          <p:cNvPicPr preferRelativeResize="0"/>
          <p:nvPr/>
        </p:nvPicPr>
        <p:blipFill rotWithShape="1">
          <a:blip r:embed="rId5">
            <a:alphaModFix/>
          </a:blip>
          <a:srcRect/>
          <a:stretch/>
        </p:blipFill>
        <p:spPr>
          <a:xfrm>
            <a:off x="1160463" y="4246563"/>
            <a:ext cx="2184400" cy="900112"/>
          </a:xfrm>
          <a:prstGeom prst="rect">
            <a:avLst/>
          </a:prstGeom>
          <a:noFill/>
          <a:ln>
            <a:noFill/>
          </a:ln>
        </p:spPr>
      </p:pic>
      <p:pic>
        <p:nvPicPr>
          <p:cNvPr id="743" name="Google Shape;743;p63"/>
          <p:cNvPicPr preferRelativeResize="0"/>
          <p:nvPr/>
        </p:nvPicPr>
        <p:blipFill rotWithShape="1">
          <a:blip r:embed="rId6">
            <a:alphaModFix/>
          </a:blip>
          <a:srcRect/>
          <a:stretch/>
        </p:blipFill>
        <p:spPr>
          <a:xfrm>
            <a:off x="1049338" y="3060700"/>
            <a:ext cx="2235200" cy="466725"/>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50" name="Google Shape;750;p6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751" name="Google Shape;751;p6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Suppose that the prior probability of       </a:t>
            </a:r>
            <a:endParaRPr/>
          </a:p>
          <a:p>
            <a:pPr marL="342900" lvl="0" indent="-342900" algn="l" rtl="0">
              <a:spcBef>
                <a:spcPts val="600"/>
              </a:spcBef>
              <a:spcAft>
                <a:spcPts val="0"/>
              </a:spcAft>
              <a:buSzPts val="2100"/>
              <a:buFont typeface="Noto Sans Symbols"/>
              <a:buNone/>
            </a:pPr>
            <a:r>
              <a:rPr lang="en-US"/>
              <a:t>    is     and the prior probability of      is     </a:t>
            </a:r>
            <a:endParaRPr/>
          </a:p>
          <a:p>
            <a:pPr marL="342900" lvl="0" indent="-342900" algn="l" rtl="0">
              <a:spcBef>
                <a:spcPts val="600"/>
              </a:spcBef>
              <a:spcAft>
                <a:spcPts val="0"/>
              </a:spcAft>
              <a:buSzPts val="2100"/>
              <a:buFont typeface="Noto Sans Symbols"/>
              <a:buNone/>
            </a:pPr>
            <a:r>
              <a:rPr lang="en-US"/>
              <a:t>    and using an identity economic gain matrix</a:t>
            </a:r>
            <a:endParaRPr/>
          </a:p>
          <a:p>
            <a:pPr marL="342900" lvl="0" indent="-34290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 </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 </a:t>
            </a:r>
            <a:endParaRPr/>
          </a:p>
          <a:p>
            <a:pPr marL="342900" lvl="0" indent="-342900" algn="l" rtl="0">
              <a:spcBef>
                <a:spcPts val="600"/>
              </a:spcBef>
              <a:spcAft>
                <a:spcPts val="0"/>
              </a:spcAft>
              <a:buSzPts val="2100"/>
              <a:buFont typeface="Noto Sans Symbols"/>
              <a:buNone/>
            </a:pPr>
            <a:endParaRPr/>
          </a:p>
          <a:p>
            <a:pPr marL="342900" lvl="0" indent="-209550" algn="l" rtl="0">
              <a:spcBef>
                <a:spcPts val="600"/>
              </a:spcBef>
              <a:spcAft>
                <a:spcPts val="0"/>
              </a:spcAft>
              <a:buSzPts val="2100"/>
              <a:buNone/>
            </a:pPr>
            <a:endParaRPr/>
          </a:p>
        </p:txBody>
      </p:sp>
      <p:pic>
        <p:nvPicPr>
          <p:cNvPr id="752" name="Google Shape;752;p64"/>
          <p:cNvPicPr preferRelativeResize="0"/>
          <p:nvPr/>
        </p:nvPicPr>
        <p:blipFill rotWithShape="1">
          <a:blip r:embed="rId3">
            <a:alphaModFix/>
          </a:blip>
          <a:srcRect/>
          <a:stretch/>
        </p:blipFill>
        <p:spPr>
          <a:xfrm>
            <a:off x="7399338" y="2600325"/>
            <a:ext cx="171450" cy="539750"/>
          </a:xfrm>
          <a:prstGeom prst="rect">
            <a:avLst/>
          </a:prstGeom>
          <a:noFill/>
          <a:ln>
            <a:noFill/>
          </a:ln>
        </p:spPr>
      </p:pic>
      <p:pic>
        <p:nvPicPr>
          <p:cNvPr id="753" name="Google Shape;753;p64"/>
          <p:cNvPicPr preferRelativeResize="0"/>
          <p:nvPr/>
        </p:nvPicPr>
        <p:blipFill rotWithShape="1">
          <a:blip r:embed="rId4">
            <a:alphaModFix/>
          </a:blip>
          <a:srcRect/>
          <a:stretch/>
        </p:blipFill>
        <p:spPr>
          <a:xfrm>
            <a:off x="1660525" y="2600325"/>
            <a:ext cx="171450" cy="539750"/>
          </a:xfrm>
          <a:prstGeom prst="rect">
            <a:avLst/>
          </a:prstGeom>
          <a:noFill/>
          <a:ln>
            <a:noFill/>
          </a:ln>
        </p:spPr>
      </p:pic>
      <p:pic>
        <p:nvPicPr>
          <p:cNvPr id="754" name="Google Shape;754;p64"/>
          <p:cNvPicPr preferRelativeResize="0"/>
          <p:nvPr/>
        </p:nvPicPr>
        <p:blipFill rotWithShape="1">
          <a:blip r:embed="rId5">
            <a:alphaModFix/>
          </a:blip>
          <a:srcRect/>
          <a:stretch/>
        </p:blipFill>
        <p:spPr>
          <a:xfrm>
            <a:off x="7308850" y="2162175"/>
            <a:ext cx="352425" cy="352425"/>
          </a:xfrm>
          <a:prstGeom prst="rect">
            <a:avLst/>
          </a:prstGeom>
          <a:noFill/>
          <a:ln>
            <a:noFill/>
          </a:ln>
        </p:spPr>
      </p:pic>
      <p:pic>
        <p:nvPicPr>
          <p:cNvPr id="755" name="Google Shape;755;p64"/>
          <p:cNvPicPr preferRelativeResize="0"/>
          <p:nvPr/>
        </p:nvPicPr>
        <p:blipFill rotWithShape="1">
          <a:blip r:embed="rId6">
            <a:alphaModFix/>
          </a:blip>
          <a:srcRect/>
          <a:stretch/>
        </p:blipFill>
        <p:spPr>
          <a:xfrm>
            <a:off x="6524625" y="2693988"/>
            <a:ext cx="352425" cy="352425"/>
          </a:xfrm>
          <a:prstGeom prst="rect">
            <a:avLst/>
          </a:prstGeom>
          <a:noFill/>
          <a:ln>
            <a:noFill/>
          </a:ln>
        </p:spPr>
      </p:pic>
      <p:pic>
        <p:nvPicPr>
          <p:cNvPr id="756" name="Google Shape;756;p64"/>
          <p:cNvPicPr preferRelativeResize="0"/>
          <p:nvPr/>
        </p:nvPicPr>
        <p:blipFill rotWithShape="1">
          <a:blip r:embed="rId7">
            <a:alphaModFix/>
          </a:blip>
          <a:srcRect/>
          <a:stretch/>
        </p:blipFill>
        <p:spPr>
          <a:xfrm>
            <a:off x="1020763" y="5229225"/>
            <a:ext cx="7727950" cy="828675"/>
          </a:xfrm>
          <a:prstGeom prst="rect">
            <a:avLst/>
          </a:prstGeom>
          <a:noFill/>
          <a:ln>
            <a:noFill/>
          </a:ln>
        </p:spPr>
      </p:pic>
      <p:pic>
        <p:nvPicPr>
          <p:cNvPr id="757" name="Google Shape;757;p64"/>
          <p:cNvPicPr preferRelativeResize="0"/>
          <p:nvPr/>
        </p:nvPicPr>
        <p:blipFill rotWithShape="1">
          <a:blip r:embed="rId8">
            <a:alphaModFix/>
          </a:blip>
          <a:srcRect/>
          <a:stretch/>
        </p:blipFill>
        <p:spPr>
          <a:xfrm>
            <a:off x="1042988" y="4221163"/>
            <a:ext cx="6438900" cy="719137"/>
          </a:xfrm>
          <a:prstGeom prst="rect">
            <a:avLst/>
          </a:prstGeom>
          <a:noFill/>
          <a:ln>
            <a:noFill/>
          </a:ln>
        </p:spPr>
      </p:pic>
      <p:grpSp>
        <p:nvGrpSpPr>
          <p:cNvPr id="758" name="Google Shape;758;p64"/>
          <p:cNvGrpSpPr/>
          <p:nvPr/>
        </p:nvGrpSpPr>
        <p:grpSpPr>
          <a:xfrm>
            <a:off x="1995488" y="3716338"/>
            <a:ext cx="4260850" cy="481012"/>
            <a:chOff x="1995371" y="3717032"/>
            <a:chExt cx="4260967" cy="480319"/>
          </a:xfrm>
        </p:grpSpPr>
        <p:pic>
          <p:nvPicPr>
            <p:cNvPr id="759" name="Google Shape;759;p64"/>
            <p:cNvPicPr preferRelativeResize="0"/>
            <p:nvPr/>
          </p:nvPicPr>
          <p:blipFill rotWithShape="1">
            <a:blip r:embed="rId9">
              <a:alphaModFix/>
            </a:blip>
            <a:srcRect/>
            <a:stretch/>
          </p:blipFill>
          <p:spPr>
            <a:xfrm>
              <a:off x="2871788" y="3751263"/>
              <a:ext cx="3384550" cy="446088"/>
            </a:xfrm>
            <a:prstGeom prst="rect">
              <a:avLst/>
            </a:prstGeom>
            <a:noFill/>
            <a:ln>
              <a:noFill/>
            </a:ln>
          </p:spPr>
        </p:pic>
        <p:sp>
          <p:nvSpPr>
            <p:cNvPr id="760" name="Google Shape;760;p64"/>
            <p:cNvSpPr txBox="1"/>
            <p:nvPr/>
          </p:nvSpPr>
          <p:spPr>
            <a:xfrm>
              <a:off x="1995371" y="3717032"/>
              <a:ext cx="9204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Note:</a:t>
              </a:r>
              <a:endParaRPr sz="2400">
                <a:solidFill>
                  <a:schemeClr val="dk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6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67" name="Google Shape;767;p6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768" name="Google Shape;768;p6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By definition</a:t>
            </a:r>
            <a:endParaRPr/>
          </a:p>
          <a:p>
            <a:pPr marL="342900" lvl="0" indent="-209550" algn="l" rtl="0">
              <a:spcBef>
                <a:spcPts val="600"/>
              </a:spcBef>
              <a:spcAft>
                <a:spcPts val="0"/>
              </a:spcAft>
              <a:buSzPts val="2100"/>
              <a:buNone/>
            </a:pPr>
            <a:endParaRPr/>
          </a:p>
          <a:p>
            <a:pPr marL="0" lvl="0" indent="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Since economic gain is identity matrix:</a:t>
            </a:r>
            <a:endParaRPr/>
          </a:p>
          <a:p>
            <a:pPr marL="342900" lvl="0" indent="-209550" algn="l" rtl="0">
              <a:spcBef>
                <a:spcPts val="600"/>
              </a:spcBef>
              <a:spcAft>
                <a:spcPts val="0"/>
              </a:spcAft>
              <a:buSzPts val="2100"/>
              <a:buNone/>
            </a:pPr>
            <a:endParaRPr/>
          </a:p>
        </p:txBody>
      </p:sp>
      <p:pic>
        <p:nvPicPr>
          <p:cNvPr id="769" name="Google Shape;769;p65"/>
          <p:cNvPicPr preferRelativeResize="0"/>
          <p:nvPr/>
        </p:nvPicPr>
        <p:blipFill rotWithShape="1">
          <a:blip r:embed="rId3">
            <a:alphaModFix/>
          </a:blip>
          <a:srcRect/>
          <a:stretch/>
        </p:blipFill>
        <p:spPr>
          <a:xfrm>
            <a:off x="1952625" y="4325938"/>
            <a:ext cx="4686300" cy="1190625"/>
          </a:xfrm>
          <a:prstGeom prst="rect">
            <a:avLst/>
          </a:prstGeom>
          <a:noFill/>
          <a:ln>
            <a:noFill/>
          </a:ln>
        </p:spPr>
      </p:pic>
      <p:pic>
        <p:nvPicPr>
          <p:cNvPr id="770" name="Google Shape;770;p65"/>
          <p:cNvPicPr preferRelativeResize="0"/>
          <p:nvPr/>
        </p:nvPicPr>
        <p:blipFill rotWithShape="1">
          <a:blip r:embed="rId4">
            <a:alphaModFix/>
          </a:blip>
          <a:srcRect/>
          <a:stretch/>
        </p:blipFill>
        <p:spPr>
          <a:xfrm>
            <a:off x="715963" y="2386013"/>
            <a:ext cx="7696200" cy="1190625"/>
          </a:xfrm>
          <a:prstGeom prst="rect">
            <a:avLst/>
          </a:prstGeom>
          <a:noFill/>
          <a:ln>
            <a:noFill/>
          </a:ln>
        </p:spPr>
      </p:pic>
      <p:cxnSp>
        <p:nvCxnSpPr>
          <p:cNvPr id="771" name="Google Shape;771;p65"/>
          <p:cNvCxnSpPr/>
          <p:nvPr/>
        </p:nvCxnSpPr>
        <p:spPr>
          <a:xfrm>
            <a:off x="3790950" y="3141663"/>
            <a:ext cx="1008063" cy="0"/>
          </a:xfrm>
          <a:prstGeom prst="straightConnector1">
            <a:avLst/>
          </a:prstGeom>
          <a:noFill/>
          <a:ln w="5715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78" name="Google Shape;778;p6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779" name="Google Shape;779;p6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When                           , a Bayes decision rule will assign an observed unit to </a:t>
            </a:r>
            <a:r>
              <a:rPr lang="en-US" i="1"/>
              <a:t>t</a:t>
            </a:r>
            <a:r>
              <a:rPr lang="en-US" i="1" baseline="-25000"/>
              <a:t>1</a:t>
            </a:r>
            <a:r>
              <a:rPr lang="en-US"/>
              <a:t>, which implies</a:t>
            </a:r>
            <a:endParaRPr/>
          </a:p>
          <a:p>
            <a:pPr marL="0" lvl="0" indent="0" algn="l" rtl="0">
              <a:spcBef>
                <a:spcPts val="600"/>
              </a:spcBef>
              <a:spcAft>
                <a:spcPts val="0"/>
              </a:spcAft>
              <a:buSzPts val="2100"/>
              <a:buFont typeface="Noto Sans Symbols"/>
              <a:buNone/>
            </a:pPr>
            <a:endParaRPr/>
          </a:p>
          <a:p>
            <a:pPr marL="342900" lvl="0" indent="-342900" algn="l" rtl="0">
              <a:spcBef>
                <a:spcPts val="600"/>
              </a:spcBef>
              <a:spcAft>
                <a:spcPts val="0"/>
              </a:spcAft>
              <a:buSzPts val="2100"/>
              <a:buChar char="●"/>
            </a:pPr>
            <a:r>
              <a:rPr lang="en-US"/>
              <a:t>When                           , a Bayes decision rule will assign an observed unit to </a:t>
            </a:r>
            <a:r>
              <a:rPr lang="en-US" i="1"/>
              <a:t>t</a:t>
            </a:r>
            <a:r>
              <a:rPr lang="en-US" i="1" baseline="-25000"/>
              <a:t>2</a:t>
            </a:r>
            <a:r>
              <a:rPr lang="en-US"/>
              <a:t>, which implies</a:t>
            </a:r>
            <a:endParaRPr/>
          </a:p>
          <a:p>
            <a:pPr marL="342900" lvl="0" indent="-209550" algn="l" rtl="0">
              <a:spcBef>
                <a:spcPts val="600"/>
              </a:spcBef>
              <a:spcAft>
                <a:spcPts val="0"/>
              </a:spcAft>
              <a:buSzPts val="2100"/>
              <a:buNone/>
            </a:pPr>
            <a:endParaRPr/>
          </a:p>
        </p:txBody>
      </p:sp>
      <p:pic>
        <p:nvPicPr>
          <p:cNvPr id="780" name="Google Shape;780;p66"/>
          <p:cNvPicPr preferRelativeResize="0"/>
          <p:nvPr/>
        </p:nvPicPr>
        <p:blipFill rotWithShape="1">
          <a:blip r:embed="rId3">
            <a:alphaModFix/>
          </a:blip>
          <a:srcRect/>
          <a:stretch/>
        </p:blipFill>
        <p:spPr>
          <a:xfrm>
            <a:off x="2263775" y="2133600"/>
            <a:ext cx="2740025" cy="396875"/>
          </a:xfrm>
          <a:prstGeom prst="rect">
            <a:avLst/>
          </a:prstGeom>
          <a:noFill/>
          <a:ln>
            <a:noFill/>
          </a:ln>
        </p:spPr>
      </p:pic>
      <p:pic>
        <p:nvPicPr>
          <p:cNvPr id="781" name="Google Shape;781;p66"/>
          <p:cNvPicPr preferRelativeResize="0"/>
          <p:nvPr/>
        </p:nvPicPr>
        <p:blipFill rotWithShape="1">
          <a:blip r:embed="rId4">
            <a:alphaModFix/>
          </a:blip>
          <a:srcRect/>
          <a:stretch/>
        </p:blipFill>
        <p:spPr>
          <a:xfrm>
            <a:off x="1106488" y="3213100"/>
            <a:ext cx="6196012" cy="936625"/>
          </a:xfrm>
          <a:prstGeom prst="rect">
            <a:avLst/>
          </a:prstGeom>
          <a:noFill/>
          <a:ln>
            <a:noFill/>
          </a:ln>
        </p:spPr>
      </p:pic>
      <p:pic>
        <p:nvPicPr>
          <p:cNvPr id="782" name="Google Shape;782;p66"/>
          <p:cNvPicPr preferRelativeResize="0"/>
          <p:nvPr/>
        </p:nvPicPr>
        <p:blipFill rotWithShape="1">
          <a:blip r:embed="rId5">
            <a:alphaModFix/>
          </a:blip>
          <a:srcRect/>
          <a:stretch/>
        </p:blipFill>
        <p:spPr>
          <a:xfrm>
            <a:off x="1042988" y="5213350"/>
            <a:ext cx="4924425" cy="952500"/>
          </a:xfrm>
          <a:prstGeom prst="rect">
            <a:avLst/>
          </a:prstGeom>
          <a:noFill/>
          <a:ln>
            <a:noFill/>
          </a:ln>
        </p:spPr>
      </p:pic>
      <p:pic>
        <p:nvPicPr>
          <p:cNvPr id="783" name="Google Shape;783;p66"/>
          <p:cNvPicPr preferRelativeResize="0"/>
          <p:nvPr/>
        </p:nvPicPr>
        <p:blipFill rotWithShape="1">
          <a:blip r:embed="rId6">
            <a:alphaModFix/>
          </a:blip>
          <a:srcRect/>
          <a:stretch/>
        </p:blipFill>
        <p:spPr>
          <a:xfrm>
            <a:off x="2263775" y="4149725"/>
            <a:ext cx="2740025" cy="395288"/>
          </a:xfrm>
          <a:prstGeom prst="rect">
            <a:avLst/>
          </a:prstGeom>
          <a:noFill/>
          <a:ln>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6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790" name="Google Shape;790;p6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pic>
        <p:nvPicPr>
          <p:cNvPr id="791" name="Google Shape;791;p67"/>
          <p:cNvPicPr preferRelativeResize="0"/>
          <p:nvPr/>
        </p:nvPicPr>
        <p:blipFill rotWithShape="1">
          <a:blip r:embed="rId3">
            <a:alphaModFix/>
          </a:blip>
          <a:srcRect/>
          <a:stretch/>
        </p:blipFill>
        <p:spPr>
          <a:xfrm>
            <a:off x="1114425" y="3681413"/>
            <a:ext cx="3863975" cy="900112"/>
          </a:xfrm>
          <a:prstGeom prst="rect">
            <a:avLst/>
          </a:prstGeom>
          <a:noFill/>
          <a:ln>
            <a:noFill/>
          </a:ln>
        </p:spPr>
      </p:pic>
      <p:pic>
        <p:nvPicPr>
          <p:cNvPr id="792" name="Google Shape;792;p67"/>
          <p:cNvPicPr preferRelativeResize="0"/>
          <p:nvPr/>
        </p:nvPicPr>
        <p:blipFill rotWithShape="1">
          <a:blip r:embed="rId4">
            <a:alphaModFix/>
          </a:blip>
          <a:srcRect/>
          <a:stretch/>
        </p:blipFill>
        <p:spPr>
          <a:xfrm>
            <a:off x="2435225" y="2638425"/>
            <a:ext cx="3865563" cy="900113"/>
          </a:xfrm>
          <a:prstGeom prst="rect">
            <a:avLst/>
          </a:prstGeom>
          <a:noFill/>
          <a:ln>
            <a:noFill/>
          </a:ln>
        </p:spPr>
      </p:pic>
      <p:sp>
        <p:nvSpPr>
          <p:cNvPr id="793" name="Google Shape;793;p67"/>
          <p:cNvSpPr txBox="1"/>
          <p:nvPr/>
        </p:nvSpPr>
        <p:spPr>
          <a:xfrm>
            <a:off x="755650" y="2854325"/>
            <a:ext cx="2232025" cy="5984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a:solidFill>
                  <a:schemeClr val="dk1"/>
                </a:solidFill>
                <a:latin typeface="Arial"/>
                <a:ea typeface="Arial"/>
                <a:cs typeface="Arial"/>
                <a:sym typeface="Arial"/>
              </a:rPr>
              <a:t>Choose</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794" name="Google Shape;794;p67"/>
          <p:cNvSpPr txBox="1"/>
          <p:nvPr/>
        </p:nvSpPr>
        <p:spPr>
          <a:xfrm>
            <a:off x="6372225" y="2854325"/>
            <a:ext cx="792163" cy="5984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1680"/>
              <a:buFont typeface="Noto Sans Symbols"/>
              <a:buNone/>
            </a:pPr>
            <a:r>
              <a:rPr lang="en-US" sz="2400">
                <a:solidFill>
                  <a:schemeClr val="dk1"/>
                </a:solidFill>
                <a:latin typeface="Arial"/>
                <a:ea typeface="Arial"/>
                <a:cs typeface="Arial"/>
                <a:sym typeface="Arial"/>
              </a:rPr>
              <a:t>and</a:t>
            </a:r>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sp>
        <p:nvSpPr>
          <p:cNvPr id="795" name="Google Shape;795;p67"/>
          <p:cNvSpPr txBox="1"/>
          <p:nvPr/>
        </p:nvSpPr>
        <p:spPr>
          <a:xfrm>
            <a:off x="787400" y="2008188"/>
            <a:ext cx="4711700" cy="5984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80"/>
              <a:buFont typeface="Noto Sans Symbols"/>
              <a:buChar char="●"/>
            </a:pPr>
            <a:r>
              <a:rPr lang="en-US" sz="2400">
                <a:solidFill>
                  <a:schemeClr val="dk1"/>
                </a:solidFill>
                <a:latin typeface="Arial"/>
                <a:ea typeface="Arial"/>
                <a:cs typeface="Arial"/>
                <a:sym typeface="Arial"/>
              </a:rPr>
              <a:t>Bayes decision rule:</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6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02" name="Google Shape;802;p6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4.2 Continuous Example (cont.)</a:t>
            </a:r>
            <a:endParaRPr/>
          </a:p>
        </p:txBody>
      </p:sp>
      <p:sp>
        <p:nvSpPr>
          <p:cNvPr id="803" name="Google Shape;803;p6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endParaRPr/>
          </a:p>
          <a:p>
            <a:pPr marL="0" lvl="0" indent="0" algn="l" rtl="0">
              <a:spcBef>
                <a:spcPts val="600"/>
              </a:spcBef>
              <a:spcAft>
                <a:spcPts val="0"/>
              </a:spcAft>
              <a:buSzPts val="2100"/>
              <a:buFont typeface="Noto Sans Symbols"/>
              <a:buNone/>
            </a:pPr>
            <a:r>
              <a:rPr lang="en-US"/>
              <a:t> </a:t>
            </a:r>
            <a:endParaRPr/>
          </a:p>
          <a:p>
            <a:pPr marL="342900" lvl="0" indent="-209550" algn="l" rtl="0">
              <a:spcBef>
                <a:spcPts val="600"/>
              </a:spcBef>
              <a:spcAft>
                <a:spcPts val="0"/>
              </a:spcAft>
              <a:buSzPts val="2100"/>
              <a:buNone/>
            </a:pPr>
            <a:endParaRPr/>
          </a:p>
        </p:txBody>
      </p:sp>
      <p:pic>
        <p:nvPicPr>
          <p:cNvPr id="804" name="Google Shape;804;p68"/>
          <p:cNvPicPr preferRelativeResize="0"/>
          <p:nvPr/>
        </p:nvPicPr>
        <p:blipFill rotWithShape="1">
          <a:blip r:embed="rId3">
            <a:alphaModFix/>
          </a:blip>
          <a:srcRect/>
          <a:stretch/>
        </p:blipFill>
        <p:spPr>
          <a:xfrm>
            <a:off x="755650" y="1878013"/>
            <a:ext cx="4292600" cy="863600"/>
          </a:xfrm>
          <a:prstGeom prst="rect">
            <a:avLst/>
          </a:prstGeom>
          <a:noFill/>
          <a:ln>
            <a:noFill/>
          </a:ln>
        </p:spPr>
      </p:pic>
      <p:pic>
        <p:nvPicPr>
          <p:cNvPr id="805" name="Google Shape;805;p68"/>
          <p:cNvPicPr preferRelativeResize="0"/>
          <p:nvPr/>
        </p:nvPicPr>
        <p:blipFill rotWithShape="1">
          <a:blip r:embed="rId4">
            <a:alphaModFix/>
          </a:blip>
          <a:srcRect/>
          <a:stretch/>
        </p:blipFill>
        <p:spPr>
          <a:xfrm>
            <a:off x="827088" y="2708275"/>
            <a:ext cx="7335837" cy="865188"/>
          </a:xfrm>
          <a:prstGeom prst="rect">
            <a:avLst/>
          </a:prstGeom>
          <a:noFill/>
          <a:ln>
            <a:noFill/>
          </a:ln>
        </p:spPr>
      </p:pic>
      <p:pic>
        <p:nvPicPr>
          <p:cNvPr id="806" name="Google Shape;806;p68"/>
          <p:cNvPicPr preferRelativeResize="0"/>
          <p:nvPr/>
        </p:nvPicPr>
        <p:blipFill rotWithShape="1">
          <a:blip r:embed="rId5">
            <a:alphaModFix/>
          </a:blip>
          <a:srcRect/>
          <a:stretch/>
        </p:blipFill>
        <p:spPr>
          <a:xfrm>
            <a:off x="827088" y="3644900"/>
            <a:ext cx="6064250" cy="863600"/>
          </a:xfrm>
          <a:prstGeom prst="rect">
            <a:avLst/>
          </a:prstGeom>
          <a:noFill/>
          <a:ln>
            <a:noFill/>
          </a:ln>
        </p:spPr>
      </p:pic>
      <p:pic>
        <p:nvPicPr>
          <p:cNvPr id="807" name="Google Shape;807;p68"/>
          <p:cNvPicPr preferRelativeResize="0"/>
          <p:nvPr/>
        </p:nvPicPr>
        <p:blipFill rotWithShape="1">
          <a:blip r:embed="rId6">
            <a:alphaModFix/>
          </a:blip>
          <a:srcRect/>
          <a:stretch/>
        </p:blipFill>
        <p:spPr>
          <a:xfrm>
            <a:off x="827088" y="4652963"/>
            <a:ext cx="5264150" cy="863600"/>
          </a:xfrm>
          <a:prstGeom prst="rect">
            <a:avLst/>
          </a:prstGeom>
          <a:noFill/>
          <a:ln>
            <a:noFill/>
          </a:ln>
        </p:spPr>
      </p:pic>
      <p:pic>
        <p:nvPicPr>
          <p:cNvPr id="808" name="Google Shape;808;p68"/>
          <p:cNvPicPr preferRelativeResize="0"/>
          <p:nvPr/>
        </p:nvPicPr>
        <p:blipFill rotWithShape="1">
          <a:blip r:embed="rId7">
            <a:alphaModFix/>
          </a:blip>
          <a:srcRect/>
          <a:stretch/>
        </p:blipFill>
        <p:spPr>
          <a:xfrm>
            <a:off x="862013" y="5589588"/>
            <a:ext cx="5440362" cy="86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814" name="Google Shape;814;p6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815" name="Google Shape;815;p6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27" name="Google Shape;127;p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28" name="Google Shape;128;p7"/>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29" name="Google Shape;129;p7"/>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30" name="Google Shape;130;p7"/>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31" name="Google Shape;131;p7"/>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32" name="Google Shape;132;p7"/>
          <p:cNvCxnSpPr>
            <a:stCxn id="129" idx="2"/>
            <a:endCxn id="130"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33" name="Google Shape;133;p7"/>
          <p:cNvCxnSpPr>
            <a:stCxn id="128" idx="3"/>
            <a:endCxn id="129"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34" name="Google Shape;134;p7"/>
          <p:cNvSpPr txBox="1"/>
          <p:nvPr/>
        </p:nvSpPr>
        <p:spPr>
          <a:xfrm>
            <a:off x="1096963" y="3125788"/>
            <a:ext cx="2232025"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projected segments)</a:t>
            </a:r>
            <a:endParaRPr sz="1800" b="0" i="0" u="none" strike="noStrike" cap="none">
              <a:solidFill>
                <a:schemeClr val="dk1"/>
              </a:solidFill>
              <a:latin typeface="Arial"/>
              <a:ea typeface="Arial"/>
              <a:cs typeface="Arial"/>
              <a:sym typeface="Arial"/>
            </a:endParaRPr>
          </a:p>
        </p:txBody>
      </p:sp>
      <p:sp>
        <p:nvSpPr>
          <p:cNvPr id="135" name="Google Shape;135;p7"/>
          <p:cNvSpPr/>
          <p:nvPr/>
        </p:nvSpPr>
        <p:spPr>
          <a:xfrm>
            <a:off x="3757613" y="4953000"/>
            <a:ext cx="1606550" cy="52387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36" name="Google Shape;136;p7"/>
          <p:cNvCxnSpPr/>
          <p:nvPr/>
        </p:nvCxnSpPr>
        <p:spPr>
          <a:xfrm>
            <a:off x="4637088" y="5476875"/>
            <a:ext cx="727200" cy="426900"/>
          </a:xfrm>
          <a:prstGeom prst="bentConnector3">
            <a:avLst>
              <a:gd name="adj1" fmla="val -9452"/>
            </a:avLst>
          </a:prstGeom>
          <a:noFill/>
          <a:ln w="9525" cap="flat" cmpd="sng">
            <a:solidFill>
              <a:schemeClr val="dk1"/>
            </a:solidFill>
            <a:prstDash val="solid"/>
            <a:round/>
            <a:headEnd type="none" w="med" len="med"/>
            <a:tailEnd type="triangle" w="med" len="med"/>
          </a:ln>
        </p:spPr>
      </p:cxnSp>
      <p:sp>
        <p:nvSpPr>
          <p:cNvPr id="137" name="Google Shape;137;p7"/>
          <p:cNvSpPr txBox="1"/>
          <p:nvPr/>
        </p:nvSpPr>
        <p:spPr>
          <a:xfrm>
            <a:off x="5364163" y="5738813"/>
            <a:ext cx="2992437"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smallest classification error</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22" name="Google Shape;822;p7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4.3 Prior Probability</a:t>
            </a:r>
            <a:endParaRPr/>
          </a:p>
        </p:txBody>
      </p:sp>
      <p:sp>
        <p:nvSpPr>
          <p:cNvPr id="823" name="Google Shape;823;p7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The Bayes rule:</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Replace            with</a:t>
            </a:r>
            <a:endParaRPr/>
          </a:p>
          <a:p>
            <a:pPr marL="342900" lvl="0" indent="-342900" algn="l" rtl="0">
              <a:spcBef>
                <a:spcPts val="600"/>
              </a:spcBef>
              <a:spcAft>
                <a:spcPts val="0"/>
              </a:spcAft>
              <a:buSzPts val="2100"/>
              <a:buChar char="●"/>
            </a:pPr>
            <a:r>
              <a:rPr lang="en-US"/>
              <a:t>The Bayes rule can be determined by assigning any categories that maximizes </a:t>
            </a:r>
            <a:endParaRPr/>
          </a:p>
        </p:txBody>
      </p:sp>
      <p:pic>
        <p:nvPicPr>
          <p:cNvPr id="824" name="Google Shape;824;p70"/>
          <p:cNvPicPr preferRelativeResize="0"/>
          <p:nvPr/>
        </p:nvPicPr>
        <p:blipFill rotWithShape="1">
          <a:blip r:embed="rId3">
            <a:alphaModFix/>
          </a:blip>
          <a:srcRect/>
          <a:stretch/>
        </p:blipFill>
        <p:spPr>
          <a:xfrm>
            <a:off x="684213" y="2600325"/>
            <a:ext cx="7670800" cy="1189038"/>
          </a:xfrm>
          <a:prstGeom prst="rect">
            <a:avLst/>
          </a:prstGeom>
          <a:noFill/>
          <a:ln>
            <a:noFill/>
          </a:ln>
        </p:spPr>
      </p:pic>
      <p:pic>
        <p:nvPicPr>
          <p:cNvPr id="825" name="Google Shape;825;p70"/>
          <p:cNvPicPr preferRelativeResize="0"/>
          <p:nvPr/>
        </p:nvPicPr>
        <p:blipFill rotWithShape="1">
          <a:blip r:embed="rId4">
            <a:alphaModFix/>
          </a:blip>
          <a:srcRect/>
          <a:stretch/>
        </p:blipFill>
        <p:spPr>
          <a:xfrm>
            <a:off x="2555875" y="3789363"/>
            <a:ext cx="1114425" cy="431800"/>
          </a:xfrm>
          <a:prstGeom prst="rect">
            <a:avLst/>
          </a:prstGeom>
          <a:noFill/>
          <a:ln>
            <a:noFill/>
          </a:ln>
        </p:spPr>
      </p:pic>
      <p:pic>
        <p:nvPicPr>
          <p:cNvPr id="826" name="Google Shape;826;p70"/>
          <p:cNvPicPr preferRelativeResize="0"/>
          <p:nvPr/>
        </p:nvPicPr>
        <p:blipFill rotWithShape="1">
          <a:blip r:embed="rId5">
            <a:alphaModFix/>
          </a:blip>
          <a:srcRect/>
          <a:stretch/>
        </p:blipFill>
        <p:spPr>
          <a:xfrm>
            <a:off x="4572000" y="3789363"/>
            <a:ext cx="1728788" cy="431800"/>
          </a:xfrm>
          <a:prstGeom prst="rect">
            <a:avLst/>
          </a:prstGeom>
          <a:noFill/>
          <a:ln>
            <a:noFill/>
          </a:ln>
        </p:spPr>
      </p:pic>
      <p:pic>
        <p:nvPicPr>
          <p:cNvPr id="827" name="Google Shape;827;p70"/>
          <p:cNvPicPr preferRelativeResize="0"/>
          <p:nvPr/>
        </p:nvPicPr>
        <p:blipFill rotWithShape="1">
          <a:blip r:embed="rId6">
            <a:alphaModFix/>
          </a:blip>
          <a:srcRect/>
          <a:stretch/>
        </p:blipFill>
        <p:spPr>
          <a:xfrm>
            <a:off x="1042988" y="5334000"/>
            <a:ext cx="3114675" cy="863600"/>
          </a:xfrm>
          <a:prstGeom prst="rect">
            <a:avLst/>
          </a:prstGeom>
          <a:noFill/>
          <a:ln>
            <a:noFill/>
          </a:ln>
        </p:spPr>
      </p:pic>
      <p:cxnSp>
        <p:nvCxnSpPr>
          <p:cNvPr id="828" name="Google Shape;828;p70"/>
          <p:cNvCxnSpPr/>
          <p:nvPr/>
        </p:nvCxnSpPr>
        <p:spPr>
          <a:xfrm>
            <a:off x="5580112" y="4221163"/>
            <a:ext cx="720000" cy="0"/>
          </a:xfrm>
          <a:prstGeom prst="straightConnector1">
            <a:avLst/>
          </a:prstGeom>
          <a:noFill/>
          <a:ln w="5715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7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35" name="Google Shape;835;p7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4.3 Prior Probability (cont.)</a:t>
            </a:r>
            <a:endParaRPr/>
          </a:p>
        </p:txBody>
      </p:sp>
      <p:sp>
        <p:nvSpPr>
          <p:cNvPr id="836" name="Google Shape;836;p71"/>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80"/>
              <a:buChar char="●"/>
            </a:pPr>
            <a:r>
              <a:rPr lang="en-US" sz="2400"/>
              <a:t>If the economic gain matrix is the identity  matrix, and choose all the category prior probabilities to be equal. Therefore,  </a:t>
            </a:r>
            <a:endParaRPr sz="2400"/>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480"/>
              </a:spcBef>
              <a:spcAft>
                <a:spcPts val="0"/>
              </a:spcAft>
              <a:buSzPts val="1680"/>
              <a:buChar char="●"/>
            </a:pPr>
            <a:r>
              <a:rPr lang="en-US" sz="2400"/>
              <a:t>The Bayes rule:</a:t>
            </a:r>
            <a:endParaRPr/>
          </a:p>
        </p:txBody>
      </p:sp>
      <p:pic>
        <p:nvPicPr>
          <p:cNvPr id="837" name="Google Shape;837;p71"/>
          <p:cNvPicPr preferRelativeResize="0"/>
          <p:nvPr/>
        </p:nvPicPr>
        <p:blipFill rotWithShape="1">
          <a:blip r:embed="rId3">
            <a:alphaModFix/>
          </a:blip>
          <a:srcRect/>
          <a:stretch/>
        </p:blipFill>
        <p:spPr>
          <a:xfrm>
            <a:off x="1480492" y="3120522"/>
            <a:ext cx="6039000" cy="1008000"/>
          </a:xfrm>
          <a:prstGeom prst="rect">
            <a:avLst/>
          </a:prstGeom>
          <a:noFill/>
          <a:ln>
            <a:noFill/>
          </a:ln>
        </p:spPr>
      </p:pic>
      <p:grpSp>
        <p:nvGrpSpPr>
          <p:cNvPr id="838" name="Google Shape;838;p71"/>
          <p:cNvGrpSpPr/>
          <p:nvPr/>
        </p:nvGrpSpPr>
        <p:grpSpPr>
          <a:xfrm>
            <a:off x="4669659" y="3717033"/>
            <a:ext cx="4355067" cy="642030"/>
            <a:chOff x="4669659" y="3717033"/>
            <a:chExt cx="4355067" cy="642030"/>
          </a:xfrm>
        </p:grpSpPr>
        <p:pic>
          <p:nvPicPr>
            <p:cNvPr id="839" name="Google Shape;839;p71"/>
            <p:cNvPicPr preferRelativeResize="0"/>
            <p:nvPr/>
          </p:nvPicPr>
          <p:blipFill rotWithShape="1">
            <a:blip r:embed="rId4">
              <a:alphaModFix/>
            </a:blip>
            <a:srcRect/>
            <a:stretch/>
          </p:blipFill>
          <p:spPr>
            <a:xfrm>
              <a:off x="7834101" y="3882813"/>
              <a:ext cx="1190625" cy="476250"/>
            </a:xfrm>
            <a:prstGeom prst="rect">
              <a:avLst/>
            </a:prstGeom>
            <a:noFill/>
            <a:ln>
              <a:noFill/>
            </a:ln>
          </p:spPr>
        </p:pic>
        <p:pic>
          <p:nvPicPr>
            <p:cNvPr id="840" name="Google Shape;840;p71"/>
            <p:cNvPicPr preferRelativeResize="0"/>
            <p:nvPr/>
          </p:nvPicPr>
          <p:blipFill rotWithShape="1">
            <a:blip r:embed="rId5">
              <a:alphaModFix/>
            </a:blip>
            <a:srcRect/>
            <a:stretch/>
          </p:blipFill>
          <p:spPr>
            <a:xfrm>
              <a:off x="6681576" y="3882813"/>
              <a:ext cx="1152525" cy="476250"/>
            </a:xfrm>
            <a:prstGeom prst="rect">
              <a:avLst/>
            </a:prstGeom>
            <a:noFill/>
            <a:ln>
              <a:noFill/>
            </a:ln>
          </p:spPr>
        </p:pic>
        <p:sp>
          <p:nvSpPr>
            <p:cNvPr id="841" name="Google Shape;841;p71"/>
            <p:cNvSpPr/>
            <p:nvPr/>
          </p:nvSpPr>
          <p:spPr>
            <a:xfrm>
              <a:off x="4669659" y="3954861"/>
              <a:ext cx="2159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Arial"/>
                  <a:ea typeface="Arial"/>
                  <a:cs typeface="Arial"/>
                  <a:sym typeface="Arial"/>
                </a:rPr>
                <a:t>Likelihood function </a:t>
              </a:r>
              <a:endParaRPr sz="1800">
                <a:solidFill>
                  <a:srgbClr val="0000FF"/>
                </a:solidFill>
                <a:latin typeface="Arial"/>
                <a:ea typeface="Arial"/>
                <a:cs typeface="Arial"/>
                <a:sym typeface="Arial"/>
              </a:endParaRPr>
            </a:p>
          </p:txBody>
        </p:sp>
        <p:cxnSp>
          <p:nvCxnSpPr>
            <p:cNvPr id="842" name="Google Shape;842;p71"/>
            <p:cNvCxnSpPr/>
            <p:nvPr/>
          </p:nvCxnSpPr>
          <p:spPr>
            <a:xfrm rot="10800000">
              <a:off x="5540868" y="3717033"/>
              <a:ext cx="564498" cy="237828"/>
            </a:xfrm>
            <a:prstGeom prst="straightConnector1">
              <a:avLst/>
            </a:prstGeom>
            <a:noFill/>
            <a:ln w="19050" cap="flat" cmpd="sng">
              <a:solidFill>
                <a:srgbClr val="0000FF"/>
              </a:solidFill>
              <a:prstDash val="solid"/>
              <a:miter lim="800000"/>
              <a:headEnd type="none" w="sm" len="sm"/>
              <a:tailEnd type="stealth" w="med" len="med"/>
            </a:ln>
          </p:spPr>
        </p:cxnSp>
      </p:grpSp>
      <p:sp>
        <p:nvSpPr>
          <p:cNvPr id="843" name="Google Shape;843;p71"/>
          <p:cNvSpPr/>
          <p:nvPr/>
        </p:nvSpPr>
        <p:spPr>
          <a:xfrm>
            <a:off x="755576" y="6083082"/>
            <a:ext cx="36153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Arial"/>
                <a:ea typeface="Arial"/>
                <a:cs typeface="Arial"/>
                <a:sym typeface="Arial"/>
              </a:rPr>
              <a:t>Maximum likelihood decision rule </a:t>
            </a:r>
            <a:endParaRPr sz="1800">
              <a:solidFill>
                <a:srgbClr val="FF0000"/>
              </a:solidFill>
              <a:latin typeface="Arial"/>
              <a:ea typeface="Arial"/>
              <a:cs typeface="Arial"/>
              <a:sym typeface="Arial"/>
            </a:endParaRPr>
          </a:p>
          <a:p>
            <a:pPr marL="0" marR="0" lvl="0" indent="0" algn="l" rtl="0">
              <a:spcBef>
                <a:spcPts val="0"/>
              </a:spcBef>
              <a:spcAft>
                <a:spcPts val="0"/>
              </a:spcAft>
              <a:buNone/>
            </a:pPr>
            <a:r>
              <a:rPr lang="en-US" sz="1800">
                <a:solidFill>
                  <a:srgbClr val="0000FF"/>
                </a:solidFill>
                <a:latin typeface="Arial"/>
                <a:ea typeface="Arial"/>
                <a:cs typeface="Arial"/>
                <a:sym typeface="Arial"/>
              </a:rPr>
              <a:t> </a:t>
            </a:r>
            <a:endParaRPr sz="1800">
              <a:solidFill>
                <a:srgbClr val="0000FF"/>
              </a:solidFill>
              <a:latin typeface="Arial"/>
              <a:ea typeface="Arial"/>
              <a:cs typeface="Arial"/>
              <a:sym typeface="Arial"/>
            </a:endParaRPr>
          </a:p>
        </p:txBody>
      </p:sp>
      <p:pic>
        <p:nvPicPr>
          <p:cNvPr id="844" name="Google Shape;844;p71"/>
          <p:cNvPicPr preferRelativeResize="0"/>
          <p:nvPr/>
        </p:nvPicPr>
        <p:blipFill rotWithShape="1">
          <a:blip r:embed="rId6">
            <a:alphaModFix/>
          </a:blip>
          <a:srcRect/>
          <a:stretch/>
        </p:blipFill>
        <p:spPr>
          <a:xfrm>
            <a:off x="1138514" y="4758019"/>
            <a:ext cx="6851098" cy="118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7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850" name="Google Shape;850;p7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851" name="Google Shape;851;p7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7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58" name="Google Shape;858;p7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4.4 Economic Gain Matrix</a:t>
            </a:r>
            <a:endParaRPr/>
          </a:p>
        </p:txBody>
      </p:sp>
      <p:sp>
        <p:nvSpPr>
          <p:cNvPr id="859" name="Google Shape;859;p7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80"/>
              <a:buChar char="●"/>
            </a:pPr>
            <a:r>
              <a:rPr lang="en-US" sz="2400"/>
              <a:t>Suppose </a:t>
            </a:r>
            <a:r>
              <a:rPr lang="en-US" sz="2400" i="1"/>
              <a:t>e</a:t>
            </a:r>
            <a:r>
              <a:rPr lang="en-US" sz="2400" i="1" baseline="-25000"/>
              <a:t>1</a:t>
            </a:r>
            <a:r>
              <a:rPr lang="en-US" sz="2400" i="1"/>
              <a:t>(t, a) </a:t>
            </a:r>
            <a:r>
              <a:rPr lang="en-US" sz="2400"/>
              <a:t>and </a:t>
            </a:r>
            <a:r>
              <a:rPr lang="en-US" sz="2400" i="1"/>
              <a:t>e</a:t>
            </a:r>
            <a:r>
              <a:rPr lang="en-US" sz="2400" i="1" baseline="-25000"/>
              <a:t>2</a:t>
            </a:r>
            <a:r>
              <a:rPr lang="en-US" sz="2400" i="1"/>
              <a:t>(t, a) </a:t>
            </a:r>
            <a:r>
              <a:rPr lang="en-US" sz="2400"/>
              <a:t>are two different economic gain functions</a:t>
            </a:r>
            <a:endParaRPr sz="2400"/>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0" lvl="0" indent="0" algn="l" rtl="0">
              <a:spcBef>
                <a:spcPts val="600"/>
              </a:spcBef>
              <a:spcAft>
                <a:spcPts val="0"/>
              </a:spcAft>
              <a:buSzPts val="2100"/>
              <a:buFont typeface="Noto Sans Symbols"/>
              <a:buNone/>
            </a:pPr>
            <a:endParaRPr/>
          </a:p>
          <a:p>
            <a:pPr marL="342900" lvl="0" indent="-342900" algn="l" rtl="0">
              <a:spcBef>
                <a:spcPts val="480"/>
              </a:spcBef>
              <a:spcAft>
                <a:spcPts val="0"/>
              </a:spcAft>
              <a:buSzPts val="1680"/>
              <a:buChar char="●"/>
            </a:pPr>
            <a:r>
              <a:rPr lang="en-US" sz="2400"/>
              <a:t>This inequality is inequality to</a:t>
            </a:r>
            <a:endParaRPr/>
          </a:p>
          <a:p>
            <a:pPr marL="342900" lvl="0" indent="-209550" algn="l" rtl="0">
              <a:spcBef>
                <a:spcPts val="600"/>
              </a:spcBef>
              <a:spcAft>
                <a:spcPts val="0"/>
              </a:spcAft>
              <a:buSzPts val="2100"/>
              <a:buNone/>
            </a:pPr>
            <a:endParaRPr/>
          </a:p>
        </p:txBody>
      </p:sp>
      <p:pic>
        <p:nvPicPr>
          <p:cNvPr id="860" name="Google Shape;860;p73"/>
          <p:cNvPicPr preferRelativeResize="0"/>
          <p:nvPr/>
        </p:nvPicPr>
        <p:blipFill rotWithShape="1">
          <a:blip r:embed="rId3">
            <a:alphaModFix/>
          </a:blip>
          <a:srcRect/>
          <a:stretch/>
        </p:blipFill>
        <p:spPr>
          <a:xfrm>
            <a:off x="2089150" y="2910511"/>
            <a:ext cx="4949825" cy="360362"/>
          </a:xfrm>
          <a:prstGeom prst="rect">
            <a:avLst/>
          </a:prstGeom>
          <a:noFill/>
          <a:ln>
            <a:noFill/>
          </a:ln>
        </p:spPr>
      </p:pic>
      <p:pic>
        <p:nvPicPr>
          <p:cNvPr id="861" name="Google Shape;861;p73"/>
          <p:cNvPicPr preferRelativeResize="0"/>
          <p:nvPr/>
        </p:nvPicPr>
        <p:blipFill rotWithShape="1">
          <a:blip r:embed="rId4">
            <a:alphaModFix/>
          </a:blip>
          <a:srcRect/>
          <a:stretch/>
        </p:blipFill>
        <p:spPr>
          <a:xfrm>
            <a:off x="599280" y="5131227"/>
            <a:ext cx="7929563" cy="827087"/>
          </a:xfrm>
          <a:prstGeom prst="rect">
            <a:avLst/>
          </a:prstGeom>
          <a:noFill/>
          <a:ln>
            <a:noFill/>
          </a:ln>
        </p:spPr>
      </p:pic>
      <p:pic>
        <p:nvPicPr>
          <p:cNvPr id="862" name="Google Shape;862;p73"/>
          <p:cNvPicPr preferRelativeResize="0"/>
          <p:nvPr/>
        </p:nvPicPr>
        <p:blipFill rotWithShape="1">
          <a:blip r:embed="rId5">
            <a:alphaModFix/>
          </a:blip>
          <a:srcRect/>
          <a:stretch/>
        </p:blipFill>
        <p:spPr>
          <a:xfrm>
            <a:off x="620713" y="3465513"/>
            <a:ext cx="5605462" cy="827087"/>
          </a:xfrm>
          <a:prstGeom prst="rect">
            <a:avLst/>
          </a:prstGeom>
          <a:noFill/>
          <a:ln>
            <a:noFill/>
          </a:ln>
        </p:spPr>
      </p:pic>
      <p:grpSp>
        <p:nvGrpSpPr>
          <p:cNvPr id="863" name="Google Shape;863;p73"/>
          <p:cNvGrpSpPr/>
          <p:nvPr/>
        </p:nvGrpSpPr>
        <p:grpSpPr>
          <a:xfrm>
            <a:off x="6289675" y="3506163"/>
            <a:ext cx="2525609" cy="463258"/>
            <a:chOff x="6227763" y="3465513"/>
            <a:chExt cx="2525609" cy="463258"/>
          </a:xfrm>
        </p:grpSpPr>
        <p:sp>
          <p:nvSpPr>
            <p:cNvPr id="864" name="Google Shape;864;p73"/>
            <p:cNvSpPr txBox="1"/>
            <p:nvPr/>
          </p:nvSpPr>
          <p:spPr>
            <a:xfrm>
              <a:off x="6227763" y="3467105"/>
              <a:ext cx="1584597" cy="461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for every  </a:t>
              </a:r>
              <a:endParaRPr sz="2400">
                <a:solidFill>
                  <a:schemeClr val="dk1"/>
                </a:solidFill>
                <a:latin typeface="Arial"/>
                <a:ea typeface="Arial"/>
                <a:cs typeface="Arial"/>
                <a:sym typeface="Arial"/>
              </a:endParaRPr>
            </a:p>
          </p:txBody>
        </p:sp>
        <p:pic>
          <p:nvPicPr>
            <p:cNvPr id="865" name="Google Shape;865;p73"/>
            <p:cNvPicPr preferRelativeResize="0"/>
            <p:nvPr/>
          </p:nvPicPr>
          <p:blipFill rotWithShape="1">
            <a:blip r:embed="rId6">
              <a:alphaModFix/>
            </a:blip>
            <a:srcRect/>
            <a:stretch/>
          </p:blipFill>
          <p:spPr>
            <a:xfrm>
              <a:off x="7524328" y="3465513"/>
              <a:ext cx="1229044" cy="400079"/>
            </a:xfrm>
            <a:prstGeom prst="rect">
              <a:avLst/>
            </a:prstGeom>
            <a:noFill/>
            <a:ln>
              <a:noFill/>
            </a:ln>
          </p:spPr>
        </p:pic>
      </p:grpSp>
      <p:grpSp>
        <p:nvGrpSpPr>
          <p:cNvPr id="866" name="Google Shape;866;p73"/>
          <p:cNvGrpSpPr/>
          <p:nvPr/>
        </p:nvGrpSpPr>
        <p:grpSpPr>
          <a:xfrm>
            <a:off x="643603" y="5915911"/>
            <a:ext cx="2525609" cy="463258"/>
            <a:chOff x="6227763" y="3465513"/>
            <a:chExt cx="2525609" cy="463258"/>
          </a:xfrm>
        </p:grpSpPr>
        <p:sp>
          <p:nvSpPr>
            <p:cNvPr id="867" name="Google Shape;867;p73"/>
            <p:cNvSpPr txBox="1"/>
            <p:nvPr/>
          </p:nvSpPr>
          <p:spPr>
            <a:xfrm>
              <a:off x="6227763" y="3467105"/>
              <a:ext cx="1584597" cy="461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for every  </a:t>
              </a:r>
              <a:endParaRPr sz="2400">
                <a:solidFill>
                  <a:schemeClr val="dk1"/>
                </a:solidFill>
                <a:latin typeface="Arial"/>
                <a:ea typeface="Arial"/>
                <a:cs typeface="Arial"/>
                <a:sym typeface="Arial"/>
              </a:endParaRPr>
            </a:p>
          </p:txBody>
        </p:sp>
        <p:pic>
          <p:nvPicPr>
            <p:cNvPr id="868" name="Google Shape;868;p73"/>
            <p:cNvPicPr preferRelativeResize="0"/>
            <p:nvPr/>
          </p:nvPicPr>
          <p:blipFill rotWithShape="1">
            <a:blip r:embed="rId6">
              <a:alphaModFix/>
            </a:blip>
            <a:srcRect/>
            <a:stretch/>
          </p:blipFill>
          <p:spPr>
            <a:xfrm>
              <a:off x="7524328" y="3465513"/>
              <a:ext cx="1229044" cy="400079"/>
            </a:xfrm>
            <a:prstGeom prst="rect">
              <a:avLst/>
            </a:prstGeom>
            <a:noFill/>
            <a:ln>
              <a:noFill/>
            </a:ln>
          </p:spPr>
        </p:pic>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7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75" name="Google Shape;875;p7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4.4 Economic Gain Matrix (cont.)</a:t>
            </a:r>
            <a:endParaRPr/>
          </a:p>
        </p:txBody>
      </p:sp>
      <p:sp>
        <p:nvSpPr>
          <p:cNvPr id="876" name="Google Shape;876;p74"/>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Font typeface="Noto Sans Symbols"/>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pic>
        <p:nvPicPr>
          <p:cNvPr id="877" name="Google Shape;877;p74"/>
          <p:cNvPicPr preferRelativeResize="0"/>
          <p:nvPr/>
        </p:nvPicPr>
        <p:blipFill rotWithShape="1">
          <a:blip r:embed="rId3">
            <a:alphaModFix/>
          </a:blip>
          <a:srcRect/>
          <a:stretch/>
        </p:blipFill>
        <p:spPr>
          <a:xfrm>
            <a:off x="695325" y="2025650"/>
            <a:ext cx="7929563" cy="827088"/>
          </a:xfrm>
          <a:prstGeom prst="rect">
            <a:avLst/>
          </a:prstGeom>
          <a:noFill/>
          <a:ln>
            <a:noFill/>
          </a:ln>
        </p:spPr>
      </p:pic>
      <p:grpSp>
        <p:nvGrpSpPr>
          <p:cNvPr id="878" name="Google Shape;878;p74"/>
          <p:cNvGrpSpPr/>
          <p:nvPr/>
        </p:nvGrpSpPr>
        <p:grpSpPr>
          <a:xfrm>
            <a:off x="611188" y="2803525"/>
            <a:ext cx="3529012" cy="554038"/>
            <a:chOff x="809541" y="4541017"/>
            <a:chExt cx="3528095" cy="553998"/>
          </a:xfrm>
        </p:grpSpPr>
        <p:sp>
          <p:nvSpPr>
            <p:cNvPr id="879" name="Google Shape;879;p74"/>
            <p:cNvSpPr txBox="1"/>
            <p:nvPr/>
          </p:nvSpPr>
          <p:spPr>
            <a:xfrm>
              <a:off x="809541" y="4541017"/>
              <a:ext cx="352809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for every  </a:t>
              </a:r>
              <a:endParaRPr sz="3000">
                <a:solidFill>
                  <a:schemeClr val="dk1"/>
                </a:solidFill>
                <a:latin typeface="Arial"/>
                <a:ea typeface="Arial"/>
                <a:cs typeface="Arial"/>
                <a:sym typeface="Arial"/>
              </a:endParaRPr>
            </a:p>
          </p:txBody>
        </p:sp>
        <p:pic>
          <p:nvPicPr>
            <p:cNvPr id="880" name="Google Shape;880;p74"/>
            <p:cNvPicPr preferRelativeResize="0"/>
            <p:nvPr/>
          </p:nvPicPr>
          <p:blipFill rotWithShape="1">
            <a:blip r:embed="rId4">
              <a:alphaModFix/>
            </a:blip>
            <a:srcRect/>
            <a:stretch/>
          </p:blipFill>
          <p:spPr>
            <a:xfrm>
              <a:off x="2551187" y="4613126"/>
              <a:ext cx="1228725" cy="400050"/>
            </a:xfrm>
            <a:prstGeom prst="rect">
              <a:avLst/>
            </a:prstGeom>
            <a:noFill/>
            <a:ln>
              <a:noFill/>
            </a:ln>
          </p:spPr>
        </p:pic>
      </p:grpSp>
      <p:pic>
        <p:nvPicPr>
          <p:cNvPr id="881" name="Google Shape;881;p74"/>
          <p:cNvPicPr preferRelativeResize="0"/>
          <p:nvPr/>
        </p:nvPicPr>
        <p:blipFill rotWithShape="1">
          <a:blip r:embed="rId5">
            <a:alphaModFix/>
          </a:blip>
          <a:srcRect/>
          <a:stretch/>
        </p:blipFill>
        <p:spPr>
          <a:xfrm>
            <a:off x="684213" y="4273550"/>
            <a:ext cx="6337300" cy="827088"/>
          </a:xfrm>
          <a:prstGeom prst="rect">
            <a:avLst/>
          </a:prstGeom>
          <a:noFill/>
          <a:ln>
            <a:noFill/>
          </a:ln>
        </p:spPr>
      </p:pic>
      <p:grpSp>
        <p:nvGrpSpPr>
          <p:cNvPr id="882" name="Google Shape;882;p74"/>
          <p:cNvGrpSpPr/>
          <p:nvPr/>
        </p:nvGrpSpPr>
        <p:grpSpPr>
          <a:xfrm>
            <a:off x="611188" y="5083175"/>
            <a:ext cx="3529012" cy="554038"/>
            <a:chOff x="809541" y="4541017"/>
            <a:chExt cx="3528095" cy="553998"/>
          </a:xfrm>
        </p:grpSpPr>
        <p:sp>
          <p:nvSpPr>
            <p:cNvPr id="883" name="Google Shape;883;p74"/>
            <p:cNvSpPr txBox="1"/>
            <p:nvPr/>
          </p:nvSpPr>
          <p:spPr>
            <a:xfrm>
              <a:off x="809541" y="4541017"/>
              <a:ext cx="352809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for every  </a:t>
              </a:r>
              <a:endParaRPr sz="3000">
                <a:solidFill>
                  <a:schemeClr val="dk1"/>
                </a:solidFill>
                <a:latin typeface="Arial"/>
                <a:ea typeface="Arial"/>
                <a:cs typeface="Arial"/>
                <a:sym typeface="Arial"/>
              </a:endParaRPr>
            </a:p>
          </p:txBody>
        </p:sp>
        <p:pic>
          <p:nvPicPr>
            <p:cNvPr id="884" name="Google Shape;884;p74"/>
            <p:cNvPicPr preferRelativeResize="0"/>
            <p:nvPr/>
          </p:nvPicPr>
          <p:blipFill rotWithShape="1">
            <a:blip r:embed="rId4">
              <a:alphaModFix/>
            </a:blip>
            <a:srcRect/>
            <a:stretch/>
          </p:blipFill>
          <p:spPr>
            <a:xfrm>
              <a:off x="2551187" y="4613126"/>
              <a:ext cx="1228725" cy="400050"/>
            </a:xfrm>
            <a:prstGeom prst="rect">
              <a:avLst/>
            </a:prstGeom>
            <a:noFill/>
            <a:ln>
              <a:noFill/>
            </a:ln>
          </p:spPr>
        </p:pic>
      </p:grpSp>
      <p:grpSp>
        <p:nvGrpSpPr>
          <p:cNvPr id="885" name="Google Shape;885;p74"/>
          <p:cNvGrpSpPr/>
          <p:nvPr/>
        </p:nvGrpSpPr>
        <p:grpSpPr>
          <a:xfrm>
            <a:off x="539750" y="3421063"/>
            <a:ext cx="6626225" cy="847725"/>
            <a:chOff x="396293" y="3390659"/>
            <a:chExt cx="6625220" cy="847964"/>
          </a:xfrm>
        </p:grpSpPr>
        <p:sp>
          <p:nvSpPr>
            <p:cNvPr id="886" name="Google Shape;886;p74"/>
            <p:cNvSpPr txBox="1"/>
            <p:nvPr/>
          </p:nvSpPr>
          <p:spPr>
            <a:xfrm>
              <a:off x="396293" y="3390659"/>
              <a:ext cx="6625220" cy="5984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remove                   from both sides</a:t>
              </a:r>
              <a:endParaRPr sz="3000">
                <a:solidFill>
                  <a:schemeClr val="dk1"/>
                </a:solidFill>
                <a:latin typeface="Arial"/>
                <a:ea typeface="Arial"/>
                <a:cs typeface="Arial"/>
                <a:sym typeface="Arial"/>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36220" algn="l" rtl="0">
                <a:spcBef>
                  <a:spcPts val="480"/>
                </a:spcBef>
                <a:spcAft>
                  <a:spcPts val="0"/>
                </a:spcAft>
                <a:buClr>
                  <a:schemeClr val="dk2"/>
                </a:buClr>
                <a:buSzPts val="1680"/>
                <a:buFont typeface="Noto Sans Symbols"/>
                <a:buNone/>
              </a:pPr>
              <a:endParaRPr sz="2400" b="1">
                <a:solidFill>
                  <a:schemeClr val="dk1"/>
                </a:solidFill>
                <a:latin typeface="Arial"/>
                <a:ea typeface="Arial"/>
                <a:cs typeface="Arial"/>
                <a:sym typeface="Arial"/>
              </a:endParaRPr>
            </a:p>
            <a:p>
              <a:pPr marL="342900" marR="0" lvl="0" indent="-218440" algn="l" rtl="0">
                <a:spcBef>
                  <a:spcPts val="560"/>
                </a:spcBef>
                <a:spcAft>
                  <a:spcPts val="0"/>
                </a:spcAft>
                <a:buClr>
                  <a:schemeClr val="dk2"/>
                </a:buClr>
                <a:buSzPts val="1960"/>
                <a:buFont typeface="Noto Sans Symbols"/>
                <a:buNone/>
              </a:pPr>
              <a:endParaRPr sz="2800" b="1">
                <a:solidFill>
                  <a:schemeClr val="dk1"/>
                </a:solidFill>
                <a:latin typeface="Arial"/>
                <a:ea typeface="Arial"/>
                <a:cs typeface="Arial"/>
                <a:sym typeface="Arial"/>
              </a:endParaRPr>
            </a:p>
          </p:txBody>
        </p:sp>
        <p:pic>
          <p:nvPicPr>
            <p:cNvPr id="887" name="Google Shape;887;p74"/>
            <p:cNvPicPr preferRelativeResize="0"/>
            <p:nvPr/>
          </p:nvPicPr>
          <p:blipFill rotWithShape="1">
            <a:blip r:embed="rId6">
              <a:alphaModFix/>
            </a:blip>
            <a:srcRect/>
            <a:stretch/>
          </p:blipFill>
          <p:spPr>
            <a:xfrm>
              <a:off x="2220607" y="3409948"/>
              <a:ext cx="1791312" cy="828675"/>
            </a:xfrm>
            <a:prstGeom prst="rect">
              <a:avLst/>
            </a:prstGeom>
            <a:noFill/>
            <a:ln>
              <a:noFill/>
            </a:ln>
          </p:spPr>
        </p:pic>
      </p:grpSp>
      <p:grpSp>
        <p:nvGrpSpPr>
          <p:cNvPr id="888" name="Google Shape;888;p74"/>
          <p:cNvGrpSpPr/>
          <p:nvPr/>
        </p:nvGrpSpPr>
        <p:grpSpPr>
          <a:xfrm>
            <a:off x="611188" y="5673725"/>
            <a:ext cx="9072562" cy="835024"/>
            <a:chOff x="611188" y="5673725"/>
            <a:chExt cx="9072562" cy="835024"/>
          </a:xfrm>
        </p:grpSpPr>
        <p:pic>
          <p:nvPicPr>
            <p:cNvPr id="889" name="Google Shape;889;p74"/>
            <p:cNvPicPr preferRelativeResize="0"/>
            <p:nvPr/>
          </p:nvPicPr>
          <p:blipFill rotWithShape="1">
            <a:blip r:embed="rId7">
              <a:alphaModFix/>
            </a:blip>
            <a:srcRect/>
            <a:stretch/>
          </p:blipFill>
          <p:spPr>
            <a:xfrm>
              <a:off x="611188" y="5681663"/>
              <a:ext cx="5605462" cy="827087"/>
            </a:xfrm>
            <a:prstGeom prst="rect">
              <a:avLst/>
            </a:prstGeom>
            <a:noFill/>
            <a:ln>
              <a:noFill/>
            </a:ln>
          </p:spPr>
        </p:pic>
        <p:grpSp>
          <p:nvGrpSpPr>
            <p:cNvPr id="890" name="Google Shape;890;p74"/>
            <p:cNvGrpSpPr/>
            <p:nvPr/>
          </p:nvGrpSpPr>
          <p:grpSpPr>
            <a:xfrm>
              <a:off x="6156325" y="5673725"/>
              <a:ext cx="3527425" cy="554038"/>
              <a:chOff x="809541" y="4541017"/>
              <a:chExt cx="3528095" cy="553998"/>
            </a:xfrm>
          </p:grpSpPr>
          <p:sp>
            <p:nvSpPr>
              <p:cNvPr id="891" name="Google Shape;891;p74"/>
              <p:cNvSpPr txBox="1"/>
              <p:nvPr/>
            </p:nvSpPr>
            <p:spPr>
              <a:xfrm>
                <a:off x="809541" y="4541017"/>
                <a:ext cx="352809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for every  </a:t>
                </a:r>
                <a:endParaRPr sz="3000">
                  <a:solidFill>
                    <a:schemeClr val="dk1"/>
                  </a:solidFill>
                  <a:latin typeface="Arial"/>
                  <a:ea typeface="Arial"/>
                  <a:cs typeface="Arial"/>
                  <a:sym typeface="Arial"/>
                </a:endParaRPr>
              </a:p>
            </p:txBody>
          </p:sp>
          <p:pic>
            <p:nvPicPr>
              <p:cNvPr id="892" name="Google Shape;892;p74"/>
              <p:cNvPicPr preferRelativeResize="0"/>
              <p:nvPr/>
            </p:nvPicPr>
            <p:blipFill rotWithShape="1">
              <a:blip r:embed="rId4">
                <a:alphaModFix/>
              </a:blip>
              <a:srcRect/>
              <a:stretch/>
            </p:blipFill>
            <p:spPr>
              <a:xfrm>
                <a:off x="2551187" y="4613126"/>
                <a:ext cx="1228725" cy="400050"/>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7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898" name="Google Shape;898;p7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4.4 Economic Gain Matrix</a:t>
            </a:r>
            <a:endParaRPr/>
          </a:p>
        </p:txBody>
      </p:sp>
      <p:sp>
        <p:nvSpPr>
          <p:cNvPr id="899" name="Google Shape;899;p75"/>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Identity matrix</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Incorrect loses 1</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A more balanced instance</a:t>
            </a: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General </a:t>
            </a:r>
            <a:endParaRPr/>
          </a:p>
        </p:txBody>
      </p:sp>
      <p:pic>
        <p:nvPicPr>
          <p:cNvPr id="900" name="Google Shape;900;p75"/>
          <p:cNvPicPr preferRelativeResize="0"/>
          <p:nvPr/>
        </p:nvPicPr>
        <p:blipFill rotWithShape="1">
          <a:blip r:embed="rId3">
            <a:alphaModFix/>
          </a:blip>
          <a:srcRect/>
          <a:stretch/>
        </p:blipFill>
        <p:spPr>
          <a:xfrm>
            <a:off x="3602038" y="1881188"/>
            <a:ext cx="1617662" cy="1116012"/>
          </a:xfrm>
          <a:prstGeom prst="rect">
            <a:avLst/>
          </a:prstGeom>
          <a:noFill/>
          <a:ln>
            <a:noFill/>
          </a:ln>
        </p:spPr>
      </p:pic>
      <p:pic>
        <p:nvPicPr>
          <p:cNvPr id="901" name="Google Shape;901;p75"/>
          <p:cNvPicPr preferRelativeResize="0"/>
          <p:nvPr/>
        </p:nvPicPr>
        <p:blipFill rotWithShape="1">
          <a:blip r:embed="rId4">
            <a:alphaModFix/>
          </a:blip>
          <a:srcRect/>
          <a:stretch/>
        </p:blipFill>
        <p:spPr>
          <a:xfrm>
            <a:off x="4032250" y="2960688"/>
            <a:ext cx="2268538" cy="1116012"/>
          </a:xfrm>
          <a:prstGeom prst="rect">
            <a:avLst/>
          </a:prstGeom>
          <a:noFill/>
          <a:ln>
            <a:noFill/>
          </a:ln>
        </p:spPr>
      </p:pic>
      <p:pic>
        <p:nvPicPr>
          <p:cNvPr id="902" name="Google Shape;902;p75"/>
          <p:cNvPicPr preferRelativeResize="0"/>
          <p:nvPr/>
        </p:nvPicPr>
        <p:blipFill rotWithShape="1">
          <a:blip r:embed="rId5">
            <a:alphaModFix/>
          </a:blip>
          <a:srcRect/>
          <a:stretch/>
        </p:blipFill>
        <p:spPr>
          <a:xfrm>
            <a:off x="5616575" y="4041775"/>
            <a:ext cx="2268538" cy="1116013"/>
          </a:xfrm>
          <a:prstGeom prst="rect">
            <a:avLst/>
          </a:prstGeom>
          <a:noFill/>
          <a:ln>
            <a:noFill/>
          </a:ln>
        </p:spPr>
      </p:pic>
      <p:pic>
        <p:nvPicPr>
          <p:cNvPr id="903" name="Google Shape;903;p75"/>
          <p:cNvPicPr preferRelativeResize="0"/>
          <p:nvPr/>
        </p:nvPicPr>
        <p:blipFill rotWithShape="1">
          <a:blip r:embed="rId6">
            <a:alphaModFix/>
          </a:blip>
          <a:srcRect/>
          <a:stretch/>
        </p:blipFill>
        <p:spPr>
          <a:xfrm>
            <a:off x="2536825" y="5192713"/>
            <a:ext cx="2322513" cy="1116012"/>
          </a:xfrm>
          <a:prstGeom prst="rect">
            <a:avLst/>
          </a:prstGeom>
          <a:noFill/>
          <a:ln>
            <a:no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7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909" name="Google Shape;909;p7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910" name="Google Shape;910;p7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7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a:t>
            </a:r>
            <a:endParaRPr/>
          </a:p>
        </p:txBody>
      </p:sp>
      <p:sp>
        <p:nvSpPr>
          <p:cNvPr id="917" name="Google Shape;917;p7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t>Define the conditional expected economic gain:</a:t>
            </a:r>
            <a:endParaRPr dirty="0"/>
          </a:p>
          <a:p>
            <a:pPr marL="0" lvl="0" indent="0" algn="l" rtl="0">
              <a:spcBef>
                <a:spcPts val="600"/>
              </a:spcBef>
              <a:spcAft>
                <a:spcPts val="0"/>
              </a:spcAft>
              <a:buSzPts val="2100"/>
              <a:buNone/>
            </a:pPr>
            <a:endParaRPr dirty="0"/>
          </a:p>
          <a:p>
            <a:pPr marL="342900" lvl="0" indent="-342900" algn="l" rtl="0">
              <a:spcBef>
                <a:spcPts val="600"/>
              </a:spcBef>
              <a:spcAft>
                <a:spcPts val="0"/>
              </a:spcAft>
              <a:buSzPts val="2100"/>
              <a:buChar char="●"/>
            </a:pPr>
            <a:r>
              <a:rPr lang="en-US" dirty="0"/>
              <a:t>A decision rule </a:t>
            </a:r>
            <a:r>
              <a:rPr lang="en-US" i="1" dirty="0"/>
              <a:t>f </a:t>
            </a:r>
            <a:r>
              <a:rPr lang="en-US" dirty="0"/>
              <a:t>called a maximin decision rule if and only if</a:t>
            </a:r>
            <a:endParaRPr dirty="0"/>
          </a:p>
          <a:p>
            <a:pPr marL="342900" lvl="0" indent="-209550" algn="l" rtl="0">
              <a:spcBef>
                <a:spcPts val="600"/>
              </a:spcBef>
              <a:spcAft>
                <a:spcPts val="0"/>
              </a:spcAft>
              <a:buSzPts val="2100"/>
              <a:buNone/>
            </a:pPr>
            <a:endParaRPr dirty="0"/>
          </a:p>
          <a:p>
            <a:pPr marL="342900" lvl="0" indent="-209550" algn="l" rtl="0">
              <a:spcBef>
                <a:spcPts val="600"/>
              </a:spcBef>
              <a:spcAft>
                <a:spcPts val="0"/>
              </a:spcAft>
              <a:buSzPts val="2100"/>
              <a:buNone/>
            </a:pPr>
            <a:endParaRPr dirty="0"/>
          </a:p>
          <a:p>
            <a:pPr marL="0" lvl="0" indent="0" algn="l" rtl="0">
              <a:spcBef>
                <a:spcPts val="600"/>
              </a:spcBef>
              <a:spcAft>
                <a:spcPts val="0"/>
              </a:spcAft>
              <a:buSzPts val="2100"/>
              <a:buFont typeface="Noto Sans Symbols"/>
              <a:buNone/>
            </a:pPr>
            <a:r>
              <a:rPr lang="en-US" dirty="0"/>
              <a:t>for any decision rule </a:t>
            </a:r>
            <a:r>
              <a:rPr lang="en-US" i="1" dirty="0"/>
              <a:t>g</a:t>
            </a:r>
            <a:endParaRPr dirty="0"/>
          </a:p>
          <a:p>
            <a:pPr marL="342900" lvl="0" indent="-209550" algn="l" rtl="0">
              <a:spcBef>
                <a:spcPts val="600"/>
              </a:spcBef>
              <a:spcAft>
                <a:spcPts val="0"/>
              </a:spcAft>
              <a:buSzPts val="2100"/>
              <a:buNone/>
            </a:pPr>
            <a:endParaRPr dirty="0"/>
          </a:p>
        </p:txBody>
      </p:sp>
      <p:sp>
        <p:nvSpPr>
          <p:cNvPr id="918" name="Google Shape;918;p7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19" name="Google Shape;919;p78"/>
          <p:cNvPicPr preferRelativeResize="0"/>
          <p:nvPr/>
        </p:nvPicPr>
        <p:blipFill rotWithShape="1">
          <a:blip r:embed="rId3">
            <a:alphaModFix/>
          </a:blip>
          <a:srcRect/>
          <a:stretch/>
        </p:blipFill>
        <p:spPr>
          <a:xfrm>
            <a:off x="133356" y="4653136"/>
            <a:ext cx="8809037" cy="971550"/>
          </a:xfrm>
          <a:prstGeom prst="rect">
            <a:avLst/>
          </a:prstGeom>
          <a:noFill/>
          <a:ln>
            <a:noFill/>
          </a:ln>
        </p:spPr>
      </p:pic>
      <p:pic>
        <p:nvPicPr>
          <p:cNvPr id="3" name="圖片 2">
            <a:extLst>
              <a:ext uri="{FF2B5EF4-FFF2-40B4-BE49-F238E27FC236}">
                <a16:creationId xmlns:a16="http://schemas.microsoft.com/office/drawing/2014/main" id="{2C41E64D-80E1-424F-978D-B482C7E1CCBC}"/>
              </a:ext>
            </a:extLst>
          </p:cNvPr>
          <p:cNvPicPr>
            <a:picLocks noChangeAspect="1"/>
          </p:cNvPicPr>
          <p:nvPr/>
        </p:nvPicPr>
        <p:blipFill>
          <a:blip r:embed="rId4"/>
          <a:stretch>
            <a:fillRect/>
          </a:stretch>
        </p:blipFill>
        <p:spPr>
          <a:xfrm>
            <a:off x="1864176" y="2668403"/>
            <a:ext cx="5869674" cy="97200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7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927" name="Google Shape;927;p7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a:t>
            </a:r>
            <a:endParaRPr/>
          </a:p>
        </p:txBody>
      </p:sp>
      <p:sp>
        <p:nvSpPr>
          <p:cNvPr id="928" name="Google Shape;928;p77"/>
          <p:cNvSpPr/>
          <p:nvPr/>
        </p:nvSpPr>
        <p:spPr>
          <a:xfrm>
            <a:off x="684213" y="2060575"/>
            <a:ext cx="8229600" cy="4411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In order to determine a Bayes decision rule, we have to know the joint function </a:t>
            </a:r>
            <a:r>
              <a:rPr lang="en-US" sz="3000" i="1">
                <a:solidFill>
                  <a:schemeClr val="dk1"/>
                </a:solidFill>
                <a:latin typeface="Arial"/>
                <a:ea typeface="Arial"/>
                <a:cs typeface="Arial"/>
                <a:sym typeface="Arial"/>
              </a:rPr>
              <a:t>f(c, d) </a:t>
            </a:r>
            <a:r>
              <a:rPr lang="en-US" sz="3000">
                <a:solidFill>
                  <a:schemeClr val="dk1"/>
                </a:solidFill>
                <a:latin typeface="Arial"/>
                <a:ea typeface="Arial"/>
                <a:cs typeface="Arial"/>
                <a:sym typeface="Arial"/>
              </a:rPr>
              <a:t>or at least </a:t>
            </a:r>
            <a:r>
              <a:rPr lang="en-US" sz="3000" i="1">
                <a:solidFill>
                  <a:schemeClr val="dk1"/>
                </a:solidFill>
                <a:latin typeface="Arial"/>
                <a:ea typeface="Arial"/>
                <a:cs typeface="Arial"/>
                <a:sym typeface="Arial"/>
              </a:rPr>
              <a:t>f(c | d)</a:t>
            </a:r>
            <a:endParaRPr/>
          </a:p>
          <a:p>
            <a:pPr marL="342900" marR="0" lvl="0" indent="-342900" algn="l" rtl="0">
              <a:spcBef>
                <a:spcPts val="60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To determine </a:t>
            </a:r>
            <a:r>
              <a:rPr lang="en-US" sz="3000" i="1">
                <a:solidFill>
                  <a:schemeClr val="dk1"/>
                </a:solidFill>
                <a:latin typeface="Arial"/>
                <a:ea typeface="Arial"/>
                <a:cs typeface="Arial"/>
                <a:sym typeface="Arial"/>
              </a:rPr>
              <a:t>f(c | d) </a:t>
            </a:r>
            <a:r>
              <a:rPr lang="en-US" sz="3000">
                <a:solidFill>
                  <a:schemeClr val="dk1"/>
                </a:solidFill>
                <a:latin typeface="Arial"/>
                <a:ea typeface="Arial"/>
                <a:cs typeface="Arial"/>
                <a:sym typeface="Arial"/>
              </a:rPr>
              <a:t>from</a:t>
            </a:r>
            <a:r>
              <a:rPr lang="en-US" sz="3000" i="1">
                <a:solidFill>
                  <a:schemeClr val="dk1"/>
                </a:solidFill>
                <a:latin typeface="Arial"/>
                <a:ea typeface="Arial"/>
                <a:cs typeface="Arial"/>
                <a:sym typeface="Arial"/>
              </a:rPr>
              <a:t> f(d | c)</a:t>
            </a:r>
            <a:r>
              <a:rPr lang="en-US" sz="3000">
                <a:solidFill>
                  <a:schemeClr val="dk1"/>
                </a:solidFill>
                <a:latin typeface="Arial"/>
                <a:ea typeface="Arial"/>
                <a:cs typeface="Arial"/>
                <a:sym typeface="Arial"/>
              </a:rPr>
              <a:t>, we must also know the prior probability function </a:t>
            </a:r>
            <a:r>
              <a:rPr lang="en-US" sz="3000" i="1">
                <a:solidFill>
                  <a:schemeClr val="dk1"/>
                </a:solidFill>
                <a:latin typeface="Arial"/>
                <a:ea typeface="Arial"/>
                <a:cs typeface="Arial"/>
                <a:sym typeface="Arial"/>
              </a:rPr>
              <a:t>P(c)</a:t>
            </a:r>
            <a:endParaRPr/>
          </a:p>
          <a:p>
            <a:pPr marL="342900" marR="0" lvl="0" indent="-342900" algn="l" rtl="0">
              <a:spcBef>
                <a:spcPts val="60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Bayes decision is not appropriate for the situation can not get or assume the prior probability function</a:t>
            </a:r>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7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 (cont.)</a:t>
            </a:r>
            <a:endParaRPr/>
          </a:p>
        </p:txBody>
      </p:sp>
      <p:sp>
        <p:nvSpPr>
          <p:cNvPr id="935" name="Google Shape;935;p7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a:p>
            <a:pPr marL="0" lvl="0" indent="0" algn="l" rtl="0">
              <a:spcBef>
                <a:spcPts val="600"/>
              </a:spcBef>
              <a:spcAft>
                <a:spcPts val="0"/>
              </a:spcAft>
              <a:buSzPts val="2100"/>
              <a:buNone/>
            </a:pPr>
            <a:endParaRPr/>
          </a:p>
          <a:p>
            <a:pPr marL="342900" lvl="0" indent="-342900" algn="l" rtl="0">
              <a:lnSpc>
                <a:spcPct val="150000"/>
              </a:lnSpc>
              <a:spcBef>
                <a:spcPts val="600"/>
              </a:spcBef>
              <a:spcAft>
                <a:spcPts val="0"/>
              </a:spcAft>
              <a:buSzPts val="2100"/>
              <a:buChar char="●"/>
            </a:pPr>
            <a:r>
              <a:rPr lang="en-US"/>
              <a:t>Hence                    and              , suppose that                                      , and choose</a:t>
            </a:r>
            <a:endParaRPr/>
          </a:p>
          <a:p>
            <a:pPr marL="0" lvl="0" indent="0" algn="l" rtl="0">
              <a:lnSpc>
                <a:spcPct val="150000"/>
              </a:lnSpc>
              <a:spcBef>
                <a:spcPts val="600"/>
              </a:spcBef>
              <a:spcAft>
                <a:spcPts val="0"/>
              </a:spcAft>
              <a:buSzPts val="2100"/>
              <a:buNone/>
            </a:pPr>
            <a:r>
              <a:rPr lang="en-US"/>
              <a:t>                                 </a:t>
            </a:r>
            <a:endParaRPr/>
          </a:p>
          <a:p>
            <a:pPr marL="0" lvl="0" indent="0" algn="l" rtl="0">
              <a:spcBef>
                <a:spcPts val="600"/>
              </a:spcBef>
              <a:spcAft>
                <a:spcPts val="0"/>
              </a:spcAft>
              <a:buSzPts val="2100"/>
              <a:buNone/>
            </a:pPr>
            <a:endParaRPr i="1"/>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sp>
        <p:nvSpPr>
          <p:cNvPr id="936" name="Google Shape;936;p7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37" name="Google Shape;937;p79"/>
          <p:cNvPicPr preferRelativeResize="0"/>
          <p:nvPr/>
        </p:nvPicPr>
        <p:blipFill rotWithShape="1">
          <a:blip r:embed="rId3">
            <a:alphaModFix/>
          </a:blip>
          <a:srcRect/>
          <a:stretch/>
        </p:blipFill>
        <p:spPr>
          <a:xfrm>
            <a:off x="159544" y="2097410"/>
            <a:ext cx="8809037" cy="971550"/>
          </a:xfrm>
          <a:prstGeom prst="rect">
            <a:avLst/>
          </a:prstGeom>
          <a:noFill/>
          <a:ln>
            <a:noFill/>
          </a:ln>
        </p:spPr>
      </p:pic>
      <p:pic>
        <p:nvPicPr>
          <p:cNvPr id="938" name="Google Shape;938;p79"/>
          <p:cNvPicPr preferRelativeResize="0"/>
          <p:nvPr/>
        </p:nvPicPr>
        <p:blipFill rotWithShape="1">
          <a:blip r:embed="rId4">
            <a:alphaModFix/>
          </a:blip>
          <a:srcRect/>
          <a:stretch/>
        </p:blipFill>
        <p:spPr>
          <a:xfrm>
            <a:off x="2339752" y="3105072"/>
            <a:ext cx="1856301" cy="972000"/>
          </a:xfrm>
          <a:prstGeom prst="rect">
            <a:avLst/>
          </a:prstGeom>
          <a:noFill/>
          <a:ln>
            <a:noFill/>
          </a:ln>
        </p:spPr>
      </p:pic>
      <p:pic>
        <p:nvPicPr>
          <p:cNvPr id="939" name="Google Shape;939;p79"/>
          <p:cNvPicPr preferRelativeResize="0"/>
          <p:nvPr/>
        </p:nvPicPr>
        <p:blipFill rotWithShape="1">
          <a:blip r:embed="rId5">
            <a:alphaModFix/>
          </a:blip>
          <a:srcRect/>
          <a:stretch/>
        </p:blipFill>
        <p:spPr>
          <a:xfrm>
            <a:off x="5072874" y="3393040"/>
            <a:ext cx="1371334" cy="396000"/>
          </a:xfrm>
          <a:prstGeom prst="rect">
            <a:avLst/>
          </a:prstGeom>
          <a:noFill/>
          <a:ln>
            <a:noFill/>
          </a:ln>
        </p:spPr>
      </p:pic>
      <p:grpSp>
        <p:nvGrpSpPr>
          <p:cNvPr id="940" name="Google Shape;940;p79"/>
          <p:cNvGrpSpPr/>
          <p:nvPr/>
        </p:nvGrpSpPr>
        <p:grpSpPr>
          <a:xfrm>
            <a:off x="2679786" y="4725144"/>
            <a:ext cx="3453864" cy="681165"/>
            <a:chOff x="2567071" y="4571314"/>
            <a:chExt cx="3453864" cy="681165"/>
          </a:xfrm>
        </p:grpSpPr>
        <p:pic>
          <p:nvPicPr>
            <p:cNvPr id="941" name="Google Shape;941;p79"/>
            <p:cNvPicPr preferRelativeResize="0"/>
            <p:nvPr/>
          </p:nvPicPr>
          <p:blipFill rotWithShape="1">
            <a:blip r:embed="rId6">
              <a:alphaModFix/>
            </a:blip>
            <a:srcRect/>
            <a:stretch/>
          </p:blipFill>
          <p:spPr>
            <a:xfrm>
              <a:off x="2920506" y="4820479"/>
              <a:ext cx="3093120" cy="432000"/>
            </a:xfrm>
            <a:prstGeom prst="rect">
              <a:avLst/>
            </a:prstGeom>
            <a:noFill/>
            <a:ln>
              <a:noFill/>
            </a:ln>
          </p:spPr>
        </p:pic>
        <p:pic>
          <p:nvPicPr>
            <p:cNvPr id="942" name="Google Shape;942;p79"/>
            <p:cNvPicPr preferRelativeResize="0"/>
            <p:nvPr/>
          </p:nvPicPr>
          <p:blipFill rotWithShape="1">
            <a:blip r:embed="rId7">
              <a:alphaModFix/>
            </a:blip>
            <a:srcRect/>
            <a:stretch/>
          </p:blipFill>
          <p:spPr>
            <a:xfrm>
              <a:off x="2567071" y="4585078"/>
              <a:ext cx="597333" cy="288000"/>
            </a:xfrm>
            <a:prstGeom prst="rect">
              <a:avLst/>
            </a:prstGeom>
            <a:noFill/>
            <a:ln>
              <a:noFill/>
            </a:ln>
          </p:spPr>
        </p:pic>
        <p:pic>
          <p:nvPicPr>
            <p:cNvPr id="943" name="Google Shape;943;p79"/>
            <p:cNvPicPr preferRelativeResize="0"/>
            <p:nvPr/>
          </p:nvPicPr>
          <p:blipFill rotWithShape="1">
            <a:blip r:embed="rId8">
              <a:alphaModFix/>
            </a:blip>
            <a:srcRect/>
            <a:stretch/>
          </p:blipFill>
          <p:spPr>
            <a:xfrm>
              <a:off x="3282803" y="4573940"/>
              <a:ext cx="597333" cy="288000"/>
            </a:xfrm>
            <a:prstGeom prst="rect">
              <a:avLst/>
            </a:prstGeom>
            <a:noFill/>
            <a:ln>
              <a:noFill/>
            </a:ln>
          </p:spPr>
        </p:pic>
        <p:pic>
          <p:nvPicPr>
            <p:cNvPr id="944" name="Google Shape;944;p79"/>
            <p:cNvPicPr preferRelativeResize="0"/>
            <p:nvPr/>
          </p:nvPicPr>
          <p:blipFill rotWithShape="1">
            <a:blip r:embed="rId9">
              <a:alphaModFix/>
            </a:blip>
            <a:srcRect/>
            <a:stretch/>
          </p:blipFill>
          <p:spPr>
            <a:xfrm>
              <a:off x="4349435" y="4589545"/>
              <a:ext cx="576000" cy="288000"/>
            </a:xfrm>
            <a:prstGeom prst="rect">
              <a:avLst/>
            </a:prstGeom>
            <a:noFill/>
            <a:ln>
              <a:noFill/>
            </a:ln>
          </p:spPr>
        </p:pic>
        <p:pic>
          <p:nvPicPr>
            <p:cNvPr id="945" name="Google Shape;945;p79"/>
            <p:cNvPicPr preferRelativeResize="0"/>
            <p:nvPr/>
          </p:nvPicPr>
          <p:blipFill rotWithShape="1">
            <a:blip r:embed="rId10">
              <a:alphaModFix/>
            </a:blip>
            <a:srcRect/>
            <a:stretch/>
          </p:blipFill>
          <p:spPr>
            <a:xfrm>
              <a:off x="5375601" y="4571314"/>
              <a:ext cx="645334" cy="288000"/>
            </a:xfrm>
            <a:prstGeom prst="rect">
              <a:avLst/>
            </a:prstGeom>
            <a:noFill/>
            <a:ln>
              <a:noFill/>
            </a:ln>
          </p:spPr>
        </p:pic>
      </p:grpSp>
      <p:pic>
        <p:nvPicPr>
          <p:cNvPr id="946" name="Google Shape;946;p79"/>
          <p:cNvPicPr preferRelativeResize="0"/>
          <p:nvPr/>
        </p:nvPicPr>
        <p:blipFill rotWithShape="1">
          <a:blip r:embed="rId11">
            <a:alphaModFix/>
          </a:blip>
          <a:srcRect/>
          <a:stretch/>
        </p:blipFill>
        <p:spPr>
          <a:xfrm>
            <a:off x="1895642" y="4049231"/>
            <a:ext cx="3915341" cy="576000"/>
          </a:xfrm>
          <a:prstGeom prst="rect">
            <a:avLst/>
          </a:prstGeom>
          <a:noFill/>
          <a:ln>
            <a:noFill/>
          </a:ln>
        </p:spPr>
      </p:pic>
      <p:sp>
        <p:nvSpPr>
          <p:cNvPr id="947" name="Google Shape;947;p79"/>
          <p:cNvSpPr/>
          <p:nvPr/>
        </p:nvSpPr>
        <p:spPr>
          <a:xfrm>
            <a:off x="2607777" y="4033041"/>
            <a:ext cx="144017" cy="27108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48" name="Google Shape;948;p79"/>
          <p:cNvGrpSpPr/>
          <p:nvPr/>
        </p:nvGrpSpPr>
        <p:grpSpPr>
          <a:xfrm>
            <a:off x="1628556" y="5514382"/>
            <a:ext cx="5773582" cy="1337804"/>
            <a:chOff x="1628556" y="5514382"/>
            <a:chExt cx="5773582" cy="1337804"/>
          </a:xfrm>
        </p:grpSpPr>
        <p:pic>
          <p:nvPicPr>
            <p:cNvPr id="949" name="Google Shape;949;p79"/>
            <p:cNvPicPr preferRelativeResize="0"/>
            <p:nvPr/>
          </p:nvPicPr>
          <p:blipFill rotWithShape="1">
            <a:blip r:embed="rId12">
              <a:alphaModFix/>
            </a:blip>
            <a:srcRect/>
            <a:stretch/>
          </p:blipFill>
          <p:spPr>
            <a:xfrm>
              <a:off x="1725986" y="5514382"/>
              <a:ext cx="5676152" cy="648000"/>
            </a:xfrm>
            <a:prstGeom prst="rect">
              <a:avLst/>
            </a:prstGeom>
            <a:noFill/>
            <a:ln>
              <a:noFill/>
            </a:ln>
          </p:spPr>
        </p:pic>
        <p:sp>
          <p:nvSpPr>
            <p:cNvPr id="950" name="Google Shape;950;p79"/>
            <p:cNvSpPr txBox="1"/>
            <p:nvPr/>
          </p:nvSpPr>
          <p:spPr>
            <a:xfrm>
              <a:off x="1628556" y="6205855"/>
              <a:ext cx="26997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for any decision rule </a:t>
              </a:r>
              <a:r>
                <a:rPr lang="en-US" sz="1800" i="1">
                  <a:solidFill>
                    <a:schemeClr val="dk1"/>
                  </a:solidFill>
                  <a:latin typeface="Arial"/>
                  <a:ea typeface="Arial"/>
                  <a:cs typeface="Arial"/>
                  <a:sym typeface="Arial"/>
                </a:rPr>
                <a:t>g</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44" name="Google Shape;144;p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Introduction (Cont.)</a:t>
            </a:r>
            <a:endParaRPr/>
          </a:p>
        </p:txBody>
      </p:sp>
      <p:sp>
        <p:nvSpPr>
          <p:cNvPr id="145" name="Google Shape;145;p8"/>
          <p:cNvSpPr txBox="1"/>
          <p:nvPr/>
        </p:nvSpPr>
        <p:spPr>
          <a:xfrm>
            <a:off x="1692275" y="2590800"/>
            <a:ext cx="844550"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unit</a:t>
            </a:r>
            <a:endParaRPr sz="1600" b="0" i="0" u="none" strike="noStrike" cap="none">
              <a:solidFill>
                <a:schemeClr val="dk1"/>
              </a:solidFill>
              <a:latin typeface="Arial"/>
              <a:ea typeface="Arial"/>
              <a:cs typeface="Arial"/>
              <a:sym typeface="Arial"/>
            </a:endParaRPr>
          </a:p>
        </p:txBody>
      </p:sp>
      <p:sp>
        <p:nvSpPr>
          <p:cNvPr id="146" name="Google Shape;146;p8"/>
          <p:cNvSpPr txBox="1"/>
          <p:nvPr/>
        </p:nvSpPr>
        <p:spPr>
          <a:xfrm>
            <a:off x="4121150" y="2590800"/>
            <a:ext cx="4392613"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measurement vector</a:t>
            </a:r>
            <a:endParaRPr sz="1600" b="0" i="0" u="none" strike="noStrike" cap="none">
              <a:solidFill>
                <a:schemeClr val="dk1"/>
              </a:solidFill>
              <a:latin typeface="Arial"/>
              <a:ea typeface="Arial"/>
              <a:cs typeface="Arial"/>
              <a:sym typeface="Arial"/>
            </a:endParaRPr>
          </a:p>
        </p:txBody>
      </p:sp>
      <p:sp>
        <p:nvSpPr>
          <p:cNvPr id="147" name="Google Shape;147;p8"/>
          <p:cNvSpPr txBox="1"/>
          <p:nvPr/>
        </p:nvSpPr>
        <p:spPr>
          <a:xfrm>
            <a:off x="3757613" y="4953000"/>
            <a:ext cx="5119687"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optimally assign unit to a class</a:t>
            </a:r>
            <a:endParaRPr sz="1400" b="0" i="0" u="none" strike="noStrike" cap="none">
              <a:solidFill>
                <a:schemeClr val="dk1"/>
              </a:solidFill>
              <a:latin typeface="Arial"/>
              <a:ea typeface="Arial"/>
              <a:cs typeface="Arial"/>
              <a:sym typeface="Arial"/>
            </a:endParaRPr>
          </a:p>
        </p:txBody>
      </p:sp>
      <p:sp>
        <p:nvSpPr>
          <p:cNvPr id="148" name="Google Shape;148;p8"/>
          <p:cNvSpPr txBox="1"/>
          <p:nvPr/>
        </p:nvSpPr>
        <p:spPr>
          <a:xfrm>
            <a:off x="3816350" y="3771900"/>
            <a:ext cx="2554288" cy="5857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decision rule</a:t>
            </a:r>
            <a:endParaRPr sz="1600" b="0" i="0" u="none" strike="noStrike" cap="none">
              <a:solidFill>
                <a:schemeClr val="dk1"/>
              </a:solidFill>
              <a:latin typeface="Arial"/>
              <a:ea typeface="Arial"/>
              <a:cs typeface="Arial"/>
              <a:sym typeface="Arial"/>
            </a:endParaRPr>
          </a:p>
        </p:txBody>
      </p:sp>
      <p:cxnSp>
        <p:nvCxnSpPr>
          <p:cNvPr id="149" name="Google Shape;149;p8"/>
          <p:cNvCxnSpPr>
            <a:stCxn id="146" idx="2"/>
            <a:endCxn id="147" idx="0"/>
          </p:cNvCxnSpPr>
          <p:nvPr/>
        </p:nvCxnSpPr>
        <p:spPr>
          <a:xfrm>
            <a:off x="6317456" y="3176588"/>
            <a:ext cx="0" cy="1776300"/>
          </a:xfrm>
          <a:prstGeom prst="straightConnector1">
            <a:avLst/>
          </a:prstGeom>
          <a:noFill/>
          <a:ln w="9525" cap="flat" cmpd="sng">
            <a:solidFill>
              <a:schemeClr val="dk1"/>
            </a:solidFill>
            <a:prstDash val="solid"/>
            <a:round/>
            <a:headEnd type="none" w="med" len="med"/>
            <a:tailEnd type="triangle" w="med" len="med"/>
          </a:ln>
        </p:spPr>
      </p:cxnSp>
      <p:cxnSp>
        <p:nvCxnSpPr>
          <p:cNvPr id="150" name="Google Shape;150;p8"/>
          <p:cNvCxnSpPr>
            <a:stCxn id="145" idx="3"/>
            <a:endCxn id="146" idx="1"/>
          </p:cNvCxnSpPr>
          <p:nvPr/>
        </p:nvCxnSpPr>
        <p:spPr>
          <a:xfrm>
            <a:off x="2536825" y="2883694"/>
            <a:ext cx="1584300" cy="0"/>
          </a:xfrm>
          <a:prstGeom prst="straightConnector1">
            <a:avLst/>
          </a:prstGeom>
          <a:noFill/>
          <a:ln w="9525" cap="flat" cmpd="sng">
            <a:solidFill>
              <a:schemeClr val="dk1"/>
            </a:solidFill>
            <a:prstDash val="solid"/>
            <a:round/>
            <a:headEnd type="none" w="med" len="med"/>
            <a:tailEnd type="triangle" w="med" len="med"/>
          </a:ln>
        </p:spPr>
      </p:cxnSp>
      <p:sp>
        <p:nvSpPr>
          <p:cNvPr id="151" name="Google Shape;151;p8"/>
          <p:cNvSpPr txBox="1"/>
          <p:nvPr/>
        </p:nvSpPr>
        <p:spPr>
          <a:xfrm>
            <a:off x="1096963" y="3125788"/>
            <a:ext cx="2232025" cy="646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(image regions or</a:t>
            </a:r>
            <a:endParaRPr/>
          </a:p>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projected segments)</a:t>
            </a:r>
            <a:endParaRPr sz="1800" b="0" i="0" u="none" strike="noStrike" cap="none">
              <a:solidFill>
                <a:schemeClr val="dk1"/>
              </a:solidFill>
              <a:latin typeface="Arial"/>
              <a:ea typeface="Arial"/>
              <a:cs typeface="Arial"/>
              <a:sym typeface="Arial"/>
            </a:endParaRPr>
          </a:p>
        </p:txBody>
      </p:sp>
      <p:sp>
        <p:nvSpPr>
          <p:cNvPr id="152" name="Google Shape;152;p8"/>
          <p:cNvSpPr/>
          <p:nvPr/>
        </p:nvSpPr>
        <p:spPr>
          <a:xfrm>
            <a:off x="3757613" y="4953000"/>
            <a:ext cx="1606550" cy="52387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53" name="Google Shape;153;p8"/>
          <p:cNvCxnSpPr/>
          <p:nvPr/>
        </p:nvCxnSpPr>
        <p:spPr>
          <a:xfrm>
            <a:off x="4637088" y="5476875"/>
            <a:ext cx="727200" cy="426900"/>
          </a:xfrm>
          <a:prstGeom prst="bentConnector3">
            <a:avLst>
              <a:gd name="adj1" fmla="val -9452"/>
            </a:avLst>
          </a:prstGeom>
          <a:noFill/>
          <a:ln w="9525" cap="flat" cmpd="sng">
            <a:solidFill>
              <a:schemeClr val="dk1"/>
            </a:solidFill>
            <a:prstDash val="solid"/>
            <a:round/>
            <a:headEnd type="none" w="med" len="med"/>
            <a:tailEnd type="triangle" w="med" len="med"/>
          </a:ln>
        </p:spPr>
      </p:cxnSp>
      <p:sp>
        <p:nvSpPr>
          <p:cNvPr id="154" name="Google Shape;154;p8"/>
          <p:cNvSpPr txBox="1"/>
          <p:nvPr/>
        </p:nvSpPr>
        <p:spPr>
          <a:xfrm>
            <a:off x="5364163" y="5738813"/>
            <a:ext cx="2992437"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smallest classification error</a:t>
            </a:r>
            <a:endParaRPr sz="1800" b="0" i="0" u="none" strike="noStrike" cap="none">
              <a:solidFill>
                <a:schemeClr val="dk1"/>
              </a:solidFill>
              <a:latin typeface="Arial"/>
              <a:ea typeface="Arial"/>
              <a:cs typeface="Arial"/>
              <a:sym typeface="Arial"/>
            </a:endParaRPr>
          </a:p>
        </p:txBody>
      </p:sp>
      <p:sp>
        <p:nvSpPr>
          <p:cNvPr id="155" name="Google Shape;155;p8"/>
          <p:cNvSpPr txBox="1"/>
          <p:nvPr/>
        </p:nvSpPr>
        <p:spPr>
          <a:xfrm>
            <a:off x="4284663" y="2044700"/>
            <a:ext cx="38782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How to reduce the </a:t>
            </a:r>
            <a:r>
              <a:rPr lang="en-US" sz="1800" b="1" i="0" u="sng" strike="noStrike" cap="none">
                <a:solidFill>
                  <a:schemeClr val="dk1"/>
                </a:solidFill>
                <a:latin typeface="Arial"/>
                <a:ea typeface="Arial"/>
                <a:cs typeface="Arial"/>
                <a:sym typeface="Arial"/>
              </a:rPr>
              <a:t>dimensionality</a:t>
            </a:r>
            <a:r>
              <a:rPr lang="en-US" sz="1800" b="1" i="0" u="none" strike="noStrike" cap="none">
                <a:solidFill>
                  <a:schemeClr val="dk1"/>
                </a:solidFill>
                <a:latin typeface="Arial"/>
                <a:ea typeface="Arial"/>
                <a:cs typeface="Arial"/>
                <a:sym typeface="Arial"/>
              </a:rPr>
              <a:t>?</a:t>
            </a:r>
            <a:endParaRPr sz="1800" b="1" i="0" u="none" strike="noStrike" cap="none">
              <a:solidFill>
                <a:schemeClr val="dk1"/>
              </a:solidFill>
              <a:latin typeface="Arial"/>
              <a:ea typeface="Arial"/>
              <a:cs typeface="Arial"/>
              <a:sym typeface="Arial"/>
            </a:endParaRPr>
          </a:p>
        </p:txBody>
      </p:sp>
      <p:sp>
        <p:nvSpPr>
          <p:cNvPr id="156" name="Google Shape;156;p8"/>
          <p:cNvSpPr txBox="1"/>
          <p:nvPr/>
        </p:nvSpPr>
        <p:spPr>
          <a:xfrm>
            <a:off x="4405313" y="2370138"/>
            <a:ext cx="3468687"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Feature selection and extraction</a:t>
            </a:r>
            <a:endParaRPr sz="1800" b="0" i="0" u="none" strike="noStrike" cap="none">
              <a:solidFill>
                <a:schemeClr val="dk1"/>
              </a:solidFill>
              <a:latin typeface="Arial"/>
              <a:ea typeface="Arial"/>
              <a:cs typeface="Arial"/>
              <a:sym typeface="Arial"/>
            </a:endParaRPr>
          </a:p>
        </p:txBody>
      </p:sp>
      <p:sp>
        <p:nvSpPr>
          <p:cNvPr id="157" name="Google Shape;157;p8"/>
          <p:cNvSpPr txBox="1"/>
          <p:nvPr/>
        </p:nvSpPr>
        <p:spPr>
          <a:xfrm>
            <a:off x="6370638" y="3587750"/>
            <a:ext cx="265906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Construction techniques</a:t>
            </a:r>
            <a:endParaRPr sz="1800" b="0" i="0" u="none" strike="noStrike" cap="none">
              <a:solidFill>
                <a:schemeClr val="dk1"/>
              </a:solidFill>
              <a:latin typeface="Arial"/>
              <a:ea typeface="Arial"/>
              <a:cs typeface="Arial"/>
              <a:sym typeface="Arial"/>
            </a:endParaRPr>
          </a:p>
        </p:txBody>
      </p:sp>
      <p:sp>
        <p:nvSpPr>
          <p:cNvPr id="158" name="Google Shape;158;p8"/>
          <p:cNvSpPr txBox="1"/>
          <p:nvPr/>
        </p:nvSpPr>
        <p:spPr>
          <a:xfrm>
            <a:off x="6370638" y="4086225"/>
            <a:ext cx="20701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Estimation of error</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8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Maximin Decision Rule (cont.)</a:t>
            </a:r>
            <a:endParaRPr/>
          </a:p>
        </p:txBody>
      </p:sp>
      <p:sp>
        <p:nvSpPr>
          <p:cNvPr id="957" name="Google Shape;957;p80"/>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If economic gain matrix is identity matrix</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p:txBody>
      </p:sp>
      <p:sp>
        <p:nvSpPr>
          <p:cNvPr id="958" name="Google Shape;958;p8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60" name="Google Shape;960;p80"/>
          <p:cNvPicPr preferRelativeResize="0"/>
          <p:nvPr/>
        </p:nvPicPr>
        <p:blipFill rotWithShape="1">
          <a:blip r:embed="rId3">
            <a:alphaModFix/>
          </a:blip>
          <a:srcRect/>
          <a:stretch/>
        </p:blipFill>
        <p:spPr>
          <a:xfrm>
            <a:off x="2267744" y="3753144"/>
            <a:ext cx="3616962" cy="972000"/>
          </a:xfrm>
          <a:prstGeom prst="rect">
            <a:avLst/>
          </a:prstGeom>
          <a:noFill/>
          <a:ln>
            <a:noFill/>
          </a:ln>
        </p:spPr>
      </p:pic>
      <p:pic>
        <p:nvPicPr>
          <p:cNvPr id="7" name="圖片 6">
            <a:extLst>
              <a:ext uri="{FF2B5EF4-FFF2-40B4-BE49-F238E27FC236}">
                <a16:creationId xmlns:a16="http://schemas.microsoft.com/office/drawing/2014/main" id="{6E45F71C-BE1C-48AB-B6E4-7CB4989AA872}"/>
              </a:ext>
            </a:extLst>
          </p:cNvPr>
          <p:cNvPicPr>
            <a:picLocks noChangeAspect="1"/>
          </p:cNvPicPr>
          <p:nvPr/>
        </p:nvPicPr>
        <p:blipFill>
          <a:blip r:embed="rId4"/>
          <a:stretch>
            <a:fillRect/>
          </a:stretch>
        </p:blipFill>
        <p:spPr>
          <a:xfrm>
            <a:off x="684213" y="2649516"/>
            <a:ext cx="6956651" cy="1152000"/>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8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a:t>
            </a:r>
            <a:endParaRPr/>
          </a:p>
        </p:txBody>
      </p:sp>
      <p:sp>
        <p:nvSpPr>
          <p:cNvPr id="974" name="Google Shape;974;p82"/>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60"/>
              <a:buChar char="●"/>
            </a:pPr>
            <a:r>
              <a:rPr lang="en-US" sz="2800"/>
              <a:t>Consider the case where there are two categories </a:t>
            </a:r>
            <a:r>
              <a:rPr lang="en-US" sz="2800" i="1"/>
              <a:t>c</a:t>
            </a:r>
            <a:r>
              <a:rPr lang="en-US" sz="2800" i="1" baseline="30000"/>
              <a:t>1</a:t>
            </a:r>
            <a:r>
              <a:rPr lang="en-US" sz="2800"/>
              <a:t> and </a:t>
            </a:r>
            <a:r>
              <a:rPr lang="en-US" sz="2800" i="1"/>
              <a:t>c</a:t>
            </a:r>
            <a:r>
              <a:rPr lang="en-US" sz="2800" i="1" baseline="30000"/>
              <a:t>2</a:t>
            </a:r>
            <a:r>
              <a:rPr lang="en-US" sz="2800"/>
              <a:t>; three possible measurements </a:t>
            </a:r>
            <a:r>
              <a:rPr lang="en-US" sz="2800" i="1"/>
              <a:t>d</a:t>
            </a:r>
            <a:r>
              <a:rPr lang="en-US" sz="2800" i="1" baseline="30000"/>
              <a:t>1</a:t>
            </a:r>
            <a:r>
              <a:rPr lang="en-US" sz="2800"/>
              <a:t>, </a:t>
            </a:r>
            <a:r>
              <a:rPr lang="en-US" sz="2800" i="1"/>
              <a:t>d</a:t>
            </a:r>
            <a:r>
              <a:rPr lang="en-US" sz="2800" i="1" baseline="30000"/>
              <a:t>2</a:t>
            </a:r>
            <a:r>
              <a:rPr lang="en-US" sz="2800"/>
              <a:t>, and </a:t>
            </a:r>
            <a:r>
              <a:rPr lang="en-US" sz="2800" i="1"/>
              <a:t>d</a:t>
            </a:r>
            <a:r>
              <a:rPr lang="en-US" sz="2800" i="1" baseline="30000"/>
              <a:t>3</a:t>
            </a:r>
            <a:r>
              <a:rPr lang="en-US" sz="2800"/>
              <a:t>; economic gain matrix is identity matrix, and a conditional probability function </a:t>
            </a:r>
            <a:r>
              <a:rPr lang="en-US" sz="2800" i="1"/>
              <a:t>f(d | c)</a:t>
            </a:r>
            <a:r>
              <a:rPr lang="en-US" sz="2800"/>
              <a:t> given by</a:t>
            </a:r>
            <a:endParaRPr/>
          </a:p>
          <a:p>
            <a:pPr marL="342900" lvl="0" indent="-218440" algn="l" rtl="0">
              <a:spcBef>
                <a:spcPts val="560"/>
              </a:spcBef>
              <a:spcAft>
                <a:spcPts val="0"/>
              </a:spcAft>
              <a:buSzPts val="1960"/>
              <a:buNone/>
            </a:pPr>
            <a:endParaRPr sz="2800"/>
          </a:p>
          <a:p>
            <a:pPr marL="342900" lvl="0" indent="-218440" algn="l" rtl="0">
              <a:spcBef>
                <a:spcPts val="560"/>
              </a:spcBef>
              <a:spcAft>
                <a:spcPts val="0"/>
              </a:spcAft>
              <a:buSzPts val="1960"/>
              <a:buNone/>
            </a:pPr>
            <a:endParaRPr sz="2800"/>
          </a:p>
          <a:p>
            <a:pPr marL="342900" lvl="0" indent="-218440" algn="l" rtl="0">
              <a:spcBef>
                <a:spcPts val="560"/>
              </a:spcBef>
              <a:spcAft>
                <a:spcPts val="0"/>
              </a:spcAft>
              <a:buSzPts val="1960"/>
              <a:buNone/>
            </a:pPr>
            <a:endParaRPr sz="2800"/>
          </a:p>
        </p:txBody>
      </p:sp>
      <p:sp>
        <p:nvSpPr>
          <p:cNvPr id="975" name="Google Shape;975;p8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976" name="Google Shape;976;p82"/>
          <p:cNvPicPr preferRelativeResize="0"/>
          <p:nvPr/>
        </p:nvPicPr>
        <p:blipFill rotWithShape="1">
          <a:blip r:embed="rId3">
            <a:alphaModFix/>
          </a:blip>
          <a:srcRect/>
          <a:stretch/>
        </p:blipFill>
        <p:spPr>
          <a:xfrm>
            <a:off x="3096821" y="4581128"/>
            <a:ext cx="3260099" cy="1080000"/>
          </a:xfrm>
          <a:prstGeom prst="rect">
            <a:avLst/>
          </a:prstGeom>
          <a:noFill/>
          <a:ln>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8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983" name="Google Shape;983;p8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grpSp>
        <p:nvGrpSpPr>
          <p:cNvPr id="984" name="Google Shape;984;p83"/>
          <p:cNvGrpSpPr/>
          <p:nvPr/>
        </p:nvGrpSpPr>
        <p:grpSpPr>
          <a:xfrm>
            <a:off x="107950" y="1916113"/>
            <a:ext cx="6978630" cy="3673127"/>
            <a:chOff x="107950" y="1916113"/>
            <a:chExt cx="8208963" cy="4321175"/>
          </a:xfrm>
        </p:grpSpPr>
        <p:pic>
          <p:nvPicPr>
            <p:cNvPr id="985" name="Google Shape;985;p83"/>
            <p:cNvPicPr preferRelativeResize="0"/>
            <p:nvPr/>
          </p:nvPicPr>
          <p:blipFill rotWithShape="1">
            <a:blip r:embed="rId3">
              <a:alphaModFix/>
            </a:blip>
            <a:srcRect/>
            <a:stretch/>
          </p:blipFill>
          <p:spPr>
            <a:xfrm>
              <a:off x="2339975" y="1916113"/>
              <a:ext cx="5673725" cy="936625"/>
            </a:xfrm>
            <a:prstGeom prst="rect">
              <a:avLst/>
            </a:prstGeom>
            <a:noFill/>
            <a:ln>
              <a:noFill/>
            </a:ln>
          </p:spPr>
        </p:pic>
        <p:pic>
          <p:nvPicPr>
            <p:cNvPr id="986" name="Google Shape;986;p83"/>
            <p:cNvPicPr preferRelativeResize="0"/>
            <p:nvPr/>
          </p:nvPicPr>
          <p:blipFill rotWithShape="1">
            <a:blip r:embed="rId4">
              <a:alphaModFix/>
            </a:blip>
            <a:srcRect/>
            <a:stretch/>
          </p:blipFill>
          <p:spPr>
            <a:xfrm>
              <a:off x="1908175" y="2997200"/>
              <a:ext cx="5770563" cy="3240088"/>
            </a:xfrm>
            <a:prstGeom prst="rect">
              <a:avLst/>
            </a:prstGeom>
            <a:noFill/>
            <a:ln>
              <a:noFill/>
            </a:ln>
          </p:spPr>
        </p:pic>
        <p:pic>
          <p:nvPicPr>
            <p:cNvPr id="987" name="Google Shape;987;p83"/>
            <p:cNvPicPr preferRelativeResize="0"/>
            <p:nvPr/>
          </p:nvPicPr>
          <p:blipFill rotWithShape="1">
            <a:blip r:embed="rId5">
              <a:alphaModFix/>
            </a:blip>
            <a:srcRect/>
            <a:stretch/>
          </p:blipFill>
          <p:spPr>
            <a:xfrm>
              <a:off x="107950" y="2997200"/>
              <a:ext cx="1803400" cy="3240088"/>
            </a:xfrm>
            <a:prstGeom prst="rect">
              <a:avLst/>
            </a:prstGeom>
            <a:noFill/>
            <a:ln>
              <a:noFill/>
            </a:ln>
          </p:spPr>
        </p:pic>
        <p:pic>
          <p:nvPicPr>
            <p:cNvPr id="988" name="Google Shape;988;p83"/>
            <p:cNvPicPr preferRelativeResize="0"/>
            <p:nvPr/>
          </p:nvPicPr>
          <p:blipFill rotWithShape="1">
            <a:blip r:embed="rId6">
              <a:alphaModFix/>
            </a:blip>
            <a:srcRect/>
            <a:stretch/>
          </p:blipFill>
          <p:spPr>
            <a:xfrm>
              <a:off x="7947025" y="2997200"/>
              <a:ext cx="369888" cy="3240088"/>
            </a:xfrm>
            <a:prstGeom prst="rect">
              <a:avLst/>
            </a:prstGeom>
            <a:noFill/>
            <a:ln>
              <a:noFill/>
            </a:ln>
          </p:spPr>
        </p:pic>
      </p:grpSp>
      <p:pic>
        <p:nvPicPr>
          <p:cNvPr id="989" name="Google Shape;989;p83"/>
          <p:cNvPicPr preferRelativeResize="0"/>
          <p:nvPr/>
        </p:nvPicPr>
        <p:blipFill rotWithShape="1">
          <a:blip r:embed="rId7">
            <a:alphaModFix/>
          </a:blip>
          <a:srcRect/>
          <a:stretch/>
        </p:blipFill>
        <p:spPr>
          <a:xfrm>
            <a:off x="4753769" y="62811"/>
            <a:ext cx="2516188" cy="833437"/>
          </a:xfrm>
          <a:prstGeom prst="rect">
            <a:avLst/>
          </a:prstGeom>
          <a:noFill/>
          <a:ln>
            <a:noFill/>
          </a:ln>
        </p:spPr>
      </p:pic>
      <p:sp>
        <p:nvSpPr>
          <p:cNvPr id="990" name="Google Shape;990;p83"/>
          <p:cNvSpPr/>
          <p:nvPr/>
        </p:nvSpPr>
        <p:spPr>
          <a:xfrm>
            <a:off x="1475657" y="4221088"/>
            <a:ext cx="5296473" cy="360040"/>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1" name="Google Shape;991;p83"/>
          <p:cNvSpPr/>
          <p:nvPr/>
        </p:nvSpPr>
        <p:spPr>
          <a:xfrm>
            <a:off x="1480221" y="4856894"/>
            <a:ext cx="5296473" cy="360040"/>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2" name="Google Shape;992;p83"/>
          <p:cNvSpPr/>
          <p:nvPr/>
        </p:nvSpPr>
        <p:spPr>
          <a:xfrm>
            <a:off x="6911544" y="4390583"/>
            <a:ext cx="182293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Maximin </a:t>
            </a:r>
            <a:endParaRPr dirty="0">
              <a:solidFill>
                <a:srgbClr val="0070C0"/>
              </a:solidFill>
              <a:latin typeface="Kristen ITC" panose="03050502040202030202" pitchFamily="66" charset="0"/>
            </a:endParaRPr>
          </a:p>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Decision Rule </a:t>
            </a:r>
            <a:endParaRPr sz="1800" b="1" dirty="0">
              <a:solidFill>
                <a:srgbClr val="0070C0"/>
              </a:solidFill>
              <a:latin typeface="Kristen ITC" panose="03050502040202030202" pitchFamily="66" charset="0"/>
              <a:ea typeface="Schoolbell"/>
              <a:cs typeface="Schoolbell"/>
              <a:sym typeface="Schoolbell"/>
            </a:endParaRPr>
          </a:p>
        </p:txBody>
      </p:sp>
      <p:pic>
        <p:nvPicPr>
          <p:cNvPr id="993" name="Google Shape;993;p83"/>
          <p:cNvPicPr preferRelativeResize="0"/>
          <p:nvPr/>
        </p:nvPicPr>
        <p:blipFill rotWithShape="1">
          <a:blip r:embed="rId8">
            <a:alphaModFix/>
          </a:blip>
          <a:srcRect/>
          <a:stretch/>
        </p:blipFill>
        <p:spPr>
          <a:xfrm>
            <a:off x="1639625" y="227529"/>
            <a:ext cx="2723538" cy="50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8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00" name="Google Shape;1000;p8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graphicFrame>
        <p:nvGraphicFramePr>
          <p:cNvPr id="1001" name="Google Shape;1001;p84"/>
          <p:cNvGraphicFramePr/>
          <p:nvPr/>
        </p:nvGraphicFramePr>
        <p:xfrm>
          <a:off x="971550" y="1876425"/>
          <a:ext cx="6696075" cy="4595813"/>
        </p:xfrm>
        <a:graphic>
          <a:graphicData uri="http://schemas.openxmlformats.org/presentationml/2006/ole">
            <mc:AlternateContent xmlns:mc="http://schemas.openxmlformats.org/markup-compatibility/2006">
              <mc:Choice xmlns:v="urn:schemas-microsoft-com:vml" Requires="v">
                <p:oleObj spid="_x0000_s5176" r:id="rId4" imgW="6696075" imgH="4595813" progId="">
                  <p:embed/>
                </p:oleObj>
              </mc:Choice>
              <mc:Fallback>
                <p:oleObj r:id="rId4" imgW="6696075" imgH="4595813" progId="">
                  <p:embed/>
                  <p:pic>
                    <p:nvPicPr>
                      <p:cNvPr id="1001" name="Google Shape;1001;p84"/>
                      <p:cNvPicPr preferRelativeResize="0"/>
                      <p:nvPr/>
                    </p:nvPicPr>
                    <p:blipFill rotWithShape="1">
                      <a:blip r:embed="rId5">
                        <a:alphaModFix/>
                      </a:blip>
                      <a:srcRect/>
                      <a:stretch/>
                    </p:blipFill>
                    <p:spPr>
                      <a:xfrm>
                        <a:off x="971550" y="1876425"/>
                        <a:ext cx="6696075" cy="4595813"/>
                      </a:xfrm>
                      <a:prstGeom prst="rect">
                        <a:avLst/>
                      </a:prstGeom>
                      <a:noFill/>
                      <a:ln>
                        <a:noFill/>
                      </a:ln>
                    </p:spPr>
                  </p:pic>
                </p:oleObj>
              </mc:Fallback>
            </mc:AlternateContent>
          </a:graphicData>
        </a:graphic>
      </p:graphicFrame>
      <p:grpSp>
        <p:nvGrpSpPr>
          <p:cNvPr id="1002" name="Google Shape;1002;p84"/>
          <p:cNvGrpSpPr/>
          <p:nvPr/>
        </p:nvGrpSpPr>
        <p:grpSpPr>
          <a:xfrm>
            <a:off x="1521618" y="2467570"/>
            <a:ext cx="5595937" cy="1671340"/>
            <a:chOff x="1497013" y="2419648"/>
            <a:chExt cx="5595937" cy="1671340"/>
          </a:xfrm>
        </p:grpSpPr>
        <p:sp>
          <p:nvSpPr>
            <p:cNvPr id="1003" name="Google Shape;1003;p84"/>
            <p:cNvSpPr/>
            <p:nvPr/>
          </p:nvSpPr>
          <p:spPr>
            <a:xfrm>
              <a:off x="6084888" y="3716338"/>
              <a:ext cx="1008062" cy="374650"/>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04" name="Google Shape;1004;p84"/>
            <p:cNvCxnSpPr/>
            <p:nvPr/>
          </p:nvCxnSpPr>
          <p:spPr>
            <a:xfrm>
              <a:off x="1497013" y="2459038"/>
              <a:ext cx="503237" cy="576262"/>
            </a:xfrm>
            <a:prstGeom prst="straightConnector1">
              <a:avLst/>
            </a:prstGeom>
            <a:noFill/>
            <a:ln w="38100" cap="flat" cmpd="sng">
              <a:solidFill>
                <a:srgbClr val="FF0000"/>
              </a:solidFill>
              <a:prstDash val="solid"/>
              <a:round/>
              <a:headEnd type="none" w="med" len="med"/>
              <a:tailEnd type="none" w="med" len="med"/>
            </a:ln>
          </p:spPr>
        </p:cxnSp>
        <p:cxnSp>
          <p:nvCxnSpPr>
            <p:cNvPr id="1005" name="Google Shape;1005;p84"/>
            <p:cNvCxnSpPr/>
            <p:nvPr/>
          </p:nvCxnSpPr>
          <p:spPr>
            <a:xfrm>
              <a:off x="2000250" y="3046413"/>
              <a:ext cx="1530350" cy="550689"/>
            </a:xfrm>
            <a:prstGeom prst="straightConnector1">
              <a:avLst/>
            </a:prstGeom>
            <a:noFill/>
            <a:ln w="38100" cap="flat" cmpd="sng">
              <a:solidFill>
                <a:srgbClr val="FF0000"/>
              </a:solidFill>
              <a:prstDash val="solid"/>
              <a:round/>
              <a:headEnd type="none" w="med" len="med"/>
              <a:tailEnd type="none" w="med" len="med"/>
            </a:ln>
          </p:spPr>
        </p:cxnSp>
        <p:cxnSp>
          <p:nvCxnSpPr>
            <p:cNvPr id="1006" name="Google Shape;1006;p84"/>
            <p:cNvCxnSpPr/>
            <p:nvPr/>
          </p:nvCxnSpPr>
          <p:spPr>
            <a:xfrm flipH="1">
              <a:off x="3530600" y="3445670"/>
              <a:ext cx="544426" cy="151432"/>
            </a:xfrm>
            <a:prstGeom prst="straightConnector1">
              <a:avLst/>
            </a:prstGeom>
            <a:noFill/>
            <a:ln w="38100" cap="flat" cmpd="sng">
              <a:solidFill>
                <a:srgbClr val="FF0000"/>
              </a:solidFill>
              <a:prstDash val="solid"/>
              <a:round/>
              <a:headEnd type="none" w="med" len="med"/>
              <a:tailEnd type="none" w="med" len="med"/>
            </a:ln>
          </p:spPr>
        </p:cxnSp>
        <p:cxnSp>
          <p:nvCxnSpPr>
            <p:cNvPr id="1007" name="Google Shape;1007;p84"/>
            <p:cNvCxnSpPr/>
            <p:nvPr/>
          </p:nvCxnSpPr>
          <p:spPr>
            <a:xfrm flipH="1">
              <a:off x="4075026" y="2419648"/>
              <a:ext cx="1048433" cy="1026022"/>
            </a:xfrm>
            <a:prstGeom prst="straightConnector1">
              <a:avLst/>
            </a:prstGeom>
            <a:noFill/>
            <a:ln w="38100" cap="flat" cmpd="sng">
              <a:solidFill>
                <a:srgbClr val="FF0000"/>
              </a:solidFill>
              <a:prstDash val="solid"/>
              <a:round/>
              <a:headEnd type="none" w="med" len="med"/>
              <a:tailEnd type="none" w="med" len="med"/>
            </a:ln>
          </p:spPr>
        </p:cxnSp>
      </p:grpSp>
      <p:grpSp>
        <p:nvGrpSpPr>
          <p:cNvPr id="1008" name="Google Shape;1008;p84"/>
          <p:cNvGrpSpPr/>
          <p:nvPr/>
        </p:nvGrpSpPr>
        <p:grpSpPr>
          <a:xfrm>
            <a:off x="1403648" y="2852936"/>
            <a:ext cx="6263977" cy="1728192"/>
            <a:chOff x="1403648" y="2852936"/>
            <a:chExt cx="6263977" cy="1728192"/>
          </a:xfrm>
        </p:grpSpPr>
        <p:cxnSp>
          <p:nvCxnSpPr>
            <p:cNvPr id="1009" name="Google Shape;1009;p84"/>
            <p:cNvCxnSpPr/>
            <p:nvPr/>
          </p:nvCxnSpPr>
          <p:spPr>
            <a:xfrm flipH="1">
              <a:off x="1403648" y="3133874"/>
              <a:ext cx="3816424" cy="1176362"/>
            </a:xfrm>
            <a:prstGeom prst="straightConnector1">
              <a:avLst/>
            </a:prstGeom>
            <a:noFill/>
            <a:ln w="38100" cap="flat" cmpd="sng">
              <a:solidFill>
                <a:srgbClr val="0070C0"/>
              </a:solidFill>
              <a:prstDash val="solid"/>
              <a:round/>
              <a:headEnd type="none" w="med" len="med"/>
              <a:tailEnd type="none" w="med" len="med"/>
            </a:ln>
          </p:spPr>
        </p:cxnSp>
        <p:sp>
          <p:nvSpPr>
            <p:cNvPr id="1010" name="Google Shape;1010;p84"/>
            <p:cNvSpPr/>
            <p:nvPr/>
          </p:nvSpPr>
          <p:spPr>
            <a:xfrm>
              <a:off x="6072407" y="4015822"/>
              <a:ext cx="1595218" cy="565306"/>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11" name="Google Shape;1011;p84"/>
            <p:cNvCxnSpPr/>
            <p:nvPr/>
          </p:nvCxnSpPr>
          <p:spPr>
            <a:xfrm rot="10800000">
              <a:off x="1475656" y="2852936"/>
              <a:ext cx="3744416" cy="1457300"/>
            </a:xfrm>
            <a:prstGeom prst="straightConnector1">
              <a:avLst/>
            </a:prstGeom>
            <a:noFill/>
            <a:ln w="38100" cap="flat" cmpd="sng">
              <a:solidFill>
                <a:srgbClr val="0070C0"/>
              </a:solidFill>
              <a:prstDash val="solid"/>
              <a:round/>
              <a:headEnd type="none" w="med" len="med"/>
              <a:tailEnd type="none" w="med" len="med"/>
            </a:ln>
          </p:spPr>
        </p:cxnSp>
      </p:grpSp>
      <p:grpSp>
        <p:nvGrpSpPr>
          <p:cNvPr id="1012" name="Google Shape;1012;p84"/>
          <p:cNvGrpSpPr/>
          <p:nvPr/>
        </p:nvGrpSpPr>
        <p:grpSpPr>
          <a:xfrm>
            <a:off x="5957701" y="910204"/>
            <a:ext cx="3419847" cy="1800000"/>
            <a:chOff x="107950" y="1916113"/>
            <a:chExt cx="8208963" cy="4321175"/>
          </a:xfrm>
        </p:grpSpPr>
        <p:pic>
          <p:nvPicPr>
            <p:cNvPr id="1013" name="Google Shape;1013;p84"/>
            <p:cNvPicPr preferRelativeResize="0"/>
            <p:nvPr/>
          </p:nvPicPr>
          <p:blipFill rotWithShape="1">
            <a:blip r:embed="rId6">
              <a:alphaModFix/>
            </a:blip>
            <a:srcRect/>
            <a:stretch/>
          </p:blipFill>
          <p:spPr>
            <a:xfrm>
              <a:off x="2339975" y="1916113"/>
              <a:ext cx="5673725" cy="936625"/>
            </a:xfrm>
            <a:prstGeom prst="rect">
              <a:avLst/>
            </a:prstGeom>
            <a:noFill/>
            <a:ln>
              <a:noFill/>
            </a:ln>
          </p:spPr>
        </p:pic>
        <p:pic>
          <p:nvPicPr>
            <p:cNvPr id="1014" name="Google Shape;1014;p84"/>
            <p:cNvPicPr preferRelativeResize="0"/>
            <p:nvPr/>
          </p:nvPicPr>
          <p:blipFill rotWithShape="1">
            <a:blip r:embed="rId7">
              <a:alphaModFix/>
            </a:blip>
            <a:srcRect/>
            <a:stretch/>
          </p:blipFill>
          <p:spPr>
            <a:xfrm>
              <a:off x="1908175" y="2997200"/>
              <a:ext cx="5770563" cy="3240088"/>
            </a:xfrm>
            <a:prstGeom prst="rect">
              <a:avLst/>
            </a:prstGeom>
            <a:noFill/>
            <a:ln>
              <a:noFill/>
            </a:ln>
          </p:spPr>
        </p:pic>
        <p:pic>
          <p:nvPicPr>
            <p:cNvPr id="1015" name="Google Shape;1015;p84"/>
            <p:cNvPicPr preferRelativeResize="0"/>
            <p:nvPr/>
          </p:nvPicPr>
          <p:blipFill rotWithShape="1">
            <a:blip r:embed="rId8">
              <a:alphaModFix/>
            </a:blip>
            <a:srcRect/>
            <a:stretch/>
          </p:blipFill>
          <p:spPr>
            <a:xfrm>
              <a:off x="107950" y="2997200"/>
              <a:ext cx="1803400" cy="3240088"/>
            </a:xfrm>
            <a:prstGeom prst="rect">
              <a:avLst/>
            </a:prstGeom>
            <a:noFill/>
            <a:ln>
              <a:noFill/>
            </a:ln>
          </p:spPr>
        </p:pic>
        <p:pic>
          <p:nvPicPr>
            <p:cNvPr id="1016" name="Google Shape;1016;p84"/>
            <p:cNvPicPr preferRelativeResize="0"/>
            <p:nvPr/>
          </p:nvPicPr>
          <p:blipFill rotWithShape="1">
            <a:blip r:embed="rId9">
              <a:alphaModFix/>
            </a:blip>
            <a:srcRect/>
            <a:stretch/>
          </p:blipFill>
          <p:spPr>
            <a:xfrm>
              <a:off x="7947025" y="2997200"/>
              <a:ext cx="369888" cy="3240088"/>
            </a:xfrm>
            <a:prstGeom prst="rect">
              <a:avLst/>
            </a:prstGeom>
            <a:noFill/>
            <a:ln>
              <a:noFill/>
            </a:ln>
          </p:spPr>
        </p:pic>
      </p:grpSp>
      <p:grpSp>
        <p:nvGrpSpPr>
          <p:cNvPr id="1017" name="Google Shape;1017;p84"/>
          <p:cNvGrpSpPr/>
          <p:nvPr/>
        </p:nvGrpSpPr>
        <p:grpSpPr>
          <a:xfrm>
            <a:off x="6333348" y="2957854"/>
            <a:ext cx="2617049" cy="607738"/>
            <a:chOff x="6333348" y="2957854"/>
            <a:chExt cx="2617049" cy="607738"/>
          </a:xfrm>
        </p:grpSpPr>
        <p:pic>
          <p:nvPicPr>
            <p:cNvPr id="1018" name="Google Shape;1018;p84"/>
            <p:cNvPicPr preferRelativeResize="0"/>
            <p:nvPr/>
          </p:nvPicPr>
          <p:blipFill rotWithShape="1">
            <a:blip r:embed="rId10">
              <a:alphaModFix/>
            </a:blip>
            <a:srcRect/>
            <a:stretch/>
          </p:blipFill>
          <p:spPr>
            <a:xfrm>
              <a:off x="6333348" y="2957854"/>
              <a:ext cx="2421529" cy="288000"/>
            </a:xfrm>
            <a:prstGeom prst="rect">
              <a:avLst/>
            </a:prstGeom>
            <a:noFill/>
            <a:ln>
              <a:noFill/>
            </a:ln>
          </p:spPr>
        </p:pic>
        <p:pic>
          <p:nvPicPr>
            <p:cNvPr id="1019" name="Google Shape;1019;p84"/>
            <p:cNvPicPr preferRelativeResize="0"/>
            <p:nvPr/>
          </p:nvPicPr>
          <p:blipFill rotWithShape="1">
            <a:blip r:embed="rId11">
              <a:alphaModFix/>
            </a:blip>
            <a:srcRect/>
            <a:stretch/>
          </p:blipFill>
          <p:spPr>
            <a:xfrm>
              <a:off x="6352044" y="3277592"/>
              <a:ext cx="2598353" cy="2880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08"/>
                                        </p:tgtEl>
                                      </p:cBhvr>
                                    </p:animEffect>
                                    <p:set>
                                      <p:cBhvr>
                                        <p:cTn id="15" dur="1" fill="hold">
                                          <p:stCondLst>
                                            <p:cond delay="500"/>
                                          </p:stCondLst>
                                        </p:cTn>
                                        <p:tgtEl>
                                          <p:spTgt spid="100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0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8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26" name="Google Shape;1026;p8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4.5 Example 4.3 (cont.)</a:t>
            </a:r>
            <a:endParaRPr dirty="0"/>
          </a:p>
        </p:txBody>
      </p:sp>
      <p:sp>
        <p:nvSpPr>
          <p:cNvPr id="1027" name="Google Shape;1027;p85"/>
          <p:cNvSpPr txBox="1"/>
          <p:nvPr/>
        </p:nvSpPr>
        <p:spPr>
          <a:xfrm>
            <a:off x="381515" y="2499616"/>
            <a:ext cx="7416800" cy="549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The lowest Bayes gain is achieved when </a:t>
            </a:r>
            <a:endParaRPr/>
          </a:p>
        </p:txBody>
      </p:sp>
      <p:pic>
        <p:nvPicPr>
          <p:cNvPr id="1028" name="Google Shape;1028;p85"/>
          <p:cNvPicPr preferRelativeResize="0">
            <a:picLocks noChangeAspect="1"/>
          </p:cNvPicPr>
          <p:nvPr/>
        </p:nvPicPr>
        <p:blipFill rotWithShape="1">
          <a:blip r:embed="rId3">
            <a:alphaModFix/>
          </a:blip>
          <a:srcRect/>
          <a:stretch/>
        </p:blipFill>
        <p:spPr>
          <a:xfrm>
            <a:off x="3700323" y="1998963"/>
            <a:ext cx="3247941" cy="360000"/>
          </a:xfrm>
          <a:prstGeom prst="rect">
            <a:avLst/>
          </a:prstGeom>
          <a:noFill/>
          <a:ln>
            <a:noFill/>
          </a:ln>
        </p:spPr>
      </p:pic>
      <p:pic>
        <p:nvPicPr>
          <p:cNvPr id="1029" name="Google Shape;1029;p85"/>
          <p:cNvPicPr preferRelativeResize="0">
            <a:picLocks noChangeAspect="1"/>
          </p:cNvPicPr>
          <p:nvPr/>
        </p:nvPicPr>
        <p:blipFill rotWithShape="1">
          <a:blip r:embed="rId4">
            <a:alphaModFix/>
          </a:blip>
          <a:srcRect/>
          <a:stretch/>
        </p:blipFill>
        <p:spPr>
          <a:xfrm>
            <a:off x="452942" y="2002432"/>
            <a:ext cx="3026911" cy="360000"/>
          </a:xfrm>
          <a:prstGeom prst="rect">
            <a:avLst/>
          </a:prstGeom>
          <a:noFill/>
          <a:ln>
            <a:noFill/>
          </a:ln>
        </p:spPr>
      </p:pic>
      <p:pic>
        <p:nvPicPr>
          <p:cNvPr id="1030" name="Google Shape;1030;p85"/>
          <p:cNvPicPr preferRelativeResize="0"/>
          <p:nvPr/>
        </p:nvPicPr>
        <p:blipFill rotWithShape="1">
          <a:blip r:embed="rId5">
            <a:alphaModFix/>
          </a:blip>
          <a:srcRect/>
          <a:stretch/>
        </p:blipFill>
        <p:spPr>
          <a:xfrm>
            <a:off x="468313" y="3029194"/>
            <a:ext cx="1350963" cy="647700"/>
          </a:xfrm>
          <a:prstGeom prst="rect">
            <a:avLst/>
          </a:prstGeom>
          <a:noFill/>
          <a:ln>
            <a:noFill/>
          </a:ln>
        </p:spPr>
      </p:pic>
      <p:pic>
        <p:nvPicPr>
          <p:cNvPr id="1031" name="Google Shape;1031;p85"/>
          <p:cNvPicPr preferRelativeResize="0"/>
          <p:nvPr/>
        </p:nvPicPr>
        <p:blipFill rotWithShape="1">
          <a:blip r:embed="rId6">
            <a:alphaModFix/>
          </a:blip>
          <a:srcRect/>
          <a:stretch/>
        </p:blipFill>
        <p:spPr>
          <a:xfrm>
            <a:off x="2752726" y="3056182"/>
            <a:ext cx="1352550" cy="647700"/>
          </a:xfrm>
          <a:prstGeom prst="rect">
            <a:avLst/>
          </a:prstGeom>
          <a:noFill/>
          <a:ln>
            <a:noFill/>
          </a:ln>
        </p:spPr>
      </p:pic>
      <p:sp>
        <p:nvSpPr>
          <p:cNvPr id="1032" name="Google Shape;1032;p85"/>
          <p:cNvSpPr txBox="1"/>
          <p:nvPr/>
        </p:nvSpPr>
        <p:spPr>
          <a:xfrm>
            <a:off x="1871663" y="3073644"/>
            <a:ext cx="911225" cy="549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and</a:t>
            </a:r>
            <a:endParaRPr/>
          </a:p>
        </p:txBody>
      </p:sp>
      <p:pic>
        <p:nvPicPr>
          <p:cNvPr id="1033" name="Google Shape;1033;p85"/>
          <p:cNvPicPr preferRelativeResize="0"/>
          <p:nvPr/>
        </p:nvPicPr>
        <p:blipFill rotWithShape="1">
          <a:blip r:embed="rId7">
            <a:alphaModFix/>
          </a:blip>
          <a:srcRect/>
          <a:stretch/>
        </p:blipFill>
        <p:spPr>
          <a:xfrm>
            <a:off x="445635" y="3721344"/>
            <a:ext cx="4230687" cy="973138"/>
          </a:xfrm>
          <a:prstGeom prst="rect">
            <a:avLst/>
          </a:prstGeom>
          <a:noFill/>
          <a:ln>
            <a:noFill/>
          </a:ln>
        </p:spPr>
      </p:pic>
      <p:pic>
        <p:nvPicPr>
          <p:cNvPr id="1034" name="Google Shape;1034;p85"/>
          <p:cNvPicPr preferRelativeResize="0"/>
          <p:nvPr/>
        </p:nvPicPr>
        <p:blipFill rotWithShape="1">
          <a:blip r:embed="rId8">
            <a:alphaModFix/>
          </a:blip>
          <a:srcRect/>
          <a:stretch/>
        </p:blipFill>
        <p:spPr>
          <a:xfrm>
            <a:off x="441053" y="4756847"/>
            <a:ext cx="4170362" cy="647700"/>
          </a:xfrm>
          <a:prstGeom prst="rect">
            <a:avLst/>
          </a:prstGeom>
          <a:noFill/>
          <a:ln>
            <a:noFill/>
          </a:ln>
        </p:spPr>
      </p:pic>
      <p:pic>
        <p:nvPicPr>
          <p:cNvPr id="1035" name="Google Shape;1035;p85"/>
          <p:cNvPicPr preferRelativeResize="0"/>
          <p:nvPr/>
        </p:nvPicPr>
        <p:blipFill rotWithShape="1">
          <a:blip r:embed="rId9">
            <a:alphaModFix/>
          </a:blip>
          <a:srcRect/>
          <a:stretch/>
        </p:blipFill>
        <p:spPr>
          <a:xfrm>
            <a:off x="1609307" y="5445296"/>
            <a:ext cx="5338957" cy="648000"/>
          </a:xfrm>
          <a:prstGeom prst="rect">
            <a:avLst/>
          </a:prstGeom>
          <a:noFill/>
          <a:ln>
            <a:noFill/>
          </a:ln>
        </p:spPr>
      </p:pic>
      <p:sp>
        <p:nvSpPr>
          <p:cNvPr id="1036" name="Google Shape;1036;p85"/>
          <p:cNvSpPr txBox="1"/>
          <p:nvPr/>
        </p:nvSpPr>
        <p:spPr>
          <a:xfrm>
            <a:off x="3347586" y="1911313"/>
            <a:ext cx="422275" cy="549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Arial"/>
                <a:ea typeface="Arial"/>
                <a:cs typeface="Arial"/>
                <a:sym typeface="Arial"/>
              </a:rPr>
              <a:t>,</a:t>
            </a:r>
            <a:endParaRPr sz="3000">
              <a:solidFill>
                <a:schemeClr val="dk1"/>
              </a:solidFill>
              <a:latin typeface="Arial"/>
              <a:ea typeface="Arial"/>
              <a:cs typeface="Arial"/>
              <a:sym typeface="Arial"/>
            </a:endParaRPr>
          </a:p>
        </p:txBody>
      </p:sp>
      <p:pic>
        <p:nvPicPr>
          <p:cNvPr id="1037" name="Google Shape;1037;p85"/>
          <p:cNvPicPr preferRelativeResize="0"/>
          <p:nvPr/>
        </p:nvPicPr>
        <p:blipFill rotWithShape="1">
          <a:blip r:embed="rId10">
            <a:alphaModFix/>
          </a:blip>
          <a:srcRect/>
          <a:stretch/>
        </p:blipFill>
        <p:spPr>
          <a:xfrm>
            <a:off x="1609307" y="6171054"/>
            <a:ext cx="1137405" cy="252000"/>
          </a:xfrm>
          <a:prstGeom prst="rect">
            <a:avLst/>
          </a:prstGeom>
          <a:noFill/>
          <a:ln>
            <a:no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graphicFrame>
        <p:nvGraphicFramePr>
          <p:cNvPr id="1043" name="Google Shape;1043;p86"/>
          <p:cNvGraphicFramePr/>
          <p:nvPr/>
        </p:nvGraphicFramePr>
        <p:xfrm>
          <a:off x="2339752" y="1905000"/>
          <a:ext cx="6696075" cy="4595813"/>
        </p:xfrm>
        <a:graphic>
          <a:graphicData uri="http://schemas.openxmlformats.org/presentationml/2006/ole">
            <mc:AlternateContent xmlns:mc="http://schemas.openxmlformats.org/markup-compatibility/2006">
              <mc:Choice xmlns:v="urn:schemas-microsoft-com:vml" Requires="v">
                <p:oleObj spid="_x0000_s6200" r:id="rId4" imgW="6696075" imgH="4595813" progId="">
                  <p:embed/>
                </p:oleObj>
              </mc:Choice>
              <mc:Fallback>
                <p:oleObj r:id="rId4" imgW="6696075" imgH="4595813" progId="">
                  <p:embed/>
                  <p:pic>
                    <p:nvPicPr>
                      <p:cNvPr id="1043" name="Google Shape;1043;p86"/>
                      <p:cNvPicPr preferRelativeResize="0"/>
                      <p:nvPr/>
                    </p:nvPicPr>
                    <p:blipFill rotWithShape="1">
                      <a:blip r:embed="rId5">
                        <a:alphaModFix/>
                      </a:blip>
                      <a:srcRect/>
                      <a:stretch/>
                    </p:blipFill>
                    <p:spPr>
                      <a:xfrm>
                        <a:off x="2339752" y="1905000"/>
                        <a:ext cx="6696075" cy="4595813"/>
                      </a:xfrm>
                      <a:prstGeom prst="rect">
                        <a:avLst/>
                      </a:prstGeom>
                      <a:noFill/>
                      <a:ln>
                        <a:noFill/>
                      </a:ln>
                    </p:spPr>
                  </p:pic>
                </p:oleObj>
              </mc:Fallback>
            </mc:AlternateContent>
          </a:graphicData>
        </a:graphic>
      </p:graphicFrame>
      <p:sp>
        <p:nvSpPr>
          <p:cNvPr id="1044" name="Google Shape;1044;p8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45" name="Google Shape;1045;p8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grpSp>
        <p:nvGrpSpPr>
          <p:cNvPr id="1046" name="Google Shape;1046;p86"/>
          <p:cNvGrpSpPr/>
          <p:nvPr/>
        </p:nvGrpSpPr>
        <p:grpSpPr>
          <a:xfrm>
            <a:off x="2761929" y="2492028"/>
            <a:ext cx="3816424" cy="1842666"/>
            <a:chOff x="1403648" y="2467570"/>
            <a:chExt cx="3816424" cy="1842666"/>
          </a:xfrm>
        </p:grpSpPr>
        <p:cxnSp>
          <p:nvCxnSpPr>
            <p:cNvPr id="1047" name="Google Shape;1047;p86"/>
            <p:cNvCxnSpPr/>
            <p:nvPr/>
          </p:nvCxnSpPr>
          <p:spPr>
            <a:xfrm flipH="1">
              <a:off x="1403648" y="3133874"/>
              <a:ext cx="3816424" cy="1176362"/>
            </a:xfrm>
            <a:prstGeom prst="straightConnector1">
              <a:avLst/>
            </a:prstGeom>
            <a:noFill/>
            <a:ln w="38100" cap="flat" cmpd="sng">
              <a:solidFill>
                <a:srgbClr val="0070C0"/>
              </a:solidFill>
              <a:prstDash val="solid"/>
              <a:round/>
              <a:headEnd type="none" w="med" len="med"/>
              <a:tailEnd type="none" w="med" len="med"/>
            </a:ln>
          </p:spPr>
        </p:cxnSp>
        <p:cxnSp>
          <p:nvCxnSpPr>
            <p:cNvPr id="1048" name="Google Shape;1048;p86"/>
            <p:cNvCxnSpPr/>
            <p:nvPr/>
          </p:nvCxnSpPr>
          <p:spPr>
            <a:xfrm rot="10800000">
              <a:off x="1475656" y="2852936"/>
              <a:ext cx="3744416" cy="1457300"/>
            </a:xfrm>
            <a:prstGeom prst="straightConnector1">
              <a:avLst/>
            </a:prstGeom>
            <a:noFill/>
            <a:ln w="38100" cap="flat" cmpd="sng">
              <a:solidFill>
                <a:srgbClr val="0070C0"/>
              </a:solidFill>
              <a:prstDash val="solid"/>
              <a:round/>
              <a:headEnd type="none" w="med" len="med"/>
              <a:tailEnd type="none" w="med" len="med"/>
            </a:ln>
          </p:spPr>
        </p:cxnSp>
        <p:cxnSp>
          <p:nvCxnSpPr>
            <p:cNvPr id="1049" name="Google Shape;1049;p86"/>
            <p:cNvCxnSpPr/>
            <p:nvPr/>
          </p:nvCxnSpPr>
          <p:spPr>
            <a:xfrm>
              <a:off x="1533884" y="2472531"/>
              <a:ext cx="503237" cy="576262"/>
            </a:xfrm>
            <a:prstGeom prst="straightConnector1">
              <a:avLst/>
            </a:prstGeom>
            <a:noFill/>
            <a:ln w="38100" cap="flat" cmpd="sng">
              <a:solidFill>
                <a:srgbClr val="FF0000"/>
              </a:solidFill>
              <a:prstDash val="solid"/>
              <a:round/>
              <a:headEnd type="none" w="med" len="med"/>
              <a:tailEnd type="none" w="med" len="med"/>
            </a:ln>
          </p:spPr>
        </p:cxnSp>
        <p:cxnSp>
          <p:nvCxnSpPr>
            <p:cNvPr id="1050" name="Google Shape;1050;p86"/>
            <p:cNvCxnSpPr/>
            <p:nvPr/>
          </p:nvCxnSpPr>
          <p:spPr>
            <a:xfrm>
              <a:off x="2037121" y="3048793"/>
              <a:ext cx="1518084" cy="596231"/>
            </a:xfrm>
            <a:prstGeom prst="straightConnector1">
              <a:avLst/>
            </a:prstGeom>
            <a:noFill/>
            <a:ln w="38100" cap="flat" cmpd="sng">
              <a:solidFill>
                <a:srgbClr val="FF0000"/>
              </a:solidFill>
              <a:prstDash val="solid"/>
              <a:round/>
              <a:headEnd type="none" w="med" len="med"/>
              <a:tailEnd type="none" w="med" len="med"/>
            </a:ln>
          </p:spPr>
        </p:cxnSp>
        <p:cxnSp>
          <p:nvCxnSpPr>
            <p:cNvPr id="1051" name="Google Shape;1051;p86"/>
            <p:cNvCxnSpPr/>
            <p:nvPr/>
          </p:nvCxnSpPr>
          <p:spPr>
            <a:xfrm flipH="1">
              <a:off x="3555205" y="3493592"/>
              <a:ext cx="580429" cy="151432"/>
            </a:xfrm>
            <a:prstGeom prst="straightConnector1">
              <a:avLst/>
            </a:prstGeom>
            <a:noFill/>
            <a:ln w="38100" cap="flat" cmpd="sng">
              <a:solidFill>
                <a:srgbClr val="FF0000"/>
              </a:solidFill>
              <a:prstDash val="solid"/>
              <a:round/>
              <a:headEnd type="none" w="med" len="med"/>
              <a:tailEnd type="none" w="med" len="med"/>
            </a:ln>
          </p:spPr>
        </p:cxnSp>
        <p:cxnSp>
          <p:nvCxnSpPr>
            <p:cNvPr id="1052" name="Google Shape;1052;p86"/>
            <p:cNvCxnSpPr/>
            <p:nvPr/>
          </p:nvCxnSpPr>
          <p:spPr>
            <a:xfrm flipH="1">
              <a:off x="4135635" y="2467570"/>
              <a:ext cx="1048433" cy="1026022"/>
            </a:xfrm>
            <a:prstGeom prst="straightConnector1">
              <a:avLst/>
            </a:prstGeom>
            <a:noFill/>
            <a:ln w="38100" cap="flat" cmpd="sng">
              <a:solidFill>
                <a:srgbClr val="FF0000"/>
              </a:solidFill>
              <a:prstDash val="solid"/>
              <a:round/>
              <a:headEnd type="none" w="med" len="med"/>
              <a:tailEnd type="none" w="med" len="med"/>
            </a:ln>
          </p:spPr>
        </p:cxnSp>
      </p:grpSp>
      <p:grpSp>
        <p:nvGrpSpPr>
          <p:cNvPr id="1053" name="Google Shape;1053;p86"/>
          <p:cNvGrpSpPr/>
          <p:nvPr/>
        </p:nvGrpSpPr>
        <p:grpSpPr>
          <a:xfrm>
            <a:off x="181607" y="2717039"/>
            <a:ext cx="8926228" cy="889005"/>
            <a:chOff x="181607" y="2717039"/>
            <a:chExt cx="8926228" cy="889005"/>
          </a:xfrm>
        </p:grpSpPr>
        <p:cxnSp>
          <p:nvCxnSpPr>
            <p:cNvPr id="1054" name="Google Shape;1054;p86"/>
            <p:cNvCxnSpPr/>
            <p:nvPr/>
          </p:nvCxnSpPr>
          <p:spPr>
            <a:xfrm>
              <a:off x="4913486" y="2886044"/>
              <a:ext cx="0" cy="720000"/>
            </a:xfrm>
            <a:prstGeom prst="straightConnector1">
              <a:avLst/>
            </a:prstGeom>
            <a:solidFill>
              <a:schemeClr val="accent1"/>
            </a:solidFill>
            <a:ln w="38100" cap="flat" cmpd="sng">
              <a:solidFill>
                <a:srgbClr val="FFC000"/>
              </a:solidFill>
              <a:prstDash val="solid"/>
              <a:round/>
              <a:headEnd type="none" w="sm" len="sm"/>
              <a:tailEnd type="triangle" w="med" len="med"/>
            </a:ln>
          </p:spPr>
        </p:cxnSp>
        <p:pic>
          <p:nvPicPr>
            <p:cNvPr id="1055" name="Google Shape;1055;p86"/>
            <p:cNvPicPr preferRelativeResize="0"/>
            <p:nvPr/>
          </p:nvPicPr>
          <p:blipFill rotWithShape="1">
            <a:blip r:embed="rId6">
              <a:alphaModFix/>
            </a:blip>
            <a:srcRect/>
            <a:stretch/>
          </p:blipFill>
          <p:spPr>
            <a:xfrm>
              <a:off x="6686306" y="3005039"/>
              <a:ext cx="2421529" cy="288000"/>
            </a:xfrm>
            <a:prstGeom prst="rect">
              <a:avLst/>
            </a:prstGeom>
            <a:noFill/>
            <a:ln>
              <a:noFill/>
            </a:ln>
          </p:spPr>
        </p:pic>
        <p:pic>
          <p:nvPicPr>
            <p:cNvPr id="1056" name="Google Shape;1056;p86"/>
            <p:cNvPicPr preferRelativeResize="0"/>
            <p:nvPr/>
          </p:nvPicPr>
          <p:blipFill rotWithShape="1">
            <a:blip r:embed="rId7">
              <a:alphaModFix/>
            </a:blip>
            <a:srcRect/>
            <a:stretch/>
          </p:blipFill>
          <p:spPr>
            <a:xfrm>
              <a:off x="181607" y="2717039"/>
              <a:ext cx="2598353" cy="288000"/>
            </a:xfrm>
            <a:prstGeom prst="rect">
              <a:avLst/>
            </a:prstGeom>
            <a:noFill/>
            <a:ln>
              <a:noFill/>
            </a:ln>
          </p:spPr>
        </p:pic>
      </p:grpSp>
      <p:grpSp>
        <p:nvGrpSpPr>
          <p:cNvPr id="1057" name="Google Shape;1057;p86"/>
          <p:cNvGrpSpPr/>
          <p:nvPr/>
        </p:nvGrpSpPr>
        <p:grpSpPr>
          <a:xfrm>
            <a:off x="1972408" y="3481849"/>
            <a:ext cx="4831841" cy="547351"/>
            <a:chOff x="1972408" y="3481849"/>
            <a:chExt cx="4831841" cy="547351"/>
          </a:xfrm>
        </p:grpSpPr>
        <p:cxnSp>
          <p:nvCxnSpPr>
            <p:cNvPr id="1058" name="Google Shape;1058;p86"/>
            <p:cNvCxnSpPr/>
            <p:nvPr/>
          </p:nvCxnSpPr>
          <p:spPr>
            <a:xfrm rot="10800000">
              <a:off x="2833937" y="3669482"/>
              <a:ext cx="3708412" cy="0"/>
            </a:xfrm>
            <a:prstGeom prst="straightConnector1">
              <a:avLst/>
            </a:prstGeom>
            <a:noFill/>
            <a:ln w="38100" cap="flat" cmpd="sng">
              <a:solidFill>
                <a:srgbClr val="009900"/>
              </a:solidFill>
              <a:prstDash val="solid"/>
              <a:round/>
              <a:headEnd type="none" w="med" len="med"/>
              <a:tailEnd type="none" w="med" len="med"/>
            </a:ln>
          </p:spPr>
        </p:cxnSp>
        <p:sp>
          <p:nvSpPr>
            <p:cNvPr id="1059" name="Google Shape;1059;p86"/>
            <p:cNvSpPr/>
            <p:nvPr/>
          </p:nvSpPr>
          <p:spPr>
            <a:xfrm>
              <a:off x="6444209" y="3678405"/>
              <a:ext cx="360040" cy="350795"/>
            </a:xfrm>
            <a:prstGeom prst="rect">
              <a:avLst/>
            </a:prstGeom>
            <a:noFill/>
            <a:ln w="38100" cap="flat" cmpd="sng">
              <a:solidFill>
                <a:srgbClr val="0099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9900"/>
                </a:solidFill>
                <a:latin typeface="Arial"/>
                <a:ea typeface="Arial"/>
                <a:cs typeface="Arial"/>
                <a:sym typeface="Arial"/>
              </a:endParaRPr>
            </a:p>
          </p:txBody>
        </p:sp>
        <p:sp>
          <p:nvSpPr>
            <p:cNvPr id="1060" name="Google Shape;1060;p86"/>
            <p:cNvSpPr txBox="1"/>
            <p:nvPr/>
          </p:nvSpPr>
          <p:spPr>
            <a:xfrm>
              <a:off x="1972408" y="3481849"/>
              <a:ext cx="9809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9900"/>
                  </a:solidFill>
                  <a:latin typeface="Arial"/>
                  <a:ea typeface="Arial"/>
                  <a:cs typeface="Arial"/>
                  <a:sym typeface="Arial"/>
                </a:rPr>
                <a:t> 0.6714</a:t>
              </a:r>
              <a:endParaRPr sz="1600" b="1">
                <a:solidFill>
                  <a:srgbClr val="0099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67" name="Google Shape;1067;p8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4.3 (cont.)</a:t>
            </a:r>
            <a:endParaRPr/>
          </a:p>
        </p:txBody>
      </p:sp>
      <p:pic>
        <p:nvPicPr>
          <p:cNvPr id="1068" name="Google Shape;1068;p87"/>
          <p:cNvPicPr preferRelativeResize="0">
            <a:picLocks noGrp="1"/>
          </p:cNvPicPr>
          <p:nvPr>
            <p:ph type="body" idx="1"/>
          </p:nvPr>
        </p:nvPicPr>
        <p:blipFill rotWithShape="1">
          <a:blip r:embed="rId3">
            <a:alphaModFix/>
          </a:blip>
          <a:srcRect/>
          <a:stretch/>
        </p:blipFill>
        <p:spPr>
          <a:xfrm>
            <a:off x="1979613" y="1916113"/>
            <a:ext cx="5327650" cy="4743450"/>
          </a:xfrm>
          <a:prstGeom prst="rect">
            <a:avLst/>
          </a:prstGeom>
          <a:noFill/>
          <a:ln>
            <a:noFill/>
          </a:ln>
        </p:spPr>
      </p:pic>
      <p:grpSp>
        <p:nvGrpSpPr>
          <p:cNvPr id="5" name="Google Shape;1012;p84"/>
          <p:cNvGrpSpPr/>
          <p:nvPr/>
        </p:nvGrpSpPr>
        <p:grpSpPr>
          <a:xfrm>
            <a:off x="5909503" y="1916113"/>
            <a:ext cx="3419847" cy="1800000"/>
            <a:chOff x="107950" y="1916113"/>
            <a:chExt cx="8208963" cy="4321175"/>
          </a:xfrm>
        </p:grpSpPr>
        <p:pic>
          <p:nvPicPr>
            <p:cNvPr id="6" name="Google Shape;1013;p84"/>
            <p:cNvPicPr preferRelativeResize="0"/>
            <p:nvPr/>
          </p:nvPicPr>
          <p:blipFill rotWithShape="1">
            <a:blip r:embed="rId4">
              <a:alphaModFix/>
            </a:blip>
            <a:srcRect/>
            <a:stretch/>
          </p:blipFill>
          <p:spPr>
            <a:xfrm>
              <a:off x="2339975" y="1916113"/>
              <a:ext cx="5673725" cy="936625"/>
            </a:xfrm>
            <a:prstGeom prst="rect">
              <a:avLst/>
            </a:prstGeom>
            <a:noFill/>
            <a:ln>
              <a:noFill/>
            </a:ln>
          </p:spPr>
        </p:pic>
        <p:pic>
          <p:nvPicPr>
            <p:cNvPr id="7" name="Google Shape;1014;p84"/>
            <p:cNvPicPr preferRelativeResize="0"/>
            <p:nvPr/>
          </p:nvPicPr>
          <p:blipFill rotWithShape="1">
            <a:blip r:embed="rId5">
              <a:alphaModFix/>
            </a:blip>
            <a:srcRect/>
            <a:stretch/>
          </p:blipFill>
          <p:spPr>
            <a:xfrm>
              <a:off x="1908175" y="2997200"/>
              <a:ext cx="5770563" cy="3240088"/>
            </a:xfrm>
            <a:prstGeom prst="rect">
              <a:avLst/>
            </a:prstGeom>
            <a:noFill/>
            <a:ln>
              <a:noFill/>
            </a:ln>
          </p:spPr>
        </p:pic>
        <p:pic>
          <p:nvPicPr>
            <p:cNvPr id="8" name="Google Shape;1015;p84"/>
            <p:cNvPicPr preferRelativeResize="0"/>
            <p:nvPr/>
          </p:nvPicPr>
          <p:blipFill rotWithShape="1">
            <a:blip r:embed="rId6">
              <a:alphaModFix/>
            </a:blip>
            <a:srcRect/>
            <a:stretch/>
          </p:blipFill>
          <p:spPr>
            <a:xfrm>
              <a:off x="107950" y="2997200"/>
              <a:ext cx="1803400" cy="3240088"/>
            </a:xfrm>
            <a:prstGeom prst="rect">
              <a:avLst/>
            </a:prstGeom>
            <a:noFill/>
            <a:ln>
              <a:noFill/>
            </a:ln>
          </p:spPr>
        </p:pic>
        <p:pic>
          <p:nvPicPr>
            <p:cNvPr id="9" name="Google Shape;1016;p84"/>
            <p:cNvPicPr preferRelativeResize="0"/>
            <p:nvPr/>
          </p:nvPicPr>
          <p:blipFill rotWithShape="1">
            <a:blip r:embed="rId7">
              <a:alphaModFix/>
            </a:blip>
            <a:srcRect/>
            <a:stretch/>
          </p:blipFill>
          <p:spPr>
            <a:xfrm>
              <a:off x="7947025" y="2997200"/>
              <a:ext cx="369888" cy="3240088"/>
            </a:xfrm>
            <a:prstGeom prst="rect">
              <a:avLst/>
            </a:prstGeom>
            <a:noFill/>
            <a:ln>
              <a:noFill/>
            </a:ln>
          </p:spPr>
        </p:pic>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88"/>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074" name="Google Shape;1074;p8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075" name="Google Shape;1075;p8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8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a:t>
            </a:r>
            <a:endParaRPr/>
          </a:p>
        </p:txBody>
      </p:sp>
      <p:sp>
        <p:nvSpPr>
          <p:cNvPr id="1082" name="Google Shape;1082;p8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Function </a:t>
            </a:r>
            <a:r>
              <a:rPr lang="en-US" i="1"/>
              <a:t>f(d | c) </a:t>
            </a:r>
            <a:r>
              <a:rPr lang="en-US"/>
              <a:t>is:</a:t>
            </a: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209550" algn="l" rtl="0">
              <a:spcBef>
                <a:spcPts val="600"/>
              </a:spcBef>
              <a:spcAft>
                <a:spcPts val="0"/>
              </a:spcAft>
              <a:buSzPts val="2100"/>
              <a:buNone/>
            </a:pPr>
            <a:endParaRPr/>
          </a:p>
          <a:p>
            <a:pPr marL="342900" lvl="0" indent="-342900" algn="l" rtl="0">
              <a:spcBef>
                <a:spcPts val="600"/>
              </a:spcBef>
              <a:spcAft>
                <a:spcPts val="0"/>
              </a:spcAft>
              <a:buSzPts val="2100"/>
              <a:buChar char="●"/>
            </a:pPr>
            <a:r>
              <a:rPr lang="en-US"/>
              <a:t>Economic gain matrix </a:t>
            </a:r>
            <a:r>
              <a:rPr lang="en-US" i="1"/>
              <a:t>e </a:t>
            </a:r>
            <a:r>
              <a:rPr lang="en-US"/>
              <a:t>is:</a:t>
            </a:r>
            <a:endParaRPr/>
          </a:p>
          <a:p>
            <a:pPr marL="342900" lvl="0" indent="-209550" algn="l" rtl="0">
              <a:spcBef>
                <a:spcPts val="600"/>
              </a:spcBef>
              <a:spcAft>
                <a:spcPts val="0"/>
              </a:spcAft>
              <a:buSzPts val="2100"/>
              <a:buNone/>
            </a:pPr>
            <a:endParaRPr/>
          </a:p>
        </p:txBody>
      </p:sp>
      <p:sp>
        <p:nvSpPr>
          <p:cNvPr id="1083" name="Google Shape;1083;p8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pic>
        <p:nvPicPr>
          <p:cNvPr id="1084" name="Google Shape;1084;p89"/>
          <p:cNvPicPr preferRelativeResize="0"/>
          <p:nvPr/>
        </p:nvPicPr>
        <p:blipFill rotWithShape="1">
          <a:blip r:embed="rId3">
            <a:alphaModFix/>
          </a:blip>
          <a:srcRect/>
          <a:stretch/>
        </p:blipFill>
        <p:spPr>
          <a:xfrm>
            <a:off x="2940840" y="4746051"/>
            <a:ext cx="2181225" cy="1504950"/>
          </a:xfrm>
          <a:prstGeom prst="rect">
            <a:avLst/>
          </a:prstGeom>
          <a:noFill/>
          <a:ln>
            <a:noFill/>
          </a:ln>
        </p:spPr>
      </p:pic>
      <p:pic>
        <p:nvPicPr>
          <p:cNvPr id="1085" name="Google Shape;1085;p89"/>
          <p:cNvPicPr preferRelativeResize="0"/>
          <p:nvPr/>
        </p:nvPicPr>
        <p:blipFill rotWithShape="1">
          <a:blip r:embed="rId4">
            <a:alphaModFix/>
          </a:blip>
          <a:srcRect/>
          <a:stretch/>
        </p:blipFill>
        <p:spPr>
          <a:xfrm>
            <a:off x="2664616" y="2634469"/>
            <a:ext cx="2733675" cy="1504950"/>
          </a:xfrm>
          <a:prstGeom prst="rect">
            <a:avLst/>
          </a:prstGeom>
          <a:noFill/>
          <a:ln>
            <a:no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9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91" name="Google Shape;1091;p9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092" name="Google Shape;1092;p90"/>
          <p:cNvPicPr preferRelativeResize="0"/>
          <p:nvPr/>
        </p:nvPicPr>
        <p:blipFill rotWithShape="1">
          <a:blip r:embed="rId3">
            <a:alphaModFix/>
          </a:blip>
          <a:srcRect/>
          <a:stretch/>
        </p:blipFill>
        <p:spPr>
          <a:xfrm>
            <a:off x="2219835" y="1988840"/>
            <a:ext cx="4688456" cy="1923087"/>
          </a:xfrm>
          <a:prstGeom prst="rect">
            <a:avLst/>
          </a:prstGeom>
          <a:noFill/>
          <a:ln>
            <a:noFill/>
          </a:ln>
        </p:spPr>
      </p:pic>
      <p:pic>
        <p:nvPicPr>
          <p:cNvPr id="1093" name="Google Shape;1093;p90"/>
          <p:cNvPicPr preferRelativeResize="0"/>
          <p:nvPr/>
        </p:nvPicPr>
        <p:blipFill rotWithShape="1">
          <a:blip r:embed="rId4">
            <a:alphaModFix/>
          </a:blip>
          <a:srcRect/>
          <a:stretch/>
        </p:blipFill>
        <p:spPr>
          <a:xfrm>
            <a:off x="1113625" y="105880"/>
            <a:ext cx="1634810" cy="900000"/>
          </a:xfrm>
          <a:prstGeom prst="rect">
            <a:avLst/>
          </a:prstGeom>
          <a:noFill/>
          <a:ln>
            <a:noFill/>
          </a:ln>
        </p:spPr>
      </p:pic>
      <p:pic>
        <p:nvPicPr>
          <p:cNvPr id="1094" name="Google Shape;1094;p90"/>
          <p:cNvPicPr preferRelativeResize="0"/>
          <p:nvPr/>
        </p:nvPicPr>
        <p:blipFill rotWithShape="1">
          <a:blip r:embed="rId5">
            <a:alphaModFix/>
          </a:blip>
          <a:srcRect/>
          <a:stretch/>
        </p:blipFill>
        <p:spPr>
          <a:xfrm>
            <a:off x="3259633" y="205549"/>
            <a:ext cx="1304430" cy="900000"/>
          </a:xfrm>
          <a:prstGeom prst="rect">
            <a:avLst/>
          </a:prstGeom>
          <a:noFill/>
          <a:ln>
            <a:noFill/>
          </a:ln>
        </p:spPr>
      </p:pic>
      <p:pic>
        <p:nvPicPr>
          <p:cNvPr id="8" name="圖片 7">
            <a:extLst>
              <a:ext uri="{FF2B5EF4-FFF2-40B4-BE49-F238E27FC236}">
                <a16:creationId xmlns:a16="http://schemas.microsoft.com/office/drawing/2014/main" id="{833032CB-C134-4555-995D-7DB44F51F5E7}"/>
              </a:ext>
            </a:extLst>
          </p:cNvPr>
          <p:cNvPicPr>
            <a:picLocks noChangeAspect="1"/>
          </p:cNvPicPr>
          <p:nvPr/>
        </p:nvPicPr>
        <p:blipFill>
          <a:blip r:embed="rId6"/>
          <a:stretch>
            <a:fillRect/>
          </a:stretch>
        </p:blipFill>
        <p:spPr>
          <a:xfrm>
            <a:off x="4965080" y="402385"/>
            <a:ext cx="3913116" cy="648000"/>
          </a:xfrm>
          <a:prstGeom prst="rect">
            <a:avLst/>
          </a:prstGeom>
        </p:spPr>
      </p:pic>
      <p:grpSp>
        <p:nvGrpSpPr>
          <p:cNvPr id="2" name="群組 1">
            <a:extLst>
              <a:ext uri="{FF2B5EF4-FFF2-40B4-BE49-F238E27FC236}">
                <a16:creationId xmlns:a16="http://schemas.microsoft.com/office/drawing/2014/main" id="{B38D83FB-0B3B-492F-A970-10C1D8A9A01D}"/>
              </a:ext>
            </a:extLst>
          </p:cNvPr>
          <p:cNvGrpSpPr/>
          <p:nvPr/>
        </p:nvGrpSpPr>
        <p:grpSpPr>
          <a:xfrm>
            <a:off x="2107523" y="2627217"/>
            <a:ext cx="6409671" cy="646290"/>
            <a:chOff x="2055058" y="2627217"/>
            <a:chExt cx="6409671" cy="646290"/>
          </a:xfrm>
        </p:grpSpPr>
        <p:sp>
          <p:nvSpPr>
            <p:cNvPr id="9" name="Google Shape;990;p83">
              <a:extLst>
                <a:ext uri="{FF2B5EF4-FFF2-40B4-BE49-F238E27FC236}">
                  <a16:creationId xmlns:a16="http://schemas.microsoft.com/office/drawing/2014/main" id="{E7011642-C6EE-43A8-A39E-8C2F84C4AD99}"/>
                </a:ext>
              </a:extLst>
            </p:cNvPr>
            <p:cNvSpPr/>
            <p:nvPr/>
          </p:nvSpPr>
          <p:spPr>
            <a:xfrm>
              <a:off x="2055058" y="2743198"/>
              <a:ext cx="4482933" cy="360040"/>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0070C0"/>
                </a:solidFill>
                <a:latin typeface="Arial"/>
                <a:ea typeface="Arial"/>
                <a:cs typeface="Arial"/>
                <a:sym typeface="Arial"/>
              </a:endParaRPr>
            </a:p>
          </p:txBody>
        </p:sp>
        <p:sp>
          <p:nvSpPr>
            <p:cNvPr id="10" name="Google Shape;992;p83">
              <a:extLst>
                <a:ext uri="{FF2B5EF4-FFF2-40B4-BE49-F238E27FC236}">
                  <a16:creationId xmlns:a16="http://schemas.microsoft.com/office/drawing/2014/main" id="{FC59FE88-3475-4C61-B793-50C70CC48BA4}"/>
                </a:ext>
              </a:extLst>
            </p:cNvPr>
            <p:cNvSpPr/>
            <p:nvPr/>
          </p:nvSpPr>
          <p:spPr>
            <a:xfrm>
              <a:off x="6537991" y="2627217"/>
              <a:ext cx="19267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Maximin </a:t>
              </a:r>
              <a:endParaRPr dirty="0">
                <a:solidFill>
                  <a:srgbClr val="0070C0"/>
                </a:solidFill>
                <a:latin typeface="Kristen ITC" panose="03050502040202030202" pitchFamily="66" charset="0"/>
              </a:endParaRPr>
            </a:p>
            <a:p>
              <a:pPr marL="0" marR="0" lvl="0" indent="0" algn="l" rtl="0">
                <a:spcBef>
                  <a:spcPts val="0"/>
                </a:spcBef>
                <a:spcAft>
                  <a:spcPts val="0"/>
                </a:spcAft>
                <a:buNone/>
              </a:pPr>
              <a:r>
                <a:rPr lang="en-US" sz="1800" b="1" dirty="0">
                  <a:solidFill>
                    <a:srgbClr val="0070C0"/>
                  </a:solidFill>
                  <a:latin typeface="Kristen ITC" panose="03050502040202030202" pitchFamily="66" charset="0"/>
                  <a:ea typeface="Schoolbell"/>
                  <a:cs typeface="Schoolbell"/>
                  <a:sym typeface="Schoolbell"/>
                </a:rPr>
                <a:t>Decision Rule </a:t>
              </a:r>
              <a:endParaRPr sz="1800" b="1" dirty="0">
                <a:solidFill>
                  <a:srgbClr val="0070C0"/>
                </a:solidFill>
                <a:latin typeface="Kristen ITC" panose="03050502040202030202" pitchFamily="66" charset="0"/>
                <a:ea typeface="Schoolbell"/>
                <a:cs typeface="Schoolbell"/>
                <a:sym typeface="Schoolbe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4.1 Curse of Dimensionality</a:t>
            </a:r>
            <a:endParaRPr/>
          </a:p>
        </p:txBody>
      </p:sp>
      <p:pic>
        <p:nvPicPr>
          <p:cNvPr id="165" name="Google Shape;165;p9"/>
          <p:cNvPicPr preferRelativeResize="0"/>
          <p:nvPr/>
        </p:nvPicPr>
        <p:blipFill rotWithShape="1">
          <a:blip r:embed="rId3">
            <a:alphaModFix/>
          </a:blip>
          <a:srcRect/>
          <a:stretch/>
        </p:blipFill>
        <p:spPr>
          <a:xfrm>
            <a:off x="388782" y="2564904"/>
            <a:ext cx="8756960" cy="3060000"/>
          </a:xfrm>
          <a:prstGeom prst="rect">
            <a:avLst/>
          </a:prstGeom>
          <a:noFill/>
          <a:ln>
            <a:noFill/>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90"/>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091" name="Google Shape;1091;p90"/>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1" name="Google Shape;1093;p90"/>
          <p:cNvPicPr preferRelativeResize="0"/>
          <p:nvPr/>
        </p:nvPicPr>
        <p:blipFill rotWithShape="1">
          <a:blip r:embed="rId3">
            <a:alphaModFix/>
          </a:blip>
          <a:srcRect/>
          <a:stretch/>
        </p:blipFill>
        <p:spPr>
          <a:xfrm>
            <a:off x="1113625" y="105880"/>
            <a:ext cx="1634810" cy="900000"/>
          </a:xfrm>
          <a:prstGeom prst="rect">
            <a:avLst/>
          </a:prstGeom>
          <a:noFill/>
          <a:ln>
            <a:noFill/>
          </a:ln>
        </p:spPr>
      </p:pic>
      <p:pic>
        <p:nvPicPr>
          <p:cNvPr id="12" name="Google Shape;1094;p90"/>
          <p:cNvPicPr preferRelativeResize="0"/>
          <p:nvPr/>
        </p:nvPicPr>
        <p:blipFill rotWithShape="1">
          <a:blip r:embed="rId4">
            <a:alphaModFix/>
          </a:blip>
          <a:srcRect/>
          <a:stretch/>
        </p:blipFill>
        <p:spPr>
          <a:xfrm>
            <a:off x="3259633" y="205549"/>
            <a:ext cx="1304430" cy="900000"/>
          </a:xfrm>
          <a:prstGeom prst="rect">
            <a:avLst/>
          </a:prstGeom>
          <a:noFill/>
          <a:ln>
            <a:noFill/>
          </a:ln>
        </p:spPr>
      </p:pic>
      <p:pic>
        <p:nvPicPr>
          <p:cNvPr id="13" name="圖片 12">
            <a:extLst>
              <a:ext uri="{FF2B5EF4-FFF2-40B4-BE49-F238E27FC236}">
                <a16:creationId xmlns:a16="http://schemas.microsoft.com/office/drawing/2014/main" id="{833032CB-C134-4555-995D-7DB44F51F5E7}"/>
              </a:ext>
            </a:extLst>
          </p:cNvPr>
          <p:cNvPicPr>
            <a:picLocks noChangeAspect="1"/>
          </p:cNvPicPr>
          <p:nvPr/>
        </p:nvPicPr>
        <p:blipFill>
          <a:blip r:embed="rId5"/>
          <a:stretch>
            <a:fillRect/>
          </a:stretch>
        </p:blipFill>
        <p:spPr>
          <a:xfrm>
            <a:off x="4965080" y="402385"/>
            <a:ext cx="3913116" cy="648000"/>
          </a:xfrm>
          <a:prstGeom prst="rect">
            <a:avLst/>
          </a:prstGeom>
        </p:spPr>
      </p:pic>
      <p:pic>
        <p:nvPicPr>
          <p:cNvPr id="3" name="圖片 2"/>
          <p:cNvPicPr>
            <a:picLocks noChangeAspect="1"/>
          </p:cNvPicPr>
          <p:nvPr/>
        </p:nvPicPr>
        <p:blipFill>
          <a:blip r:embed="rId6"/>
          <a:stretch>
            <a:fillRect/>
          </a:stretch>
        </p:blipFill>
        <p:spPr>
          <a:xfrm>
            <a:off x="7805925" y="1917970"/>
            <a:ext cx="1119196" cy="1223971"/>
          </a:xfrm>
          <a:prstGeom prst="rect">
            <a:avLst/>
          </a:prstGeom>
        </p:spPr>
      </p:pic>
      <p:pic>
        <p:nvPicPr>
          <p:cNvPr id="2" name="圖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769" y="2529956"/>
            <a:ext cx="4509767" cy="720000"/>
          </a:xfrm>
          <a:prstGeom prst="rect">
            <a:avLst/>
          </a:prstGeom>
        </p:spPr>
      </p:pic>
      <p:pic>
        <p:nvPicPr>
          <p:cNvPr id="4" name="圖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4639" y="3279551"/>
            <a:ext cx="6178848" cy="612000"/>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4639" y="4010244"/>
            <a:ext cx="6890884" cy="612000"/>
          </a:xfrm>
          <a:prstGeom prst="rect">
            <a:avLst/>
          </a:prstGeom>
        </p:spPr>
      </p:pic>
      <p:pic>
        <p:nvPicPr>
          <p:cNvPr id="6" name="圖片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4639" y="4731203"/>
            <a:ext cx="5428667" cy="612000"/>
          </a:xfrm>
          <a:prstGeom prst="rect">
            <a:avLst/>
          </a:prstGeom>
        </p:spPr>
      </p:pic>
      <p:pic>
        <p:nvPicPr>
          <p:cNvPr id="7" name="圖片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74639" y="5414338"/>
            <a:ext cx="567392" cy="522000"/>
          </a:xfrm>
          <a:prstGeom prst="rect">
            <a:avLst/>
          </a:prstGeom>
        </p:spPr>
      </p:pic>
    </p:spTree>
    <p:extLst>
      <p:ext uri="{BB962C8B-B14F-4D97-AF65-F5344CB8AC3E}">
        <p14:creationId xmlns:p14="http://schemas.microsoft.com/office/powerpoint/2010/main" val="414796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91"/>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01" name="Google Shape;1101;p91"/>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102" name="Google Shape;1102;p91"/>
          <p:cNvPicPr preferRelativeResize="0">
            <a:picLocks noGrp="1"/>
          </p:cNvPicPr>
          <p:nvPr>
            <p:ph type="body" idx="1"/>
          </p:nvPr>
        </p:nvPicPr>
        <p:blipFill rotWithShape="1">
          <a:blip r:embed="rId3">
            <a:alphaModFix/>
          </a:blip>
          <a:srcRect/>
          <a:stretch/>
        </p:blipFill>
        <p:spPr>
          <a:xfrm>
            <a:off x="2268538" y="1916113"/>
            <a:ext cx="5256212" cy="4784725"/>
          </a:xfrm>
          <a:prstGeom prst="rect">
            <a:avLst/>
          </a:prstGeom>
          <a:noFill/>
          <a:ln>
            <a:noFill/>
          </a:ln>
        </p:spPr>
      </p:pic>
      <p:grpSp>
        <p:nvGrpSpPr>
          <p:cNvPr id="1103" name="Google Shape;1103;p91"/>
          <p:cNvGrpSpPr/>
          <p:nvPr/>
        </p:nvGrpSpPr>
        <p:grpSpPr>
          <a:xfrm>
            <a:off x="2987824" y="2924944"/>
            <a:ext cx="3600400" cy="581223"/>
            <a:chOff x="1677900" y="2467570"/>
            <a:chExt cx="3600400" cy="581223"/>
          </a:xfrm>
        </p:grpSpPr>
        <p:cxnSp>
          <p:nvCxnSpPr>
            <p:cNvPr id="1104" name="Google Shape;1104;p91"/>
            <p:cNvCxnSpPr/>
            <p:nvPr/>
          </p:nvCxnSpPr>
          <p:spPr>
            <a:xfrm>
              <a:off x="1677900" y="2827610"/>
              <a:ext cx="359220" cy="221183"/>
            </a:xfrm>
            <a:prstGeom prst="straightConnector1">
              <a:avLst/>
            </a:prstGeom>
            <a:noFill/>
            <a:ln w="38100" cap="flat" cmpd="sng">
              <a:solidFill>
                <a:srgbClr val="FF0000"/>
              </a:solidFill>
              <a:prstDash val="solid"/>
              <a:round/>
              <a:headEnd type="none" w="med" len="med"/>
              <a:tailEnd type="none" w="med" len="med"/>
            </a:ln>
          </p:spPr>
        </p:cxnSp>
        <p:cxnSp>
          <p:nvCxnSpPr>
            <p:cNvPr id="1105" name="Google Shape;1105;p91"/>
            <p:cNvCxnSpPr/>
            <p:nvPr/>
          </p:nvCxnSpPr>
          <p:spPr>
            <a:xfrm>
              <a:off x="2037121" y="3048793"/>
              <a:ext cx="2305075" cy="0"/>
            </a:xfrm>
            <a:prstGeom prst="straightConnector1">
              <a:avLst/>
            </a:prstGeom>
            <a:noFill/>
            <a:ln w="38100" cap="flat" cmpd="sng">
              <a:solidFill>
                <a:srgbClr val="FF0000"/>
              </a:solidFill>
              <a:prstDash val="solid"/>
              <a:round/>
              <a:headEnd type="none" w="med" len="med"/>
              <a:tailEnd type="none" w="med" len="med"/>
            </a:ln>
          </p:spPr>
        </p:cxnSp>
        <p:cxnSp>
          <p:nvCxnSpPr>
            <p:cNvPr id="1106" name="Google Shape;1106;p91"/>
            <p:cNvCxnSpPr/>
            <p:nvPr/>
          </p:nvCxnSpPr>
          <p:spPr>
            <a:xfrm flipH="1">
              <a:off x="4342198" y="2467570"/>
              <a:ext cx="936102" cy="581223"/>
            </a:xfrm>
            <a:prstGeom prst="straightConnector1">
              <a:avLst/>
            </a:prstGeom>
            <a:noFill/>
            <a:ln w="38100" cap="flat" cmpd="sng">
              <a:solidFill>
                <a:srgbClr val="FF0000"/>
              </a:solidFill>
              <a:prstDash val="solid"/>
              <a:round/>
              <a:headEnd type="none" w="med" len="med"/>
              <a:tailEnd type="none" w="med" len="med"/>
            </a:ln>
          </p:spPr>
        </p:cxnSp>
      </p:grpSp>
      <p:cxnSp>
        <p:nvCxnSpPr>
          <p:cNvPr id="1107" name="Google Shape;1107;p91"/>
          <p:cNvCxnSpPr/>
          <p:nvPr/>
        </p:nvCxnSpPr>
        <p:spPr>
          <a:xfrm rot="10800000">
            <a:off x="3009671" y="3501008"/>
            <a:ext cx="3506545" cy="5159"/>
          </a:xfrm>
          <a:prstGeom prst="straightConnector1">
            <a:avLst/>
          </a:prstGeom>
          <a:noFill/>
          <a:ln w="38100" cap="flat" cmpd="sng">
            <a:solidFill>
              <a:srgbClr val="0070C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92"/>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13" name="Google Shape;1113;p92"/>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4.5 Example 4.4 (cont.)</a:t>
            </a:r>
            <a:endParaRPr/>
          </a:p>
        </p:txBody>
      </p:sp>
      <p:pic>
        <p:nvPicPr>
          <p:cNvPr id="1114" name="Google Shape;1114;p92"/>
          <p:cNvPicPr preferRelativeResize="0">
            <a:picLocks noGrp="1"/>
          </p:cNvPicPr>
          <p:nvPr>
            <p:ph type="body" idx="1"/>
          </p:nvPr>
        </p:nvPicPr>
        <p:blipFill rotWithShape="1">
          <a:blip r:embed="rId3">
            <a:alphaModFix/>
          </a:blip>
          <a:srcRect/>
          <a:stretch/>
        </p:blipFill>
        <p:spPr>
          <a:xfrm>
            <a:off x="1042988" y="1976438"/>
            <a:ext cx="7058025" cy="4664075"/>
          </a:xfrm>
          <a:prstGeom prst="rect">
            <a:avLst/>
          </a:prstGeom>
          <a:noFill/>
          <a:ln>
            <a:noFill/>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93"/>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Joke Time</a:t>
            </a:r>
            <a:endParaRPr/>
          </a:p>
        </p:txBody>
      </p:sp>
      <p:sp>
        <p:nvSpPr>
          <p:cNvPr id="1120" name="Google Shape;1120;p93"/>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
        <p:nvSpPr>
          <p:cNvPr id="1121" name="Google Shape;1121;p93"/>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94"/>
          <p:cNvSpPr/>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The misidentification error </a:t>
            </a:r>
            <a:r>
              <a:rPr lang="en-US" sz="3000" i="1">
                <a:solidFill>
                  <a:schemeClr val="dk1"/>
                </a:solidFill>
                <a:latin typeface="Arial"/>
                <a:ea typeface="Arial"/>
                <a:cs typeface="Arial"/>
                <a:sym typeface="Arial"/>
              </a:rPr>
              <a:t>α</a:t>
            </a:r>
            <a:r>
              <a:rPr lang="en-US" sz="1100" i="1">
                <a:solidFill>
                  <a:schemeClr val="dk1"/>
                </a:solidFill>
                <a:latin typeface="Arial"/>
                <a:ea typeface="Arial"/>
                <a:cs typeface="Arial"/>
                <a:sym typeface="Arial"/>
              </a:rPr>
              <a:t>k</a:t>
            </a:r>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294005" algn="l" rtl="0">
              <a:spcBef>
                <a:spcPts val="220"/>
              </a:spcBef>
              <a:spcAft>
                <a:spcPts val="0"/>
              </a:spcAft>
              <a:buClr>
                <a:schemeClr val="dk2"/>
              </a:buClr>
              <a:buSzPts val="770"/>
              <a:buFont typeface="Noto Sans Symbols"/>
              <a:buNone/>
            </a:pPr>
            <a:endParaRPr sz="1100">
              <a:solidFill>
                <a:schemeClr val="dk1"/>
              </a:solidFill>
              <a:latin typeface="Arial"/>
              <a:ea typeface="Arial"/>
              <a:cs typeface="Arial"/>
              <a:sym typeface="Arial"/>
            </a:endParaRPr>
          </a:p>
          <a:p>
            <a:pPr marL="342900" marR="0" lvl="0" indent="-342900" algn="l" rtl="0">
              <a:spcBef>
                <a:spcPts val="600"/>
              </a:spcBef>
              <a:spcAft>
                <a:spcPts val="0"/>
              </a:spcAft>
              <a:buClr>
                <a:schemeClr val="dk2"/>
              </a:buClr>
              <a:buSzPts val="2100"/>
              <a:buFont typeface="Noto Sans Symbols"/>
              <a:buChar char="●"/>
            </a:pPr>
            <a:r>
              <a:rPr lang="en-US" sz="3000">
                <a:solidFill>
                  <a:schemeClr val="dk1"/>
                </a:solidFill>
                <a:latin typeface="Arial"/>
                <a:ea typeface="Arial"/>
                <a:cs typeface="Arial"/>
                <a:sym typeface="Arial"/>
              </a:rPr>
              <a:t>The false-identification error </a:t>
            </a:r>
            <a:r>
              <a:rPr lang="en-US" sz="3000" i="1">
                <a:solidFill>
                  <a:schemeClr val="dk1"/>
                </a:solidFill>
                <a:latin typeface="Arial"/>
                <a:ea typeface="Arial"/>
                <a:cs typeface="Arial"/>
                <a:sym typeface="Arial"/>
              </a:rPr>
              <a:t>β</a:t>
            </a:r>
            <a:r>
              <a:rPr lang="en-US" sz="1100" i="1">
                <a:solidFill>
                  <a:schemeClr val="dk1"/>
                </a:solidFill>
                <a:latin typeface="Arial"/>
                <a:ea typeface="Arial"/>
                <a:cs typeface="Arial"/>
                <a:sym typeface="Arial"/>
              </a:rPr>
              <a:t>k</a:t>
            </a:r>
            <a:endParaRPr/>
          </a:p>
        </p:txBody>
      </p:sp>
      <p:sp>
        <p:nvSpPr>
          <p:cNvPr id="1128" name="Google Shape;1128;p94"/>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29" name="Google Shape;1129;p94"/>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4.6 Decision Rule Error</a:t>
            </a:r>
            <a:endParaRPr/>
          </a:p>
        </p:txBody>
      </p:sp>
      <p:pic>
        <p:nvPicPr>
          <p:cNvPr id="1130" name="Google Shape;1130;p94"/>
          <p:cNvPicPr preferRelativeResize="0"/>
          <p:nvPr/>
        </p:nvPicPr>
        <p:blipFill rotWithShape="1">
          <a:blip r:embed="rId3">
            <a:alphaModFix/>
          </a:blip>
          <a:srcRect/>
          <a:stretch/>
        </p:blipFill>
        <p:spPr>
          <a:xfrm>
            <a:off x="1116013" y="2924175"/>
            <a:ext cx="3524250" cy="1296988"/>
          </a:xfrm>
          <a:prstGeom prst="rect">
            <a:avLst/>
          </a:prstGeom>
          <a:noFill/>
          <a:ln>
            <a:noFill/>
          </a:ln>
        </p:spPr>
      </p:pic>
      <p:pic>
        <p:nvPicPr>
          <p:cNvPr id="1131" name="Google Shape;1131;p94"/>
          <p:cNvPicPr preferRelativeResize="0"/>
          <p:nvPr/>
        </p:nvPicPr>
        <p:blipFill rotWithShape="1">
          <a:blip r:embed="rId4">
            <a:alphaModFix/>
          </a:blip>
          <a:srcRect/>
          <a:stretch/>
        </p:blipFill>
        <p:spPr>
          <a:xfrm>
            <a:off x="684213" y="2535238"/>
            <a:ext cx="7853362" cy="395287"/>
          </a:xfrm>
          <a:prstGeom prst="rect">
            <a:avLst/>
          </a:prstGeom>
          <a:noFill/>
          <a:ln>
            <a:noFill/>
          </a:ln>
        </p:spPr>
      </p:pic>
      <p:pic>
        <p:nvPicPr>
          <p:cNvPr id="1132" name="Google Shape;1132;p94"/>
          <p:cNvPicPr preferRelativeResize="0"/>
          <p:nvPr/>
        </p:nvPicPr>
        <p:blipFill rotWithShape="1">
          <a:blip r:embed="rId5">
            <a:alphaModFix/>
          </a:blip>
          <a:srcRect/>
          <a:stretch/>
        </p:blipFill>
        <p:spPr>
          <a:xfrm>
            <a:off x="684213" y="4905375"/>
            <a:ext cx="8374062" cy="395288"/>
          </a:xfrm>
          <a:prstGeom prst="rect">
            <a:avLst/>
          </a:prstGeom>
          <a:noFill/>
          <a:ln>
            <a:noFill/>
          </a:ln>
        </p:spPr>
      </p:pic>
      <p:pic>
        <p:nvPicPr>
          <p:cNvPr id="1133" name="Google Shape;1133;p94"/>
          <p:cNvPicPr preferRelativeResize="0"/>
          <p:nvPr/>
        </p:nvPicPr>
        <p:blipFill rotWithShape="1">
          <a:blip r:embed="rId6">
            <a:alphaModFix/>
          </a:blip>
          <a:srcRect/>
          <a:stretch/>
        </p:blipFill>
        <p:spPr>
          <a:xfrm>
            <a:off x="1116013" y="5445125"/>
            <a:ext cx="3524250" cy="1296988"/>
          </a:xfrm>
          <a:prstGeom prst="rect">
            <a:avLst/>
          </a:prstGeom>
          <a:noFill/>
          <a:ln>
            <a:noFill/>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95"/>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39" name="Google Shape;1139;p95"/>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4.6 An Instance</a:t>
            </a:r>
            <a:endParaRPr/>
          </a:p>
        </p:txBody>
      </p:sp>
      <p:pic>
        <p:nvPicPr>
          <p:cNvPr id="1140" name="Google Shape;1140;p95"/>
          <p:cNvPicPr preferRelativeResize="0">
            <a:picLocks noGrp="1" noChangeAspect="1"/>
          </p:cNvPicPr>
          <p:nvPr>
            <p:ph type="body" idx="4294967295"/>
          </p:nvPr>
        </p:nvPicPr>
        <p:blipFill rotWithShape="1">
          <a:blip r:embed="rId3">
            <a:alphaModFix/>
          </a:blip>
          <a:srcRect/>
          <a:stretch/>
        </p:blipFill>
        <p:spPr>
          <a:xfrm>
            <a:off x="374003" y="1884236"/>
            <a:ext cx="4647085" cy="2160000"/>
          </a:xfrm>
          <a:prstGeom prst="rect">
            <a:avLst/>
          </a:prstGeom>
          <a:noFill/>
          <a:ln>
            <a:noFill/>
          </a:ln>
        </p:spPr>
      </p:pic>
      <p:pic>
        <p:nvPicPr>
          <p:cNvPr id="3" name="圖片 2" descr="一張含有 標誌, 停止, 畫畫 的圖片&#10;&#10;自動產生的描述">
            <a:extLst>
              <a:ext uri="{FF2B5EF4-FFF2-40B4-BE49-F238E27FC236}">
                <a16:creationId xmlns:a16="http://schemas.microsoft.com/office/drawing/2014/main" id="{E9225CC9-E447-4B2E-AD6A-710D15714EB6}"/>
              </a:ext>
            </a:extLst>
          </p:cNvPr>
          <p:cNvPicPr>
            <a:picLocks noChangeAspect="1"/>
          </p:cNvPicPr>
          <p:nvPr/>
        </p:nvPicPr>
        <p:blipFill>
          <a:blip r:embed="rId4"/>
          <a:stretch>
            <a:fillRect/>
          </a:stretch>
        </p:blipFill>
        <p:spPr>
          <a:xfrm>
            <a:off x="256249" y="151654"/>
            <a:ext cx="4064132" cy="720000"/>
          </a:xfrm>
          <a:prstGeom prst="rect">
            <a:avLst/>
          </a:prstGeom>
        </p:spPr>
      </p:pic>
      <p:pic>
        <p:nvPicPr>
          <p:cNvPr id="5" name="圖片 4" descr="一張含有 室外, 標誌, 停止, 坐 的圖片&#10;&#10;自動產生的描述">
            <a:extLst>
              <a:ext uri="{FF2B5EF4-FFF2-40B4-BE49-F238E27FC236}">
                <a16:creationId xmlns:a16="http://schemas.microsoft.com/office/drawing/2014/main" id="{82039D4C-B499-45AB-8501-50F0DA85EA86}"/>
              </a:ext>
            </a:extLst>
          </p:cNvPr>
          <p:cNvPicPr>
            <a:picLocks noChangeAspect="1"/>
          </p:cNvPicPr>
          <p:nvPr/>
        </p:nvPicPr>
        <p:blipFill>
          <a:blip r:embed="rId5"/>
          <a:stretch>
            <a:fillRect/>
          </a:stretch>
        </p:blipFill>
        <p:spPr>
          <a:xfrm>
            <a:off x="4700124" y="151654"/>
            <a:ext cx="4064132" cy="720000"/>
          </a:xfrm>
          <a:prstGeom prst="rect">
            <a:avLst/>
          </a:prstGeom>
        </p:spPr>
      </p:pic>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1659" y="2467826"/>
            <a:ext cx="2981050" cy="298800"/>
          </a:xfrm>
          <a:prstGeom prst="rect">
            <a:avLst/>
          </a:prstGeom>
        </p:spPr>
      </p:pic>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3494" y="2094438"/>
            <a:ext cx="2906791" cy="288000"/>
          </a:xfrm>
          <a:prstGeom prst="rect">
            <a:avLst/>
          </a:prstGeom>
        </p:spPr>
      </p:pic>
      <p:pic>
        <p:nvPicPr>
          <p:cNvPr id="6" name="圖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756" y="3932665"/>
            <a:ext cx="2889000" cy="864000"/>
          </a:xfrm>
          <a:prstGeom prst="rect">
            <a:avLst/>
          </a:prstGeom>
        </p:spPr>
      </p:pic>
      <p:pic>
        <p:nvPicPr>
          <p:cNvPr id="7" name="圖片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8154" y="3931765"/>
            <a:ext cx="2118583" cy="1116000"/>
          </a:xfrm>
          <a:prstGeom prst="rect">
            <a:avLst/>
          </a:prstGeom>
        </p:spPr>
      </p:pic>
      <p:pic>
        <p:nvPicPr>
          <p:cNvPr id="9" name="圖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4976" y="4075522"/>
            <a:ext cx="1799999" cy="954000"/>
          </a:xfrm>
          <a:prstGeom prst="rect">
            <a:avLst/>
          </a:prstGeom>
        </p:spPr>
      </p:pic>
      <p:pic>
        <p:nvPicPr>
          <p:cNvPr id="10" name="圖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552" y="5109811"/>
            <a:ext cx="8568000" cy="432000"/>
          </a:xfrm>
          <a:prstGeom prst="rect">
            <a:avLst/>
          </a:prstGeom>
        </p:spPr>
      </p:pic>
      <p:pic>
        <p:nvPicPr>
          <p:cNvPr id="12" name="圖片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4745" y="5830987"/>
            <a:ext cx="5138996" cy="432000"/>
          </a:xfrm>
          <a:prstGeom prst="rect">
            <a:avLst/>
          </a:prstGeom>
        </p:spPr>
      </p:pic>
      <p:pic>
        <p:nvPicPr>
          <p:cNvPr id="15" name="圖片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7522" y="5822772"/>
            <a:ext cx="624522" cy="43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96"/>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48" name="Google Shape;1148;p96"/>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4.7 Reserving Judgment</a:t>
            </a:r>
            <a:endParaRPr/>
          </a:p>
        </p:txBody>
      </p:sp>
      <p:sp>
        <p:nvSpPr>
          <p:cNvPr id="1149" name="Google Shape;1149;p96"/>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Reserved judgment gives the decision rule one more option</a:t>
            </a:r>
            <a:endParaRPr/>
          </a:p>
          <a:p>
            <a:pPr marL="342900" lvl="0" indent="-342900" algn="l" rtl="0">
              <a:spcBef>
                <a:spcPts val="600"/>
              </a:spcBef>
              <a:spcAft>
                <a:spcPts val="0"/>
              </a:spcAft>
              <a:buSzPts val="2100"/>
              <a:buChar char="●"/>
            </a:pPr>
            <a:r>
              <a:rPr lang="en-US"/>
              <a:t>Instead of giving assignments for every measurements </a:t>
            </a:r>
            <a:r>
              <a:rPr lang="en-US" i="1"/>
              <a:t>d</a:t>
            </a:r>
            <a:endParaRPr/>
          </a:p>
          <a:p>
            <a:pPr marL="342900" lvl="0" indent="-342900" algn="l" rtl="0">
              <a:spcBef>
                <a:spcPts val="600"/>
              </a:spcBef>
              <a:spcAft>
                <a:spcPts val="0"/>
              </a:spcAft>
              <a:buSzPts val="2100"/>
              <a:buChar char="●"/>
            </a:pPr>
            <a:r>
              <a:rPr lang="en-US"/>
              <a:t>The decision rule may opt to withhold judgment for some measurement</a:t>
            </a:r>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97"/>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56" name="Google Shape;1156;p97"/>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4.8 Nearest Neighbor Rule</a:t>
            </a:r>
            <a:endParaRPr/>
          </a:p>
        </p:txBody>
      </p:sp>
      <p:sp>
        <p:nvSpPr>
          <p:cNvPr id="1157" name="Google Shape;1157;p97"/>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Char char="●"/>
            </a:pPr>
            <a:r>
              <a:rPr lang="en-US" dirty="0"/>
              <a:t>Assign pattern </a:t>
            </a:r>
            <a:r>
              <a:rPr lang="en-US" i="1" dirty="0"/>
              <a:t>x</a:t>
            </a:r>
            <a:r>
              <a:rPr lang="en-US" dirty="0"/>
              <a:t> to the closest vector in the training set</a:t>
            </a:r>
            <a:endParaRPr dirty="0"/>
          </a:p>
          <a:p>
            <a:pPr marL="342900" lvl="0" indent="-342900" algn="l" rtl="0">
              <a:lnSpc>
                <a:spcPct val="90000"/>
              </a:lnSpc>
              <a:spcBef>
                <a:spcPts val="600"/>
              </a:spcBef>
              <a:spcAft>
                <a:spcPts val="0"/>
              </a:spcAft>
              <a:buSzPts val="2100"/>
              <a:buChar char="●"/>
            </a:pPr>
            <a:r>
              <a:rPr lang="en-US" dirty="0"/>
              <a:t>The definition of  “closest”:</a:t>
            </a:r>
            <a:endParaRPr dirty="0"/>
          </a:p>
          <a:p>
            <a:pPr marL="342900" lvl="0" indent="-209550" algn="l" rtl="0">
              <a:lnSpc>
                <a:spcPct val="90000"/>
              </a:lnSpc>
              <a:spcBef>
                <a:spcPts val="600"/>
              </a:spcBef>
              <a:spcAft>
                <a:spcPts val="0"/>
              </a:spcAft>
              <a:buSzPts val="2100"/>
              <a:buNone/>
            </a:pPr>
            <a:endParaRPr dirty="0"/>
          </a:p>
          <a:p>
            <a:pPr marL="342900" lvl="0" indent="-342900" algn="l" rtl="0">
              <a:lnSpc>
                <a:spcPct val="90000"/>
              </a:lnSpc>
              <a:spcBef>
                <a:spcPts val="600"/>
              </a:spcBef>
              <a:spcAft>
                <a:spcPts val="0"/>
              </a:spcAft>
              <a:buSzPts val="2100"/>
              <a:buFont typeface="Noto Sans Symbols"/>
              <a:buNone/>
            </a:pPr>
            <a:r>
              <a:rPr lang="en-US" dirty="0"/>
              <a:t>   where     is a metric or measurement space</a:t>
            </a:r>
            <a:endParaRPr dirty="0"/>
          </a:p>
          <a:p>
            <a:pPr marL="342900" lvl="0" indent="-342900" algn="l" rtl="0">
              <a:lnSpc>
                <a:spcPct val="90000"/>
              </a:lnSpc>
              <a:spcBef>
                <a:spcPts val="600"/>
              </a:spcBef>
              <a:spcAft>
                <a:spcPts val="0"/>
              </a:spcAft>
              <a:buSzPts val="2100"/>
              <a:buChar char="●"/>
            </a:pPr>
            <a:r>
              <a:rPr lang="en-US" dirty="0"/>
              <a:t>Chief difficulty: brute-force nearest neighbor algorithm computational complexity proportional to number of patterns in training set </a:t>
            </a:r>
            <a:endParaRPr dirty="0"/>
          </a:p>
        </p:txBody>
      </p:sp>
      <p:pic>
        <p:nvPicPr>
          <p:cNvPr id="1158" name="Google Shape;1158;p97"/>
          <p:cNvPicPr preferRelativeResize="0"/>
          <p:nvPr/>
        </p:nvPicPr>
        <p:blipFill rotWithShape="1">
          <a:blip r:embed="rId3">
            <a:alphaModFix/>
          </a:blip>
          <a:srcRect/>
          <a:stretch/>
        </p:blipFill>
        <p:spPr>
          <a:xfrm>
            <a:off x="1042988" y="3465513"/>
            <a:ext cx="5303837" cy="468312"/>
          </a:xfrm>
          <a:prstGeom prst="rect">
            <a:avLst/>
          </a:prstGeom>
          <a:noFill/>
          <a:ln>
            <a:noFill/>
          </a:ln>
        </p:spPr>
      </p:pic>
      <p:pic>
        <p:nvPicPr>
          <p:cNvPr id="1159" name="Google Shape;1159;p97"/>
          <p:cNvPicPr preferRelativeResize="0"/>
          <p:nvPr/>
        </p:nvPicPr>
        <p:blipFill rotWithShape="1">
          <a:blip r:embed="rId4">
            <a:alphaModFix/>
          </a:blip>
          <a:srcRect/>
          <a:stretch/>
        </p:blipFill>
        <p:spPr>
          <a:xfrm>
            <a:off x="2268538" y="4076700"/>
            <a:ext cx="255587" cy="288925"/>
          </a:xfrm>
          <a:prstGeom prst="rect">
            <a:avLst/>
          </a:prstGeom>
          <a:noFill/>
          <a:ln>
            <a:noFill/>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98"/>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65" name="Google Shape;1165;p98"/>
          <p:cNvSpPr txBox="1">
            <a:spLocks noGrp="1"/>
          </p:cNvSpPr>
          <p:nvPr>
            <p:ph type="title"/>
          </p:nvPr>
        </p:nvSpPr>
        <p:spPr>
          <a:xfrm>
            <a:off x="827088" y="333375"/>
            <a:ext cx="842486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4.9 Binary Decision Tree Classifier</a:t>
            </a:r>
            <a:endParaRPr/>
          </a:p>
        </p:txBody>
      </p:sp>
      <p:sp>
        <p:nvSpPr>
          <p:cNvPr id="1166" name="Google Shape;1166;p98"/>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Assign by hierarchical decision procedure</a:t>
            </a:r>
            <a:endParaRPr/>
          </a:p>
        </p:txBody>
      </p:sp>
      <p:pic>
        <p:nvPicPr>
          <p:cNvPr id="1167" name="Google Shape;1167;p98"/>
          <p:cNvPicPr preferRelativeResize="0"/>
          <p:nvPr/>
        </p:nvPicPr>
        <p:blipFill rotWithShape="1">
          <a:blip r:embed="rId3">
            <a:alphaModFix/>
          </a:blip>
          <a:srcRect/>
          <a:stretch/>
        </p:blipFill>
        <p:spPr>
          <a:xfrm>
            <a:off x="1042988" y="2587625"/>
            <a:ext cx="6842125" cy="3981450"/>
          </a:xfrm>
          <a:prstGeom prst="rect">
            <a:avLst/>
          </a:prstGeom>
          <a:noFill/>
          <a:ln>
            <a:noFill/>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99"/>
          <p:cNvSpPr txBox="1">
            <a:spLocks noGrp="1"/>
          </p:cNvSpPr>
          <p:nvPr>
            <p:ph type="ftr" idx="11"/>
          </p:nvPr>
        </p:nvSpPr>
        <p:spPr>
          <a:xfrm>
            <a:off x="3116263" y="6500813"/>
            <a:ext cx="28956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b="1"/>
              <a:t>DC &amp; CV Lab.</a:t>
            </a:r>
            <a:endParaRPr/>
          </a:p>
          <a:p>
            <a:pPr marL="0" lvl="0" indent="0" algn="ctr" rtl="0">
              <a:spcBef>
                <a:spcPts val="0"/>
              </a:spcBef>
              <a:spcAft>
                <a:spcPts val="0"/>
              </a:spcAft>
              <a:buNone/>
            </a:pPr>
            <a:r>
              <a:rPr lang="en-US">
                <a:latin typeface="Comic Sans MS"/>
                <a:ea typeface="Comic Sans MS"/>
                <a:cs typeface="Comic Sans MS"/>
                <a:sym typeface="Comic Sans MS"/>
              </a:rPr>
              <a:t>CSIE NTU</a:t>
            </a:r>
            <a:endParaRPr/>
          </a:p>
        </p:txBody>
      </p:sp>
      <p:sp>
        <p:nvSpPr>
          <p:cNvPr id="1173" name="Google Shape;1173;p99"/>
          <p:cNvSpPr txBox="1">
            <a:spLocks noGrp="1"/>
          </p:cNvSpPr>
          <p:nvPr>
            <p:ph type="title"/>
          </p:nvPr>
        </p:nvSpPr>
        <p:spPr>
          <a:xfrm>
            <a:off x="1042988" y="333375"/>
            <a:ext cx="8101012"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4.9 Major Problems</a:t>
            </a:r>
            <a:endParaRPr/>
          </a:p>
        </p:txBody>
      </p:sp>
      <p:sp>
        <p:nvSpPr>
          <p:cNvPr id="1174" name="Google Shape;1174;p99"/>
          <p:cNvSpPr txBox="1">
            <a:spLocks noGrp="1"/>
          </p:cNvSpPr>
          <p:nvPr>
            <p:ph type="body" idx="1"/>
          </p:nvPr>
        </p:nvSpPr>
        <p:spPr>
          <a:xfrm>
            <a:off x="684213" y="2041525"/>
            <a:ext cx="8229600" cy="441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Choosing tree structure</a:t>
            </a:r>
            <a:endParaRPr/>
          </a:p>
          <a:p>
            <a:pPr marL="342900" lvl="0" indent="-342900" algn="l" rtl="0">
              <a:spcBef>
                <a:spcPts val="600"/>
              </a:spcBef>
              <a:spcAft>
                <a:spcPts val="0"/>
              </a:spcAft>
              <a:buSzPts val="2100"/>
              <a:buChar char="●"/>
            </a:pPr>
            <a:r>
              <a:rPr lang="en-US"/>
              <a:t>Choosing features used at each non-terminal node</a:t>
            </a:r>
            <a:endParaRPr/>
          </a:p>
          <a:p>
            <a:pPr marL="342900" lvl="0" indent="-342900" algn="l" rtl="0">
              <a:spcBef>
                <a:spcPts val="600"/>
              </a:spcBef>
              <a:spcAft>
                <a:spcPts val="0"/>
              </a:spcAft>
              <a:buSzPts val="2100"/>
              <a:buChar char="●"/>
            </a:pPr>
            <a:r>
              <a:rPr lang="en-US"/>
              <a:t>Choosing decision rule at each non-terminal node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3161</Words>
  <Application>Microsoft Office PowerPoint</Application>
  <PresentationFormat>如螢幕大小 (4:3)</PresentationFormat>
  <Paragraphs>822</Paragraphs>
  <Slides>106</Slides>
  <Notes>106</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0</vt:i4>
      </vt:variant>
      <vt:variant>
        <vt:lpstr>投影片標題</vt:lpstr>
      </vt:variant>
      <vt:variant>
        <vt:i4>106</vt:i4>
      </vt:variant>
    </vt:vector>
  </HeadingPairs>
  <TitlesOfParts>
    <vt:vector size="115" baseType="lpstr">
      <vt:lpstr>Noto Sans Symbols</vt:lpstr>
      <vt:lpstr>Schoolbell</vt:lpstr>
      <vt:lpstr>Comic Sans MS</vt:lpstr>
      <vt:lpstr>新細明體</vt:lpstr>
      <vt:lpstr>Arial</vt:lpstr>
      <vt:lpstr>Times New Roman</vt:lpstr>
      <vt:lpstr>Kristen ITC</vt:lpstr>
      <vt:lpstr>KaiTi</vt:lpstr>
      <vt:lpstr>Network</vt:lpstr>
      <vt:lpstr>PowerPoint 簡報</vt:lpstr>
      <vt:lpstr>Outline</vt:lpstr>
      <vt:lpstr>Outline</vt:lpstr>
      <vt:lpstr>4.1 Pattern Discrimination</vt:lpstr>
      <vt:lpstr>4.1 Introduction</vt:lpstr>
      <vt:lpstr>4.1 Introduction (Cont.)</vt:lpstr>
      <vt:lpstr>4.1 Introduction (Cont.)</vt:lpstr>
      <vt:lpstr>4.1 Introduction (Cont.)</vt:lpstr>
      <vt:lpstr>4.1 Curse of Dimensionality</vt:lpstr>
      <vt:lpstr>Joke Time</vt:lpstr>
      <vt:lpstr>4.1 Introduction (Cont.)</vt:lpstr>
      <vt:lpstr>4.2 Recall Some Definitions</vt:lpstr>
      <vt:lpstr>4.2 Recall</vt:lpstr>
      <vt:lpstr>4.2 Economic Gain Matrix</vt:lpstr>
      <vt:lpstr>4.2 Economic Gain Matrix (Cont.)</vt:lpstr>
      <vt:lpstr>4.2 Economic Gain Matrix (Cont.)</vt:lpstr>
      <vt:lpstr>4.2 Economic Gain Matrix (Cont.)</vt:lpstr>
      <vt:lpstr>4.2 Jet Fan Blade</vt:lpstr>
      <vt:lpstr>4.2 An Instance (Cont.)</vt:lpstr>
      <vt:lpstr>4.2 Another Instance (cont.)</vt:lpstr>
      <vt:lpstr>4.2 Another Instance (cont.)</vt:lpstr>
      <vt:lpstr>Joke Time</vt:lpstr>
      <vt:lpstr>4.2 Some notation</vt:lpstr>
      <vt:lpstr>4.2 Expected profit per object</vt:lpstr>
      <vt:lpstr>4.2 Conditional Probability</vt:lpstr>
      <vt:lpstr>4.2 Conditional Probability (cont.)</vt:lpstr>
      <vt:lpstr>4.2 Conditional Probability (cont.)</vt:lpstr>
      <vt:lpstr>4.2 Conditional Probability (cont.)</vt:lpstr>
      <vt:lpstr>4.2 Conditional Probability (cont.)</vt:lpstr>
      <vt:lpstr>4.2 Conditional Probability (cont.)</vt:lpstr>
      <vt:lpstr>4.2 Expected profit per object</vt:lpstr>
      <vt:lpstr>4.2 Expected profit per object (cont.)</vt:lpstr>
      <vt:lpstr>4.2 Example 4.1</vt:lpstr>
      <vt:lpstr>4.2 Example 4.1 (cont.)</vt:lpstr>
      <vt:lpstr>4.2 Example 4.2</vt:lpstr>
      <vt:lpstr>4.2 Example 4.2 (cont.)</vt:lpstr>
      <vt:lpstr>Joke Time</vt:lpstr>
      <vt:lpstr>4.2 Recall</vt:lpstr>
      <vt:lpstr>4.2 Decision Rule Construction</vt:lpstr>
      <vt:lpstr>4.2 Decision Rule Construction (cont.)</vt:lpstr>
      <vt:lpstr>4.2 Decision Rule Construction (cont.)</vt:lpstr>
      <vt:lpstr>4.2 Fair Game Assumption</vt:lpstr>
      <vt:lpstr>4.2 Fair Game Assumption (cont.)</vt:lpstr>
      <vt:lpstr>4.2 Fair Game Assumption (cont.)</vt:lpstr>
      <vt:lpstr>4.2 Fair Game Assumption (cont.)</vt:lpstr>
      <vt:lpstr>4.2 Fair Game Assumption (cont.)</vt:lpstr>
      <vt:lpstr>Joke Time</vt:lpstr>
      <vt:lpstr>4.2 Deterministic Decision Rule</vt:lpstr>
      <vt:lpstr>4.2 Expected Value on f(a|d)</vt:lpstr>
      <vt:lpstr>4.2 Expected Value on f(a|d) (cont.)</vt:lpstr>
      <vt:lpstr>4.2 Maximizing Expected Economic Gain (cont.)</vt:lpstr>
      <vt:lpstr>4.2 Maximizing Expected Economic Gain (cont.)</vt:lpstr>
      <vt:lpstr>4.2 Maximizing Expected Economic Gain (cont.)</vt:lpstr>
      <vt:lpstr>4.2 Maximizing Expected Economic Gain (cont.)</vt:lpstr>
      <vt:lpstr>4.2 Maximizing Expected Economic Gain (cont.)</vt:lpstr>
      <vt:lpstr>Joke Time</vt:lpstr>
      <vt:lpstr>4.2 Discrete Example</vt:lpstr>
      <vt:lpstr>4.2 Discrete Example (cont.)</vt:lpstr>
      <vt:lpstr>4.2 Continuous Measurement</vt:lpstr>
      <vt:lpstr>4.2 Continuous Measurement (cont.)</vt:lpstr>
      <vt:lpstr>4.2 Continuous Measurement (cont.)</vt:lpstr>
      <vt:lpstr>Joke Time</vt:lpstr>
      <vt:lpstr>4.2 Continuous Example</vt:lpstr>
      <vt:lpstr>4.2 Continuous Example (cont.)</vt:lpstr>
      <vt:lpstr>4.2 Continuous Example (cont.)</vt:lpstr>
      <vt:lpstr>4.2 Continuous Example (cont.)</vt:lpstr>
      <vt:lpstr>4.2 Continuous Example (cont.)</vt:lpstr>
      <vt:lpstr>4.2 Continuous Example (cont.)</vt:lpstr>
      <vt:lpstr>Joke Time</vt:lpstr>
      <vt:lpstr>4.3 Prior Probability</vt:lpstr>
      <vt:lpstr>4.3 Prior Probability (cont.)</vt:lpstr>
      <vt:lpstr>Joke Time</vt:lpstr>
      <vt:lpstr>4.4 Economic Gain Matrix</vt:lpstr>
      <vt:lpstr>4.4 Economic Gain Matrix (cont.)</vt:lpstr>
      <vt:lpstr>4.4 Economic Gain Matrix</vt:lpstr>
      <vt:lpstr>Joke Time</vt:lpstr>
      <vt:lpstr>4.5 Maximin Decision Rule</vt:lpstr>
      <vt:lpstr>4.5 Maximin Decision Rule</vt:lpstr>
      <vt:lpstr>4.5 Maximin Decision Rule (cont.)</vt:lpstr>
      <vt:lpstr>4.5 Maximin Decision Rule (cont.)</vt:lpstr>
      <vt:lpstr>4.5 Example 4.3</vt:lpstr>
      <vt:lpstr>4.5 Example 4.3 (cont.)</vt:lpstr>
      <vt:lpstr>4.5 Example 4.3 (cont.)</vt:lpstr>
      <vt:lpstr>4.5 Example 4.3 (cont.)</vt:lpstr>
      <vt:lpstr>4.5 Example 4.3 (cont.)</vt:lpstr>
      <vt:lpstr>4.5 Example 4.3 (cont.)</vt:lpstr>
      <vt:lpstr>Joke Time</vt:lpstr>
      <vt:lpstr>4.5 Example 4.4</vt:lpstr>
      <vt:lpstr>4.5 Example 4.4 (cont.)</vt:lpstr>
      <vt:lpstr>4.5 Example 4.4 (cont.)</vt:lpstr>
      <vt:lpstr>4.5 Example 4.4 (cont.)</vt:lpstr>
      <vt:lpstr>4.5 Example 4.4 (cont.)</vt:lpstr>
      <vt:lpstr>Joke Time</vt:lpstr>
      <vt:lpstr>4.6 Decision Rule Error</vt:lpstr>
      <vt:lpstr>4.6 An Instance</vt:lpstr>
      <vt:lpstr>4.7 Reserving Judgment</vt:lpstr>
      <vt:lpstr>4.8 Nearest Neighbor Rule</vt:lpstr>
      <vt:lpstr>4.9 Binary Decision Tree Classifier</vt:lpstr>
      <vt:lpstr>4.9 Major Problems</vt:lpstr>
      <vt:lpstr>4.9 Decision Rules at the  Non-terminal Node</vt:lpstr>
      <vt:lpstr>4.10 Error Estimation</vt:lpstr>
      <vt:lpstr>Joke Time</vt:lpstr>
      <vt:lpstr>4.11 Neural Network</vt:lpstr>
      <vt:lpstr>4.11 Neural Network (cont.)</vt:lpstr>
      <vt:lpstr>4.12 Summary</vt:lpstr>
      <vt:lpstr>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Chargo</dc:creator>
  <cp:lastModifiedBy>RaoBlack</cp:lastModifiedBy>
  <cp:revision>49</cp:revision>
  <dcterms:created xsi:type="dcterms:W3CDTF">2005-10-02T02:49:41Z</dcterms:created>
  <dcterms:modified xsi:type="dcterms:W3CDTF">2020-10-13T03:42:29Z</dcterms:modified>
</cp:coreProperties>
</file>