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研修用" initials="研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</a:t>
            </a:r>
            <a:r>
              <a:rPr kumimoji="1" lang="ja-JP" altLang="en-US" dirty="0" smtClean="0"/>
              <a:t>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字列プレースホルダ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ja-JP" altLang="en-US"/>
              <a:t>結果報告（けっかほうこく）　结果报告</a:t>
            </a:r>
            <a:endParaRPr lang="ja-JP" altLang="en-US"/>
          </a:p>
          <a:p>
            <a:r>
              <a:rPr lang="ja-JP" altLang="en-US"/>
              <a:t>経過報告（けいかほうこく）进度报告</a:t>
            </a:r>
            <a:endParaRPr lang="ja-JP" altLang="en-US"/>
          </a:p>
          <a:p>
            <a:r>
              <a:rPr lang="ja-JP" altLang="en-US"/>
              <a:t>同様（どうよう）</a:t>
            </a:r>
            <a:r>
              <a:rPr lang="zh-CN" altLang="en-US"/>
              <a:t>相似</a:t>
            </a:r>
            <a:r>
              <a:rPr lang="zh-CN" altLang="en-US"/>
              <a:t>的</a:t>
            </a:r>
            <a:endParaRPr lang="zh-CN" altLang="en-US"/>
          </a:p>
          <a:p>
            <a:r>
              <a:rPr lang="ja-JP" altLang="en-US"/>
              <a:t>得られます（えられます）</a:t>
            </a:r>
            <a:r>
              <a:rPr lang="zh-CN" altLang="en-US"/>
              <a:t>可以</a:t>
            </a:r>
            <a:r>
              <a:rPr lang="zh-CN" altLang="en-US"/>
              <a:t>获得</a:t>
            </a:r>
            <a:endParaRPr lang="zh-CN" altLang="en-US"/>
          </a:p>
          <a:p>
            <a:r>
              <a:rPr lang="zh-CN" altLang="en-US"/>
              <a:t>適切（てきせつ）合适的</a:t>
            </a:r>
            <a:endParaRPr lang="zh-CN" altLang="en-US"/>
          </a:p>
          <a:p>
            <a:r>
              <a:rPr lang="zh-CN" altLang="en-US"/>
              <a:t>深める（ふかめる）加深</a:t>
            </a:r>
            <a:endParaRPr lang="zh-CN" altLang="en-US"/>
          </a:p>
          <a:p>
            <a:r>
              <a:rPr lang="ja-JP" altLang="en-US"/>
              <a:t>前もって（まえもって）</a:t>
            </a:r>
            <a:r>
              <a:rPr lang="zh-CN" altLang="en-US"/>
              <a:t>提前</a:t>
            </a:r>
            <a:endParaRPr lang="zh-CN" altLang="en-US"/>
          </a:p>
          <a:p>
            <a:r>
              <a:rPr lang="zh-CN" altLang="en-US"/>
              <a:t>中間報告（ちゅうかんほうこく）中期报告</a:t>
            </a:r>
            <a:endParaRPr lang="zh-CN" altLang="en-US"/>
          </a:p>
          <a:p>
            <a:r>
              <a:rPr lang="zh-CN" altLang="en-US"/>
              <a:t>定期報告（ていきほうこく）定期报告</a:t>
            </a:r>
            <a:endParaRPr lang="zh-CN" altLang="en-US"/>
          </a:p>
          <a:p>
            <a:r>
              <a:rPr lang="zh-CN" altLang="en-US"/>
              <a:t>環境（かんきょう）环境</a:t>
            </a:r>
            <a:endParaRPr lang="zh-CN" altLang="en-US"/>
          </a:p>
          <a:p>
            <a:r>
              <a:rPr lang="zh-CN" altLang="en-US"/>
              <a:t>条件（じょうけん）条件</a:t>
            </a:r>
            <a:endParaRPr lang="zh-CN" altLang="en-US"/>
          </a:p>
          <a:p>
            <a:r>
              <a:rPr lang="zh-CN" altLang="en-US"/>
              <a:t>変更（へんこう）改变</a:t>
            </a:r>
            <a:endParaRPr lang="zh-CN" altLang="en-US"/>
          </a:p>
          <a:p>
            <a:r>
              <a:rPr lang="zh-CN" altLang="en-US"/>
              <a:t>トラブル　麻烦</a:t>
            </a:r>
            <a:endParaRPr lang="zh-CN" altLang="en-US"/>
          </a:p>
          <a:p>
            <a:r>
              <a:rPr lang="zh-CN" altLang="en-US"/>
              <a:t>発生（はっせい）发生</a:t>
            </a:r>
            <a:endParaRPr lang="zh-CN" altLang="en-US"/>
          </a:p>
          <a:p>
            <a:r>
              <a:rPr lang="zh-CN" altLang="en-US"/>
              <a:t>再度（さいど）再次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字列プレースホルダ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ja-JP" altLang="en-US"/>
              <a:t>的確（てきかく）准确的</a:t>
            </a:r>
            <a:endParaRPr lang="ja-JP" altLang="en-US"/>
          </a:p>
          <a:p>
            <a:r>
              <a:rPr lang="ja-JP" altLang="en-US"/>
              <a:t>土台（どだい）基础</a:t>
            </a:r>
            <a:endParaRPr lang="ja-JP" altLang="en-US"/>
          </a:p>
          <a:p>
            <a:r>
              <a:rPr lang="ja-JP" altLang="en-US"/>
              <a:t>共有（きょうゆう）分享</a:t>
            </a:r>
            <a:endParaRPr lang="ja-JP" altLang="en-US"/>
          </a:p>
          <a:p>
            <a:r>
              <a:rPr lang="ja-JP" altLang="en-US"/>
              <a:t>伝わって（</a:t>
            </a:r>
            <a:r>
              <a:rPr lang="ja-JP" altLang="en-US"/>
              <a:t>つたわって）传达的</a:t>
            </a:r>
            <a:endParaRPr lang="ja-JP" altLang="en-US"/>
          </a:p>
          <a:p>
            <a:r>
              <a:rPr lang="ja-JP" altLang="en-US"/>
              <a:t>成り（なり）成为</a:t>
            </a:r>
            <a:endParaRPr lang="ja-JP" altLang="en-US"/>
          </a:p>
          <a:p>
            <a:r>
              <a:rPr lang="ja-JP" altLang="en-US"/>
              <a:t>立たなく（たたなく）不站立</a:t>
            </a:r>
            <a:endParaRPr lang="ja-JP" altLang="en-US"/>
          </a:p>
          <a:p>
            <a:r>
              <a:rPr lang="ja-JP" altLang="en-US"/>
              <a:t>一方通行（いっぽうつうこう）单程</a:t>
            </a:r>
            <a:endParaRPr lang="ja-JP" altLang="en-US"/>
          </a:p>
          <a:p>
            <a:r>
              <a:rPr lang="ja-JP" altLang="en-US"/>
              <a:t>終える（おえる）</a:t>
            </a:r>
            <a:r>
              <a:rPr lang="zh-CN" altLang="en-US"/>
              <a:t>结束</a:t>
            </a:r>
            <a:endParaRPr lang="zh-CN" altLang="en-US"/>
          </a:p>
          <a:p>
            <a:r>
              <a:rPr lang="zh-CN" altLang="en-US"/>
              <a:t>双方向（そうほうこう）双向</a:t>
            </a:r>
            <a:endParaRPr lang="zh-CN" altLang="en-US"/>
          </a:p>
          <a:p>
            <a:r>
              <a:rPr lang="ja-JP" altLang="en-US"/>
              <a:t>完了（かんりょう）</a:t>
            </a:r>
            <a:r>
              <a:rPr lang="zh-CN" altLang="en-US"/>
              <a:t>完成</a:t>
            </a:r>
            <a:endParaRPr lang="zh-CN" altLang="en-US"/>
          </a:p>
          <a:p>
            <a:r>
              <a:rPr lang="ja-JP" altLang="en-US"/>
              <a:t>心得（こころえ）</a:t>
            </a:r>
            <a:r>
              <a:rPr lang="zh-CN" altLang="en-US"/>
              <a:t>知识</a:t>
            </a:r>
            <a:endParaRPr lang="zh-CN" altLang="en-US"/>
          </a:p>
          <a:p>
            <a:r>
              <a:rPr lang="ja-JP" altLang="en-US"/>
              <a:t>電子（でんし）</a:t>
            </a:r>
            <a:r>
              <a:rPr lang="zh-CN" altLang="en-US"/>
              <a:t>电子</a:t>
            </a:r>
            <a:endParaRPr lang="zh-CN" altLang="en-US"/>
          </a:p>
          <a:p>
            <a:r>
              <a:rPr lang="ja-JP" altLang="en-US"/>
              <a:t>送信する（そうしんする）</a:t>
            </a:r>
            <a:r>
              <a:rPr lang="zh-CN" altLang="en-US"/>
              <a:t>送信</a:t>
            </a:r>
            <a:endParaRPr lang="zh-CN" altLang="en-US"/>
          </a:p>
          <a:p>
            <a:r>
              <a:rPr lang="ja-JP" altLang="zh-CN"/>
              <a:t>受信者（</a:t>
            </a:r>
            <a:r>
              <a:rPr lang="ja-JP" altLang="zh-CN"/>
              <a:t>じゅしんしゃ）</a:t>
            </a:r>
            <a:r>
              <a:rPr lang="zh-CN" altLang="en-US"/>
              <a:t>接受者</a:t>
            </a:r>
            <a:endParaRPr lang="zh-CN" altLang="en-US"/>
          </a:p>
          <a:p>
            <a:r>
              <a:rPr lang="ja-JP" altLang="en-US">
                <a:sym typeface="+mn-ea"/>
              </a:rPr>
              <a:t>応答（おうとう）</a:t>
            </a:r>
            <a:r>
              <a:rPr lang="zh-CN" altLang="en-US">
                <a:sym typeface="+mn-ea"/>
              </a:rPr>
              <a:t>回应</a:t>
            </a:r>
            <a:endParaRPr lang="zh-CN" altLang="en-US">
              <a:sym typeface="+mn-ea"/>
            </a:endParaRPr>
          </a:p>
          <a:p>
            <a:r>
              <a:rPr lang="ja-JP" altLang="en-US">
                <a:sym typeface="+mn-ea"/>
              </a:rPr>
              <a:t>求める（もとめる）</a:t>
            </a:r>
            <a:r>
              <a:rPr lang="zh-CN" altLang="en-US">
                <a:sym typeface="+mn-ea"/>
              </a:rPr>
              <a:t>要求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字列プレースホルダ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ja-JP" altLang="ja-JP"/>
              <a:t>身（み）</a:t>
            </a:r>
            <a:r>
              <a:rPr lang="zh-CN" altLang="ja-JP"/>
              <a:t>身体</a:t>
            </a:r>
            <a:endParaRPr lang="zh-CN" altLang="ja-JP"/>
          </a:p>
          <a:p>
            <a:r>
              <a:rPr lang="ja-JP" altLang="zh-CN"/>
              <a:t>相手の身になって　</a:t>
            </a:r>
            <a:r>
              <a:rPr lang="zh-CN" altLang="zh-CN"/>
              <a:t>表示设身处地的为对方着想</a:t>
            </a:r>
            <a:endParaRPr lang="zh-CN" altLang="ja-JP"/>
          </a:p>
          <a:p>
            <a:r>
              <a:rPr lang="ja-JP" altLang="ja-JP"/>
              <a:t>ひと工夫（ひとくふう）</a:t>
            </a:r>
            <a:r>
              <a:rPr lang="zh-CN" altLang="ja-JP"/>
              <a:t>表示做事多做一点</a:t>
            </a:r>
            <a:r>
              <a:rPr lang="zh-CN" altLang="ja-JP"/>
              <a:t>努力</a:t>
            </a:r>
            <a:endParaRPr lang="zh-CN" altLang="ja-JP"/>
          </a:p>
          <a:p>
            <a:r>
              <a:rPr lang="ja-JP" altLang="zh-CN"/>
              <a:t>具体的（ぐたいてき）</a:t>
            </a:r>
            <a:r>
              <a:rPr lang="zh-CN" altLang="zh-CN"/>
              <a:t>具体的</a:t>
            </a:r>
            <a:endParaRPr lang="zh-CN" altLang="zh-CN"/>
          </a:p>
          <a:p>
            <a:r>
              <a:rPr lang="ja-JP" altLang="zh-CN"/>
              <a:t>正確（せいかく）</a:t>
            </a:r>
            <a:r>
              <a:rPr lang="zh-CN" altLang="ja-JP"/>
              <a:t>正确</a:t>
            </a:r>
            <a:r>
              <a:rPr lang="zh-CN" altLang="ja-JP"/>
              <a:t>的</a:t>
            </a:r>
            <a:endParaRPr lang="zh-CN" altLang="ja-JP"/>
          </a:p>
          <a:p>
            <a:r>
              <a:rPr lang="ja-JP" altLang="ja-JP"/>
              <a:t>付け加える（つけくわえる）</a:t>
            </a:r>
            <a:r>
              <a:rPr lang="zh-CN" altLang="ja-JP"/>
              <a:t>添加</a:t>
            </a:r>
            <a:endParaRPr lang="zh-CN" altLang="ja-JP"/>
          </a:p>
          <a:p>
            <a:endParaRPr lang="zh-CN" altLang="ja-JP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字列プレースホルダ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ja-JP" altLang="en-US">
                <a:sym typeface="+mn-ea"/>
              </a:rPr>
              <a:t>活用する（かつよう）</a:t>
            </a:r>
            <a:r>
              <a:rPr lang="zh-CN" altLang="en-US">
                <a:sym typeface="+mn-ea"/>
              </a:rPr>
              <a:t>利用</a:t>
            </a:r>
            <a:endParaRPr lang="ja-JP" altLang="en-US"/>
          </a:p>
          <a:p>
            <a:r>
              <a:rPr lang="ja-JP" altLang="en-US"/>
              <a:t>応じ（おうじ）</a:t>
            </a:r>
            <a:r>
              <a:rPr lang="zh-CN" altLang="en-US"/>
              <a:t>根据</a:t>
            </a:r>
            <a:endParaRPr lang="zh-CN" altLang="en-US"/>
          </a:p>
          <a:p>
            <a:r>
              <a:rPr lang="ja-JP" altLang="zh-CN"/>
              <a:t>残す（のこす）</a:t>
            </a:r>
            <a:r>
              <a:rPr lang="zh-CN" altLang="ja-JP"/>
              <a:t>离开</a:t>
            </a:r>
            <a:endParaRPr lang="ja-JP" altLang="zh-CN"/>
          </a:p>
          <a:p>
            <a:r>
              <a:rPr lang="ja-JP" altLang="zh-CN"/>
              <a:t>お勧め（おすすめ）</a:t>
            </a:r>
            <a:r>
              <a:rPr lang="zh-CN" altLang="ja-JP"/>
              <a:t>受到推崇</a:t>
            </a:r>
            <a:r>
              <a:rPr lang="zh-CN" altLang="ja-JP"/>
              <a:t>的</a:t>
            </a:r>
            <a:endParaRPr lang="zh-CN" altLang="ja-JP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字列プレースホルダ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ja-JP" altLang="en-US"/>
              <a:t>即答（そくとう）</a:t>
            </a:r>
            <a:r>
              <a:rPr lang="zh-CN" altLang="en-US"/>
              <a:t>立刻</a:t>
            </a:r>
            <a:r>
              <a:rPr lang="zh-CN" altLang="en-US"/>
              <a:t>回答</a:t>
            </a:r>
            <a:endParaRPr lang="zh-CN" altLang="en-US"/>
          </a:p>
          <a:p>
            <a:r>
              <a:rPr lang="ja-JP" altLang="en-US"/>
              <a:t>都合（</a:t>
            </a:r>
            <a:r>
              <a:rPr lang="ja-JP" altLang="en-US"/>
              <a:t>つごう）</a:t>
            </a:r>
            <a:r>
              <a:rPr lang="zh-CN" altLang="en-US"/>
              <a:t>方便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15975"/>
          </a:xfrm>
        </p:spPr>
        <p:txBody>
          <a:bodyPr>
            <a:normAutofit/>
          </a:bodyPr>
          <a:p>
            <a:r>
              <a:rPr lang="ja-JP" altLang="en-US" sz="4000" b="1"/>
              <a:t>報連相で上司の仕事をサポートする</a:t>
            </a:r>
            <a:endParaRPr lang="ja-JP" altLang="en-US" sz="4000" b="1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1852930"/>
            <a:ext cx="9144000" cy="5006340"/>
          </a:xfrm>
        </p:spPr>
        <p:txBody>
          <a:bodyPr/>
          <a:p>
            <a:pPr algn="l"/>
            <a:r>
              <a:rPr lang="en-US" altLang="ja-JP"/>
              <a:t>1.</a:t>
            </a:r>
            <a:r>
              <a:rPr lang="ja-JP" altLang="en-US"/>
              <a:t>報告の目的は：報告をもとに、「上司が次の判断や指示をしやすくするこ</a:t>
            </a:r>
            <a:r>
              <a:rPr lang="ja-JP" altLang="en-US"/>
              <a:t>」と</a:t>
            </a:r>
            <a:r>
              <a:rPr lang="ja-JP" altLang="en-US"/>
              <a:t>です</a:t>
            </a:r>
            <a:endParaRPr lang="ja-JP" altLang="en-US"/>
          </a:p>
          <a:p>
            <a:pPr algn="l"/>
            <a:r>
              <a:rPr lang="ja-JP" altLang="en-US"/>
              <a:t>したがって、経過報告が</a:t>
            </a:r>
            <a:r>
              <a:rPr lang="ja-JP" altLang="en-US"/>
              <a:t>必要です。</a:t>
            </a:r>
            <a:endParaRPr lang="ja-JP" altLang="en-US"/>
          </a:p>
          <a:p>
            <a:pPr algn="l"/>
            <a:r>
              <a:rPr lang="ja-JP" altLang="en-US"/>
              <a:t>経過報告することで、部下は相談と同様のメリットを得られます。現在の仕事の進め方の良しあしをチェックしてもらい、適切なアドバイスももらえます。また、上司との信頼関係を深める機会でもあるのです</a:t>
            </a:r>
            <a:r>
              <a:rPr lang="ja-JP" altLang="en-US"/>
              <a:t>。</a:t>
            </a:r>
            <a:endParaRPr lang="ja-JP" altLang="en-US"/>
          </a:p>
          <a:p>
            <a:pPr algn="l"/>
            <a:r>
              <a:rPr lang="ja-JP" altLang="en-US"/>
              <a:t>経過報告をするタイミングは次の三つです</a:t>
            </a:r>
            <a:r>
              <a:rPr lang="ja-JP" altLang="en-US"/>
              <a:t>：</a:t>
            </a:r>
            <a:endParaRPr lang="ja-JP" altLang="en-US"/>
          </a:p>
          <a:p>
            <a:pPr algn="l"/>
            <a:r>
              <a:rPr lang="en-US" altLang="ja-JP"/>
              <a:t>1.</a:t>
            </a:r>
            <a:r>
              <a:rPr lang="ja-JP" altLang="en-US"/>
              <a:t>前もって決めていた中間報告や定期報告</a:t>
            </a:r>
            <a:r>
              <a:rPr lang="ja-JP" altLang="en-US"/>
              <a:t>。</a:t>
            </a:r>
            <a:endParaRPr lang="ja-JP" altLang="en-US"/>
          </a:p>
          <a:p>
            <a:pPr algn="l"/>
            <a:r>
              <a:rPr lang="en-US" altLang="ja-JP"/>
              <a:t>2.</a:t>
            </a:r>
            <a:r>
              <a:rPr lang="ja-JP" altLang="en-US"/>
              <a:t>環境や条件の変化、進め方の変更があった</a:t>
            </a:r>
            <a:r>
              <a:rPr lang="ja-JP" altLang="en-US"/>
              <a:t>とき</a:t>
            </a:r>
            <a:endParaRPr lang="ja-JP" altLang="en-US"/>
          </a:p>
          <a:p>
            <a:pPr algn="l"/>
            <a:r>
              <a:rPr lang="en-US" altLang="ja-JP"/>
              <a:t>3.</a:t>
            </a:r>
            <a:r>
              <a:rPr lang="ja-JP" altLang="ja-JP"/>
              <a:t>ミスやトラブル、問題が発生したとき</a:t>
            </a:r>
            <a:r>
              <a:rPr lang="ja-JP" altLang="ja-JP"/>
              <a:t>。</a:t>
            </a:r>
            <a:endParaRPr lang="ja-JP" altLang="ja-JP"/>
          </a:p>
          <a:p>
            <a:pPr algn="l"/>
            <a:r>
              <a:rPr lang="ja-JP" altLang="ja-JP"/>
              <a:t>このようなタイミングで経過報告することによって、上司から再度正しい指示を引き出すことができます</a:t>
            </a:r>
            <a:r>
              <a:rPr lang="ja-JP" altLang="ja-JP"/>
              <a:t>。</a:t>
            </a:r>
            <a:endParaRPr lang="ja-JP" altLang="ja-JP"/>
          </a:p>
          <a:p>
            <a:pPr algn="l"/>
            <a:endParaRPr lang="ja-JP" altLang="ja-JP"/>
          </a:p>
        </p:txBody>
      </p:sp>
      <p:sp>
        <p:nvSpPr>
          <p:cNvPr id="4" name="テキストボックス 3"/>
          <p:cNvSpPr txBox="1"/>
          <p:nvPr/>
        </p:nvSpPr>
        <p:spPr>
          <a:xfrm>
            <a:off x="2193925" y="960755"/>
            <a:ext cx="7627620" cy="747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ja-JP" altLang="en-US" sz="3600"/>
              <a:t>結果報告より経過報告を重視する</a:t>
            </a:r>
            <a:endParaRPr lang="ja-JP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ja-JP" altLang="en-US" sz="3600"/>
              <a:t>的確な連絡はチームワークの土台</a:t>
            </a:r>
            <a:endParaRPr lang="ja-JP" altLang="en-US" sz="36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ja-JP" altLang="en-US"/>
              <a:t>連絡を通して、関係者間で情報を共有します。関係者全員に情報が伝わっていないと、チームワークが成り立たなくなってしまいます</a:t>
            </a:r>
            <a:r>
              <a:rPr lang="ja-JP" altLang="en-US"/>
              <a:t>。</a:t>
            </a:r>
            <a:endParaRPr lang="ja-JP" altLang="en-US"/>
          </a:p>
          <a:p>
            <a:r>
              <a:rPr lang="ja-JP" altLang="en-US"/>
              <a:t>連絡は一方通行で終えずに、必ず双方向で完了すると心得ておきましょう。　　　電子メールを送信するときは、受信者に応答を求める必要があります。メールを受け取ったら「メールを受け取りました」と返信しましょう</a:t>
            </a:r>
            <a:r>
              <a:rPr lang="ja-JP" altLang="en-US"/>
              <a:t>。</a:t>
            </a:r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/>
              <a:t>相談する部下は指導</a:t>
            </a:r>
            <a:r>
              <a:rPr lang="ja-JP" altLang="en-US"/>
              <a:t>しやすい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ja-JP" altLang="en-US"/>
              <a:t>上司に任された仕事を進めているとき、</a:t>
            </a:r>
            <a:r>
              <a:rPr lang="ja-JP" altLang="en-US"/>
              <a:t>まずは自分で考える</a:t>
            </a:r>
            <a:r>
              <a:rPr lang="ja-JP" altLang="en-US"/>
              <a:t>。</a:t>
            </a:r>
            <a:endParaRPr lang="ja-JP" altLang="en-US"/>
          </a:p>
          <a:p>
            <a:r>
              <a:rPr lang="ja-JP" altLang="en-US"/>
              <a:t>何も考えずにすぐに相談してはいけません</a:t>
            </a:r>
            <a:r>
              <a:rPr lang="ja-JP" altLang="en-US"/>
              <a:t>。</a:t>
            </a:r>
            <a:endParaRPr lang="ja-JP" altLang="en-US"/>
          </a:p>
          <a:p>
            <a:r>
              <a:rPr lang="ja-JP" altLang="en-US"/>
              <a:t>【相談】の際に、自分がどの程度理解しているのかを上司に伝えることができ、同時に、より早く成長するための指導を得る機会にもなります。</a:t>
            </a:r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ja-JP" altLang="en-US"/>
              <a:t>相手の身になって報連相の仕方をひ</a:t>
            </a:r>
            <a:r>
              <a:rPr lang="ja-JP" altLang="en-US"/>
              <a:t>と工夫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>
          <a:xfrm>
            <a:off x="838200" y="2117725"/>
            <a:ext cx="10515600" cy="4740275"/>
          </a:xfrm>
        </p:spPr>
        <p:txBody>
          <a:bodyPr/>
          <a:p>
            <a:r>
              <a:rPr lang="ja-JP" altLang="en-US"/>
              <a:t>数字を使って報告すれば、誰が聞いても正確に状況を理解できますが、「数字の変化」を付け加えることで、さらに正確な報告になります</a:t>
            </a:r>
            <a:r>
              <a:rPr lang="ja-JP" altLang="en-US"/>
              <a:t>。</a:t>
            </a:r>
            <a:endParaRPr lang="ja-JP" altLang="en-US"/>
          </a:p>
        </p:txBody>
      </p:sp>
      <p:sp>
        <p:nvSpPr>
          <p:cNvPr id="4" name="テキストボックス 3"/>
          <p:cNvSpPr txBox="1"/>
          <p:nvPr/>
        </p:nvSpPr>
        <p:spPr>
          <a:xfrm>
            <a:off x="837565" y="1322705"/>
            <a:ext cx="10516870" cy="794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ja-JP" altLang="en-US" sz="4000"/>
              <a:t>数字で状況を具体的に報告</a:t>
            </a:r>
            <a:r>
              <a:rPr lang="ja-JP" altLang="en-US" sz="4000"/>
              <a:t>する</a:t>
            </a:r>
            <a:endParaRPr lang="ja-JP" alt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/>
              <a:t>連絡にはメールや</a:t>
            </a:r>
            <a:r>
              <a:rPr lang="en-US" altLang="ja-JP"/>
              <a:t>LINE</a:t>
            </a:r>
            <a:r>
              <a:rPr lang="ja-JP" altLang="en-US"/>
              <a:t>も活用</a:t>
            </a:r>
            <a:r>
              <a:rPr lang="ja-JP" altLang="en-US"/>
              <a:t>する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ja-JP" altLang="en-US"/>
              <a:t>現実の状況に応じて適切な連絡ツールを使用する必要があります</a:t>
            </a:r>
            <a:r>
              <a:rPr lang="ja-JP" altLang="en-US"/>
              <a:t>。</a:t>
            </a:r>
            <a:endParaRPr lang="ja-JP" altLang="en-US"/>
          </a:p>
          <a:p>
            <a:r>
              <a:rPr lang="ja-JP" altLang="en-US"/>
              <a:t>会社外部の人と、携帯電話やLINEで連絡を取る際は、基本的には事前に相手の同意を得てから、顔を見てから簡単なやり取りや報告をするのが良いでしょう。</a:t>
            </a:r>
            <a:endParaRPr lang="ja-JP" altLang="en-US"/>
          </a:p>
          <a:p>
            <a:r>
              <a:rPr lang="ja-JP" altLang="ja-JP"/>
              <a:t>重要な内容の報連相なら、口頭で行った後で、文章やメールなどで記録を残すという「ダブル報連相」をお</a:t>
            </a:r>
            <a:r>
              <a:rPr lang="ja-JP" altLang="ja-JP"/>
              <a:t>勧めします。</a:t>
            </a:r>
            <a:endParaRPr lang="en-US" altLang="ja-JP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50620"/>
          </a:xfrm>
        </p:spPr>
        <p:txBody>
          <a:bodyPr/>
          <a:p>
            <a:r>
              <a:rPr lang="ja-JP" altLang="en-US"/>
              <a:t>アドバイスがもらえる相談の</a:t>
            </a:r>
            <a:r>
              <a:rPr lang="ja-JP" altLang="en-US"/>
              <a:t>仕方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>
          <a:xfrm>
            <a:off x="838200" y="1150620"/>
            <a:ext cx="10515600" cy="5707380"/>
          </a:xfrm>
        </p:spPr>
        <p:txBody>
          <a:bodyPr/>
          <a:p>
            <a:r>
              <a:rPr lang="ja-JP" altLang="en-US"/>
              <a:t>まず、上司の時間があるか確認する必要があります。</a:t>
            </a:r>
            <a:endParaRPr lang="ja-JP" altLang="en-US"/>
          </a:p>
          <a:p>
            <a:r>
              <a:rPr lang="ja-JP" altLang="en-US"/>
              <a:t>「○○の件でご相談があります」と言うことができます。</a:t>
            </a:r>
            <a:endParaRPr lang="ja-JP" altLang="en-US"/>
          </a:p>
          <a:p>
            <a:r>
              <a:rPr lang="en-US" altLang="ja-JP"/>
              <a:t>それからどれくらい時間がかかるか教えてください</a:t>
            </a:r>
            <a:endParaRPr lang="en-US" altLang="ja-JP"/>
          </a:p>
          <a:p>
            <a:r>
              <a:rPr lang="ja-JP" altLang="en-US"/>
              <a:t>「今、十分ほどならいいよ」とか、「これから会議があるから三時からなら大丈夫</a:t>
            </a:r>
            <a:r>
              <a:rPr lang="ja-JP" altLang="en-US"/>
              <a:t>だ」</a:t>
            </a:r>
            <a:endParaRPr lang="ja-JP" altLang="en-US"/>
          </a:p>
          <a:p>
            <a:r>
              <a:rPr lang="ja-JP" altLang="en-US"/>
              <a:t>このとき、上司が即答しかねているようなり、「後でお時間いただけますか」「ご都合がよろしいときにお声かけいただけますか」と聞いてみます</a:t>
            </a:r>
            <a:r>
              <a:rPr lang="ja-JP" altLang="en-US"/>
              <a:t>。</a:t>
            </a:r>
            <a:endParaRPr lang="ja-JP" altLang="en-US"/>
          </a:p>
          <a:p>
            <a:r>
              <a:rPr lang="ja-JP" altLang="en-US"/>
              <a:t>最初に目的について話し、次に期待レベルについて話し、次に現状について話し、次に直面している問題と問題の理由について話し、次に解決する必要がある本当の理由について話し、最後に解決策を提案します。</a:t>
            </a:r>
            <a:endParaRPr lang="ja-JP" altLang="en-US"/>
          </a:p>
          <a:p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1176</Words>
  <Application>WPS Presentation</Application>
  <PresentationFormat>宽屏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ＭＳ Ｐゴシック</vt:lpstr>
      <vt:lpstr>Wingdings</vt:lpstr>
      <vt:lpstr>Calibri Light</vt:lpstr>
      <vt:lpstr>Calibri</vt:lpstr>
      <vt:lpstr>Microsoft YaHei</vt:lpstr>
      <vt:lpstr>ＭＳ Ｐゴシック</vt:lpstr>
      <vt:lpstr>Arial Unicode MS</vt:lpstr>
      <vt:lpstr>SimSun</vt:lpstr>
      <vt:lpstr>Office テーマ</vt:lpstr>
      <vt:lpstr>報連相で上司の仕事をサポートする</vt:lpstr>
      <vt:lpstr>的確な連絡はチームワークの土台</vt:lpstr>
      <vt:lpstr>相談する部下は指導しやすい</vt:lpstr>
      <vt:lpstr>相手の身になって報連相の仕方をひと工夫</vt:lpstr>
      <vt:lpstr>連絡にはメールやLINEも活用する</vt:lpstr>
      <vt:lpstr>アドバイスがもらえる相談の仕方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hcq</dc:creator>
  <cp:lastModifiedBy>研修用</cp:lastModifiedBy>
  <cp:revision>55</cp:revision>
  <dcterms:created xsi:type="dcterms:W3CDTF">2015-12-11T07:38:00Z</dcterms:created>
  <dcterms:modified xsi:type="dcterms:W3CDTF">2024-09-10T08:45:16Z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1041-12.2.0.17562</vt:lpwstr>
  </property>
  <property fmtid="{D5CDD505-2E9C-101B-9397-08002B2CF9AE}" pid="3" name="ICV">
    <vt:lpwstr>F27B359DB2624FC8B93DC57EA6864885_12</vt:lpwstr>
  </property>
</Properties>
</file>