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410" r:id="rId3"/>
    <p:sldId id="428" r:id="rId5"/>
    <p:sldId id="391" r:id="rId6"/>
    <p:sldId id="406" r:id="rId7"/>
    <p:sldId id="407" r:id="rId8"/>
    <p:sldId id="408" r:id="rId9"/>
    <p:sldId id="398" r:id="rId10"/>
    <p:sldId id="420" r:id="rId11"/>
    <p:sldId id="421" r:id="rId12"/>
    <p:sldId id="417" r:id="rId13"/>
    <p:sldId id="418" r:id="rId14"/>
    <p:sldId id="419" r:id="rId15"/>
    <p:sldId id="423" r:id="rId16"/>
    <p:sldId id="422" r:id="rId17"/>
    <p:sldId id="427" r:id="rId18"/>
    <p:sldId id="424" r:id="rId19"/>
    <p:sldId id="430" r:id="rId20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A107856-5554-42FB-B03E-39F5DBC370B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ustomXml" Target="../customXml/item3.xml"/><Relationship Id="rId27" Type="http://schemas.openxmlformats.org/officeDocument/2006/relationships/customXml" Target="../customXml/item2.xml"/><Relationship Id="rId26" Type="http://schemas.openxmlformats.org/officeDocument/2006/relationships/customXml" Target="../customXml/item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F1888AC3-4F66-4F83-8C4A-6EF989F1E24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E2C230DF-5933-439D-898F-38E9AC9BA68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ヘッダー プレースホルダー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1262C1A-E8BC-4234-B1F0-80BE6C45D4C7}" type="datetime1">
              <a:rPr lang="ja-JP" altLang="en-US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お疲れ様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です　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本日の報告テーマは</a:t>
            </a:r>
            <a:r>
              <a:rPr lang="ja-JP" b="1">
                <a:latin typeface="Meiryo UI" panose="020B0604030504040204" pitchFamily="50" charset="-128"/>
                <a:ea typeface="Meiryo UI" panose="020B0604030504040204" pitchFamily="50" charset="-128"/>
              </a:rPr>
              <a:t>“「報連相」”を大事にする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です </a:t>
            </a:r>
            <a:r>
              <a:rPr lang="ja-JP"/>
              <a:t>よろしくお願いします。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最後に</a:t>
            </a:r>
            <a:r>
              <a:rPr lang="ja-JP" altLang="en-US" b="1">
                <a:latin typeface="Meiryo UI" panose="020B0604030504040204" pitchFamily="50" charset="-128"/>
                <a:ea typeface="Meiryo UI" panose="020B0604030504040204" pitchFamily="50" charset="-128"/>
              </a:rPr>
              <a:t>上司の指示を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します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段階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dankai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         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済ませて(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sumasete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/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復唱(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fukushou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）  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金額(kingaku)</a:t>
            </a:r>
            <a:endParaRPr lang="en-US"/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厳密（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genmitsu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   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数量(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suuryou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/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記録(kiroku)         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漏れ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(more)</a:t>
            </a:r>
            <a:endParaRPr lang="en-US"/>
          </a:p>
          <a:p>
            <a:endParaRPr lang="en-US" altLang="ja-JP"/>
          </a:p>
          <a:p>
            <a:r>
              <a:rPr lang="ja-JP" altLang="en-US"/>
              <a:t>そして、重要な指示は「金額はどうなっているのか」「数量はいくらなのか」を漏れなく確認できれば、大きな問題にはなりません。</a:t>
            </a:r>
            <a:endParaRPr lang="en-US"/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これからは楊さんのご紹介です</a:t>
            </a:r>
            <a:endParaRPr lang="en-US"/>
          </a:p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このセクションのテーマは</a:t>
            </a:r>
            <a:r>
              <a:rPr lang="ja-JP" altLang="en-US"/>
              <a:t>報連相で上司の仕事をサポートする    </a:t>
            </a:r>
            <a:r>
              <a:rPr lang="ja-JP"/>
              <a:t>这一节的主题是.......</a:t>
            </a:r>
            <a:endParaRPr lang="ja-JP" altLang="en-US"/>
          </a:p>
          <a:p>
            <a:r>
              <a:rPr lang="ja-JP" altLang="en-US"/>
              <a:t>まずは報告です</a:t>
            </a:r>
            <a:r>
              <a:rPr lang="en-US" altLang="ja-JP"/>
              <a:t>......</a:t>
            </a:r>
            <a:r>
              <a:rPr lang="ja-JP" altLang="en-US"/>
              <a:t>    報告の目的</a:t>
            </a:r>
            <a:r>
              <a:rPr lang="en-US" altLang="ja-JP"/>
              <a:t>......</a:t>
            </a:r>
            <a:endParaRPr lang="ja-JP" altLang="en-US"/>
          </a:p>
          <a:p>
            <a:r>
              <a:rPr lang="ja-JP" altLang="en-US"/>
              <a:t>したがって、結果報告は遅すぎます。</a:t>
            </a:r>
            <a:endParaRPr lang="ja-JP" altLang="en-US"/>
          </a:p>
          <a:p>
            <a:r>
              <a:rPr lang="ja-JP" altLang="en-US"/>
              <a:t>経過報告することで</a:t>
            </a:r>
            <a:r>
              <a:rPr lang="en-US" altLang="ja-JP"/>
              <a:t>......</a:t>
            </a:r>
            <a:endParaRPr lang="ja-JP" altLang="en-US"/>
          </a:p>
          <a:p>
            <a:r>
              <a:rPr lang="ja-JP" altLang="en-US"/>
              <a:t>したがって、経過報告が必要です。</a:t>
            </a:r>
            <a:endParaRPr lang="ja-JP" altLang="en-US"/>
          </a:p>
          <a:p>
            <a:endParaRPr lang="ja-JP"/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結果報告（けっかほうこく）　结果报告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経過報告（けいかほうこく）进度报告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同様（どうよう）相似的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得られます（えられます）可以获得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適切（てきせつ）合适的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深める（ふかめる）加深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前もって（まえもって）提前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中間報告（ちゅうかんほうこく）中期报告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定期報告（ていきほうこく）定期报告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環境（かんきょう）环境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条件（じょうけん）条件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変更（へんこう）改变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トラブル　麻烦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発生（はっせい）发生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再度（さいど）再次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次は連絡です。</a:t>
            </a:r>
            <a:endParaRPr lang="ja-JP"/>
          </a:p>
          <a:p>
            <a:r>
              <a:rPr lang="ja-JP"/>
              <a:t>組織で仕事をする上で.....</a:t>
            </a:r>
            <a:endParaRPr lang="ja-JP"/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的確（てきかく）准确的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土台（どだい）基础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共有（きょうゆう）分享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伝わって（つたわって）传达的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成り（なり）成为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立たなく（たたなく）不站立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一方通行（いっぽうつうこう）单程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終える（おえる）结束</a:t>
            </a:r>
            <a:endParaRPr lang="ja-JP" err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双方向（そうほうこう）双向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完了（かんりょう）完成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心得（こころえ）知识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電子（でんし）电子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送信する（そうしんする）送信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受信者（じゅしんしゃ）接受者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応答（おうとう）回应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求める（もとめる）要求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最後は</a:t>
            </a:r>
            <a:r>
              <a:rPr lang="ja-JP" altLang="en-US"/>
              <a:t>相談です。</a:t>
            </a:r>
            <a:endParaRPr lang="ja-JP" altLang="en-US"/>
          </a:p>
          <a:p>
            <a:endParaRPr lang="ja-JP" altLang="en-US"/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任された（まかされた）被委托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次のセクションのテーマは</a:t>
            </a:r>
            <a:r>
              <a:rPr lang="ja-JP" altLang="en-US"/>
              <a:t>相手の身になって報連相の仕方をひと工夫</a:t>
            </a:r>
            <a:endParaRPr lang="ja-JP" altLang="en-US"/>
          </a:p>
          <a:p>
            <a:r>
              <a:rPr lang="ja-JP" altLang="en-US"/>
              <a:t>まずは具体的な報告</a:t>
            </a:r>
            <a:endParaRPr lang="ja-JP" altLang="en-US"/>
          </a:p>
          <a:p>
            <a:endParaRPr lang="ja-JP"/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身（み）身体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相手の身になって　表示设身处地的为对方着想</a:t>
            </a:r>
            <a:endParaRPr lang="ja-JP" err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ひと工夫（ひとくふう）表示做事多做一点努力</a:t>
            </a:r>
            <a:endParaRPr lang="ja-JP" err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具体的（ぐたいてき）具体的</a:t>
            </a:r>
            <a:endParaRPr lang="ja-JP" err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正確（せいかく）正确的</a:t>
            </a:r>
            <a:endParaRPr lang="ja-JP" err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付け加える（つけくわえる）添加</a:t>
            </a:r>
            <a:endParaRPr lang="ja-JP" err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加え（くわえ）添加</a:t>
            </a:r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ja-JP" err="1">
                <a:latin typeface="Calibri" panose="020F0502020204030204"/>
                <a:ea typeface="Calibri" panose="020F0502020204030204"/>
                <a:cs typeface="Calibri" panose="020F0502020204030204"/>
              </a:rPr>
              <a:t>平均（へいきん</a:t>
            </a:r>
            <a:r>
              <a:rPr lang="en-US" altLang="ja-JP">
                <a:latin typeface="Calibri" panose="020F0502020204030204"/>
                <a:ea typeface="Calibri" panose="020F0502020204030204"/>
                <a:cs typeface="Calibri" panose="020F0502020204030204"/>
              </a:rPr>
              <a:t>）</a:t>
            </a:r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次は、連絡の方法。</a:t>
            </a:r>
            <a:endParaRPr lang="ja-JP"/>
          </a:p>
          <a:p>
            <a:r>
              <a:rPr lang="ja-JP"/>
              <a:t>今、私たちはたくさんの道具を使って連絡します。  したがって</a:t>
            </a:r>
            <a:r>
              <a:rPr lang="ja-JP" altLang="en-US"/>
              <a:t>現実の状況</a:t>
            </a:r>
            <a:r>
              <a:rPr lang="en-US" altLang="ja-JP"/>
              <a:t>........</a:t>
            </a:r>
            <a:endParaRPr lang="ja-JP" altLang="en-US"/>
          </a:p>
          <a:p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活用する（かつよう）利用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応じ（おうじ）根据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適切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（てきせつ）合适的</a:t>
            </a:r>
            <a:endParaRPr lang="en-US" altLang="ja-JP"/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使用する（しよう）使用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基本的（きほんてき）基本的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事前（じぜん）提前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/>
              <a:t>残す（のこす）离开</a:t>
            </a:r>
            <a:endParaRPr lang="ja-JP"/>
          </a:p>
          <a:p>
            <a:r>
              <a:rPr lang="ja-JP"/>
              <a:t>お勧め（おすすめ）受到推崇的</a:t>
            </a:r>
            <a:endParaRPr lang="ja-JP"/>
          </a:p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最後は相談の仕方。</a:t>
            </a:r>
            <a:endParaRPr lang="ja-JP"/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ご清聴(seichou)ありがとうございます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レポートを6つのテーマに分けました。</a:t>
            </a:r>
            <a:endParaRPr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まず、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b="1">
                <a:latin typeface="Meiryo UI" panose="020B0604030504040204" pitchFamily="50" charset="-128"/>
                <a:ea typeface="Meiryo UI" panose="020B0604030504040204" pitchFamily="50" charset="-128"/>
              </a:rPr>
              <a:t>「報連相」は</a:t>
            </a:r>
            <a:r>
              <a:rPr lang="ja-JP" altLang="en-US" b="1">
                <a:latin typeface="Meiryo UI" panose="020B0604030504040204" pitchFamily="50" charset="-128"/>
                <a:ea typeface="Meiryo UI" panose="020B0604030504040204" pitchFamily="50" charset="-128"/>
              </a:rPr>
              <a:t>何ですか</a:t>
            </a:r>
            <a:endParaRPr lang="ja-JP"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つまり、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「報連相」は、それぞれが仕事を順調(junchou)に進める役割(yakuwari)を担(nina)っています。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/>
              <a:t>次に　</a:t>
            </a:r>
            <a:r>
              <a:rPr lang="ja-JP" b="1"/>
              <a:t>なぜ「報連相」を作るのですか </a:t>
            </a:r>
            <a:endParaRPr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減ります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(herimasu)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具体的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(gutadeki)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には次の2つのメリットがあります。</a:t>
            </a:r>
            <a:endParaRPr lang="ja-JP"/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/>
          </a:p>
          <a:p>
            <a:endParaRPr lang="ja-JP" alt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途中経過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tochuu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keika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報告</a:t>
            </a:r>
            <a:endParaRPr lang="en-US" altLang="ja-JP"/>
          </a:p>
          <a:p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つまり、報連相は上司から学ぶ場（manabu ba)であるだけでなく、ミスやトラブルを回避(kaihi)する場でもあるのです。</a:t>
            </a:r>
            <a:endParaRPr lang="ja-JP"/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でも　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職場(shokuba)で 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多くの「報連相」は間違っています</a:t>
            </a:r>
            <a:endParaRPr lang="en-US" altLang="ja-JP"/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主な理由は次の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つの原因です。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r>
              <a:rPr lang="ja-JP"/>
              <a:t>そんな気持ちになりますか</a:t>
            </a:r>
            <a:endParaRPr lang="ja-JP"/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>
                <a:latin typeface="Meiryo UI" panose="020B0604030504040204" pitchFamily="50" charset="-128"/>
                <a:ea typeface="Meiryo UI" panose="020B0604030504040204" pitchFamily="50" charset="-128"/>
              </a:rPr>
              <a:t>ミス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の原因がわか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っ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たら正しい方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を学びます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manabi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masu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r>
              <a:rPr lang="ja-JP" altLang="en-US"/>
              <a:t>ここからは、「報連相」を正しく行う方法を紹介します。</a:t>
            </a:r>
            <a:endParaRPr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このように簡潔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kanketsu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に要点を伝え、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上司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から質問があれば、それに答える形で情報を補足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housoku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冒頭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boutou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右の例です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migi no tatoe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/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そうすればことが分かりやすく説明できます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1日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tsui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 tachi)   </a:t>
            </a:r>
            <a:r>
              <a:rPr lang="en-US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時(kuji）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5月1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(go 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gatsu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nijiyuyichinichi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/>
          </a:p>
          <a:p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時（gogo shijiji)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/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打ち合わせ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uchiawase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/>
          </a:p>
          <a:p>
            <a:endParaRPr lang="ja-JP" altLang="en-US"/>
          </a:p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社外交流会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shagai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kouryuu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 kai)</a:t>
            </a:r>
            <a:endParaRPr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altLang="ja-JP" noProof="0" smtClean="0"/>
            </a:fld>
            <a:endParaRPr lang="ja-JP" altLang="en-US" noProof="0">
              <a:ea typeface="Meiryo UI" panose="020B0604030504040204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grpSp>
        <p:nvGrpSpPr>
          <p:cNvPr id="9" name="グループ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フリーフォーム(F) 13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(F) 14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cxnSp>
        <p:nvCxnSpPr>
          <p:cNvPr id="4" name="直線​​コネクタ(S) 3"/>
          <p:cNvCxnSpPr/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/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</a:fld>
            <a:endParaRPr lang="en-US" alt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cxnSp>
        <p:nvCxnSpPr>
          <p:cNvPr id="4" name="直線​​コネクタ(S)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コンテンツ プレースホルダー 5"/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7" name="コンテンツ プレースホルダー 5"/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sp>
        <p:nvSpPr>
          <p:cNvPr id="9" name="表プレースホルダー 2"/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ja-JP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アイコンをクリックして表を追加</a:t>
            </a:r>
            <a:endParaRPr lang="ja-JP" altLang="en-US" noProof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</a:fld>
            <a:endParaRPr lang="en-US" alt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cxnSp>
        <p:nvCxnSpPr>
          <p:cNvPr id="4" name="直線​​コネクタ(S)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grpSp>
        <p:nvGrpSpPr>
          <p:cNvPr id="9" name="グループ 8"/>
          <p:cNvGrpSpPr/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フリーフォーム(F)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/>
              <a:t>クリックしてテキストを追加</a:t>
            </a:r>
            <a:endParaRPr lang="ja-JP" altLang="en-US" noProof="0"/>
          </a:p>
        </p:txBody>
      </p:sp>
      <p:cxnSp>
        <p:nvCxnSpPr>
          <p:cNvPr id="4" name="直線​​コネクタ(S) 3"/>
          <p:cNvCxnSpPr/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(F)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sp>
        <p:nvSpPr>
          <p:cNvPr id="2" name="コンテンツ プレースホルダー 5"/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210" indent="-283210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ja-JP" sz="2400" b="1" i="0" kern="12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indent="-283210"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43" name="スライド番号プレースホルダー 42"/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</a:fld>
            <a:endParaRPr lang="en-US" altLang="en-US"/>
          </a:p>
        </p:txBody>
      </p:sp>
      <p:sp>
        <p:nvSpPr>
          <p:cNvPr id="42" name="日付プレースホルダー 41"/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cxnSp>
        <p:nvCxnSpPr>
          <p:cNvPr id="4" name="直線​​コネクタ(S) 3"/>
          <p:cNvCxnSpPr/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  <a:endParaRPr lang="ja-JP" altLang="en-US" noProof="0"/>
          </a:p>
        </p:txBody>
      </p:sp>
      <p:sp>
        <p:nvSpPr>
          <p:cNvPr id="18" name="タイトル 1"/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60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sp>
        <p:nvSpPr>
          <p:cNvPr id="7" name="長方形 6"/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</a:lstStyle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  <a:endParaRPr lang="ja-JP" altLang="en-US" noProof="0"/>
          </a:p>
        </p:txBody>
      </p:sp>
      <p:sp>
        <p:nvSpPr>
          <p:cNvPr id="18" name="テキスト プレースホルダー 29"/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/>
              <a:t>クリックしてテキストを追加</a:t>
            </a:r>
            <a:endParaRPr lang="ja-JP" altLang="en-US" noProof="0"/>
          </a:p>
        </p:txBody>
      </p:sp>
      <p:cxnSp>
        <p:nvCxnSpPr>
          <p:cNvPr id="7" name="直線​​コネクタ(S) 6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​​コネクタ(S) 8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 9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フリーフォーム(F)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sp>
        <p:nvSpPr>
          <p:cNvPr id="2" name="コンテンツ プレースホルダー 5"/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210" indent="-283210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</a:fld>
            <a:endParaRPr lang="en-US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grpSp>
        <p:nvGrpSpPr>
          <p:cNvPr id="9" name="グループ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/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/>
              <a:t>クリックしてテキストを追加</a:t>
            </a:r>
            <a:endParaRPr lang="ja-JP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sp>
        <p:nvSpPr>
          <p:cNvPr id="2" name="コンテンツ プレースホルダー 5"/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21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9436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3" name="コンテンツ プレースホルダー 5"/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21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</a:fld>
            <a:endParaRPr lang="ja-JP" altLang="en-US" noProof="0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cxnSp>
        <p:nvCxnSpPr>
          <p:cNvPr id="4" name="直線​​コネクタ(S)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オートシェイプ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cxnSp>
        <p:nvCxnSpPr>
          <p:cNvPr id="4" name="直線​​コネクタ(S) 3"/>
          <p:cNvCxnSpPr/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/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Font typeface="+mj-lt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ja-JP" sz="200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endParaRPr lang="ja-JP" altLang="en-US" noProof="0"/>
          </a:p>
        </p:txBody>
      </p:sp>
      <p:sp>
        <p:nvSpPr>
          <p:cNvPr id="2" name="コンテンツ プレースホルダー 5"/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21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</a:fld>
            <a:endParaRPr lang="en-US" alt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画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クリックしてタイトルを追加 </a:t>
            </a:r>
            <a:endParaRPr lang="ja-JP" altLang="en-US" noProof="0"/>
          </a:p>
        </p:txBody>
      </p:sp>
      <p:sp>
        <p:nvSpPr>
          <p:cNvPr id="3" name="コンテンツ プレースホルダー 5"/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210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cxnSp>
        <p:nvCxnSpPr>
          <p:cNvPr id="4" name="直線​​コネクタ(S) 3"/>
          <p:cNvCxnSpPr/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図プレースホルダー 11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  <a:endParaRPr lang="ja-JP" altLang="en-US" noProof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</a:fld>
            <a:endParaRPr lang="en-US" alt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  <a:endParaRPr lang="ja-JP" altLang="en-US" noProof="0"/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2" name="タイトル プレースホルダー 11"/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/>
          </a:p>
        </p:txBody>
      </p:sp>
      <p:sp>
        <p:nvSpPr>
          <p:cNvPr id="30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</a:fld>
            <a:endParaRPr lang="ja-JP" altLang="en-U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ja-JP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lang="ja-JP">
          <a:solidFill>
            <a:schemeClr val="tx2"/>
          </a:solidFill>
        </a:defRPr>
      </a:lvl2pPr>
      <a:lvl3pPr eaLnBrk="1" hangingPunct="1">
        <a:defRPr lang="ja-JP">
          <a:solidFill>
            <a:schemeClr val="tx2"/>
          </a:solidFill>
        </a:defRPr>
      </a:lvl3pPr>
      <a:lvl4pPr eaLnBrk="1" hangingPunct="1">
        <a:defRPr lang="ja-JP">
          <a:solidFill>
            <a:schemeClr val="tx2"/>
          </a:solidFill>
        </a:defRPr>
      </a:lvl4pPr>
      <a:lvl5pPr eaLnBrk="1" hangingPunct="1">
        <a:defRPr lang="ja-JP">
          <a:solidFill>
            <a:schemeClr val="tx2"/>
          </a:solidFill>
        </a:defRPr>
      </a:lvl5pPr>
      <a:lvl6pPr eaLnBrk="1" hangingPunct="1">
        <a:defRPr lang="ja-JP">
          <a:solidFill>
            <a:schemeClr val="tx2"/>
          </a:solidFill>
        </a:defRPr>
      </a:lvl6pPr>
      <a:lvl7pPr eaLnBrk="1" hangingPunct="1">
        <a:defRPr lang="ja-JP">
          <a:solidFill>
            <a:schemeClr val="tx2"/>
          </a:solidFill>
        </a:defRPr>
      </a:lvl7pPr>
      <a:lvl8pPr eaLnBrk="1" hangingPunct="1">
        <a:defRPr lang="ja-JP">
          <a:solidFill>
            <a:schemeClr val="tx2"/>
          </a:solidFill>
        </a:defRPr>
      </a:lvl8pPr>
      <a:lvl9pPr eaLnBrk="1" hangingPunct="1">
        <a:defRPr lang="ja-JP">
          <a:solidFill>
            <a:schemeClr val="tx2"/>
          </a:solidFill>
        </a:defRPr>
      </a:lvl9pPr>
    </p:titleStyle>
    <p:bodyStyle>
      <a:lvl1pPr marL="228600" indent="-28321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ja-JP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ja-JP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ja-JP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629767" y="1593892"/>
            <a:ext cx="8166537" cy="1697772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“「報連相」”を大事にする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52883" y="4409090"/>
            <a:ext cx="3636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ja-JP">
                <a:solidFill>
                  <a:schemeClr val="bg1"/>
                </a:solidFill>
                <a:ea typeface="+mn-lt"/>
                <a:cs typeface="+mn-lt"/>
              </a:rPr>
              <a:t>発表者</a:t>
            </a:r>
            <a:r>
              <a:rPr lang="ja-JP" altLang="en-US">
                <a:solidFill>
                  <a:schemeClr val="bg1"/>
                </a:solidFill>
                <a:ea typeface="+mn-lt"/>
                <a:cs typeface="+mn-lt"/>
              </a:rPr>
              <a:t>：羅卓江　楊</a:t>
            </a:r>
            <a:r>
              <a:rPr lang="ja-JP">
                <a:solidFill>
                  <a:schemeClr val="bg1"/>
                </a:solidFill>
                <a:ea typeface="+mn-lt"/>
                <a:cs typeface="+mn-lt"/>
              </a:rPr>
              <a:t>驍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92814" y="44090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日付：2024.09.13</a:t>
            </a:r>
            <a:endParaRPr lang="en-US" altLang="ja-JP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上司の指示を確認します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6360899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指示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を受けた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段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階で「○○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までに○○のことを済ませていいですか」と復唱して確認します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もっと厳密に言えば、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上司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指示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を聞きながらノートに記録し、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指示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した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sz="1800" b="1">
                <a:latin typeface="Meiryo UI" panose="020B0604030504040204" pitchFamily="50" charset="-128"/>
                <a:ea typeface="Meiryo UI" panose="020B0604030504040204" pitchFamily="50" charset="-128"/>
              </a:rPr>
              <a:t>【5W2H】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のフレームに入れていきます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ja-JP" sz="1800"/>
          </a:p>
          <a:p>
            <a:pPr>
              <a:lnSpc>
                <a:spcPct val="150000"/>
              </a:lnSpc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ja-JP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報連相で上司の仕事をサポートする</a:t>
            </a:r>
            <a:endParaRPr lang="ja-JP"/>
          </a:p>
          <a:p>
            <a:br>
              <a:rPr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結果報告より経過報告を重視する</a:t>
            </a:r>
            <a:endParaRPr lang="ja-JP"/>
          </a:p>
          <a:p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/>
          </p:nvPr>
        </p:nvSpPr>
        <p:spPr>
          <a:xfrm>
            <a:off x="594360" y="2263775"/>
            <a:ext cx="4490827" cy="4306553"/>
          </a:xfrm>
        </p:spPr>
        <p:txBody>
          <a:bodyPr vert="horz" lIns="0" tIns="4572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1.報告の目的は：報告をもとに、「上司が次の判断や指示をしやすくする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ことです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経過報告することで、部下は相談と同様のメリットを得られます。現在の仕事の進め方の良しあしをチェックしてもらい、適切なアドバイスももらえます。また、上司との信頼関係を深める機会でもあるのです。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6"/>
          </p:nvPr>
        </p:nvSpPr>
        <p:spPr>
          <a:xfrm>
            <a:off x="5659648" y="2263775"/>
            <a:ext cx="4716604" cy="4317136"/>
          </a:xfrm>
        </p:spPr>
        <p:txBody>
          <a:bodyPr vert="horz" lIns="0" tIns="45720" rIns="0" bIns="0" rtlCol="0" anchor="t">
            <a:noAutofit/>
          </a:bodyPr>
          <a:lstStyle/>
          <a:p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経過報告をするタイミングは次の三つです：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Char char="•"/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前もって決めていた中間報告や定期報告。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lnSpc>
                <a:spcPct val="160000"/>
              </a:lnSpc>
              <a:buChar char="•"/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環境や条件の変化、進め方の変更があったとき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Char char="•"/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ミスやトラブル、問題が発生したとき。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このようなタイミングで経過報告することによって、上司から再度正しい指示を引き出すことができます。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的確な連絡はチームワークの土台</a:t>
            </a:r>
            <a:endParaRPr lang="ja-JP" sz="3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 lnSpcReduction="10000"/>
          </a:bodyPr>
          <a:lstStyle/>
          <a:p>
            <a:pPr marL="283210" indent="-283210">
              <a:lnSpc>
                <a:spcPct val="150000"/>
              </a:lnSpc>
              <a:spcBef>
                <a:spcPts val="3000"/>
              </a:spcBef>
              <a:spcAft>
                <a:spcPts val="1000"/>
              </a:spcAft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組織で仕事をする上で、最も重要なのが連絡です。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>
              <a:lnSpc>
                <a:spcPct val="150000"/>
              </a:lnSpc>
              <a:spcBef>
                <a:spcPts val="3000"/>
              </a:spcBef>
              <a:spcAft>
                <a:spcPts val="1000"/>
              </a:spcAft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連絡を通して、関係者間で情報を共有します。関係者全員に情報が伝わっていないと、チームワークが成り立たなくなってしまいます。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>
              <a:lnSpc>
                <a:spcPct val="150000"/>
              </a:lnSpc>
            </a:pPr>
            <a:r>
              <a:rPr lang="ja-JP" altLang="en-US"/>
              <a:t>連絡は一方通行で終えずに、必ず双方向で完了すると心得ておきましょう。　　　電子メールを送信するときは、受信者に応答を求める必要があります。メールを受け取ったら「メールを受け取りました」と返信しましょう。</a:t>
            </a:r>
            <a:endParaRPr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相談する部下は指導しやすい</a:t>
            </a:r>
            <a:endParaRPr lang="ja-JP" sz="3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>
              <a:lnSpc>
                <a:spcPct val="150000"/>
              </a:lnSpc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上司に任された仕事を進めているとき、まずは自分で考える。何も考えずにすぐに相談してはいけません。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>
              <a:lnSpc>
                <a:spcPct val="150000"/>
              </a:lnSpc>
            </a:pPr>
            <a:r>
              <a:rPr lang="ja-JP"/>
              <a:t>【相談】の際に、自分がどの程度理解しているのかを上司に伝えることができます</a:t>
            </a:r>
            <a:r>
              <a:rPr lang="ja-JP"/>
              <a:t>。同時に、より早く成長するための指導を得る機会にもなります。</a:t>
            </a:r>
            <a:endParaRPr lang="ja-JP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相手の身になって報連相の仕方をひと工夫</a:t>
            </a:r>
            <a:b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b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数字で状況を具体的に報告する</a:t>
            </a:r>
            <a:endParaRPr lang="ja-JP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824420" y="2676525"/>
            <a:ext cx="5746750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例えば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だめな報告：「とてもたくさん売れました」。</a:t>
            </a:r>
            <a:endParaRPr lang="ja-JP" altLang="en-US"/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数字を使った報告：「一日10個売れました」。</a:t>
            </a:r>
            <a:endParaRPr lang="ja-JP" altLang="en-US"/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変化を加えた報告：「先週の一日平均販売数より三個多く、一日10個売れました」。</a:t>
            </a:r>
            <a:endParaRPr lang="ja-JP" altLang="en-US"/>
          </a:p>
          <a:p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4"/>
          </p:nvPr>
        </p:nvSpPr>
        <p:spPr>
          <a:xfrm>
            <a:off x="595586" y="2676525"/>
            <a:ext cx="3947160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/>
              <a:t>数字を使って報告すれば、誰が聞いても正確に状況を理解できますが、「数字の変化」を付け加えることで、さらに正確な報告になります。</a:t>
            </a:r>
            <a:endParaRPr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連絡にはメールやLINEも活用する</a:t>
            </a:r>
            <a:endParaRPr lang="ja-JP" sz="3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235982" cy="4204971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lnSpc>
                <a:spcPct val="150000"/>
              </a:lnSpc>
            </a:pPr>
            <a:r>
              <a:rPr lang="ja-JP" sz="20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現実の状況に応じて適切な連絡ツールを使用する必要があります。</a:t>
            </a:r>
            <a:endParaRPr lang="ja-JP" altLang="en-US" sz="20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>
              <a:lnSpc>
                <a:spcPct val="150000"/>
              </a:lnSpc>
            </a:pPr>
            <a:r>
              <a:rPr lang="ja-JP" sz="20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会社外部の人と、携帯電話やLINEで連絡を取る際は、基本的には事前に相手の同意を得てから、顔を見てから簡単なやり取りや報告をするのが良いでしょう。</a:t>
            </a:r>
            <a:endParaRPr lang="ja-JP" sz="20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>
              <a:lnSpc>
                <a:spcPct val="150000"/>
              </a:lnSpc>
            </a:pPr>
            <a:r>
              <a:rPr lang="ja-JP" sz="20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重要な内容の報連相なら、口頭で行った後で、文章やメールなどで記録を残すという「ダブル報連相」をお勧めします。</a:t>
            </a:r>
            <a:endParaRPr lang="ja-JP" sz="20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/>
            <a:endParaRPr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Autofit/>
          </a:bodyPr>
          <a:lstStyle/>
          <a:p>
            <a:r>
              <a:rPr 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アドバイスがもらえる相談の仕方</a:t>
            </a:r>
            <a:endParaRPr lang="ja-JP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4"/>
          </p:nvPr>
        </p:nvSpPr>
        <p:spPr>
          <a:xfrm>
            <a:off x="586368" y="360857"/>
            <a:ext cx="5198269" cy="5685877"/>
          </a:xfrm>
        </p:spPr>
        <p:txBody>
          <a:bodyPr vert="horz" lIns="0" tIns="2743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まず、上司の時間があるか確認する必要があります。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「○○の件でご相談があります」と言うことができます。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（目的）</a:t>
            </a:r>
            <a:endParaRPr lang="ja-JP" altLang="en-US"/>
          </a:p>
          <a:p>
            <a:pPr>
              <a:lnSpc>
                <a:spcPct val="150000"/>
              </a:lnSpc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現状につ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いて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伝え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ja-JP"/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直面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している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問題の理由につ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い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て話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します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ja-JP" altLang="en-US"/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最後に解決策を提案し</a:t>
            </a:r>
            <a:r>
              <a:rPr lang="ja-JP">
                <a:latin typeface="Meiryo UI" panose="020B0604030504040204" pitchFamily="50" charset="-128"/>
                <a:ea typeface="Meiryo UI" panose="020B0604030504040204" pitchFamily="50" charset="-128"/>
              </a:rPr>
              <a:t>ます。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上司に意見、アドバイスを求める。</a:t>
            </a:r>
            <a:endParaRPr lang="ja-JP" altLang="en-US"/>
          </a:p>
          <a:p>
            <a:pPr>
              <a:lnSpc>
                <a:spcPct val="150000"/>
              </a:lnSpc>
            </a:pPr>
            <a:endParaRPr lang="ja-JP"/>
          </a:p>
          <a:p>
            <a:endParaRPr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224807" y="2152864"/>
            <a:ext cx="5328583" cy="1277358"/>
          </a:xfrm>
        </p:spPr>
        <p:txBody>
          <a:bodyPr/>
          <a:lstStyle/>
          <a:p>
            <a:r>
              <a:rPr lang="ja-JP" altLang="en-US"/>
              <a:t>Thanks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594360" y="371542"/>
            <a:ext cx="6787747" cy="899747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/>
              <a:t>議題</a:t>
            </a:r>
            <a:endParaRPr lang="ja-JP" altLang="en-US"/>
          </a:p>
        </p:txBody>
      </p:sp>
      <p:sp>
        <p:nvSpPr>
          <p:cNvPr id="7" name="テキスト プレースホルダー 2"/>
          <p:cNvSpPr>
            <a:spLocks noGrp="1"/>
          </p:cNvSpPr>
          <p:nvPr>
            <p:ph sz="quarter" idx="13"/>
          </p:nvPr>
        </p:nvSpPr>
        <p:spPr>
          <a:xfrm>
            <a:off x="591111" y="1930682"/>
            <a:ext cx="5511406" cy="4657569"/>
          </a:xfrm>
        </p:spPr>
        <p:txBody>
          <a:bodyPr vert="horz" lIns="0" tIns="457200" rIns="0" bIns="0" rtlCol="0" anchor="t">
            <a:normAutofit/>
          </a:bodyPr>
          <a:lstStyle>
            <a:defPPr>
              <a:defRPr lang="ja-JP"/>
            </a:defPPr>
          </a:lstStyle>
          <a:p>
            <a:pPr marL="283210" indent="-283210">
              <a:spcBef>
                <a:spcPts val="2200"/>
              </a:spcBef>
            </a:pPr>
            <a:r>
              <a:rPr lang="ja-JP" altLang="en-US" sz="2400" b="1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「報連相」は何ですか</a:t>
            </a:r>
            <a:endParaRPr lang="ja-JP" altLang="en-US" sz="2400" b="1">
              <a:solidFill>
                <a:schemeClr val="tx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>
              <a:spcBef>
                <a:spcPts val="2200"/>
              </a:spcBef>
            </a:pPr>
            <a:r>
              <a:rPr lang="ja-JP" altLang="en-US" sz="2400" b="1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なぜ「報連相」を作るのですか</a:t>
            </a:r>
            <a:endParaRPr lang="en-US" altLang="ja-JP" sz="2400" b="1">
              <a:solidFill>
                <a:schemeClr val="tx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>
              <a:spcBef>
                <a:spcPts val="2200"/>
              </a:spcBef>
            </a:pPr>
            <a:r>
              <a:rPr lang="ja-JP" altLang="en-US" sz="2400" b="1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「報連相」ミスの原因は何ですか</a:t>
            </a:r>
            <a:endParaRPr lang="ja-JP" altLang="en-US" sz="2400" b="1">
              <a:solidFill>
                <a:schemeClr val="tx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>
              <a:spcBef>
                <a:spcPts val="2200"/>
              </a:spcBef>
            </a:pPr>
            <a:r>
              <a:rPr lang="ja-JP" altLang="en-US" sz="2400" b="1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「報連相」を正しく行う方法</a:t>
            </a:r>
            <a:endParaRPr lang="ja-JP" altLang="en-US" sz="2400" b="1">
              <a:solidFill>
                <a:schemeClr val="tx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ja-JP" altLang="en-US" b="1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ja-JP" altLang="en-US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 </a:t>
            </a:r>
            <a:r>
              <a:rPr lang="ja-JP" altLang="en-US">
                <a:solidFill>
                  <a:schemeClr val="tx2">
                    <a:lumMod val="76000"/>
                  </a:schemeClr>
                </a:solidFill>
                <a:latin typeface="+mn-lt"/>
                <a:ea typeface="+mn-ea"/>
              </a:rPr>
              <a:t>三点要約法</a:t>
            </a:r>
            <a:endParaRPr lang="ja-JP" altLang="en-US">
              <a:solidFill>
                <a:schemeClr val="tx2">
                  <a:lumMod val="76000"/>
                </a:schemeClr>
              </a:solidFill>
              <a:latin typeface="+mn-lt"/>
              <a:ea typeface="+mn-ea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ja-JP" altLang="en-US">
                <a:solidFill>
                  <a:schemeClr val="tx2">
                    <a:lumMod val="76000"/>
                  </a:schemeClr>
                </a:solidFill>
                <a:latin typeface="+mn-lt"/>
                <a:ea typeface="+mn-ea"/>
              </a:rPr>
              <a:t>    5W2H法</a:t>
            </a:r>
            <a:endParaRPr lang="ja-JP" altLang="en-US">
              <a:solidFill>
                <a:schemeClr val="tx2">
                  <a:lumMod val="76000"/>
                </a:schemeClr>
              </a:solidFill>
              <a:latin typeface="+mn-lt"/>
              <a:ea typeface="+mn-ea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ja-JP" altLang="en-US">
                <a:solidFill>
                  <a:schemeClr val="tx2">
                    <a:lumMod val="76000"/>
                  </a:schemeClr>
                </a:solidFill>
                <a:latin typeface="+mn-lt"/>
                <a:ea typeface="+mn-ea"/>
              </a:rPr>
              <a:t>    上司の指示を確認します</a:t>
            </a:r>
            <a:endParaRPr lang="ja-JP" altLang="en-US">
              <a:solidFill>
                <a:schemeClr val="tx2">
                  <a:lumMod val="76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3210" indent="-28321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83423" y="2207385"/>
            <a:ext cx="6085381" cy="37292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3210" indent="-283210">
              <a:spcBef>
                <a:spcPts val="2200"/>
              </a:spcBef>
              <a:buFont typeface="Arial" panose="020B0604020202020204"/>
              <a:buChar char="•"/>
            </a:pPr>
            <a:r>
              <a:rPr lang="ja-JP" altLang="en-US" sz="2400" b="1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「報連相」で</a:t>
            </a:r>
            <a:r>
              <a:rPr lang="ja-JP" sz="2400" b="1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上</a:t>
            </a:r>
            <a:r>
              <a:rPr lang="ja-JP" altLang="en-US" sz="2400" b="1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司の仕事をサポートする</a:t>
            </a:r>
            <a:endParaRPr lang="ja-JP" altLang="en-US" sz="2000" b="1">
              <a:solidFill>
                <a:schemeClr val="tx2">
                  <a:lumMod val="76000"/>
                </a:schemeClr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altLang="ja-JP" sz="2000" b="1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  </a:t>
            </a:r>
            <a:r>
              <a:rPr lang="en-US" altLang="ja-JP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1</a:t>
            </a:r>
            <a:r>
              <a:rPr lang="en-US" altLang="en-US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.　</a:t>
            </a:r>
            <a:r>
              <a:rPr lang="ja-JP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結果報告より経過報告を重視する</a:t>
            </a:r>
            <a:endParaRPr lang="ja-JP" altLang="en-US" sz="2000">
              <a:solidFill>
                <a:schemeClr val="tx2">
                  <a:lumMod val="76000"/>
                </a:schemeClr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ja-JP" altLang="en-US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  2.　</a:t>
            </a:r>
            <a:r>
              <a:rPr lang="ja-JP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的確な連絡はチームワークの土台</a:t>
            </a:r>
            <a:endParaRPr lang="ja-JP" altLang="en-US" sz="2000">
              <a:solidFill>
                <a:schemeClr val="tx2">
                  <a:lumMod val="76000"/>
                </a:schemeClr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ja-JP" altLang="en-US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 </a:t>
            </a:r>
            <a:r>
              <a:rPr lang="ja-JP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 </a:t>
            </a:r>
            <a:r>
              <a:rPr lang="en-US" altLang="ja-JP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3.　</a:t>
            </a:r>
            <a:r>
              <a:rPr lang="en-US" sz="2000" err="1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相談する部下は指導しやすい</a:t>
            </a:r>
            <a:endParaRPr lang="ja-JP" altLang="en-US" sz="2000" err="1">
              <a:solidFill>
                <a:schemeClr val="tx2">
                  <a:lumMod val="76000"/>
                </a:schemeClr>
              </a:solidFill>
              <a:ea typeface="+mn-lt"/>
              <a:cs typeface="+mn-lt"/>
            </a:endParaRPr>
          </a:p>
          <a:p>
            <a:pPr marL="283210" indent="-283210">
              <a:spcBef>
                <a:spcPts val="2200"/>
              </a:spcBef>
              <a:buFont typeface="Arial" panose="020B0604020202020204"/>
              <a:buChar char="•"/>
            </a:pPr>
            <a:r>
              <a:rPr lang="ja-JP" sz="2400" b="1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相手の身になって</a:t>
            </a:r>
            <a:r>
              <a:rPr lang="ja-JP" altLang="en-US" sz="2400" b="1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「</a:t>
            </a:r>
            <a:r>
              <a:rPr lang="ja-JP" sz="2400" b="1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報連相</a:t>
            </a:r>
            <a:r>
              <a:rPr lang="ja-JP" altLang="en-US" sz="2400" b="1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」</a:t>
            </a:r>
            <a:r>
              <a:rPr lang="ja-JP" sz="2400" b="1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の仕方をひと工夫</a:t>
            </a:r>
            <a:endParaRPr lang="ja-JP" sz="2400" b="1">
              <a:solidFill>
                <a:schemeClr val="tx2">
                  <a:lumMod val="76000"/>
                </a:schemeClr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ja-JP" altLang="en-US" sz="2000" b="1">
                <a:solidFill>
                  <a:schemeClr val="tx2">
                    <a:lumMod val="76000"/>
                  </a:schemeClr>
                </a:solidFill>
              </a:rPr>
              <a:t>  </a:t>
            </a:r>
            <a:r>
              <a:rPr lang="ja-JP" altLang="en-US" sz="2000">
                <a:solidFill>
                  <a:schemeClr val="tx2">
                    <a:lumMod val="76000"/>
                  </a:schemeClr>
                </a:solidFill>
              </a:rPr>
              <a:t>1.　</a:t>
            </a:r>
            <a:r>
              <a:rPr lang="ja-JP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数字で状況を具体的に報告する</a:t>
            </a:r>
            <a:endParaRPr lang="ja-JP" sz="2000">
              <a:solidFill>
                <a:schemeClr val="tx2">
                  <a:lumMod val="76000"/>
                </a:schemeClr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ja-JP" altLang="en-US" sz="2000">
                <a:solidFill>
                  <a:schemeClr val="tx2">
                    <a:lumMod val="76000"/>
                  </a:schemeClr>
                </a:solidFill>
              </a:rPr>
              <a:t>  2.　</a:t>
            </a:r>
            <a:r>
              <a:rPr lang="ja-JP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連絡にはメールやLINEも活用する</a:t>
            </a:r>
            <a:endParaRPr lang="ja-JP" sz="2000">
              <a:solidFill>
                <a:schemeClr val="tx2">
                  <a:lumMod val="76000"/>
                </a:schemeClr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ja-JP" altLang="en-US" sz="2000">
                <a:solidFill>
                  <a:schemeClr val="tx2">
                    <a:lumMod val="76000"/>
                  </a:schemeClr>
                </a:solidFill>
              </a:rPr>
              <a:t>  3.　</a:t>
            </a:r>
            <a:r>
              <a:rPr lang="ja-JP" sz="2000">
                <a:solidFill>
                  <a:schemeClr val="tx2">
                    <a:lumMod val="76000"/>
                  </a:schemeClr>
                </a:solidFill>
                <a:ea typeface="+mn-lt"/>
                <a:cs typeface="+mn-lt"/>
              </a:rPr>
              <a:t>アドバイスがもらえる相談の仕方</a:t>
            </a:r>
            <a:endParaRPr lang="ja-JP" sz="2000">
              <a:solidFill>
                <a:schemeClr val="tx2">
                  <a:lumMod val="76000"/>
                </a:schemeClr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ja-JP"/>
            </a:defPPr>
          </a:lstStyle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「報連相」は双方向のコミュニケーション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sz="quarter" idx="13"/>
          </p:nvPr>
        </p:nvSpPr>
        <p:spPr>
          <a:xfrm>
            <a:off x="3191301" y="2491534"/>
            <a:ext cx="7810500" cy="4218046"/>
          </a:xfrm>
        </p:spPr>
        <p:txBody>
          <a:bodyPr vert="horz" lIns="0" tIns="228600" rIns="0" bIns="0" rtlCol="0" anchor="t">
            <a:normAutofit/>
          </a:bodyPr>
          <a:lstStyle>
            <a:defPPr>
              <a:defRPr lang="ja-JP"/>
            </a:def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報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告</a:t>
            </a:r>
            <a:r>
              <a:rPr lang="en-US" alt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: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仕事を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受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けた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人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が依頼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人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に状況を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知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らせます。その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情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報をもとに、依頼者は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次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の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判断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や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指示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をしやすくなります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。部下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から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上司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への報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告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が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主体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です</a:t>
            </a:r>
            <a:r>
              <a:rPr 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。</a:t>
            </a:r>
            <a:endParaRPr lang="ja-JP" sz="1800">
              <a:latin typeface="Tempus Sans ITC" panose="04020404030D0702020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連絡</a:t>
            </a:r>
            <a:r>
              <a:rPr lang="en-US" altLang="ja-JP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:</a:t>
            </a:r>
            <a:r>
              <a:rPr lang="ja-JP" altLang="en-US" sz="1800">
                <a:latin typeface="Tempus Sans ITC" panose="04020404030D07020202"/>
                <a:ea typeface="Meiryo UI" panose="020B0604030504040204" pitchFamily="50" charset="-128"/>
                <a:cs typeface="Calibri" panose="020F0502020204030204"/>
              </a:rPr>
              <a:t>自分の持っている情報を関係者に知らせます。仕事の関係者と情報を共有するための連絡です。</a:t>
            </a:r>
            <a:endParaRPr lang="ja-JP" altLang="en-US" sz="1800">
              <a:latin typeface="Tempus Sans ITC" panose="04020404030D07020202"/>
              <a:ea typeface="Meiryo UI" panose="020B0604030504040204" pitchFamily="50" charset="-128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相談:物事を決めるために、人の意見を聞いて話し合うことです。一人では解決できないことがあったときに、アドバイスをもらうためです。</a:t>
            </a:r>
            <a:endParaRPr lang="ja-JP" sz="1800"/>
          </a:p>
          <a:p>
            <a:pPr marL="0" indent="0">
              <a:buNone/>
            </a:pPr>
            <a:endParaRPr lang="ja-JP" sz="1800">
              <a:latin typeface="Meiryo UI" panose="020B0604030504040204" pitchFamily="50" charset="-128"/>
              <a:cs typeface="Calibri" panose="020F0502020204030204"/>
            </a:endParaRPr>
          </a:p>
          <a:p>
            <a:pPr marL="0" indent="0">
              <a:buNone/>
            </a:pPr>
            <a:endParaRPr lang="ja-JP"/>
          </a:p>
          <a:p>
            <a:pPr marL="283210" indent="-283210" rtl="0">
              <a:buAutoNum type="arabicPeriod"/>
            </a:pPr>
            <a:endParaRPr lang="ja-JP"/>
          </a:p>
          <a:p>
            <a:pPr marL="283210" indent="-283210" rtl="0">
              <a:buAutoNum type="arabicPeriod"/>
            </a:pPr>
            <a:endParaRPr lang="ja-JP"/>
          </a:p>
        </p:txBody>
      </p:sp>
      <p:grpSp>
        <p:nvGrpSpPr>
          <p:cNvPr id="19" name="グループ 18"/>
          <p:cNvGrpSpPr/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0205" y="891233"/>
            <a:ext cx="5291215" cy="1872302"/>
          </a:xfrm>
        </p:spPr>
        <p:txBody>
          <a:bodyPr rtlCol="0"/>
          <a:lstStyle>
            <a:defPPr>
              <a:defRPr lang="ja-JP"/>
            </a:defPPr>
          </a:lstStyle>
          <a:p>
            <a:pPr>
              <a:spcBef>
                <a:spcPts val="2200"/>
              </a:spcBef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なぜ「報連相」を作るのですか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6"/>
          </p:nvPr>
        </p:nvSpPr>
        <p:spPr>
          <a:xfrm>
            <a:off x="593725" y="3157679"/>
            <a:ext cx="5045075" cy="3703471"/>
          </a:xfrm>
        </p:spPr>
        <p:txBody>
          <a:bodyPr vert="horz" lIns="0" tIns="228600" rIns="0" bIns="0" rtlCol="0" anchor="t">
            <a:noAutofit/>
          </a:bodyPr>
          <a:lstStyle>
            <a:defPPr>
              <a:defRPr lang="ja-JP"/>
            </a:defPPr>
          </a:lstStyle>
          <a:p>
            <a:pPr>
              <a:lnSpc>
                <a:spcPct val="150000"/>
              </a:lnSpc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なぜなら、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日常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の仕事においてミスやトラブルが発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生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原因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割はコミュニケーション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にあるからです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ja-JP" altLang="en-US" sz="1800"/>
          </a:p>
          <a:p>
            <a:pPr>
              <a:lnSpc>
                <a:spcPct val="150000"/>
              </a:lnSpc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正しい「報連相」をすればコミュニケーションのミスが減ります</a:t>
            </a:r>
            <a:r>
              <a:rPr 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/>
          </a:p>
          <a:p>
            <a:endParaRPr lang="ja-JP" altLang="en-US"/>
          </a:p>
        </p:txBody>
      </p:sp>
      <p:pic>
        <p:nvPicPr>
          <p:cNvPr id="5" name="図プレースホルダー 52" descr="ぶら下がっている電球"/>
          <p:cNvPicPr>
            <a:picLocks noGrp="1" noChangeAspect="1"/>
          </p:cNvPicPr>
          <p:nvPr>
            <p:ph type="pic" sz="quarter" idx="1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>
            <a:fillRect/>
          </a:stretch>
        </p:blipFill>
        <p:spPr>
          <a:xfrm>
            <a:off x="6096000" y="0"/>
            <a:ext cx="6118225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18885" y="3499667"/>
            <a:ext cx="4537537" cy="2542810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100000"/>
              </a:lnSpc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「報連相」を正確に行うメリット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/>
          </p:nvPr>
        </p:nvSpPr>
        <p:spPr>
          <a:xfrm>
            <a:off x="594360" y="1588949"/>
            <a:ext cx="5198269" cy="4771197"/>
          </a:xfrm>
        </p:spPr>
        <p:txBody>
          <a:bodyPr vert="horz" lIns="0" tIns="45720" rIns="0" bIns="0" rtlCol="0" anchor="t">
            <a:normAutofit/>
          </a:bodyPr>
          <a:lstStyle>
            <a:defPPr>
              <a:defRPr lang="ja-JP"/>
            </a:defPPr>
          </a:lstStyle>
          <a:p>
            <a:pPr>
              <a:lnSpc>
                <a:spcPct val="150000"/>
              </a:lnSpc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一、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経験を借ります</a:t>
            </a:r>
            <a:endParaRPr lang="ja-JP" sz="1800"/>
          </a:p>
          <a:p>
            <a:pPr>
              <a:lnSpc>
                <a:spcPct val="150000"/>
              </a:lnSpc>
            </a:pP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上司はたくさんの経験と実績があります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、そ</a:t>
            </a: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の経験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と実績</a:t>
            </a: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報連相をすることで「借りる」ことができます。 </a:t>
            </a:r>
            <a:endParaRPr lang="ja-JP" altLang="en-US" sz="1600"/>
          </a:p>
          <a:p>
            <a:pPr>
              <a:lnSpc>
                <a:spcPct val="150000"/>
              </a:lnSpc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二、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すぐに修正することです</a:t>
            </a:r>
            <a:endParaRPr lang="ja-JP" sz="1800"/>
          </a:p>
          <a:p>
            <a:pPr>
              <a:lnSpc>
                <a:spcPct val="150000"/>
              </a:lnSpc>
            </a:pP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指示された仕事に対して、途中経過報告をしたり、わからないことを相談したりすることで、上司はそれまでの仕事をチェックし、その後の仕事を提案することができます。 </a:t>
            </a:r>
            <a:endParaRPr lang="ja-JP" sz="1600"/>
          </a:p>
          <a:p>
            <a:pPr>
              <a:lnSpc>
                <a:spcPct val="150000"/>
              </a:lnSpc>
            </a:pPr>
            <a:endParaRPr lang="ja-JP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4360" y="278129"/>
            <a:ext cx="8990215" cy="1494596"/>
          </a:xfrm>
        </p:spPr>
        <p:txBody>
          <a:bodyPr rtlCol="0"/>
          <a:lstStyle>
            <a:defPPr>
              <a:defRPr lang="ja-JP"/>
            </a:defPPr>
          </a:lstStyle>
          <a:p>
            <a:pPr>
              <a:lnSpc>
                <a:spcPct val="90000"/>
              </a:lnSpc>
            </a:pP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「報連相」ミスの原因</a:t>
            </a:r>
            <a:endParaRPr 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/>
          </p:nvPr>
        </p:nvSpPr>
        <p:spPr>
          <a:xfrm>
            <a:off x="450586" y="2357872"/>
            <a:ext cx="5506650" cy="4099892"/>
          </a:xfrm>
        </p:spPr>
        <p:txBody>
          <a:bodyPr vert="horz" lIns="0" tIns="45720" rIns="0" bIns="0" rtlCol="0" anchor="t">
            <a:noAutofit/>
          </a:bodyPr>
          <a:lstStyle>
            <a:defPPr>
              <a:defRPr lang="ja-JP"/>
            </a:defPPr>
          </a:lstStyle>
          <a:p>
            <a:pPr>
              <a:lnSpc>
                <a:spcPct val="150000"/>
              </a:lnSpc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一、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部下が「報連相」をしていないから情報が足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りないのです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 そ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の原因となる部下の心理には、次のようなものがあります。</a:t>
            </a:r>
            <a:endParaRPr lang="ja-JP" sz="1800"/>
          </a:p>
          <a:p>
            <a:pPr>
              <a:lnSpc>
                <a:spcPct val="150000"/>
              </a:lnSpc>
            </a:pPr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　1.</a:t>
            </a: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そんなに詳しく報告する必要はありません</a:t>
            </a:r>
            <a:endParaRPr lang="ja-JP" sz="1600"/>
          </a:p>
          <a:p>
            <a:pPr>
              <a:lnSpc>
                <a:spcPct val="150000"/>
              </a:lnSpc>
            </a:pPr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　2.</a:t>
            </a: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人に相談しなくても自分で解決できます。</a:t>
            </a:r>
            <a:endParaRPr lang="ja-JP" sz="1600"/>
          </a:p>
          <a:p>
            <a:pPr>
              <a:lnSpc>
                <a:spcPct val="150000"/>
              </a:lnSpc>
            </a:pPr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　3.</a:t>
            </a: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上司に悪いことを伝えたくない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(後回しにしたい)</a:t>
            </a:r>
            <a:endParaRPr lang="ja-JP" sz="1600"/>
          </a:p>
          <a:p>
            <a:pPr>
              <a:lnSpc>
                <a:spcPct val="150000"/>
              </a:lnSpc>
            </a:pPr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　4.</a:t>
            </a: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そもそも正しい「報連相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」の</a:t>
            </a: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方法を知らな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いです。</a:t>
            </a:r>
            <a:endParaRPr lang="ja-JP" sz="1600"/>
          </a:p>
          <a:p>
            <a:pPr>
              <a:lnSpc>
                <a:spcPct val="150000"/>
              </a:lnSpc>
            </a:pPr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　5.</a:t>
            </a:r>
            <a:r>
              <a:rPr 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報連相をしても上司がまともに聞いてくれないと思っている</a:t>
            </a:r>
            <a:endParaRPr lang="ja-JP" sz="1600"/>
          </a:p>
          <a:p>
            <a:endParaRPr lang="ja-JP" altLang="en-US">
              <a:latin typeface="Yu Mincho Regular"/>
              <a:ea typeface="Yu Mincho Regular"/>
            </a:endParaRPr>
          </a:p>
        </p:txBody>
      </p:sp>
      <p:sp>
        <p:nvSpPr>
          <p:cNvPr id="9" name="コンテンツ プレースホルダー 2"/>
          <p:cNvSpPr txBox="1"/>
          <p:nvPr/>
        </p:nvSpPr>
        <p:spPr>
          <a:xfrm>
            <a:off x="6206630" y="2359803"/>
            <a:ext cx="5086571" cy="4824249"/>
          </a:xfrm>
          <a:prstGeom prst="rect">
            <a:avLst/>
          </a:prstGeom>
        </p:spPr>
        <p:txBody>
          <a:bodyPr vert="horz" lIns="0" tIns="45720" rIns="0" bIns="0" rtlCol="0" anchor="t">
            <a:noAutofit/>
          </a:bodyPr>
          <a:lstStyle>
            <a:defPPr>
              <a:defRPr lang="ja-JP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ja-JP" sz="2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283210" indent="-28321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ja-JP" sz="2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594360" indent="-28321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ja-JP" sz="2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822960" indent="-28321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ja-JP" sz="2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005840" indent="-28321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ja-JP" sz="2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ja-JP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ja-JP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ja-JP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ja-JP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二、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「報連相」をしているのに、相手にキーメッセージが伝わっていない場合です。 </a:t>
            </a:r>
            <a:endParaRPr lang="ja-JP" sz="1800"/>
          </a:p>
          <a:p>
            <a:pPr>
              <a:lnSpc>
                <a:spcPct val="160000"/>
              </a:lnSpc>
            </a:pP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自分が伝えたつもりでも、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相手</a:t>
            </a:r>
            <a:r>
              <a:rPr 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がそう思っていないのであれば、それは報連相ではありません。 </a:t>
            </a:r>
            <a:endParaRPr lang="ja-JP" sz="1600"/>
          </a:p>
          <a:p>
            <a:pPr>
              <a:lnSpc>
                <a:spcPct val="160000"/>
              </a:lnSpc>
            </a:pPr>
            <a:endParaRPr lang="ja-JP" sz="1800"/>
          </a:p>
          <a:p>
            <a:pPr>
              <a:lnSpc>
                <a:spcPct val="160000"/>
              </a:lnSpc>
            </a:pPr>
            <a:endParaRPr lang="ja-JP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94359" y="411479"/>
            <a:ext cx="7053349" cy="3291840"/>
          </a:xfrm>
        </p:spPr>
        <p:txBody>
          <a:bodyPr rtlCol="0"/>
          <a:lstStyle>
            <a:defPPr>
              <a:defRPr lang="ja-JP"/>
            </a:defPPr>
          </a:lstStyle>
          <a:p>
            <a:r>
              <a:rPr lang="ja-JP" altLang="en-US" sz="4400">
                <a:latin typeface="Meiryo UI" panose="020B0604030504040204" pitchFamily="50" charset="-128"/>
                <a:ea typeface="Meiryo UI" panose="020B0604030504040204" pitchFamily="50" charset="-128"/>
              </a:rPr>
              <a:t>「報連相」を正しく行う方法</a:t>
            </a:r>
            <a:endParaRPr lang="ja-JP" altLang="en-US" sz="4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4360" y="1013853"/>
            <a:ext cx="3664848" cy="706322"/>
          </a:xfrm>
        </p:spPr>
        <p:txBody>
          <a:bodyPr/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三点要約法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/>
          </p:nvPr>
        </p:nvSpPr>
        <p:spPr>
          <a:xfrm>
            <a:off x="594360" y="2616653"/>
            <a:ext cx="4490827" cy="3930297"/>
          </a:xfrm>
        </p:spPr>
        <p:txBody>
          <a:bodyPr vert="horz" lIns="0" tIns="45720" rIns="0" bIns="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報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告の冒頭で「ご連絡したいことが3つあります」と伝えたうえで、ポイントを整理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つ目は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○， 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つ目は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，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つ目は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○」と言えば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、上司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は話を聞く準備ができます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。 </a:t>
            </a:r>
            <a:endParaRPr lang="ja-JP" sz="1800"/>
          </a:p>
          <a:p>
            <a:endParaRPr lang="ja-JP" altLang="en-US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Yu Mincho Regular"/>
              <a:ea typeface="Yu Mincho Regular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6"/>
          </p:nvPr>
        </p:nvSpPr>
        <p:spPr>
          <a:xfrm>
            <a:off x="5870525" y="2616653"/>
            <a:ext cx="4490827" cy="3930297"/>
          </a:xfrm>
        </p:spPr>
        <p:txBody>
          <a:bodyPr vert="horz" lIns="0" tIns="45720" rIns="0" bIns="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例えば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1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【A社の新しい担当者は○○課長です。今までの購入コストを下げると言っています。○○社から提案書が来ました】</a:t>
            </a:r>
            <a:endParaRPr lang="en-US" altLang="ja-JP" sz="1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ja-JP" sz="1800"/>
          </a:p>
          <a:p>
            <a:endParaRPr lang="en-US" altLang="ja-JP">
              <a:latin typeface="Yu Mincho Regular"/>
              <a:ea typeface="Yu Mincho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4360" y="1013853"/>
            <a:ext cx="3358297" cy="715080"/>
          </a:xfrm>
        </p:spPr>
        <p:txBody>
          <a:bodyPr/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5W2H法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/>
          </p:nvPr>
        </p:nvSpPr>
        <p:spPr>
          <a:xfrm>
            <a:off x="594360" y="2346488"/>
            <a:ext cx="4104141" cy="4078365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5W:   when(</a:t>
            </a:r>
            <a:r>
              <a:rPr lang="ja-JP" alt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いつ</a:t>
            </a:r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):</a:t>
            </a:r>
            <a:endParaRPr lang="ja-JP"/>
          </a:p>
          <a:p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         where</a:t>
            </a:r>
            <a:r>
              <a:rPr 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どこで</a:t>
            </a:r>
            <a:r>
              <a:rPr 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):</a:t>
            </a:r>
            <a:endParaRPr lang="ja-JP" altLang="en-US" sz="1900"/>
          </a:p>
          <a:p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         who(</a:t>
            </a:r>
            <a:r>
              <a:rPr lang="ja-JP" alt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誰が</a:t>
            </a:r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):</a:t>
            </a:r>
            <a:endParaRPr lang="ja-JP" altLang="en-US">
              <a:latin typeface="Meiryo UI" panose="020B0604030504040204" pitchFamily="50" charset="-128"/>
            </a:endParaRPr>
          </a:p>
          <a:p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         what</a:t>
            </a:r>
            <a:r>
              <a:rPr 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何を</a:t>
            </a:r>
            <a:r>
              <a:rPr 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ja-JP" altLang="en-US" sz="1900"/>
          </a:p>
          <a:p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         why(</a:t>
            </a:r>
            <a:r>
              <a:rPr lang="ja-JP" alt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なぜ</a:t>
            </a:r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)：</a:t>
            </a:r>
            <a:endParaRPr lang="ja-JP" sz="19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2H:</a:t>
            </a:r>
            <a:endParaRPr lang="en-US" altLang="ja-JP"/>
          </a:p>
          <a:p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         how(</a:t>
            </a:r>
            <a:r>
              <a:rPr lang="ja-JP" alt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どのように</a:t>
            </a:r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)：</a:t>
            </a:r>
            <a:endParaRPr lang="en-US" altLang="ja-JP"/>
          </a:p>
          <a:p>
            <a:r>
              <a:rPr 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         how</a:t>
            </a:r>
            <a:r>
              <a:rPr lang="ja-JP" alt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much</a:t>
            </a:r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900">
                <a:latin typeface="Meiryo UI" panose="020B0604030504040204" pitchFamily="50" charset="-128"/>
                <a:ea typeface="Meiryo UI" panose="020B0604030504040204" pitchFamily="50" charset="-128"/>
              </a:rPr>
              <a:t>どれだけ</a:t>
            </a:r>
            <a:r>
              <a:rPr lang="en-US" altLang="ja-JP" sz="1900">
                <a:latin typeface="Meiryo UI" panose="020B0604030504040204" pitchFamily="50" charset="-128"/>
                <a:ea typeface="Meiryo UI" panose="020B0604030504040204" pitchFamily="50" charset="-128"/>
              </a:rPr>
              <a:t>)：</a:t>
            </a:r>
            <a:endParaRPr lang="ja-JP" altLang="en-US" sz="190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6"/>
          </p:nvPr>
        </p:nvSpPr>
        <p:spPr>
          <a:xfrm>
            <a:off x="5881898" y="2343698"/>
            <a:ext cx="4490827" cy="3930297"/>
          </a:xfrm>
        </p:spPr>
        <p:txBody>
          <a:bodyPr vert="horz" lIns="0" tIns="45720" rIns="0" bIns="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例えば：</a:t>
            </a:r>
            <a:endParaRPr lang="ja-JP" sz="1800"/>
          </a:p>
          <a:p>
            <a:pPr>
              <a:lnSpc>
                <a:spcPct val="150000"/>
              </a:lnSpc>
            </a:pPr>
            <a:r>
              <a:rPr lang="ja-JP" sz="1800" b="1">
                <a:latin typeface="Meiryo UI" panose="020B0604030504040204" pitchFamily="50" charset="-128"/>
                <a:ea typeface="Meiryo UI" panose="020B0604030504040204" pitchFamily="50" charset="-128"/>
              </a:rPr>
              <a:t>5月1日9時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、○○</a:t>
            </a:r>
            <a:r>
              <a:rPr lang="ja-JP" sz="1800" b="1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プロジェクトの打ち合わせ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のため、</a:t>
            </a:r>
            <a:r>
              <a:rPr lang="ja-JP" sz="1800" b="1">
                <a:latin typeface="Meiryo UI" panose="020B0604030504040204" pitchFamily="50" charset="-128"/>
                <a:ea typeface="Meiryo UI" panose="020B0604030504040204" pitchFamily="50" charset="-128"/>
              </a:rPr>
              <a:t>IT企業10社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の社外交流会を</a:t>
            </a:r>
            <a:r>
              <a:rPr lang="ja-JP" sz="1800" b="1">
                <a:latin typeface="Meiryo UI" panose="020B0604030504040204" pitchFamily="50" charset="-128"/>
                <a:ea typeface="Meiryo UI" panose="020B0604030504040204" pitchFamily="50" charset="-128"/>
              </a:rPr>
              <a:t>5f会議室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で開催します。参加費は</a:t>
            </a:r>
            <a:r>
              <a:rPr lang="ja-JP" sz="1800" b="1">
                <a:latin typeface="Meiryo UI" panose="020B0604030504040204" pitchFamily="50" charset="-128"/>
                <a:ea typeface="Meiryo UI" panose="020B0604030504040204" pitchFamily="50" charset="-128"/>
              </a:rPr>
              <a:t>4000円</a:t>
            </a:r>
            <a:r>
              <a:rPr 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sz="1800"/>
          </a:p>
          <a:p>
            <a:endParaRPr lang="en-US" altLang="ja-JP">
              <a:latin typeface="Yu Mincho Regular"/>
              <a:ea typeface="Yu Minch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eiryo UI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eiryo UI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B a c k g r o u n d   x m l n s = " 7 1 a f 3 2 4 3 - 3 d d 4 - 4 a 8 d - 8 c 0 d - d d 7 6 d a 1 f 0 2 a 5 " > f a l s e < / B a c k g r o u n d > < S t a t u s   x m l n s = " 7 1 a f 3 2 4 3 - 3 d d 4 - 4 a 8 d - 8 c 0 d - d d 7 6 d a 1 f 0 2 a 5 " > N o t   s t a r t e d < / S t a t u s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A8A8ECD1-788F-484B-9043-D957FCFDF1FA}">
  <ds:schemaRefs/>
</ds:datastoreItem>
</file>

<file path=customXml/itemProps2.xml><?xml version="1.0" encoding="utf-8"?>
<ds:datastoreItem xmlns:ds="http://schemas.openxmlformats.org/officeDocument/2006/customXml" ds:itemID="{36D24F1A-6251-4B9A-A918-7D6F3A8F7E2A}">
  <ds:schemaRefs/>
</ds:datastoreItem>
</file>

<file path=customXml/itemProps3.xml><?xml version="1.0" encoding="utf-8"?>
<ds:datastoreItem xmlns:ds="http://schemas.openxmlformats.org/officeDocument/2006/customXml" ds:itemID="{CA0FE134-9032-4C7F-BC57-C7DE3F83336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2614</Words>
  <Application>WPS Presentation</Application>
  <PresentationFormat>Widescreen</PresentationFormat>
  <Paragraphs>160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ＭＳ Ｐゴシック</vt:lpstr>
      <vt:lpstr>Wingdings</vt:lpstr>
      <vt:lpstr>Meiryo UI</vt:lpstr>
      <vt:lpstr>Arial</vt:lpstr>
      <vt:lpstr>Tempus Sans ITC</vt:lpstr>
      <vt:lpstr>Calibri</vt:lpstr>
      <vt:lpstr>Yu Mincho Regular</vt:lpstr>
      <vt:lpstr>Microsoft YaHei</vt:lpstr>
      <vt:lpstr>ＭＳ Ｐゴシック</vt:lpstr>
      <vt:lpstr>Arial Unicode MS</vt:lpstr>
      <vt:lpstr>Segoe Print</vt:lpstr>
      <vt:lpstr>SimSun</vt:lpstr>
      <vt:lpstr>ユーザー設定</vt:lpstr>
      <vt:lpstr>“「報連相」”を大事にする</vt:lpstr>
      <vt:lpstr>議題</vt:lpstr>
      <vt:lpstr>「報連相」は双方向のコミュニケーション</vt:lpstr>
      <vt:lpstr>なぜ「報連相」を作るのですか</vt:lpstr>
      <vt:lpstr>「報連相」を正確に行うメリット</vt:lpstr>
      <vt:lpstr>「報連相」ミスの原因</vt:lpstr>
      <vt:lpstr>「報連相」を正しく行う方法</vt:lpstr>
      <vt:lpstr>三点要約法</vt:lpstr>
      <vt:lpstr>5W2H法</vt:lpstr>
      <vt:lpstr>上司の指示を確認します</vt:lpstr>
      <vt:lpstr> 結果報告より経過報告を重視する</vt:lpstr>
      <vt:lpstr>的確な連絡はチームワークの土台</vt:lpstr>
      <vt:lpstr>相談する部下は指導しやすい</vt:lpstr>
      <vt:lpstr>相手の身になって報連相の仕方をひと工夫  数字で状況を具体的に報告する</vt:lpstr>
      <vt:lpstr>連絡にはメールやLINEも活用する</vt:lpstr>
      <vt:lpstr>アドバイスがもらえる相談の仕方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重视“报联商”</dc:title>
  <dc:creator/>
  <cp:lastModifiedBy>研修用</cp:lastModifiedBy>
  <cp:revision>3</cp:revision>
  <dcterms:created xsi:type="dcterms:W3CDTF">2024-09-09T07:23:00Z</dcterms:created>
  <dcterms:modified xsi:type="dcterms:W3CDTF">2024-09-19T02:11:34Z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72CDAFC339B3492B9EB9A69086666219_12</vt:lpwstr>
  </property>
  <property fmtid="{D5CDD505-2E9C-101B-9397-08002B2CF9AE}" pid="4" name="KSOProductBuildVer">
    <vt:lpwstr>1041-12.2.0.17562</vt:lpwstr>
  </property>
</Properties>
</file>