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314" r:id="rId7"/>
    <p:sldId id="315" r:id="rId8"/>
    <p:sldId id="316" r:id="rId9"/>
    <p:sldId id="317" r:id="rId10"/>
    <p:sldId id="318" r:id="rId11"/>
    <p:sldId id="263" r:id="rId12"/>
    <p:sldId id="319" r:id="rId13"/>
    <p:sldId id="321" r:id="rId14"/>
    <p:sldId id="322" r:id="rId15"/>
    <p:sldId id="277" r:id="rId16"/>
    <p:sldId id="278" r:id="rId17"/>
    <p:sldId id="280" r:id="rId18"/>
    <p:sldId id="281" r:id="rId19"/>
    <p:sldId id="283" r:id="rId20"/>
    <p:sldId id="311" r:id="rId21"/>
    <p:sldId id="292" r:id="rId22"/>
    <p:sldId id="293" r:id="rId23"/>
    <p:sldId id="296" r:id="rId24"/>
    <p:sldId id="298" r:id="rId25"/>
    <p:sldId id="304" r:id="rId26"/>
    <p:sldId id="312" r:id="rId27"/>
    <p:sldId id="313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23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065F-B24F-4F1C-A982-E55B149EF8C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皆様、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お疲れ様です。今日は、「敬語の基本」について発表します。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発表者は黄訳磊と鄧梅軍さんです。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それでは、始めま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す。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/>
              <a:t>例文としては、</a:t>
            </a:r>
            <a:r>
              <a:rPr lang="ja-JP" alt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「部長に申しました通りでございます」</a:t>
            </a:r>
            <a:r>
              <a:rPr kumimoji="1" lang="ja-JP" alt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や　</a:t>
            </a:r>
            <a:r>
              <a:rPr lang="ja-JP" alt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「部長に申し上げました通りでございます」　があります。</a:t>
            </a:r>
            <a:endParaRPr lang="en-US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「参る」は「行く」「来る」の謙譲語であり、「伺う」は「聞く」「</a:t>
            </a: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尋(</a:t>
            </a: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たず</a:t>
            </a: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ねる」「訪問する」の謙讓語です。</a:t>
            </a:r>
            <a:endParaRPr lang="en-US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例文としては、「先生の所に参ります」や「</a:t>
            </a:r>
            <a:r>
              <a:rPr kumimoji="0" lang="ja-JP" altLang="en-US" sz="1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先生の所に伺います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」　があります。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ja-JP" sz="12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例文としては、</a:t>
            </a:r>
            <a:r>
              <a:rPr lang="ja-JP" alt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「先生のお父様のことはよく存じております」</a:t>
            </a:r>
            <a:r>
              <a:rPr lang="ja-JP" altLang="ja-JP" sz="12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や</a:t>
            </a:r>
            <a:r>
              <a:rPr lang="ja-JP" altLang="en-US" sz="12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「先生のお父樣のことはよく存じ上げております」　</a:t>
            </a:r>
            <a:r>
              <a:rPr lang="ja-JP" altLang="ja-JP" sz="12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があります。</a:t>
            </a:r>
            <a:endParaRPr lang="en-US" altLang="ja-JP" sz="1200" kern="100">
              <a:effectLst/>
              <a:latin typeface="Microsoft YaHei" panose="020B0503020204020204" pitchFamily="34" charset="-122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ja-JP" sz="1200" kern="100">
              <a:effectLst/>
              <a:latin typeface="Microsoft YaHei" panose="020B0503020204020204" pitchFamily="34" charset="-122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例文は、「ご利用いただき、ありがとうございます」や「で利用くださり、ありがとうございます」があります。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4.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「了解しました」、「承知しました」、「承（うけたまわ）りました」、「かしこまりました」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en-US" altLang="ja-JP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「了解しました」とは、物事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（ものごと）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を理解し、承認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（しょうにん）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すること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を意味します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「承知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（しょうち）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しました」とは、依頼や命令を引き受け、納得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（なっとく）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することです。謙譲や尊敬表現にも使われます。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「承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（うけたわま）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りました」とは、目上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（めうえ）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の人からの意見や依頼を謹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（つつし）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んで受け取る謙譲語です。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「かしこまりました」とは、命令や依頼を了解し、承諾</a:t>
            </a:r>
            <a:r>
              <a:rPr lang="ja-JP" altLang="en-US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（しょうだく）</a:t>
            </a:r>
            <a:r>
              <a:rPr lang="ja-JP" altLang="ja-JP" sz="1800" kern="100" dirty="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することです。</a:t>
            </a:r>
            <a:endParaRPr lang="en-US" altLang="ja-JP" sz="1800" kern="100" dirty="0">
              <a:effectLst/>
              <a:latin typeface="Microsoft YaHei" panose="020B0503020204020204" pitchFamily="34" charset="-122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ja-JP" sz="1800" kern="100" dirty="0">
              <a:effectLst/>
              <a:latin typeface="Microsoft YaHei" panose="020B0503020204020204" pitchFamily="34" charset="-122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800" dirty="0"/>
              <a:t>以上（いじょう）で、私の発表は終わりました。次に、同僚の鄧さんに続けていただきます。</a:t>
            </a:r>
            <a:endParaRPr lang="ja-JP" altLang="en-US" sz="1800" dirty="0"/>
          </a:p>
          <a:p>
            <a:r>
              <a:rPr lang="ja-JP" altLang="en-US" sz="1800" dirty="0"/>
              <a:t>ありがとうございます。</a:t>
            </a:r>
            <a:endParaRPr lang="ja-JP" altLang="ja-JP" sz="1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次は「敬語の使い方」です。どうやって社内で周りの人よい関係をつくる</a:t>
            </a:r>
            <a:endParaRPr lang="en-US" altLang="ja-JP" sz="1800" kern="100">
              <a:latin typeface="SimSun" panose="02010600030101010101" charset="-122"/>
              <a:ea typeface="SimSun" panose="02010600030101010101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どうやって社内で周りの人よい関係をつくる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。</a:t>
            </a:r>
            <a:endParaRPr lang="en-US" altLang="ja-JP" sz="1800" kern="100">
              <a:latin typeface="SimSun" panose="02010600030101010101" charset="-122"/>
              <a:ea typeface="SimSun" panose="02010600030101010101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顔を合わせる（かお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）（</a:t>
            </a: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あわせる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） </a:t>
            </a: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職場（しょくば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　　</a:t>
            </a: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周り（まわり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） </a:t>
            </a: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関係（かんけい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</a:t>
            </a:r>
            <a:endParaRPr lang="en-US"/>
          </a:p>
          <a:p>
            <a:pPr>
              <a:defRPr/>
            </a:pP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加減（かげん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　　</a:t>
            </a: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乱暴（らんぼう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　　</a:t>
            </a: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周囲（しゅうい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 </a:t>
            </a:r>
            <a:endParaRPr lang="en-US" altLang="ja-JP" sz="1800" kern="100">
              <a:latin typeface="SimSun" panose="02010600030101010101" charset="-122"/>
              <a:ea typeface="SimSun" panose="02010600030101010101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ja-JP" sz="1800" kern="100" err="1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不快（ふかい</a:t>
            </a:r>
            <a:r>
              <a:rPr lang="en-US" altLang="ja-JP" sz="1800" kern="100">
                <a:latin typeface="SimSun" panose="02010600030101010101" charset="-122"/>
                <a:ea typeface="SimSun" panose="02010600030101010101" charset="-122"/>
                <a:cs typeface="Times New Roman" panose="02020603050405020304" pitchFamily="18" charset="0"/>
              </a:rPr>
              <a:t>）</a:t>
            </a:r>
            <a:endParaRPr lang="en-US" altLang="ja-JP" sz="1800" kern="100">
              <a:latin typeface="SimSun" panose="02010600030101010101" charset="-122"/>
              <a:ea typeface="SimSun" panose="02010600030101010101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Times New Roman" panose="02020603050405020304" pitchFamily="18" charset="0"/>
              </a:rPr>
              <a:t>相応（そうおう）　　後輩（こうはい）　　年下（としした）　　応じた（おうじた）</a:t>
            </a:r>
            <a:endParaRPr lang="ja-JP" altLang="en-US">
              <a:effectLst/>
              <a:latin typeface="游ゴシック" panose="020B0400000000000000" charset="-128"/>
              <a:ea typeface="游ゴシック" panose="020B0400000000000000" charset="-128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Times New Roman" panose="02020603050405020304" pitchFamily="18" charset="0"/>
              </a:rPr>
              <a:t>適切（てきせつ）</a:t>
            </a:r>
            <a:endParaRPr lang="ja-JP" altLang="en-US">
              <a:latin typeface="游ゴシック" panose="020B0400000000000000" charset="-128"/>
              <a:ea typeface="游ゴシック" panose="020B0400000000000000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ポイント１：自分から明るく（あかるく）爽やか（さわやか）にあいさつする。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例えば、朝会社に着いたら、同僚（どうりょう）に「おはようございます」と言ってもいいです。</a:t>
            </a:r>
            <a:endParaRPr lang="ja-JP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先に退社する時、「お先に失礼します」と言ってもいいでしょう。</a:t>
            </a:r>
            <a:endParaRPr lang="ja-JP">
              <a:ea typeface="游ゴシック" panose="020B040000000000000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ea typeface="游ゴシック" panose="020B0400000000000000" charset="-128"/>
              </a:rPr>
              <a:t>2.前向きな気持ちで自己紹介する。例えば、初めまして、田中一郎と申します。どうぞよろしくお願いいたします。</a:t>
            </a:r>
            <a:endParaRPr lang="en-US" altLang="ja-JP">
              <a:ea typeface="游ゴシック" panose="020B0400000000000000" charset="-128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前向きな（まえむきな）　　</a:t>
            </a:r>
            <a:endParaRPr lang="ja-JP"/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田中一郎（たなかいちろう）　　本日（ほんじつ）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勤め（つとめ）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ポイント２：相手を見ながら会話をする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1.上司に呼ばれたら、はっきり返事をする。例えば、「ただいま参ります」。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２.急な仕事を頼まれたが、手いっぱい。例えば、「申し訳ございません。いま、緊急で仕上げなければならない仕事を抱えています。○○までお時間をいただきたいのです」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仕上げ（しあげ）　　抱えて（かかえて）　返事（へんじ）　　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Calibri" panose="020F0502020204030204"/>
              </a:rPr>
              <a:t>急（きゅう）　　頼まれた（たのまれた）　　抱えて（かかえて）</a:t>
            </a:r>
            <a:endParaRPr lang="ja-JP" altLang="en-US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3.残業を命じられたが、受けられない。例えば、「申し訳ございません。今日は予定が入っておりまして」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4.𠮟られても言い訳しない。例えば、「以後このようなことのように注意いたします」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𠮟られても（しかられて）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偉（えら）そうにならないように同意（どうい）する、例えば、「おっしゃる通りだと思います」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endParaRPr lang="ja-JP" altLang="en-US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ポイント３：基本を押さえて（おさえて）スムーズに仕事をする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行う（おこな）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ea typeface="游ゴシック" panose="020B0400000000000000" charset="-128"/>
              </a:rPr>
              <a:t>敬語の種類（しゅるい）は五つ（いつつ）に分けられます</a:t>
            </a:r>
            <a:r>
              <a:rPr lang="zh-CN" altLang="en-US">
                <a:ea typeface="游ゴシック" panose="020B0400000000000000" charset="-128"/>
              </a:rPr>
              <a:t>。</a:t>
            </a:r>
            <a:endParaRPr lang="en-US" altLang="zh-CN">
              <a:ea typeface="游ゴシック" panose="020B0400000000000000" charset="-128"/>
            </a:endParaRPr>
          </a:p>
          <a:p>
            <a:r>
              <a:rPr lang="ja-JP" altLang="en-US">
                <a:ea typeface="游ゴシック" panose="020B0400000000000000" charset="-128"/>
              </a:rPr>
              <a:t>それぞれは尊敬語、謙譲語、謙譲語</a:t>
            </a:r>
            <a:r>
              <a:rPr lang="en-US" altLang="ja-JP">
                <a:ea typeface="游ゴシック" panose="020B0400000000000000" charset="-128"/>
              </a:rPr>
              <a:t>Ⅱ</a:t>
            </a:r>
            <a:r>
              <a:rPr lang="ja-JP" altLang="en-US">
                <a:ea typeface="游ゴシック" panose="020B0400000000000000" charset="-128"/>
              </a:rPr>
              <a:t>、丁寧語、美化語です。</a:t>
            </a:r>
            <a:br>
              <a:rPr lang="en-US" altLang="ja-JP">
                <a:cs typeface="+mn-lt"/>
              </a:rPr>
            </a:b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>
                <a:ea typeface="游ゴシック" panose="020B0400000000000000" charset="-128"/>
              </a:rPr>
              <a:t>「</a:t>
            </a:r>
            <a:r>
              <a:rPr lang="ja-JP" altLang="en-US">
                <a:ea typeface="游ゴシック" panose="020B0400000000000000" charset="-128"/>
              </a:rPr>
              <a:t>報告</a:t>
            </a:r>
            <a:r>
              <a:rPr lang="ja-JP">
                <a:ea typeface="游ゴシック" panose="020B0400000000000000" charset="-128"/>
              </a:rPr>
              <a:t>」</a:t>
            </a:r>
            <a:r>
              <a:rPr lang="ja-JP" altLang="en-US">
                <a:ea typeface="游ゴシック" panose="020B0400000000000000" charset="-128"/>
              </a:rPr>
              <a:t>（ほうこく）</a:t>
            </a:r>
            <a:r>
              <a:rPr lang="ja-JP">
                <a:ea typeface="游ゴシック" panose="020B0400000000000000" charset="-128"/>
              </a:rPr>
              <a:t>では、以下（いか）の</a:t>
            </a:r>
            <a:r>
              <a:rPr lang="en-US" altLang="ja-JP">
                <a:ea typeface="游ゴシック" panose="020B0400000000000000" charset="-128"/>
              </a:rPr>
              <a:t>4</a:t>
            </a:r>
            <a:r>
              <a:rPr lang="ja-JP">
                <a:ea typeface="游ゴシック" panose="020B0400000000000000" charset="-128"/>
              </a:rPr>
              <a:t>つ</a:t>
            </a:r>
            <a:r>
              <a:rPr lang="ja-JP" altLang="en-US">
                <a:ea typeface="游ゴシック" panose="020B0400000000000000" charset="-128"/>
              </a:rPr>
              <a:t>（よっつ）</a:t>
            </a:r>
            <a:r>
              <a:rPr lang="ja-JP">
                <a:ea typeface="游ゴシック" panose="020B0400000000000000" charset="-128"/>
              </a:rPr>
              <a:t>の場面を例（れい）にとります。</a:t>
            </a:r>
            <a:endParaRPr lang="ja-JP">
              <a:ea typeface="游ゴシック" panose="020B0400000000000000" charset="-128"/>
            </a:endParaRPr>
          </a:p>
          <a:p>
            <a:r>
              <a:rPr lang="ja-JP" altLang="en-US">
                <a:ea typeface="游ゴシック" panose="020B0400000000000000" charset="-128"/>
              </a:rPr>
              <a:t>1.報告を切り出す。例えば、「○○の件でご報告させていただきたいのですが、いま、お時間よろしいでしょうか」</a:t>
            </a:r>
            <a:endParaRPr lang="ja-JP" altLang="en-US">
              <a:ea typeface="游ゴシック" panose="020B0400000000000000" charset="-128"/>
            </a:endParaRPr>
          </a:p>
          <a:p>
            <a:r>
              <a:rPr lang="ja-JP" altLang="en-US">
                <a:ea typeface="游ゴシック" panose="020B0400000000000000" charset="-128"/>
              </a:rPr>
              <a:t>2.上司に途中経過（とちゅうけいか）を聞かれた。例えば、「報告が遅れまして、申し訳ございません」　</a:t>
            </a:r>
            <a:endParaRPr lang="ja-JP" altLang="en-US">
              <a:ea typeface="游ゴシック" panose="020B0400000000000000" charset="-128"/>
            </a:endParaRPr>
          </a:p>
          <a:p>
            <a:endParaRPr lang="ja-JP" altLang="en-US">
              <a:ea typeface="游ゴシック" panose="020B040000000000000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3.うまくいったことは謙虚（けんきょ）に報告する。例えば、「おかげさまで、よいご返事をいただくことができました。来月からお取引（とりひき）くださるとのことです」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4.うまくいかなかった理由（りゆう）も正確（せいかく）に。例えば、「○○の件ご予算との関係（かんけい）で、今回は難しいとのお話でした」</a:t>
            </a:r>
            <a:endParaRPr lang="ja-JP" altLang="en-US">
              <a:latin typeface="Calibri" panose="020F0502020204030204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>
                <a:ea typeface="游ゴシック" panose="020B0400000000000000" charset="-128"/>
              </a:rPr>
              <a:t>「</a:t>
            </a:r>
            <a:r>
              <a:rPr lang="ja-JP" altLang="en-US">
                <a:ea typeface="游ゴシック" panose="020B0400000000000000" charset="-128"/>
              </a:rPr>
              <a:t>連絡</a:t>
            </a:r>
            <a:r>
              <a:rPr lang="ja-JP">
                <a:ea typeface="游ゴシック" panose="020B0400000000000000" charset="-128"/>
              </a:rPr>
              <a:t>」では、以下（いか）の二つ</a:t>
            </a:r>
            <a:r>
              <a:rPr lang="ja-JP" altLang="en-US">
                <a:ea typeface="游ゴシック" panose="020B0400000000000000" charset="-128"/>
              </a:rPr>
              <a:t>（ふたつ）</a:t>
            </a:r>
            <a:r>
              <a:rPr lang="ja-JP">
                <a:ea typeface="游ゴシック" panose="020B0400000000000000" charset="-128"/>
              </a:rPr>
              <a:t>の場面を例（れい）にとります。</a:t>
            </a:r>
            <a:endParaRPr lang="ja-JP">
              <a:ea typeface="游ゴシック" panose="020B0400000000000000" charset="-128"/>
            </a:endParaRPr>
          </a:p>
          <a:p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Calibri" panose="020F0502020204030204"/>
              </a:rPr>
              <a:t>１.直帰するときは了承を得る、例えば、「A社との打ち合わせが終了しました。このまま失礼させていただいても、よろしいでしょうか」</a:t>
            </a:r>
            <a:endParaRPr lang="ja-JP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Calibri" panose="020F0502020204030204"/>
              </a:rPr>
              <a:t>2.体調を崩したときは始業時間前に連絡する。例えば、「来月の○日に有給休暇をいただきたいのですが、よろしいでしょうか」</a:t>
            </a:r>
            <a:endParaRPr lang="ja-JP" altLang="en-US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Calibri" panose="020F0502020204030204"/>
                <a:ea typeface="游ゴシック" panose="020B0400000000000000" charset="-128"/>
                <a:cs typeface="Calibri" panose="020F0502020204030204"/>
              </a:rPr>
              <a:t>直帰（ちょっき）　　了承（りょうしょう）　　得る（える）　　打ち合わせ（うちあわせ）　　終了（しゅうりょう）</a:t>
            </a:r>
            <a:endParaRPr lang="ja-JP" altLang="en-US">
              <a:ea typeface="游ゴシック" panose="020B0400000000000000" charset="-128"/>
            </a:endParaRPr>
          </a:p>
          <a:p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Calibri" panose="020F0502020204030204"/>
              </a:rPr>
              <a:t>有給休暇（ゆうきゅうきゅうか）</a:t>
            </a:r>
            <a:endParaRPr lang="ja-JP" altLang="en-US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  <a:p>
            <a:r>
              <a:rPr lang="ja-JP" altLang="en-US">
                <a:latin typeface="游ゴシック" panose="020B0400000000000000" charset="-128"/>
                <a:ea typeface="游ゴシック" panose="020B0400000000000000" charset="-128"/>
                <a:cs typeface="Calibri" panose="020F0502020204030204"/>
              </a:rPr>
              <a:t>終了（しゅうりょう）</a:t>
            </a:r>
            <a:endParaRPr lang="ja-JP" altLang="en-US">
              <a:latin typeface="游ゴシック" panose="020B0400000000000000" charset="-128"/>
              <a:ea typeface="游ゴシック" panose="020B0400000000000000" charset="-128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ea typeface="游ゴシック" panose="020B0400000000000000" charset="-128"/>
              </a:rPr>
              <a:t>「相談」</a:t>
            </a:r>
            <a:r>
              <a:rPr lang="ja-JP">
                <a:ea typeface="游ゴシック" panose="020B0400000000000000" charset="-128"/>
              </a:rPr>
              <a:t>では、</a:t>
            </a:r>
            <a:r>
              <a:rPr lang="ja-JP" altLang="en-US">
                <a:ea typeface="游ゴシック" panose="020B0400000000000000" charset="-128"/>
              </a:rPr>
              <a:t>以下（いか）</a:t>
            </a:r>
            <a:r>
              <a:rPr lang="ja-JP">
                <a:ea typeface="游ゴシック" panose="020B0400000000000000" charset="-128"/>
              </a:rPr>
              <a:t>の3</a:t>
            </a:r>
            <a:r>
              <a:rPr lang="ja-JP" altLang="en-US">
                <a:ea typeface="游ゴシック" panose="020B0400000000000000" charset="-128"/>
              </a:rPr>
              <a:t>つ（みっつ）</a:t>
            </a:r>
            <a:r>
              <a:rPr lang="ja-JP">
                <a:ea typeface="游ゴシック" panose="020B0400000000000000" charset="-128"/>
              </a:rPr>
              <a:t>の</a:t>
            </a:r>
            <a:r>
              <a:rPr lang="ja-JP" altLang="en-US">
                <a:ea typeface="游ゴシック" panose="020B0400000000000000" charset="-128"/>
              </a:rPr>
              <a:t>場面</a:t>
            </a:r>
            <a:r>
              <a:rPr lang="ja-JP">
                <a:ea typeface="游ゴシック" panose="020B0400000000000000" charset="-128"/>
              </a:rPr>
              <a:t>を</a:t>
            </a:r>
            <a:r>
              <a:rPr lang="ja-JP" altLang="en-US">
                <a:ea typeface="游ゴシック" panose="020B0400000000000000" charset="-128"/>
              </a:rPr>
              <a:t>例（れい）にとり</a:t>
            </a:r>
            <a:r>
              <a:rPr lang="ja-JP">
                <a:ea typeface="游ゴシック" panose="020B0400000000000000" charset="-128"/>
              </a:rPr>
              <a:t>ます</a:t>
            </a:r>
            <a:r>
              <a:rPr lang="ja-JP" altLang="en-US">
                <a:ea typeface="游ゴシック" panose="020B0400000000000000" charset="-128"/>
              </a:rPr>
              <a:t>。</a:t>
            </a:r>
            <a:endParaRPr lang="ja-JP">
              <a:ea typeface="游ゴシック" panose="020B0400000000000000" charset="-128"/>
            </a:endParaRPr>
          </a:p>
          <a:p>
            <a:r>
              <a:rPr lang="ja-JP" altLang="en-US">
                <a:ea typeface="游ゴシック" panose="020B0400000000000000" charset="-128"/>
              </a:rPr>
              <a:t>1.上司の都合を優先させ、所要時間を伝えて。例えば、「お仕事中失礼いたします」</a:t>
            </a:r>
            <a:endParaRPr lang="ja-JP" altLang="en-US">
              <a:ea typeface="游ゴシック" panose="020B0400000000000000" charset="-128"/>
            </a:endParaRPr>
          </a:p>
          <a:p>
            <a:r>
              <a:rPr lang="ja-JP" altLang="en-US">
                <a:ea typeface="游ゴシック" panose="020B0400000000000000" charset="-128"/>
              </a:rPr>
              <a:t>２</a:t>
            </a:r>
            <a:r>
              <a:rPr lang="en-US" altLang="en-US">
                <a:ea typeface="游ゴシック" panose="020B0400000000000000" charset="-128"/>
              </a:rPr>
              <a:t>.</a:t>
            </a:r>
            <a:r>
              <a:rPr lang="en-US" altLang="en-US" err="1">
                <a:ea typeface="游ゴシック" panose="020B0400000000000000" charset="-128"/>
              </a:rPr>
              <a:t>込み入った相談の決まり文句は（折り入って</a:t>
            </a:r>
            <a:r>
              <a:rPr lang="en-US" altLang="en-US">
                <a:ea typeface="游ゴシック" panose="020B0400000000000000" charset="-128"/>
              </a:rPr>
              <a:t>）「折り入ってご相談したいことがございます。お時間をいただいてもよろしいでしょうか　」</a:t>
            </a:r>
            <a:endParaRPr lang="en-US" altLang="ja-JP">
              <a:ea typeface="游ゴシック" panose="020B0400000000000000" charset="-128"/>
            </a:endParaRPr>
          </a:p>
          <a:p>
            <a:r>
              <a:rPr lang="ja-JP">
                <a:ea typeface="游ゴシック" panose="020B0400000000000000" charset="-128"/>
              </a:rPr>
              <a:t>談（そうだん）　　判断（はんだん）　</a:t>
            </a:r>
            <a:endParaRPr lang="ja-JP" altLang="en-US">
              <a:ea typeface="游ゴシック" panose="020B0400000000000000" charset="-128"/>
            </a:endParaRPr>
          </a:p>
          <a:p>
            <a:r>
              <a:rPr lang="ja-JP" altLang="en-US">
                <a:ea typeface="游ゴシック" panose="020B0400000000000000" charset="-128"/>
              </a:rPr>
              <a:t>上司（じょうし）　　都合（つごう）　　優先（ゆうせん）　　所要（しょよう）　　つたえる</a:t>
            </a:r>
            <a:endParaRPr lang="ja-JP" altLang="en-US">
              <a:ea typeface="游ゴシック" panose="020B0400000000000000" charset="-128"/>
            </a:endParaRPr>
          </a:p>
          <a:p>
            <a:r>
              <a:rPr lang="ja-JP" altLang="en-US">
                <a:ea typeface="游ゴシック" panose="020B0400000000000000" charset="-128"/>
              </a:rPr>
              <a:t>指導（しどう）</a:t>
            </a:r>
            <a:endParaRPr lang="ja-JP" altLang="en-US">
              <a:ea typeface="游ゴシック" panose="020B0400000000000000" charset="-128"/>
            </a:endParaRPr>
          </a:p>
          <a:p>
            <a:r>
              <a:rPr lang="ja-JP" altLang="en-US">
                <a:ea typeface="游ゴシック" panose="020B0400000000000000" charset="-128"/>
              </a:rPr>
              <a:t>込み入った（こみいった）　　　文句（もんく）　　折り入って（おりいって）</a:t>
            </a:r>
            <a:endParaRPr lang="ja-JP" altLang="en-US">
              <a:ea typeface="游ゴシック" panose="020B040000000000000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３.相談を終えたら、感謝の気持ちを述べる。例えば、「</a:t>
            </a:r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お忙しい中お時間をいただき、ありがとうございました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」</a:t>
            </a:r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ea typeface="游ゴシック" panose="020B0400000000000000" charset="-128"/>
              </a:rPr>
              <a:t>私たちの発表は終わりました。ご指導に感謝します。</a:t>
            </a:r>
            <a:endParaRPr lang="ja-JP" altLang="en-US">
              <a:ea typeface="游ゴシック" panose="020B0400000000000000" charset="-128"/>
            </a:endParaRPr>
          </a:p>
          <a:p>
            <a:r>
              <a:rPr lang="ja-JP" altLang="en-US">
                <a:ea typeface="游ゴシック" panose="020B0400000000000000" charset="-128"/>
              </a:rPr>
              <a:t>指導（しどう）</a:t>
            </a:r>
            <a:endParaRPr lang="ja-JP" altLang="en-US">
              <a:ea typeface="游ゴシック" panose="020B040000000000000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  <a:p>
            <a:r>
              <a:rPr lang="ja-JP" altLang="en-US"/>
              <a:t>普通の文は「先生が行く」です。</a:t>
            </a:r>
            <a:endParaRPr lang="ja-JP" altLang="en-US"/>
          </a:p>
          <a:p>
            <a:r>
              <a:rPr lang="ja-JP" altLang="en-US"/>
              <a:t>尊敬語を使う文は「先生がいらっしゃる」です。</a:t>
            </a:r>
            <a:endParaRPr lang="en-US" altLang="ja-JP"/>
          </a:p>
          <a:p>
            <a:endParaRPr lang="ja-JP" altLang="en-US"/>
          </a:p>
          <a:p>
            <a:r>
              <a:rPr lang="ja-JP" altLang="en-US"/>
              <a:t>尊敬語とは、主語となる人物の動作を高（たか）めて表現し、相手に対する敬意を表（あらわ）すために使われます。</a:t>
            </a:r>
            <a:endParaRPr lang="ja-JP" altLang="en-US"/>
          </a:p>
          <a:p>
            <a:r>
              <a:rPr lang="ja-JP" altLang="en-US"/>
              <a:t>敬语用于增强主体人的行为并表示对他人的尊重。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普通</a:t>
            </a:r>
            <a:r>
              <a:rPr lang="ja-JP" altLang="en-US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の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は「私は　先生のお</a:t>
            </a:r>
            <a:r>
              <a:rPr lang="en-US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宅</a:t>
            </a:r>
            <a:r>
              <a:rPr lang="ja-JP" altLang="en-US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（たく）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へ　行く」</a:t>
            </a:r>
            <a:r>
              <a:rPr lang="en-US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ja-JP" altLang="en-US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です。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ja-JP" sz="1800" kern="100" err="1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ja-JP" altLang="en-US" sz="18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の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は「私は　先生のお</a:t>
            </a:r>
            <a:r>
              <a:rPr lang="en-US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宅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へ　</a:t>
            </a:r>
            <a:r>
              <a:rPr lang="en-US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伺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う」</a:t>
            </a:r>
            <a:r>
              <a:rPr lang="ja-JP" altLang="en-US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　です。</a:t>
            </a:r>
            <a:endParaRPr lang="en-US" altLang="ja-JP" sz="1800" kern="100">
              <a:effectLst/>
              <a:latin typeface="游明朝" panose="02020400000000000000" pitchFamily="18" charset="-128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ja-JP" sz="1800" kern="100">
              <a:effectLst/>
              <a:latin typeface="游明朝" panose="02020400000000000000" pitchFamily="18" charset="-128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US" altLang="ja-JP" sz="1800" kern="100" err="1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とは、話し手</a:t>
            </a:r>
            <a:r>
              <a:rPr lang="ja-JP" altLang="en-US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（はなして）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の動作を「伺う」のように言い換え、自分を</a:t>
            </a:r>
            <a:r>
              <a:rPr lang="en-US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低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くし、相手を</a:t>
            </a:r>
            <a:r>
              <a:rPr lang="en-US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高</a:t>
            </a:r>
            <a:r>
              <a:rPr lang="ja-JP" altLang="en-US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（たか）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Times New Roman" panose="02020603050405020304" pitchFamily="18" charset="0"/>
              </a:rPr>
              <a:t>める表現です。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普通の文は「私は　京都へ　行く」</a:t>
            </a:r>
            <a:r>
              <a:rPr lang="ja-JP" altLang="en-US" sz="18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　です。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謙譲語Ⅱ</a:t>
            </a:r>
            <a:r>
              <a:rPr lang="ja-JP" altLang="en-US" sz="18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を使う</a:t>
            </a:r>
            <a:r>
              <a:rPr lang="ja-JP" altLang="ja-JP" sz="18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文は「私は　京都へ　参ります」</a:t>
            </a:r>
            <a:r>
              <a:rPr lang="ja-JP" altLang="en-US" sz="18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　です。</a:t>
            </a:r>
            <a:endParaRPr lang="en-US" altLang="ja-JP" sz="1800" kern="100">
              <a:effectLst/>
              <a:latin typeface="Microsoft YaHei" panose="020B0503020204020204" pitchFamily="34" charset="-122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謙譲語Ⅱ（丁重語）とは、話し手の動作を「参る」のように言い換</a:t>
            </a:r>
            <a:r>
              <a:rPr lang="ja-JP" altLang="en-US" sz="18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えしました。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そして</a:t>
            </a:r>
            <a:endParaRPr kumimoji="1" lang="en-US" altLang="ja-JP" dirty="0"/>
          </a:p>
          <a:p>
            <a:endParaRPr lang="en-US" altLang="ja-JP" sz="1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ja-JP" altLang="en-US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例えば、「電車が　来る」　</a:t>
            </a:r>
            <a:r>
              <a:rPr lang="ja-JP" altLang="en-US" dirty="0"/>
              <a:t>です。</a:t>
            </a:r>
            <a:endParaRPr lang="ja-JP" altLang="en-US" dirty="0"/>
          </a:p>
          <a:p>
            <a:r>
              <a:rPr lang="ja-JP" altLang="en-US" dirty="0"/>
              <a:t>謙譲語</a:t>
            </a:r>
            <a:r>
              <a:rPr lang="en-US" altLang="ja-JP" dirty="0"/>
              <a:t>Ⅱ</a:t>
            </a:r>
            <a:r>
              <a:rPr lang="ja-JP" altLang="en-US" dirty="0"/>
              <a:t>を使うのは</a:t>
            </a:r>
            <a:r>
              <a:rPr lang="ja-JP" altLang="en-US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「電車が　参ります」　</a:t>
            </a:r>
            <a:r>
              <a:rPr lang="ja-JP" altLang="en-US" dirty="0"/>
              <a:t>です。</a:t>
            </a:r>
            <a:endParaRPr lang="en-US" altLang="ja-JP" dirty="0"/>
          </a:p>
          <a:p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この場合、「参る」は電車を低（ひく）めておらず、単（たん）に聞き手に対して丁重な表現をしています。</a:t>
            </a:r>
            <a:endParaRPr lang="ja-JP" altLang="en-US" kern="1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「こちらが資料だ」は普通の表現です。</a:t>
            </a:r>
            <a:endParaRPr kumimoji="1" lang="en-US" altLang="ja-JP" dirty="0"/>
          </a:p>
          <a:p>
            <a:r>
              <a:rPr lang="ja-JP" altLang="en-US" dirty="0"/>
              <a:t>でも、「こちらが資料です」は丁寧語を使った表現です。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kern="1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丁寧語とは、「だ」を「です」と言い換え、聞き手に丁寧に述べる表現です。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ja-JP" altLang="en-US"/>
              <a:t>普通の文は</a:t>
            </a:r>
            <a:r>
              <a:rPr lang="ja-JP" alt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「肉を使った料理と食後（しょくご）の酒」　</a:t>
            </a:r>
            <a:r>
              <a:rPr lang="ja-JP" altLang="en-US"/>
              <a:t>です。</a:t>
            </a:r>
            <a:endParaRPr lang="ja-JP" altLang="en-US"/>
          </a:p>
          <a:p>
            <a:r>
              <a:rPr lang="ja-JP" altLang="en-US"/>
              <a:t>美化語の文は</a:t>
            </a:r>
            <a:r>
              <a:rPr lang="ja-JP" alt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「お肉を使ったお料理と食後のお酒」　</a:t>
            </a:r>
            <a:r>
              <a:rPr lang="ja-JP" altLang="en-US"/>
              <a:t>です。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続きまして</a:t>
            </a:r>
            <a:r>
              <a:rPr lang="ja-JP" altLang="ja-JP" sz="1800" kern="100"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Times New Roman" panose="02020603050405020304" pitchFamily="18" charset="0"/>
              </a:rPr>
              <a:t>は「仕事の場面でよく使う言葉」　です。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ja-JP">
              <a:ea typeface="游ゴシック" panose="020B040000000000000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79D9-05D5-4517-8807-1DD1AF56CD0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/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</a:fld>
            <a:endParaRPr lang="en-US"/>
          </a:p>
        </p:txBody>
      </p:sp>
      <p:sp>
        <p:nvSpPr>
          <p:cNvPr id="77" name="Freeform: Shape 76"/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12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7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7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7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7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7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カラフルな葉のパターン"/>
          <p:cNvPicPr>
            <a:picLocks noChangeAspect="1"/>
          </p:cNvPicPr>
          <p:nvPr/>
        </p:nvPicPr>
        <p:blipFill>
          <a:blip r:embed="rId1"/>
          <a:srcRect l="14295" r="25528"/>
          <a:stretch>
            <a:fillRect/>
          </a:stretch>
        </p:blipFill>
        <p:spPr>
          <a:xfrm>
            <a:off x="8588828" y="-4231"/>
            <a:ext cx="3619785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6" name="字幕 5"/>
          <p:cNvSpPr>
            <a:spLocks noGrp="1"/>
          </p:cNvSpPr>
          <p:nvPr>
            <p:ph type="subTitle" idx="1"/>
          </p:nvPr>
        </p:nvSpPr>
        <p:spPr>
          <a:xfrm>
            <a:off x="-19661" y="2111485"/>
            <a:ext cx="8522531" cy="1655762"/>
          </a:xfrm>
        </p:spPr>
        <p:txBody>
          <a:bodyPr/>
          <a:lstStyle/>
          <a:p>
            <a:endParaRPr lang="en-US" altLang="ja-JP"/>
          </a:p>
          <a:p>
            <a:r>
              <a:rPr lang="en-US" altLang="ja-JP" sz="8000" b="1"/>
              <a:t>4.</a:t>
            </a:r>
            <a:r>
              <a:rPr lang="ja-JP" altLang="en-US" sz="8000" b="1"/>
              <a:t>敬語の基本</a:t>
            </a:r>
            <a:endParaRPr lang="ja-JP" altLang="en-US" sz="8000" b="1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89485" y="482727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solidFill>
                  <a:schemeClr val="bg1"/>
                </a:solidFill>
              </a:rPr>
              <a:t>発表者：黄訳磊、</a:t>
            </a:r>
            <a:r>
              <a:rPr lang="ja-JP" altLang="en-US" sz="2000" b="1">
                <a:solidFill>
                  <a:schemeClr val="bg1"/>
                </a:solidFill>
              </a:rPr>
              <a:t>鄧梅軍</a:t>
            </a:r>
            <a:endParaRPr kumimoji="1" lang="ja-JP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4040" y="535161"/>
            <a:ext cx="7300127" cy="823975"/>
          </a:xfrm>
        </p:spPr>
        <p:txBody>
          <a:bodyPr/>
          <a:lstStyle/>
          <a:p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１．「申す」と「申し上げる」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33086" y="1927861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「部長に申しました通りでございます」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「部長に申し上げました通りでございます」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57346" y="1300470"/>
            <a:ext cx="97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「申す」は「言う」の丁重語（謙譲語</a:t>
            </a:r>
            <a:r>
              <a:rPr lang="en-US" alt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）であり、「申し上げる」は「言う」の謙譲語です。</a:t>
            </a:r>
            <a:endParaRPr lang="en-US" altLang="ja-JP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55923" y="203840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例文：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5" name="タイトル 1"/>
          <p:cNvSpPr txBox="1"/>
          <p:nvPr/>
        </p:nvSpPr>
        <p:spPr>
          <a:xfrm>
            <a:off x="1010987" y="3328604"/>
            <a:ext cx="7300127" cy="94356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b="1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２．「参る」と「伺う」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コンテンツ プレースホルダー 2"/>
          <p:cNvSpPr txBox="1"/>
          <p:nvPr/>
        </p:nvSpPr>
        <p:spPr>
          <a:xfrm>
            <a:off x="2433086" y="5067162"/>
            <a:ext cx="7013751" cy="104182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ja-JP" altLang="en-US" sz="1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「先生の所に参ります」</a:t>
            </a:r>
            <a:endParaRPr kumimoji="0" lang="ja-JP" altLang="en-US" sz="1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ja-JP" altLang="en-US" sz="1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「先生の所に伺います」</a:t>
            </a:r>
            <a:endParaRPr kumimoji="0" lang="ja-JP" altLang="en-US" sz="1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57346" y="4272173"/>
            <a:ext cx="97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「参る」は「行く」「来る」の丁重語（謙譲語</a:t>
            </a:r>
            <a:r>
              <a:rPr lang="en-US" alt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）であり、「伺う」は「聞く」「尋ねる」「訪問する」の謙讓語です。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55923" y="517656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例文：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</p:spTree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89300" y="517233"/>
            <a:ext cx="7300127" cy="876476"/>
          </a:xfrm>
        </p:spPr>
        <p:txBody>
          <a:bodyPr/>
          <a:lstStyle/>
          <a:p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３．「存じる」と「存じ上げる」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46490" y="1393709"/>
            <a:ext cx="97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「存じる」は「知る（知っている）」「思う」の丁重語（謙譲語</a:t>
            </a:r>
            <a:r>
              <a:rPr lang="en-US" alt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）であり、「存じ上げる」は「知る（知っている）」の謙譲語です。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タイトル 1"/>
          <p:cNvSpPr txBox="1"/>
          <p:nvPr/>
        </p:nvSpPr>
        <p:spPr>
          <a:xfrm>
            <a:off x="1087733" y="3411551"/>
            <a:ext cx="7300127" cy="91205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b="1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kumimoji="0"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．「いただく」と「くださる」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31073" y="4291359"/>
            <a:ext cx="97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「いただく」は「もらう」の謙讓語であり、「くださる」は「くれる」の尊敬語です。意味が同じなのでどちらも正しい表現です。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コンテンツ プレースホルダー 2"/>
          <p:cNvSpPr txBox="1"/>
          <p:nvPr/>
        </p:nvSpPr>
        <p:spPr>
          <a:xfrm>
            <a:off x="2433086" y="2057168"/>
            <a:ext cx="7013751" cy="104182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「先生のお父様のことはよく存じております」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「先生のお父樣のことはよく存じ上げております」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55923" y="216770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例文：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12" name="コンテンツ プレースホルダー 2"/>
          <p:cNvSpPr txBox="1"/>
          <p:nvPr/>
        </p:nvSpPr>
        <p:spPr>
          <a:xfrm>
            <a:off x="2433086" y="5067162"/>
            <a:ext cx="7013751" cy="104182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ja-JP" altLang="en-US" sz="1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「ご利用いただき、ありがとうございます」</a:t>
            </a:r>
            <a:endParaRPr kumimoji="0" lang="ja-JP" altLang="en-US" sz="1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ja-JP" altLang="en-US" sz="1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「ご利用くださり、ありがとうございます」</a:t>
            </a:r>
            <a:endParaRPr kumimoji="0" lang="ja-JP" altLang="en-US" sz="1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55923" y="517656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例文：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</p:spTree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6135" y="1018172"/>
            <a:ext cx="10425165" cy="1325563"/>
          </a:xfrm>
        </p:spPr>
        <p:txBody>
          <a:bodyPr/>
          <a:lstStyle/>
          <a:p>
            <a:r>
              <a:rPr lang="en-US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．「了解しました」、「承知しました」、「承りました」、「かしこまりました」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0132" y="2606020"/>
            <a:ext cx="973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「了解しました」とは、物事を理解し、承認することを意味します。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10132" y="3191470"/>
            <a:ext cx="921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「承知しました」とは、依頼や命令を引き受け、納得することです。謙譲や尊敬表現にも使われます。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10131" y="4053919"/>
            <a:ext cx="921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「承りました」とは、目上の人からの意見や依頼を謹んで受け取る謙譲語です。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0132" y="4639369"/>
            <a:ext cx="973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「かしこまりました」とは、命令や依頼を了解し、承諾することです。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3600" kern="100">
                <a:latin typeface="游明朝" panose="02020400000000000000" pitchFamily="18" charset="-128"/>
                <a:ea typeface="DengXian" panose="02010600030101010101" pitchFamily="2" charset="-122"/>
                <a:cs typeface="Times New Roman" panose="02020603050405020304" pitchFamily="18" charset="0"/>
              </a:rPr>
              <a:t>敬語の使い方</a:t>
            </a:r>
            <a:endParaRPr lang="ja-JP" altLang="en-US" sz="3600" kern="100">
              <a:latin typeface="游明朝" panose="02020400000000000000" pitchFamily="18" charset="-128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487382"/>
            <a:ext cx="10722932" cy="3026979"/>
          </a:xfrm>
        </p:spPr>
        <p:txBody>
          <a:bodyPr lIns="109728" tIns="109728" rIns="109728" bIns="91440" anchor="t"/>
          <a:lstStyle/>
          <a:p>
            <a:pPr>
              <a:lnSpc>
                <a:spcPct val="113000"/>
              </a:lnSpc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職場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は公の場です。上司、</a:t>
            </a:r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先輩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に対しては相応の敬語を、また後輩や年下の人にも時と場合に</a:t>
            </a:r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応じた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適切な敬語を使いましょう。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" y="1748612"/>
            <a:ext cx="6519734" cy="48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ja-JP" altLang="en-US" sz="2400" b="1" spc="120">
                <a:solidFill>
                  <a:srgbClr val="FFFFFF"/>
                </a:solidFill>
                <a:latin typeface="+mj-lt"/>
                <a:ea typeface="游明朝" panose="02020400000000000000" pitchFamily="18" charset="-128"/>
                <a:cs typeface="Times New Roman" panose="02020603050405020304" pitchFamily="18" charset="0"/>
              </a:rPr>
              <a:t>どうやって社内で周りの人よい関係をつくる</a:t>
            </a:r>
            <a:endParaRPr lang="ja-JP" altLang="en-US" sz="2400" b="1" spc="120">
              <a:solidFill>
                <a:srgbClr val="FFFFFF"/>
              </a:solidFill>
              <a:latin typeface="+mj-lt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Point１</a:t>
            </a:r>
            <a:r>
              <a:rPr lang="ja-JP" altLang="ja-JP" sz="3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：自分から明るく爽やかにあいさつする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531336"/>
            <a:ext cx="10722932" cy="665327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ja-JP" altLang="ja-JP">
                <a:ea typeface="游明朝" panose="02020400000000000000" pitchFamily="18" charset="-128"/>
                <a:cs typeface="Times New Roman" panose="02020603050405020304"/>
              </a:rPr>
              <a:t>1.</a:t>
            </a:r>
            <a:r>
              <a:rPr lang="ja-JP" altLang="ja-JP" sz="2400">
                <a:effectLst/>
                <a:ea typeface="游明朝" panose="02020400000000000000" pitchFamily="18" charset="-128"/>
                <a:cs typeface="Times New Roman" panose="02020603050405020304"/>
              </a:rPr>
              <a:t>社内の人にあいさつする</a:t>
            </a:r>
            <a:endParaRPr lang="ja-JP" altLang="en-US"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2469931"/>
            <a:ext cx="10722932" cy="30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「おはようでざいます」（午前</a:t>
            </a:r>
            <a:r>
              <a:rPr lang="en-US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11</a:t>
            </a: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時ごろまで）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「お疲れさまです」（一日中使える）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「いってらっしゃい（ませ）」（外出する人に）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「お帰りなさい（ませ）」（帰社した人に）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「お疲れさまでした」（先に退社する人仁）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「ご苦労さま」は諸說ありますが、ねぎらう意があるため、通常は目上や社外の人には使わないとされます。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「お先に失礼します（いたします·させていただきます）」（先に退社するときに）</a:t>
            </a:r>
            <a:endParaRPr lang="ja-JP" altLang="ja-JP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4"/>
          <p:cNvSpPr txBox="1"/>
          <p:nvPr/>
        </p:nvSpPr>
        <p:spPr>
          <a:xfrm>
            <a:off x="457200" y="1809526"/>
            <a:ext cx="10722932" cy="665327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ja-JP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2.</a:t>
            </a:r>
            <a:r>
              <a:rPr lang="ja-JP" altLang="ja-JP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前向きな気持ちで自己紹介する</a:t>
            </a:r>
            <a:endParaRPr lang="ja-JP" altLang="en-US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" y="2469931"/>
            <a:ext cx="10722932" cy="11753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ja-JP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「初めまして、田中一郎と申します。どうぞよろしくお願いいたします」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「本日からこちらに勤めさせていただくことになりました。私、田中一郎と申します」</a:t>
            </a:r>
            <a:endParaRPr lang="ja-JP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Point２</a:t>
            </a:r>
            <a:r>
              <a:rPr lang="ja-JP" altLang="ja-JP" sz="3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：</a:t>
            </a:r>
            <a:r>
              <a:rPr lang="ja-JP" altLang="en-US" sz="3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相</a:t>
            </a:r>
            <a:r>
              <a:rPr lang="ja-JP" altLang="ja-JP" sz="3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手を見ながら会話をする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4" name="コンテンツ プレースホルダー 4"/>
          <p:cNvSpPr txBox="1"/>
          <p:nvPr/>
        </p:nvSpPr>
        <p:spPr>
          <a:xfrm>
            <a:off x="650723" y="1531336"/>
            <a:ext cx="10529409" cy="665327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ja-JP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1.</a:t>
            </a:r>
            <a:r>
              <a:rPr lang="ja-JP" altLang="ja-JP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上司に呼ばれたら、はっきり返事をする</a:t>
            </a:r>
            <a:endParaRPr lang="ja-JP" altLang="en-US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0723" y="2199248"/>
            <a:ext cx="10529409" cy="11770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「ただいま参ります」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「お呼びでしょうか」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コンテンツ プレースホルダー 4"/>
          <p:cNvSpPr txBox="1"/>
          <p:nvPr/>
        </p:nvSpPr>
        <p:spPr>
          <a:xfrm>
            <a:off x="650723" y="4179943"/>
            <a:ext cx="10529409" cy="665327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2.</a:t>
            </a: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急な仕事を頼まれたが、手いっぱい</a:t>
            </a:r>
            <a:endParaRPr lang="ja-JP" altLang="en-US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0723" y="4847021"/>
            <a:ext cx="10529409" cy="10744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「申し訳ございません。いま、緊急で仕上げなければならない仕事を抱えています。○○までお時間をいただきたいのですが」</a:t>
            </a:r>
            <a:endParaRPr lang="ja-JP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/>
          <p:cNvSpPr txBox="1"/>
          <p:nvPr/>
        </p:nvSpPr>
        <p:spPr>
          <a:xfrm>
            <a:off x="734534" y="1347406"/>
            <a:ext cx="10722932" cy="665327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3.</a:t>
            </a: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残業を命じられたが、受けられない</a:t>
            </a:r>
            <a:endParaRPr lang="ja-JP" altLang="en-US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534" y="2013062"/>
            <a:ext cx="10722932" cy="7780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「申し訳ございません。今日は予定が入っておりまして」</a:t>
            </a:r>
            <a:endParaRPr lang="ja-JP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12" name="コンテンツ プレースホルダー 4"/>
          <p:cNvSpPr txBox="1"/>
          <p:nvPr/>
        </p:nvSpPr>
        <p:spPr>
          <a:xfrm>
            <a:off x="734534" y="3318196"/>
            <a:ext cx="10722932" cy="665327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4.</a:t>
            </a: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叱られても言い訳しない</a:t>
            </a:r>
            <a:endParaRPr lang="ja-JP" altLang="en-US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4534" y="3983852"/>
            <a:ext cx="10722932" cy="11770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spc="7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「私の不注意のためにご迷惑をおかけして、申し訳ございません」</a:t>
            </a:r>
            <a:endParaRPr lang="ja-JP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「以後このようなことのないように注意いたします」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/>
          <p:cNvSpPr txBox="1"/>
          <p:nvPr/>
        </p:nvSpPr>
        <p:spPr>
          <a:xfrm>
            <a:off x="734534" y="1347406"/>
            <a:ext cx="10722932" cy="665327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5.偉そう</a:t>
            </a:r>
            <a:r>
              <a:rPr lang="ja-JP" altLang="en-US" sz="24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にならないように同意する</a:t>
            </a:r>
            <a:endParaRPr lang="ja-JP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534" y="2013062"/>
            <a:ext cx="10722932" cy="11770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/>
              </a:rPr>
              <a:t>「おっしゃる通りだと思います」</a:t>
            </a:r>
            <a:endParaRPr lang="ja-JP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pc="7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「〇〇さんのご意見に私も贊成です」</a:t>
            </a:r>
            <a:endParaRPr lang="ja-JP" altLang="en-US" spc="70">
              <a:solidFill>
                <a:schemeClr val="bg1"/>
              </a:solidFill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980637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ja-JP" altLang="ja-JP" sz="1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仕事をスムーズに進めるための基本となるのが、上司や先輩に対する「報連相」、すなわち報告、連絡、相談です。敬意を忘れずに的確に行う方法をマスターしましょう。</a:t>
            </a:r>
            <a:endParaRPr lang="ja-JP"/>
          </a:p>
        </p:txBody>
      </p:sp>
      <p:sp>
        <p:nvSpPr>
          <p:cNvPr id="4" name="タイトル 1"/>
          <p:cNvSpPr txBox="1"/>
          <p:nvPr/>
        </p:nvSpPr>
        <p:spPr>
          <a:xfrm>
            <a:off x="609600" y="5175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b="1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Point３</a:t>
            </a:r>
            <a:r>
              <a:rPr kumimoji="0"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：</a:t>
            </a:r>
            <a:r>
              <a:rPr kumimoji="0"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基本を押さえてスムーズに仕事をする</a:t>
            </a:r>
            <a:endParaRPr kumimoji="0" lang="ja-JP" altLang="en-US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/>
          <p:cNvSpPr/>
          <p:nvPr/>
        </p:nvSpPr>
        <p:spPr>
          <a:xfrm>
            <a:off x="5219424" y="1318097"/>
            <a:ext cx="5418306" cy="422180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9127" y="2131871"/>
            <a:ext cx="3988767" cy="2594257"/>
          </a:xfrm>
        </p:spPr>
        <p:txBody>
          <a:bodyPr/>
          <a:lstStyle/>
          <a:p>
            <a:r>
              <a:rPr lang="ja-JP" altLang="ja-JP" sz="4000" kern="100"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Times New Roman" panose="02020603050405020304" pitchFamily="18" charset="0"/>
              </a:rPr>
              <a:t>敬語の種類</a:t>
            </a:r>
            <a:endParaRPr kumimoji="1" lang="ja-JP" altLang="en-US" sz="40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48559" y="1546430"/>
            <a:ext cx="5650701" cy="3765138"/>
          </a:xfrm>
        </p:spPr>
        <p:txBody>
          <a:bodyPr lIns="109728" tIns="109728" rIns="109728" bIns="91440" anchor="t"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ja-JP" altLang="ja-JP" sz="2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尊敬語</a:t>
            </a:r>
            <a:endParaRPr lang="ja-JP" altLang="ja-JP" sz="2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ja-JP" altLang="ja-JP" sz="2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謙譲語</a:t>
            </a:r>
            <a:endParaRPr lang="en-US" altLang="ja-JP" sz="2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ja-JP" altLang="ja-JP" sz="2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謙譲語Ⅱ（丁重語）</a:t>
            </a:r>
            <a:endParaRPr lang="en-US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ja-JP" altLang="ja-JP" sz="2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丁寕語</a:t>
            </a:r>
            <a:endParaRPr lang="en-US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ja-JP" altLang="ja-JP" sz="2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美化語</a:t>
            </a:r>
            <a:endParaRPr kumimoji="1" lang="ja-JP" altLang="en-US" sz="3600"/>
          </a:p>
        </p:txBody>
      </p:sp>
    </p:spTree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3200" b="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報告</a:t>
            </a:r>
            <a:endParaRPr kumimoji="1" lang="ja-JP" altLang="en-US" sz="3200" b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9294"/>
            <a:ext cx="10722932" cy="875534"/>
          </a:xfrm>
        </p:spPr>
        <p:txBody>
          <a:bodyPr/>
          <a:lstStyle/>
          <a:p>
            <a:pPr marL="0" indent="0">
              <a:buNone/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上司や先輩に報告を怠って独断で仕事を進めると、後から取り返しのつかないことになるかもしれません。要点をわかりやすく簡潔にまとめ、できるだけこまめに報告しましょう。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5876" y="2584024"/>
            <a:ext cx="258917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4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1.</a:t>
            </a: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報告</a:t>
            </a:r>
            <a:r>
              <a:rPr lang="ja-JP" altLang="ja-JP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を切り出す</a:t>
            </a:r>
            <a:endParaRPr lang="ja-JP" altLang="en-US" sz="24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5876" y="3100781"/>
            <a:ext cx="9475671" cy="7764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ja-JP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ja-JP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</a:t>
            </a: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〇〇</a:t>
            </a:r>
            <a:r>
              <a:rPr lang="ja-JP" altLang="ja-JP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の件でご報告させていただきたいのですが、いま、お時閒よろしいでしょうか」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5876" y="4224949"/>
            <a:ext cx="412805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4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2.</a:t>
            </a: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上司に</a:t>
            </a:r>
            <a:r>
              <a:rPr lang="ja-JP" altLang="en-US" sz="24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途中経過</a:t>
            </a: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を聞かれた</a:t>
            </a:r>
            <a:endParaRPr lang="ja-JP" altLang="en-US" sz="2400">
              <a:solidFill>
                <a:schemeClr val="bg1"/>
              </a:solidFill>
              <a:latin typeface="游ゴシック" panose="020B0400000000000000" charset="-128"/>
              <a:ea typeface="游ゴシック" panose="020B0400000000000000" charset="-128"/>
              <a:cs typeface="Times New Roman" panose="02020603050405020304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5876" y="4741706"/>
            <a:ext cx="5089855" cy="7764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「報告が遅れまして、申し訳ございません」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35573" y="1583797"/>
            <a:ext cx="535915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4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3.</a:t>
            </a: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うまくいったことは謙虚に報告する</a:t>
            </a:r>
            <a:endParaRPr lang="ja-JP" altLang="en-US" sz="24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5573" y="2153098"/>
            <a:ext cx="9264867" cy="10727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「おかげさまで、よいご返事をいただくことができました。来月からお取引くださるとのことです」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5573" y="3732715"/>
            <a:ext cx="505138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4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4.</a:t>
            </a: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うまくいかな</a:t>
            </a:r>
            <a:r>
              <a:rPr lang="ja-JP" altLang="en-US" sz="24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かった</a:t>
            </a: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理由も正確に</a:t>
            </a:r>
            <a:endParaRPr lang="ja-JP" altLang="en-US" sz="24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5573" y="4299830"/>
            <a:ext cx="6995826" cy="7764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ja-JP" altLang="en-US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〇〇</a:t>
            </a: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の件 ご予算との関係で、今回は難しいとのお話でした」</a:t>
            </a:r>
            <a:endParaRPr lang="ja-JP" altLang="en-US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3200" b="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連絡</a:t>
            </a:r>
            <a:endParaRPr kumimoji="1" lang="ja-JP" altLang="en-US" sz="3200" b="0"/>
          </a:p>
        </p:txBody>
      </p:sp>
      <p:sp>
        <p:nvSpPr>
          <p:cNvPr id="5" name="コンテンツ プレースホルダー 2"/>
          <p:cNvSpPr txBox="1"/>
          <p:nvPr/>
        </p:nvSpPr>
        <p:spPr>
          <a:xfrm>
            <a:off x="457200" y="1489294"/>
            <a:ext cx="10722932" cy="87553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7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きちんと速絡をしないと、周囲に迷惑をかけてしまいます。自分の居場所や予定は明確にしておきましょう。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8938" y="2731169"/>
            <a:ext cx="412805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4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1.</a:t>
            </a: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直帰するときは了承を得る</a:t>
            </a:r>
            <a:endParaRPr lang="ja-JP" altLang="en-US" sz="24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938" y="3247926"/>
            <a:ext cx="10562507" cy="7764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</a:t>
            </a:r>
            <a:r>
              <a:rPr lang="en-US" altLang="ja-JP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A</a:t>
            </a: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社との打ち合わせが終了しました。このまま失礼させていただいても、よろしいでしょうか」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8938" y="4302424"/>
            <a:ext cx="102769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4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2.体調を崩したときは始業時間前に連絡する</a:t>
            </a:r>
            <a:endParaRPr lang="ja-JP" altLang="en-US" sz="2400">
              <a:solidFill>
                <a:schemeClr val="bg1"/>
              </a:solidFill>
              <a:latin typeface="游ゴシック" panose="020B0400000000000000" charset="-128"/>
              <a:ea typeface="游ゴシック" panose="020B0400000000000000" charset="-128"/>
              <a:cs typeface="Times New Roman" panose="02020603050405020304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8938" y="4819181"/>
            <a:ext cx="8090676" cy="7780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「来月の〇日に有給休暇を</a:t>
            </a: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いただき</a:t>
            </a: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たい</a:t>
            </a: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の</a:t>
            </a: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ですが、</a:t>
            </a: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よろし</a:t>
            </a: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いで</a:t>
            </a: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しょう</a:t>
            </a: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か」</a:t>
            </a:r>
            <a:endParaRPr lang="ja-JP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3200" b="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相談</a:t>
            </a:r>
            <a:endParaRPr kumimoji="1" lang="ja-JP" altLang="en-US" sz="3200" b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47253"/>
            <a:ext cx="10722932" cy="759920"/>
          </a:xfrm>
        </p:spPr>
        <p:txBody>
          <a:bodyPr/>
          <a:lstStyle/>
          <a:p>
            <a:pPr marL="0" indent="0">
              <a:buNone/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自分では判断できないとき、判断が難しいときは、上司や先輩に相談して助けてもらいましょう。相手の時間を割いてもらうのですから、言葉を選んでお願いします。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8938" y="2731169"/>
            <a:ext cx="628248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4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1.</a:t>
            </a: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上司の都合を優先させ、所要時間を伝える</a:t>
            </a:r>
            <a:endParaRPr lang="ja-JP" altLang="en-US" sz="24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8938" y="3247926"/>
            <a:ext cx="10988565" cy="10727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「お仕事中失礼いたします。ご相談させていただきたいことがございまして、</a:t>
            </a:r>
            <a:r>
              <a:rPr lang="en-US" altLang="ja-JP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O</a:t>
            </a: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分ほどお時間をいただけますでしょうか」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8938" y="4899808"/>
            <a:ext cx="689804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4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2.</a:t>
            </a: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込み入った相談の決まり文句は「折り入って」</a:t>
            </a:r>
            <a:endParaRPr lang="ja-JP" altLang="en-US" sz="2400">
              <a:solidFill>
                <a:schemeClr val="bg1"/>
              </a:solidFill>
              <a:ea typeface="游ゴシック" panose="020B040000000000000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938" y="5416565"/>
            <a:ext cx="9648795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「折り入ってご相談したいことがございます。お時間をいただいてもよろしいでしょうか」</a:t>
            </a:r>
            <a:endParaRPr lang="ja-JP" altLang="en-US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35876" y="2083926"/>
            <a:ext cx="611577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4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３.</a:t>
            </a:r>
            <a:r>
              <a:rPr lang="ja-JP" altLang="en-US" sz="24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相談を終えたら、感謝の気持ちを述べる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5876" y="2543543"/>
            <a:ext cx="6705682" cy="7764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例えば：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ja-JP" altLang="en-US" sz="18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/>
              </a:rPr>
              <a:t>「お忙しい中お時間をいただき、ありがとうございました」</a:t>
            </a:r>
            <a:endParaRPr lang="ja-JP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980" y="1608083"/>
            <a:ext cx="10208853" cy="4414344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9715" y="636431"/>
            <a:ext cx="3150158" cy="1325563"/>
          </a:xfrm>
        </p:spPr>
        <p:txBody>
          <a:bodyPr/>
          <a:lstStyle/>
          <a:p>
            <a:r>
              <a:rPr lang="ja-JP" altLang="en-US" sz="32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１．</a:t>
            </a:r>
            <a:r>
              <a:rPr lang="ja-JP" altLang="ja-JP" sz="32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尊敬語</a:t>
            </a:r>
            <a:endParaRPr kumimoji="1" lang="ja-JP" altLang="en-US" sz="32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33713" y="3619035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普通</a:t>
            </a: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「先生が 行く」</a:t>
            </a:r>
            <a:endParaRPr lang="en-US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尊敬語</a:t>
            </a: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「先生が いらっしゃる」</a:t>
            </a:r>
            <a:endParaRPr lang="en-US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33713" y="2032241"/>
            <a:ext cx="911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尊敬語には「いらっしゃる」「おっしゃる」などがあります。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8258" y="4902757"/>
            <a:ext cx="1102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尊敬語とは、主語となる人物の動作を高めて表現し、相手に対する敬意を表すために使われます。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0489" y="32025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</p:spTree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0489" y="646479"/>
            <a:ext cx="3150158" cy="1325563"/>
          </a:xfrm>
        </p:spPr>
        <p:txBody>
          <a:bodyPr/>
          <a:lstStyle/>
          <a:p>
            <a:r>
              <a:rPr lang="en-US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．</a:t>
            </a:r>
            <a:r>
              <a:rPr lang="ja-JP" altLang="en-US" sz="32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4487" y="3629083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普通</a:t>
            </a: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「私は　先生のお宅へ　行く」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ja-JP" altLang="en-US" sz="1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「私は　先生のお宅へ　伺う」</a:t>
            </a:r>
            <a:endParaRPr lang="en-US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4487" y="2042289"/>
            <a:ext cx="86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謙譲語には「伺う」「申し上げる」などがあります。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40489" y="32025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40489" y="4850872"/>
            <a:ext cx="102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謙譲語とは、話し手の動作を「伺う」のように言い換え、自分を低くし、相手を高める表現です。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0343" y="626382"/>
            <a:ext cx="7300127" cy="1325563"/>
          </a:xfrm>
        </p:spPr>
        <p:txBody>
          <a:bodyPr/>
          <a:lstStyle/>
          <a:p>
            <a:r>
              <a:rPr lang="en-US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．</a:t>
            </a:r>
            <a:r>
              <a:rPr lang="ja-JP" altLang="en-US" sz="32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en-US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（丁重語）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64341" y="3672880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普通：「私は　京都へ　行く」 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（丁重語）：「私は　京都へ　参ります」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4341" y="2022192"/>
            <a:ext cx="97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en-US" altLang="ja-JP" sz="20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sz="2000" kern="10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（丁重語）には「参る」「申す」などがあります。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0343" y="4895469"/>
            <a:ext cx="102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en-US" altLang="ja-JP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（丁重語）とは、話し手の動作を「参る」のように言い換えしました。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0489" y="32025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</p:spTree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4196" y="3669625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普通：「電車が　来る」　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（丁重語）：「電車が　参ります」　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34196" y="2032241"/>
            <a:ext cx="9730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時に、聞き手に丁重に述べるために使われることもあります。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有时用于礼貌地称呼听众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80198" y="4830817"/>
            <a:ext cx="102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この場合、「参る」は電車を低めておらず、単に聞き手に対して丁重な表現をしています。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110343" y="626382"/>
            <a:ext cx="7300127" cy="1325563"/>
          </a:xfrm>
        </p:spPr>
        <p:txBody>
          <a:bodyPr/>
          <a:lstStyle/>
          <a:p>
            <a:r>
              <a:rPr lang="en-US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．</a:t>
            </a:r>
            <a:r>
              <a:rPr lang="ja-JP" altLang="en-US" sz="32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謙譲語</a:t>
            </a:r>
            <a:r>
              <a:rPr lang="en-US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（丁重語）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0489" y="32025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198" y="636431"/>
            <a:ext cx="7300127" cy="1325563"/>
          </a:xfrm>
        </p:spPr>
        <p:txBody>
          <a:bodyPr/>
          <a:lstStyle/>
          <a:p>
            <a:r>
              <a:rPr lang="en-US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．</a:t>
            </a:r>
            <a:r>
              <a:rPr lang="ja-JP" altLang="en-US" sz="32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丁寧語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4196" y="3694024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普通：「こちらが　資料だ」　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丁寧語：「こちらが 資料です」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34196" y="2032241"/>
            <a:ext cx="973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丁寧語には「です」「ます」などがあります。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80198" y="4907552"/>
            <a:ext cx="102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丁寧語とは、「だ」を「です」と言い換え、聞き手に丁寧に述べる表現です。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0489" y="32025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</p:spTree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198" y="636431"/>
            <a:ext cx="7300127" cy="1325563"/>
          </a:xfrm>
        </p:spPr>
        <p:txBody>
          <a:bodyPr/>
          <a:lstStyle/>
          <a:p>
            <a:r>
              <a:rPr lang="en-US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．美化</a:t>
            </a:r>
            <a:r>
              <a:rPr lang="ja-JP" altLang="en-US" sz="32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語</a:t>
            </a:r>
            <a:endParaRPr kumimoji="1" lang="ja-JP" altLang="en-US" sz="3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4196" y="3642102"/>
            <a:ext cx="7013751" cy="1041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普通：「肉を使った料理と食後の酒」　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1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美化語</a:t>
            </a:r>
            <a:r>
              <a:rPr lang="ja-JP" altLang="en-US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：「お肉を使ったお料理と食後のお酒」</a:t>
            </a:r>
            <a:endParaRPr lang="ja-JP" altLang="en-US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34196" y="2032241"/>
            <a:ext cx="973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美化語は「お」や「ご」をつけることです。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80198" y="4773785"/>
            <a:ext cx="102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美化語とは、「お」ゃ「ご」をつけて言葉を美化する表現です。</a:t>
            </a:r>
            <a:endParaRPr lang="ja-JP" altLang="en-US" kern="10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0489" y="32025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kern="1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例えば：</a:t>
            </a:r>
            <a:endParaRPr lang="en-US" altLang="ja-JP" sz="1800" kern="10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</p:spTree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/>
          <p:cNvSpPr/>
          <p:nvPr/>
        </p:nvSpPr>
        <p:spPr>
          <a:xfrm>
            <a:off x="4910393" y="969380"/>
            <a:ext cx="6832593" cy="491924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370" y="2060837"/>
            <a:ext cx="4492169" cy="2736326"/>
          </a:xfrm>
        </p:spPr>
        <p:txBody>
          <a:bodyPr/>
          <a:lstStyle/>
          <a:p>
            <a:r>
              <a:rPr lang="ja-JP" altLang="ja-JP" sz="40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仕事の場面でよく使う言葉</a:t>
            </a:r>
            <a:endParaRPr kumimoji="1" lang="ja-JP" altLang="en-US" sz="40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97552" y="1737919"/>
            <a:ext cx="6058276" cy="338216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ja-JP" sz="26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「申す」と「申し上げる」</a:t>
            </a:r>
            <a:endParaRPr kumimoji="1" lang="en-US" altLang="ja-JP" sz="2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ja-JP" sz="26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「参る」と「伺う」</a:t>
            </a:r>
            <a:endParaRPr lang="ja-JP" altLang="ja-JP" sz="2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ja-JP" sz="26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「存じる」と「存じ上げる」</a:t>
            </a:r>
            <a:endParaRPr lang="ja-JP" altLang="ja-JP" sz="2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ja-JP" altLang="ja-JP" sz="26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「いただく」と「くださる」</a:t>
            </a:r>
            <a:endParaRPr lang="en-US" altLang="ja-JP" sz="2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ja-JP" altLang="ja-JP" sz="26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「了解しました」「承知しました」「承りました」「かしこまりました」</a:t>
            </a:r>
            <a:endParaRPr lang="en-US" altLang="ja-JP" sz="26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ja-JP" altLang="ja-JP" sz="2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Sine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49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0</TotalTime>
  <Words>2951</Words>
  <Application>WPS Presentation</Application>
  <PresentationFormat>ワイド画面</PresentationFormat>
  <Paragraphs>258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ＭＳ Ｐゴシック</vt:lpstr>
      <vt:lpstr>Wingdings</vt:lpstr>
      <vt:lpstr>游明朝</vt:lpstr>
      <vt:lpstr>Times New Roman</vt:lpstr>
      <vt:lpstr>DengXian</vt:lpstr>
      <vt:lpstr>Times New Roman</vt:lpstr>
      <vt:lpstr>游ゴシック</vt:lpstr>
      <vt:lpstr>Microsoft YaHei</vt:lpstr>
      <vt:lpstr>ＭＳ Ｐゴシック</vt:lpstr>
      <vt:lpstr>Arial Unicode MS</vt:lpstr>
      <vt:lpstr>SimSun</vt:lpstr>
      <vt:lpstr>Calibri</vt:lpstr>
      <vt:lpstr>SineVTI</vt:lpstr>
      <vt:lpstr>PowerPoint 演示文稿</vt:lpstr>
      <vt:lpstr>敬語の種類</vt:lpstr>
      <vt:lpstr>１．尊敬語</vt:lpstr>
      <vt:lpstr>2．謙譲語</vt:lpstr>
      <vt:lpstr>3．謙譲語Ⅱ（丁重語）</vt:lpstr>
      <vt:lpstr>3．謙譲語Ⅱ（丁重語）</vt:lpstr>
      <vt:lpstr>4．丁寧語</vt:lpstr>
      <vt:lpstr>5．美化語</vt:lpstr>
      <vt:lpstr>仕事の場面でよく使う言葉</vt:lpstr>
      <vt:lpstr>１．「申す」と「申し上げる」</vt:lpstr>
      <vt:lpstr>３．「存じる」と「存じ上げる」</vt:lpstr>
      <vt:lpstr>5．「了解しました」、「承知しました」、「承りました」、「かしこまりました」</vt:lpstr>
      <vt:lpstr>敬語の使い方</vt:lpstr>
      <vt:lpstr>Point１：自分から明るく爽やかにあいさつする</vt:lpstr>
      <vt:lpstr>PowerPoint 演示文稿</vt:lpstr>
      <vt:lpstr>Point２：相手を見ながら会話をする</vt:lpstr>
      <vt:lpstr>PowerPoint 演示文稿</vt:lpstr>
      <vt:lpstr>PowerPoint 演示文稿</vt:lpstr>
      <vt:lpstr>PowerPoint 演示文稿</vt:lpstr>
      <vt:lpstr>報告</vt:lpstr>
      <vt:lpstr>PowerPoint 演示文稿</vt:lpstr>
      <vt:lpstr>連絡</vt:lpstr>
      <vt:lpstr>相談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梅军 邓</dc:creator>
  <cp:lastModifiedBy>研修用</cp:lastModifiedBy>
  <cp:revision>3</cp:revision>
  <dcterms:created xsi:type="dcterms:W3CDTF">2024-09-09T07:29:00Z</dcterms:created>
  <dcterms:modified xsi:type="dcterms:W3CDTF">2024-09-20T02:03:26Z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6346A469DE8A4E65A0BD7E2DC5337775_12</vt:lpwstr>
  </property>
  <property fmtid="{D5CDD505-2E9C-101B-9397-08002B2CF9AE}" pid="3" name="KSOProductBuildVer">
    <vt:lpwstr>1041-12.2.0.17562</vt:lpwstr>
  </property>
</Properties>
</file>