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314" r:id="rId7"/>
    <p:sldId id="315" r:id="rId8"/>
    <p:sldId id="316" r:id="rId9"/>
    <p:sldId id="317" r:id="rId10"/>
    <p:sldId id="318" r:id="rId11"/>
    <p:sldId id="263" r:id="rId12"/>
    <p:sldId id="319" r:id="rId13"/>
    <p:sldId id="320" r:id="rId14"/>
    <p:sldId id="321" r:id="rId15"/>
    <p:sldId id="322" r:id="rId16"/>
    <p:sldId id="323" r:id="rId17"/>
    <p:sldId id="269" r:id="rId18"/>
    <p:sldId id="271" r:id="rId19"/>
    <p:sldId id="324" r:id="rId20"/>
    <p:sldId id="325" r:id="rId21"/>
    <p:sldId id="326" r:id="rId22"/>
    <p:sldId id="277" r:id="rId23"/>
    <p:sldId id="278" r:id="rId24"/>
    <p:sldId id="280" r:id="rId25"/>
    <p:sldId id="281" r:id="rId26"/>
    <p:sldId id="283" r:id="rId27"/>
    <p:sldId id="309" r:id="rId28"/>
    <p:sldId id="310" r:id="rId29"/>
    <p:sldId id="311" r:id="rId30"/>
    <p:sldId id="292" r:id="rId31"/>
    <p:sldId id="293" r:id="rId32"/>
    <p:sldId id="296" r:id="rId33"/>
    <p:sldId id="298" r:id="rId34"/>
    <p:sldId id="302" r:id="rId35"/>
    <p:sldId id="304" r:id="rId36"/>
    <p:sldId id="312" r:id="rId37"/>
    <p:sldId id="313" r:id="rId3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35" autoAdjust="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0065F-B24F-4F1C-A982-E55B149EF8C1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dirty="0" err="1"/>
              <a:t>皆様、こんにちは。今日は</a:t>
            </a:r>
            <a:r>
              <a:rPr lang="en-US" altLang="ja-JP" dirty="0"/>
              <a:t>、</a:t>
            </a:r>
            <a:r>
              <a:rPr lang="ja-JP" altLang="en-US" dirty="0"/>
              <a:t>敬語の基本</a:t>
            </a:r>
            <a:r>
              <a:rPr lang="en-US" altLang="ja-JP" dirty="0" err="1"/>
              <a:t>について検討します</a:t>
            </a:r>
            <a:r>
              <a:rPr lang="en-US" altLang="ja-JP" dirty="0"/>
              <a:t>。</a:t>
            </a: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dirty="0"/>
              <a:t>発表者は黄訳磊と</a:t>
            </a:r>
            <a:r>
              <a:rPr lang="ja-JP" altLang="en-US" b="0" dirty="0">
                <a:solidFill>
                  <a:schemeClr val="bg1"/>
                </a:solidFill>
              </a:rPr>
              <a:t>鄧梅軍さんです。</a:t>
            </a:r>
            <a:endParaRPr lang="en-US" altLang="ja-JP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dirty="0"/>
              <a:t>それでは、始めましょう</a:t>
            </a:r>
            <a:r>
              <a:rPr lang="en-US" altLang="ja-JP" dirty="0"/>
              <a:t>。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 dirty="0"/>
              <a:t>例文としては、</a:t>
            </a:r>
            <a:r>
              <a:rPr lang="ja-JP" altLang="en-US" sz="12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「部長に申しました通りでございます」</a:t>
            </a:r>
            <a:r>
              <a:rPr kumimoji="1" lang="ja-JP" altLang="en-US" sz="12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や　</a:t>
            </a:r>
            <a:r>
              <a:rPr lang="ja-JP" altLang="en-US" sz="12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「部長に申し上げました通りでございます」　があります。</a:t>
            </a:r>
            <a:endParaRPr lang="ja-JP" altLang="en-US" sz="1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「参る」は「行く」「来る」の謙譲語であり、「伺う」は「聞く」「尋ねる」「訪問する」の謙讓語です。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err="1">
                <a:latin typeface="Calibri" panose="020F0502020204030204"/>
                <a:ea typeface="Calibri" panose="020F0502020204030204"/>
                <a:cs typeface="Calibri" panose="020F0502020204030204"/>
              </a:rPr>
              <a:t>こちらのスライドにありますように、いくつかの敬語表現に誤り（あやまり）がございます。画面をご覧ください</a:t>
            </a:r>
            <a:r>
              <a:rPr lang="en-US" altLang="ja-JP">
                <a:latin typeface="Calibri" panose="020F0502020204030204"/>
                <a:ea typeface="Calibri" panose="020F0502020204030204"/>
                <a:cs typeface="Calibri" panose="020F0502020204030204"/>
              </a:rPr>
              <a:t>。</a:t>
            </a:r>
            <a:endParaRPr lang="en-US" altLang="ja-JP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 altLang="ja-JP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>
                <a:ea typeface="游ゴシック" panose="020B0400000000000000" charset="-128"/>
              </a:rPr>
              <a:t>敬語の種類は五つ（いつつ）に分けられます</a:t>
            </a:r>
            <a:r>
              <a:rPr lang="zh-CN" altLang="en-US" dirty="0">
                <a:ea typeface="游ゴシック" panose="020B0400000000000000" charset="-128"/>
              </a:rPr>
              <a:t>。</a:t>
            </a:r>
            <a:endParaRPr lang="en-US" altLang="zh-CN" dirty="0">
              <a:ea typeface="游ゴシック" panose="020B0400000000000000" charset="-128"/>
            </a:endParaRPr>
          </a:p>
          <a:p>
            <a:r>
              <a:rPr lang="ja-JP" altLang="en-US" dirty="0">
                <a:ea typeface="游ゴシック" panose="020B0400000000000000" charset="-128"/>
              </a:rPr>
              <a:t>それぞれは尊敬語、謙譲語、丁寧語、謙譲語</a:t>
            </a:r>
            <a:r>
              <a:rPr lang="en-US" altLang="ja-JP" dirty="0">
                <a:ea typeface="游ゴシック" panose="020B0400000000000000" charset="-128"/>
              </a:rPr>
              <a:t>Ⅱ</a:t>
            </a:r>
            <a:r>
              <a:rPr lang="ja-JP" altLang="en-US" dirty="0">
                <a:ea typeface="游ゴシック" panose="020B0400000000000000" charset="-128"/>
              </a:rPr>
              <a:t>、美化語です。</a:t>
            </a:r>
            <a:endParaRPr lang="ja-JP" altLang="en-US" dirty="0">
              <a:ea typeface="游ゴシック" panose="020B0400000000000000" charset="-128"/>
            </a:endParaRPr>
          </a:p>
          <a:p>
            <a:r>
              <a:rPr lang="ja-JP" altLang="en-US" dirty="0">
                <a:ea typeface="游ゴシック" panose="020B0400000000000000" charset="-128"/>
              </a:rPr>
              <a:t>尊敬語（そんけいご）</a:t>
            </a:r>
            <a:r>
              <a:rPr lang="zh-CN" altLang="en-US" dirty="0">
                <a:ea typeface="SimSun" panose="02010600030101010101" charset="-122"/>
              </a:rPr>
              <a:t>敬语</a:t>
            </a:r>
            <a:br>
              <a:rPr lang="en-US" altLang="ja-JP" dirty="0">
                <a:cs typeface="+mn-lt"/>
              </a:rPr>
            </a:br>
            <a:r>
              <a:rPr lang="ja-JP" altLang="en-US" dirty="0">
                <a:cs typeface="+mn-lt"/>
              </a:rPr>
              <a:t>謙譲語（けんじょうご）</a:t>
            </a:r>
            <a:r>
              <a:rPr lang="zh-CN" altLang="ja-JP" dirty="0">
                <a:cs typeface="+mn-lt"/>
              </a:rPr>
              <a:t>谦虚</a:t>
            </a:r>
            <a:r>
              <a:rPr lang="zh-CN" altLang="ja-JP" dirty="0">
                <a:cs typeface="+mn-lt"/>
              </a:rPr>
              <a:t>语</a:t>
            </a:r>
            <a:endParaRPr lang="zh-CN" altLang="ja-JP" dirty="0">
              <a:cs typeface="+mn-lt"/>
            </a:endParaRPr>
          </a:p>
          <a:p>
            <a:r>
              <a:rPr lang="ja-JP" altLang="ja-JP" dirty="0">
                <a:cs typeface="+mn-lt"/>
              </a:rPr>
              <a:t>丁重語（ていちょうご）</a:t>
            </a:r>
            <a:r>
              <a:rPr lang="zh-CN" altLang="ja-JP" dirty="0">
                <a:cs typeface="+mn-lt"/>
              </a:rPr>
              <a:t>礼貌</a:t>
            </a:r>
            <a:r>
              <a:rPr lang="zh-CN" altLang="ja-JP" dirty="0">
                <a:cs typeface="+mn-lt"/>
              </a:rPr>
              <a:t>用语</a:t>
            </a:r>
            <a:endParaRPr lang="zh-CN" altLang="ja-JP" dirty="0">
              <a:cs typeface="+mn-lt"/>
            </a:endParaRPr>
          </a:p>
          <a:p>
            <a:r>
              <a:rPr lang="ja-JP" altLang="ja-JP" dirty="0">
                <a:cs typeface="+mn-lt"/>
              </a:rPr>
              <a:t>丁寧語（ていねいご）</a:t>
            </a:r>
            <a:r>
              <a:rPr lang="zh-CN" altLang="ja-JP" dirty="0">
                <a:cs typeface="+mn-lt"/>
              </a:rPr>
              <a:t>敬语</a:t>
            </a:r>
            <a:endParaRPr lang="zh-CN" altLang="ja-JP" dirty="0">
              <a:cs typeface="+mn-lt"/>
            </a:endParaRPr>
          </a:p>
          <a:p>
            <a:r>
              <a:rPr lang="ja-JP" altLang="ja-JP" dirty="0">
                <a:cs typeface="+mn-lt"/>
              </a:rPr>
              <a:t>美化語（びかご）　</a:t>
            </a:r>
            <a:r>
              <a:rPr lang="zh-CN" altLang="ja-JP" dirty="0">
                <a:cs typeface="+mn-lt"/>
              </a:rPr>
              <a:t>文雅的形容事物的表达</a:t>
            </a:r>
            <a:r>
              <a:rPr lang="zh-CN" altLang="ja-JP" dirty="0">
                <a:cs typeface="+mn-lt"/>
              </a:rPr>
              <a:t>方式</a:t>
            </a:r>
            <a:endParaRPr lang="zh-CN" altLang="ja-JP" dirty="0">
              <a:cs typeface="+mn-lt"/>
            </a:endParaRPr>
          </a:p>
          <a:p>
            <a:endParaRPr lang="zh-CN" altLang="ja-JP" dirty="0">
              <a:cs typeface="+mn-lt"/>
            </a:endParaRPr>
          </a:p>
          <a:p>
            <a:endParaRPr lang="zh-CN" altLang="ja-JP" dirty="0">
              <a:cs typeface="+mn-lt"/>
            </a:endParaRPr>
          </a:p>
          <a:p>
            <a:endParaRPr lang="zh-CN" altLang="ja-JP" dirty="0">
              <a:cs typeface="+mn-lt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z="1800" kern="100" err="1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顔を合わせる（かお</a:t>
            </a:r>
            <a:r>
              <a:rPr lang="en-US" altLang="ja-JP" sz="1800" kern="100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）（</a:t>
            </a:r>
            <a:r>
              <a:rPr lang="en-US" altLang="ja-JP" sz="1800" kern="100" err="1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あわせる</a:t>
            </a:r>
            <a:r>
              <a:rPr lang="en-US" altLang="ja-JP" sz="1800" kern="100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） </a:t>
            </a:r>
            <a:r>
              <a:rPr lang="en-US" altLang="ja-JP" sz="1800" kern="100" err="1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職場（しょくば</a:t>
            </a:r>
            <a:r>
              <a:rPr lang="en-US" altLang="ja-JP" sz="1800" kern="100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）　　</a:t>
            </a:r>
            <a:r>
              <a:rPr lang="en-US" altLang="ja-JP" sz="1800" kern="100" err="1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周り（まわり</a:t>
            </a:r>
            <a:r>
              <a:rPr lang="en-US" altLang="ja-JP" sz="1800" kern="100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） </a:t>
            </a:r>
            <a:r>
              <a:rPr lang="en-US" altLang="ja-JP" sz="1800" kern="100" err="1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関係（かんけい</a:t>
            </a:r>
            <a:r>
              <a:rPr lang="en-US" altLang="ja-JP" sz="1800" kern="100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）</a:t>
            </a:r>
            <a:endParaRPr lang="en-US" altLang="ja-JP" sz="1800" kern="100">
              <a:latin typeface="SimSun" panose="02010600030101010101" charset="-122"/>
              <a:ea typeface="SimSun" panose="02010600030101010101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ja-JP" sz="1800" kern="100" err="1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加減（かげん</a:t>
            </a:r>
            <a:r>
              <a:rPr lang="en-US" altLang="ja-JP" sz="1800" kern="100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）　　</a:t>
            </a:r>
            <a:r>
              <a:rPr lang="en-US" altLang="ja-JP" sz="1800" kern="100" err="1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乱暴（らんぼう</a:t>
            </a:r>
            <a:r>
              <a:rPr lang="en-US" altLang="ja-JP" sz="1800" kern="100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）　　</a:t>
            </a:r>
            <a:r>
              <a:rPr lang="en-US" altLang="ja-JP" sz="1800" kern="100" err="1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周囲（しゅうい</a:t>
            </a:r>
            <a:r>
              <a:rPr lang="en-US" altLang="ja-JP" sz="1800" kern="100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）</a:t>
            </a:r>
            <a:endParaRPr lang="en-US" altLang="ja-JP" sz="1800" kern="100">
              <a:latin typeface="SimSun" panose="02010600030101010101" charset="-122"/>
              <a:ea typeface="SimSun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>
              <a:effectLst/>
              <a:latin typeface="游ゴシック" panose="020B0400000000000000" charset="-128"/>
              <a:ea typeface="游ゴシック" panose="020B0400000000000000" charset="-128"/>
              <a:cs typeface="Times New Roman" panose="02020603050405020304" pitchFamily="18" charset="0"/>
            </a:endParaRPr>
          </a:p>
          <a:p>
            <a:pPr>
              <a:defRPr/>
            </a:pPr>
            <a:endParaRPr lang="ja-JP" altLang="ja-JP" sz="1800" kern="100">
              <a:latin typeface="Yu Mincho Regular"/>
              <a:ea typeface="SimSun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社内では、</a:t>
            </a:r>
            <a:r>
              <a:rPr lang="ja-JP">
                <a:ea typeface="游ゴシック" panose="020B0400000000000000" charset="-128"/>
              </a:rPr>
              <a:t>私たちはこのような</a:t>
            </a:r>
            <a:r>
              <a:rPr lang="ja-JP" altLang="en-US">
                <a:ea typeface="游ゴシック" panose="020B0400000000000000" charset="-128"/>
              </a:rPr>
              <a:t>言葉</a:t>
            </a:r>
            <a:r>
              <a:rPr lang="ja-JP">
                <a:ea typeface="游ゴシック" panose="020B0400000000000000" charset="-128"/>
              </a:rPr>
              <a:t>をする必要があるかもしれません</a:t>
            </a:r>
            <a:r>
              <a:rPr lang="ja-JP" altLang="en-US">
                <a:ea typeface="游ゴシック" panose="020B0400000000000000" charset="-128"/>
              </a:rPr>
              <a:t>。</a:t>
            </a:r>
            <a:endParaRPr lang="en-US" altLang="ja-JP">
              <a:latin typeface="游ゴシック" panose="020B0400000000000000" charset="-128"/>
              <a:ea typeface="游ゴシック" panose="020B0400000000000000" charset="-128"/>
              <a:cs typeface="Calibri" panose="020F0502020204030204"/>
            </a:endParaRPr>
          </a:p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明るく爽やか（あかるく　さわやか）　　外出（がいしゅ）</a:t>
            </a:r>
            <a:endParaRPr lang="ja-JP">
              <a:ea typeface="游ゴシック" panose="020B0400000000000000" charset="-128"/>
            </a:endParaRPr>
          </a:p>
          <a:p>
            <a:r>
              <a:rPr lang="ja-JP" altLang="en-US">
                <a:latin typeface="游ゴシック" panose="020B0400000000000000" charset="-128"/>
                <a:ea typeface="游ゴシック" panose="020B0400000000000000" charset="-128"/>
                <a:cs typeface="Calibri" panose="020F0502020204030204"/>
              </a:rPr>
              <a:t>帰社（きしゃ）　　　退社(たいしゃ)　  諸説（しょせつ）　　</a:t>
            </a:r>
            <a:endParaRPr lang="ja-JP" altLang="en-US">
              <a:ea typeface="游ゴシック" panose="020B0400000000000000" charset="-128"/>
            </a:endParaRPr>
          </a:p>
          <a:p>
            <a:r>
              <a:rPr lang="ja-JP" altLang="en-US">
                <a:latin typeface="游ゴシック" panose="020B0400000000000000" charset="-128"/>
                <a:ea typeface="游ゴシック" panose="020B0400000000000000" charset="-128"/>
                <a:cs typeface="Calibri" panose="020F0502020204030204"/>
              </a:rPr>
              <a:t>苦労（くろう）　　　　通常（つうじょう）　　　目上（めうえ）</a:t>
            </a:r>
            <a:endParaRPr lang="ja-JP" altLang="en-US">
              <a:latin typeface="游ゴシック" panose="020B0400000000000000" charset="-128"/>
              <a:ea typeface="游ゴシック" panose="020B0400000000000000" charset="-128"/>
              <a:cs typeface="Calibri" panose="020F0502020204030204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>
                <a:ea typeface="游ゴシック" panose="020B0400000000000000" charset="-128"/>
              </a:rPr>
              <a:t>自己紹介をするとき</a:t>
            </a:r>
            <a:r>
              <a:rPr lang="ja-JP" altLang="en-US">
                <a:ea typeface="游ゴシック" panose="020B0400000000000000" charset="-128"/>
              </a:rPr>
              <a:t>、</a:t>
            </a:r>
            <a:r>
              <a:rPr lang="ja-JP">
                <a:ea typeface="游ゴシック" panose="020B0400000000000000" charset="-128"/>
              </a:rPr>
              <a:t>前向きな気持ちを持って</a:t>
            </a:r>
            <a:r>
              <a:rPr lang="ja-JP" altLang="en-US">
                <a:ea typeface="游ゴシック" panose="020B0400000000000000" charset="-128"/>
              </a:rPr>
              <a:t>います</a:t>
            </a:r>
            <a:endParaRPr lang="en-US" altLang="ja-JP">
              <a:ea typeface="游ゴシック" panose="020B0400000000000000" charset="-128"/>
            </a:endParaRPr>
          </a:p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前向きな（まえむきな）　　</a:t>
            </a:r>
            <a:endParaRPr lang="ja-JP"/>
          </a:p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田中一郎（たなかいちろう）　　本日（ほんじつ）</a:t>
            </a:r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勤め（つとめ）</a:t>
            </a:r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相手を見ながら会話をする</a:t>
            </a:r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  <a:p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仕上げ（しあげ）　　抱えて（かかえて）　返事（へんじ）　　</a:t>
            </a:r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  <a:p>
            <a:r>
              <a:rPr lang="ja-JP" altLang="en-US">
                <a:latin typeface="游ゴシック" panose="020B0400000000000000" charset="-128"/>
                <a:ea typeface="游ゴシック" panose="020B0400000000000000" charset="-128"/>
                <a:cs typeface="Calibri" panose="020F0502020204030204"/>
              </a:rPr>
              <a:t>急（きゅう）　　頼まれた（たのまれた）　　抱えて（かかえて）</a:t>
            </a:r>
            <a:endParaRPr lang="ja-JP" altLang="en-US">
              <a:latin typeface="游ゴシック" panose="020B0400000000000000" charset="-128"/>
              <a:ea typeface="游ゴシック" panose="020B0400000000000000" charset="-128"/>
              <a:cs typeface="Calibri" panose="020F0502020204030204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予定（よてい）　　命じられた（めいじ）</a:t>
            </a:r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𠮟られて（しかられて）</a:t>
            </a:r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不注意（ふちゅうい）　迷惑（めいわく）</a:t>
            </a:r>
            <a:endParaRPr lang="ja-JP"/>
          </a:p>
          <a:p>
            <a:r>
              <a:rPr lang="ja-JP" altLang="en-US">
                <a:latin typeface="游ゴシック" panose="020B0400000000000000" charset="-128"/>
                <a:ea typeface="游ゴシック" panose="020B0400000000000000" charset="-128"/>
                <a:cs typeface="Calibri" panose="020F0502020204030204"/>
              </a:rPr>
              <a:t>以後（いご）</a:t>
            </a:r>
            <a:endParaRPr lang="ja-JP" altLang="en-US">
              <a:latin typeface="游ゴシック" panose="020B0400000000000000" charset="-128"/>
              <a:ea typeface="游ゴシック" panose="020B0400000000000000" charset="-128"/>
              <a:cs typeface="Calibri" panose="020F0502020204030204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謙虚（けんきょ）　　</a:t>
            </a:r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恐れ入ります（おそれいります）</a:t>
            </a:r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誘われた（さそわれた）</a:t>
            </a:r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光栄（こうえい）    余る（あまる）</a:t>
            </a:r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喜んで（よろこんで）　　約束（やくそく）　　次回（じかい）</a:t>
            </a:r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latin typeface="Calibri" panose="020F0502020204030204"/>
                <a:ea typeface="Calibri" panose="020F0502020204030204"/>
                <a:cs typeface="Calibri" panose="020F0502020204030204"/>
              </a:rPr>
              <a:t>発言（はつげん）　　</a:t>
            </a:r>
            <a:endParaRPr lang="ja-JP" altLang="en-US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ja-JP" altLang="en-US">
                <a:latin typeface="Calibri" panose="020F0502020204030204"/>
                <a:ea typeface="Calibri" panose="020F0502020204030204"/>
                <a:cs typeface="Calibri" panose="020F0502020204030204"/>
              </a:rPr>
              <a:t>詳しく（くわしく）</a:t>
            </a:r>
            <a:endParaRPr lang="ja-JP" altLang="en-US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ja-JP" altLang="en-US">
                <a:latin typeface="Calibri" panose="020F0502020204030204"/>
                <a:ea typeface="Calibri" panose="020F0502020204030204"/>
                <a:cs typeface="Calibri" panose="020F0502020204030204"/>
              </a:rPr>
              <a:t>提案（ていあん）</a:t>
            </a:r>
            <a:endParaRPr lang="ja-JP" altLang="en-US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偉そうに（えらそう）　　同意（どうい）</a:t>
            </a:r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  <a:p>
            <a:r>
              <a:rPr lang="ja-JP" altLang="en-US">
                <a:latin typeface="游ゴシック" panose="020B0400000000000000" charset="-128"/>
                <a:ea typeface="游ゴシック" panose="020B0400000000000000" charset="-128"/>
                <a:cs typeface="Calibri" panose="020F0502020204030204"/>
              </a:rPr>
              <a:t>意見（いけん）　　賛成（さんせい）</a:t>
            </a:r>
            <a:endParaRPr lang="ja-JP">
              <a:latin typeface="游ゴシック" panose="020B0400000000000000" charset="-128"/>
              <a:ea typeface="游ゴシック" panose="020B0400000000000000" charset="-128"/>
              <a:cs typeface="Calibri" panose="020F0502020204030204"/>
            </a:endParaRPr>
          </a:p>
          <a:p>
            <a:r>
              <a:rPr lang="ja-JP" altLang="en-US">
                <a:latin typeface="游ゴシック" panose="020B0400000000000000" charset="-128"/>
                <a:ea typeface="游ゴシック" panose="020B0400000000000000" charset="-128"/>
                <a:cs typeface="Calibri" panose="020F0502020204030204"/>
              </a:rPr>
              <a:t>反対（はんたい）　　認めて（みとめて）</a:t>
            </a:r>
            <a:endParaRPr lang="ja-JP">
              <a:ea typeface="游ゴシック" panose="020B0400000000000000" charset="-128"/>
            </a:endParaRPr>
          </a:p>
          <a:p>
            <a:r>
              <a:rPr lang="ja-JP" altLang="en-US">
                <a:latin typeface="游ゴシック" panose="020B0400000000000000" charset="-128"/>
                <a:ea typeface="游ゴシック" panose="020B0400000000000000" charset="-128"/>
                <a:cs typeface="Calibri" panose="020F0502020204030204"/>
              </a:rPr>
              <a:t>一理（いちり）</a:t>
            </a:r>
            <a:endParaRPr lang="ja-JP" altLang="en-US">
              <a:latin typeface="游ゴシック" panose="020B0400000000000000" charset="-128"/>
              <a:ea typeface="游ゴシック" panose="020B0400000000000000" charset="-128"/>
              <a:cs typeface="Calibri" panose="020F0502020204030204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基本を押さえて（おさえて）スムーズに仕事をする</a:t>
            </a:r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行う（おこなう）</a:t>
            </a:r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的確（てきかく）</a:t>
            </a:r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>
                <a:ea typeface="游ゴシック" panose="020B0400000000000000" charset="-128"/>
              </a:rPr>
              <a:t>「</a:t>
            </a:r>
            <a:r>
              <a:rPr lang="ja-JP" altLang="en-US">
                <a:ea typeface="游ゴシック" panose="020B0400000000000000" charset="-128"/>
              </a:rPr>
              <a:t>報告</a:t>
            </a:r>
            <a:r>
              <a:rPr lang="ja-JP">
                <a:ea typeface="游ゴシック" panose="020B0400000000000000" charset="-128"/>
              </a:rPr>
              <a:t>」</a:t>
            </a:r>
            <a:r>
              <a:rPr lang="ja-JP" altLang="en-US">
                <a:ea typeface="游ゴシック" panose="020B0400000000000000" charset="-128"/>
              </a:rPr>
              <a:t>（ほうこく）</a:t>
            </a:r>
            <a:r>
              <a:rPr lang="ja-JP">
                <a:ea typeface="游ゴシック" panose="020B0400000000000000" charset="-128"/>
              </a:rPr>
              <a:t>では、以下（いか）の</a:t>
            </a:r>
            <a:r>
              <a:rPr lang="en-US" altLang="ja-JP">
                <a:ea typeface="游ゴシック" panose="020B0400000000000000" charset="-128"/>
              </a:rPr>
              <a:t>4</a:t>
            </a:r>
            <a:r>
              <a:rPr lang="ja-JP">
                <a:ea typeface="游ゴシック" panose="020B0400000000000000" charset="-128"/>
              </a:rPr>
              <a:t>つの場面を例（れい）にとります。</a:t>
            </a:r>
            <a:endParaRPr lang="ja-JP">
              <a:ea typeface="游ゴシック" panose="020B0400000000000000" charset="-128"/>
            </a:endParaRPr>
          </a:p>
          <a:p>
            <a:r>
              <a:rPr lang="ja-JP" altLang="en-US">
                <a:ea typeface="游ゴシック" panose="020B0400000000000000" charset="-128"/>
              </a:rPr>
              <a:t>怠って（おこたって）　　独断（どくだん）　　要点（ようてん）　　　</a:t>
            </a:r>
            <a:endParaRPr lang="ja-JP" altLang="en-US">
              <a:ea typeface="游ゴシック" panose="020B0400000000000000" charset="-128"/>
            </a:endParaRPr>
          </a:p>
          <a:p>
            <a:endParaRPr lang="ja-JP" altLang="en-US">
              <a:ea typeface="游ゴシック" panose="020B0400000000000000" charset="-128"/>
            </a:endParaRPr>
          </a:p>
          <a:p>
            <a:r>
              <a:rPr lang="ja-JP" altLang="en-US">
                <a:ea typeface="游ゴシック" panose="020B0400000000000000" charset="-128"/>
              </a:rPr>
              <a:t>途中経過（とちゅうけいか）</a:t>
            </a:r>
            <a:endParaRPr lang="ja-JP" altLang="en-US">
              <a:ea typeface="游ゴシック" panose="020B040000000000000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 dirty="0"/>
              <a:t>普通の文は「先生が行く」です。</a:t>
            </a:r>
            <a:endParaRPr lang="ja-JP" altLang="en-US" dirty="0"/>
          </a:p>
          <a:p>
            <a:r>
              <a:rPr lang="ja-JP" altLang="en-US" dirty="0"/>
              <a:t>尊敬語を使う文は「先生がいらっしゃる」です。</a:t>
            </a:r>
            <a:endParaRPr lang="en-US" altLang="ja-JP" dirty="0"/>
          </a:p>
          <a:p>
            <a:endParaRPr lang="ja-JP" altLang="en-US" dirty="0"/>
          </a:p>
          <a:p>
            <a:r>
              <a:rPr lang="ja-JP" altLang="en-US" dirty="0"/>
              <a:t>尊敬語とは、主語となる人物の動作を高めて表現し、相手に対する敬意を表すために使われます。</a:t>
            </a:r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主語（しゅご）</a:t>
            </a:r>
            <a:r>
              <a:rPr lang="zh-CN" altLang="ja-JP" dirty="0"/>
              <a:t>主语</a:t>
            </a:r>
            <a:endParaRPr lang="zh-CN" altLang="ja-JP" dirty="0"/>
          </a:p>
          <a:p>
            <a:r>
              <a:rPr lang="ja-JP" altLang="ja-JP" dirty="0"/>
              <a:t>人物（じんぶつ）</a:t>
            </a:r>
            <a:r>
              <a:rPr lang="zh-CN" altLang="ja-JP" dirty="0"/>
              <a:t>人物</a:t>
            </a:r>
            <a:endParaRPr lang="zh-CN" altLang="ja-JP" dirty="0"/>
          </a:p>
          <a:p>
            <a:r>
              <a:rPr lang="ja-JP" altLang="zh-CN" dirty="0"/>
              <a:t>動作（どうさ）</a:t>
            </a:r>
            <a:r>
              <a:rPr lang="zh-CN" altLang="ja-JP" dirty="0"/>
              <a:t>动作</a:t>
            </a:r>
            <a:endParaRPr lang="zh-CN" altLang="ja-JP" dirty="0"/>
          </a:p>
          <a:p>
            <a:r>
              <a:rPr lang="ja-JP" altLang="zh-CN" dirty="0"/>
              <a:t>表現（ひょうげん）</a:t>
            </a:r>
            <a:r>
              <a:rPr lang="zh-CN" altLang="zh-CN" dirty="0"/>
              <a:t>表达</a:t>
            </a:r>
            <a:endParaRPr lang="zh-CN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謙虚（けんきょ）　　返事（へんじ）　　取引（とりひき）</a:t>
            </a:r>
            <a:endParaRPr lang="en-US" altLang="ja-JP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理由（りゆう）　　予算（よさん）　　関係（かんけい）</a:t>
            </a:r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>
                <a:ea typeface="游ゴシック" panose="020B0400000000000000" charset="-128"/>
              </a:rPr>
              <a:t>「</a:t>
            </a:r>
            <a:r>
              <a:rPr lang="ja-JP" altLang="en-US">
                <a:ea typeface="游ゴシック" panose="020B0400000000000000" charset="-128"/>
              </a:rPr>
              <a:t>連絡</a:t>
            </a:r>
            <a:r>
              <a:rPr lang="ja-JP">
                <a:ea typeface="游ゴシック" panose="020B0400000000000000" charset="-128"/>
              </a:rPr>
              <a:t>」では、以下（いか）の</a:t>
            </a:r>
            <a:r>
              <a:rPr lang="en-US" altLang="ja-JP">
                <a:ea typeface="游ゴシック" panose="020B0400000000000000" charset="-128"/>
              </a:rPr>
              <a:t>6</a:t>
            </a:r>
            <a:r>
              <a:rPr lang="ja-JP">
                <a:ea typeface="游ゴシック" panose="020B0400000000000000" charset="-128"/>
              </a:rPr>
              <a:t>つ</a:t>
            </a:r>
            <a:r>
              <a:rPr lang="ja-JP" altLang="en-US">
                <a:ea typeface="游ゴシック" panose="020B0400000000000000" charset="-128"/>
              </a:rPr>
              <a:t>（むっつ）</a:t>
            </a:r>
            <a:r>
              <a:rPr lang="ja-JP">
                <a:ea typeface="游ゴシック" panose="020B0400000000000000" charset="-128"/>
              </a:rPr>
              <a:t>の場面を例（れい）にとります。</a:t>
            </a:r>
            <a:endParaRPr lang="ja-JP">
              <a:ea typeface="游ゴシック" panose="020B0400000000000000" charset="-128"/>
            </a:endParaRPr>
          </a:p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直帰（ちょっき）　　了承（りょうしょう）　　得る（える）　　</a:t>
            </a:r>
            <a:r>
              <a:rPr lang="ja-JP">
                <a:ea typeface="游ゴシック" panose="020B0400000000000000" charset="-128"/>
              </a:rPr>
              <a:t>打ち合わせ</a:t>
            </a:r>
            <a:r>
              <a:rPr lang="ja-JP" altLang="en-US">
                <a:ea typeface="游ゴシック" panose="020B0400000000000000" charset="-128"/>
              </a:rPr>
              <a:t>（うちあわせ）　　事項（じこう）</a:t>
            </a:r>
            <a:endParaRPr lang="ja-JP"/>
          </a:p>
          <a:p>
            <a:r>
              <a:rPr lang="ja-JP" altLang="en-US">
                <a:latin typeface="游ゴシック" panose="020B0400000000000000" charset="-128"/>
                <a:ea typeface="游ゴシック" panose="020B0400000000000000" charset="-128"/>
                <a:cs typeface="Calibri" panose="020F0502020204030204"/>
              </a:rPr>
              <a:t>有給休暇（ゆうきゅうきゅうか）</a:t>
            </a:r>
            <a:endParaRPr lang="ja-JP" altLang="en-US">
              <a:latin typeface="游ゴシック" panose="020B0400000000000000" charset="-128"/>
              <a:ea typeface="游ゴシック" panose="020B0400000000000000" charset="-128"/>
              <a:cs typeface="Calibri" panose="020F0502020204030204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err="1">
                <a:latin typeface="Calibri" panose="020F0502020204030204"/>
                <a:ea typeface="Calibri" panose="020F0502020204030204"/>
                <a:cs typeface="Calibri" panose="020F0502020204030204"/>
              </a:rPr>
              <a:t>体調（たいちょう</a:t>
            </a:r>
            <a:r>
              <a:rPr lang="en-US" altLang="ja-JP">
                <a:latin typeface="Calibri" panose="020F0502020204030204"/>
                <a:ea typeface="Calibri" panose="020F0502020204030204"/>
                <a:cs typeface="Calibri" panose="020F0502020204030204"/>
              </a:rPr>
              <a:t>）　　</a:t>
            </a:r>
            <a:r>
              <a:rPr lang="en-US" altLang="ja-JP" err="1">
                <a:latin typeface="Calibri" panose="020F0502020204030204"/>
                <a:ea typeface="Calibri" panose="020F0502020204030204"/>
                <a:cs typeface="Calibri" panose="020F0502020204030204"/>
              </a:rPr>
              <a:t>本日（ほんじつ</a:t>
            </a:r>
            <a:r>
              <a:rPr lang="en-US" altLang="ja-JP">
                <a:latin typeface="Calibri" panose="020F0502020204030204"/>
                <a:ea typeface="Calibri" panose="020F0502020204030204"/>
                <a:cs typeface="Calibri" panose="020F0502020204030204"/>
              </a:rPr>
              <a:t>）　　</a:t>
            </a:r>
            <a:endParaRPr lang="en-US" altLang="ja-JP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altLang="ja-JP" err="1">
                <a:latin typeface="Calibri" panose="020F0502020204030204"/>
                <a:ea typeface="Calibri" panose="020F0502020204030204"/>
                <a:cs typeface="Calibri" panose="020F0502020204030204"/>
              </a:rPr>
              <a:t>崩した（くずした</a:t>
            </a:r>
            <a:r>
              <a:rPr lang="en-US" altLang="ja-JP">
                <a:latin typeface="Calibri" panose="020F0502020204030204"/>
                <a:ea typeface="Calibri" panose="020F0502020204030204"/>
                <a:cs typeface="Calibri" panose="020F0502020204030204"/>
              </a:rPr>
              <a:t>）　　</a:t>
            </a:r>
            <a:r>
              <a:rPr lang="en-US" altLang="ja-JP" err="1">
                <a:latin typeface="Calibri" panose="020F0502020204030204"/>
                <a:ea typeface="Calibri" panose="020F0502020204030204"/>
                <a:cs typeface="Calibri" panose="020F0502020204030204"/>
              </a:rPr>
              <a:t>始業時間（しぎょうじかん</a:t>
            </a:r>
            <a:r>
              <a:rPr lang="en-US" altLang="ja-JP">
                <a:latin typeface="Calibri" panose="020F0502020204030204"/>
                <a:ea typeface="Calibri" panose="020F0502020204030204"/>
                <a:cs typeface="Calibri" panose="020F0502020204030204"/>
              </a:rPr>
              <a:t>）　　</a:t>
            </a:r>
            <a:r>
              <a:rPr lang="en-US" altLang="ja-JP" err="1">
                <a:latin typeface="Calibri" panose="020F0502020204030204"/>
                <a:ea typeface="Calibri" panose="020F0502020204030204"/>
                <a:cs typeface="Calibri" panose="020F0502020204030204"/>
              </a:rPr>
              <a:t>到着予定時刻（とうちゃく</a:t>
            </a:r>
            <a:r>
              <a:rPr lang="en-US" altLang="ja-JP">
                <a:latin typeface="Calibri" panose="020F0502020204030204"/>
                <a:ea typeface="Calibri" panose="020F0502020204030204"/>
                <a:cs typeface="Calibri" panose="020F0502020204030204"/>
              </a:rPr>
              <a:t>　</a:t>
            </a:r>
            <a:r>
              <a:rPr lang="en-US" altLang="ja-JP" err="1">
                <a:latin typeface="Calibri" panose="020F0502020204030204"/>
                <a:ea typeface="Calibri" panose="020F0502020204030204"/>
                <a:cs typeface="Calibri" panose="020F0502020204030204"/>
              </a:rPr>
              <a:t>よてい</a:t>
            </a:r>
            <a:r>
              <a:rPr lang="en-US" altLang="ja-JP">
                <a:latin typeface="Calibri" panose="020F0502020204030204"/>
                <a:ea typeface="Calibri" panose="020F0502020204030204"/>
                <a:cs typeface="Calibri" panose="020F0502020204030204"/>
              </a:rPr>
              <a:t>　</a:t>
            </a:r>
            <a:r>
              <a:rPr lang="en-US" altLang="ja-JP" err="1">
                <a:latin typeface="Calibri" panose="020F0502020204030204"/>
                <a:ea typeface="Calibri" panose="020F0502020204030204"/>
                <a:cs typeface="Calibri" panose="020F0502020204030204"/>
              </a:rPr>
              <a:t>じこく</a:t>
            </a:r>
            <a:r>
              <a:rPr lang="en-US" altLang="ja-JP">
                <a:latin typeface="Calibri" panose="020F0502020204030204"/>
                <a:ea typeface="Calibri" panose="020F0502020204030204"/>
                <a:cs typeface="Calibri" panose="020F0502020204030204"/>
              </a:rPr>
              <a:t>）　　</a:t>
            </a:r>
            <a:r>
              <a:rPr lang="en-US" altLang="ja-JP" err="1">
                <a:latin typeface="Calibri" panose="020F0502020204030204"/>
                <a:ea typeface="Calibri" panose="020F0502020204030204"/>
                <a:cs typeface="Calibri" panose="020F0502020204030204"/>
              </a:rPr>
              <a:t>出社（しゅっしゃ</a:t>
            </a:r>
            <a:r>
              <a:rPr lang="en-US" altLang="ja-JP">
                <a:latin typeface="Calibri" panose="020F0502020204030204"/>
                <a:ea typeface="Calibri" panose="020F0502020204030204"/>
                <a:cs typeface="Calibri" panose="020F0502020204030204"/>
              </a:rPr>
              <a:t>）</a:t>
            </a:r>
            <a:endParaRPr lang="en-US"/>
          </a:p>
          <a:p>
            <a:r>
              <a:rPr lang="en-US" altLang="ja-JP" err="1">
                <a:latin typeface="Calibri" panose="020F0502020204030204"/>
                <a:ea typeface="Calibri" panose="020F0502020204030204"/>
                <a:cs typeface="Calibri" panose="020F0502020204030204"/>
              </a:rPr>
              <a:t>職場（しょくば</a:t>
            </a:r>
            <a:r>
              <a:rPr lang="en-US" altLang="ja-JP">
                <a:latin typeface="Calibri" panose="020F0502020204030204"/>
                <a:ea typeface="Calibri" panose="020F0502020204030204"/>
                <a:cs typeface="Calibri" panose="020F0502020204030204"/>
              </a:rPr>
              <a:t>）　　</a:t>
            </a:r>
            <a:r>
              <a:rPr lang="en-US" altLang="ja-JP" err="1">
                <a:latin typeface="Calibri" panose="020F0502020204030204"/>
                <a:ea typeface="Calibri" panose="020F0502020204030204"/>
                <a:cs typeface="Calibri" panose="020F0502020204030204"/>
              </a:rPr>
              <a:t>一言（ひとこと</a:t>
            </a:r>
            <a:r>
              <a:rPr lang="en-US" altLang="ja-JP">
                <a:latin typeface="Calibri" panose="020F0502020204030204"/>
                <a:ea typeface="Calibri" panose="020F0502020204030204"/>
                <a:cs typeface="Calibri" panose="020F0502020204030204"/>
              </a:rPr>
              <a:t>）　　</a:t>
            </a:r>
            <a:r>
              <a:rPr lang="en-US" altLang="ja-JP" err="1">
                <a:latin typeface="Calibri" panose="020F0502020204030204"/>
                <a:ea typeface="Calibri" panose="020F0502020204030204"/>
                <a:cs typeface="Calibri" panose="020F0502020204030204"/>
              </a:rPr>
              <a:t>迷惑（めいわく</a:t>
            </a:r>
            <a:r>
              <a:rPr lang="en-US" altLang="ja-JP">
                <a:latin typeface="Calibri" panose="020F0502020204030204"/>
                <a:ea typeface="Calibri" panose="020F0502020204030204"/>
                <a:cs typeface="Calibri" panose="020F0502020204030204"/>
              </a:rPr>
              <a:t>）</a:t>
            </a:r>
            <a:endParaRPr lang="en-US" altLang="ja-JP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ea typeface="游ゴシック" panose="020B0400000000000000" charset="-128"/>
              </a:rPr>
              <a:t>「相談」</a:t>
            </a:r>
            <a:r>
              <a:rPr lang="ja-JP">
                <a:ea typeface="游ゴシック" panose="020B0400000000000000" charset="-128"/>
              </a:rPr>
              <a:t>では、</a:t>
            </a:r>
            <a:r>
              <a:rPr lang="ja-JP" altLang="en-US">
                <a:ea typeface="游ゴシック" panose="020B0400000000000000" charset="-128"/>
              </a:rPr>
              <a:t>以下（いか）</a:t>
            </a:r>
            <a:r>
              <a:rPr lang="ja-JP">
                <a:ea typeface="游ゴシック" panose="020B0400000000000000" charset="-128"/>
              </a:rPr>
              <a:t>の</a:t>
            </a:r>
            <a:r>
              <a:rPr lang="en-US" altLang="ja-JP">
                <a:ea typeface="游ゴシック" panose="020B0400000000000000" charset="-128"/>
              </a:rPr>
              <a:t>4</a:t>
            </a:r>
            <a:r>
              <a:rPr lang="ja-JP" altLang="en-US">
                <a:ea typeface="游ゴシック" panose="020B0400000000000000" charset="-128"/>
              </a:rPr>
              <a:t>つ（よっつ）</a:t>
            </a:r>
            <a:r>
              <a:rPr lang="ja-JP">
                <a:ea typeface="游ゴシック" panose="020B0400000000000000" charset="-128"/>
              </a:rPr>
              <a:t>の</a:t>
            </a:r>
            <a:r>
              <a:rPr lang="ja-JP" altLang="en-US">
                <a:ea typeface="游ゴシック" panose="020B0400000000000000" charset="-128"/>
              </a:rPr>
              <a:t>場面</a:t>
            </a:r>
            <a:r>
              <a:rPr lang="ja-JP">
                <a:ea typeface="游ゴシック" panose="020B0400000000000000" charset="-128"/>
              </a:rPr>
              <a:t>を</a:t>
            </a:r>
            <a:r>
              <a:rPr lang="ja-JP" altLang="en-US">
                <a:ea typeface="游ゴシック" panose="020B0400000000000000" charset="-128"/>
              </a:rPr>
              <a:t>例（れい）にとり</a:t>
            </a:r>
            <a:r>
              <a:rPr lang="ja-JP">
                <a:ea typeface="游ゴシック" panose="020B0400000000000000" charset="-128"/>
              </a:rPr>
              <a:t>ます</a:t>
            </a:r>
            <a:r>
              <a:rPr lang="ja-JP" altLang="en-US">
                <a:ea typeface="游ゴシック" panose="020B0400000000000000" charset="-128"/>
              </a:rPr>
              <a:t>。</a:t>
            </a:r>
            <a:endParaRPr lang="ja-JP">
              <a:ea typeface="游ゴシック" panose="020B0400000000000000" charset="-128"/>
            </a:endParaRPr>
          </a:p>
          <a:p>
            <a:r>
              <a:rPr lang="ja-JP"/>
              <a:t>相談（そうだん）　　判断（はんだん）　</a:t>
            </a:r>
            <a:endParaRPr lang="ja-JP"/>
          </a:p>
          <a:p>
            <a:r>
              <a:rPr lang="ja-JP" altLang="en-US">
                <a:ea typeface="游ゴシック" panose="020B0400000000000000" charset="-128"/>
              </a:rPr>
              <a:t>上司（じょうし）　　都合（つごう）　　優先（ゆうせん）　　所要（しょよう）　　つたえる</a:t>
            </a:r>
            <a:endParaRPr lang="ja-JP" altLang="en-US">
              <a:ea typeface="游ゴシック" panose="020B0400000000000000" charset="-128"/>
            </a:endParaRPr>
          </a:p>
          <a:p>
            <a:r>
              <a:rPr lang="ja-JP" altLang="en-US">
                <a:ea typeface="游ゴシック" panose="020B0400000000000000" charset="-128"/>
              </a:rPr>
              <a:t>指導（しどう）</a:t>
            </a:r>
            <a:endParaRPr lang="ja-JP" altLang="en-US">
              <a:ea typeface="游ゴシック" panose="020B0400000000000000" charset="-128"/>
            </a:endParaRPr>
          </a:p>
          <a:p>
            <a:r>
              <a:rPr lang="ja-JP" altLang="en-US">
                <a:ea typeface="游ゴシック" panose="020B0400000000000000" charset="-128"/>
              </a:rPr>
              <a:t>込み入った（こみいった）　　　文句（もんく）　　折り入って（おりいって）</a:t>
            </a:r>
            <a:endParaRPr lang="ja-JP" altLang="en-US">
              <a:ea typeface="游ゴシック" panose="020B040000000000000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err="1">
                <a:latin typeface="Calibri" panose="020F0502020204030204"/>
                <a:ea typeface="Calibri" panose="020F0502020204030204"/>
                <a:cs typeface="Calibri" panose="020F0502020204030204"/>
              </a:rPr>
              <a:t>相談事（そうだんごと</a:t>
            </a:r>
            <a:r>
              <a:rPr lang="en-US" altLang="ja-JP">
                <a:latin typeface="Calibri" panose="020F0502020204030204"/>
                <a:ea typeface="Calibri" panose="020F0502020204030204"/>
                <a:cs typeface="Calibri" panose="020F0502020204030204"/>
              </a:rPr>
              <a:t>）</a:t>
            </a:r>
            <a:endParaRPr lang="en-US" altLang="ja-JP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 altLang="ja-JP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altLang="ja-JP" err="1">
                <a:latin typeface="Calibri" panose="020F0502020204030204"/>
                <a:ea typeface="Calibri" panose="020F0502020204030204"/>
                <a:cs typeface="Calibri" panose="020F0502020204030204"/>
              </a:rPr>
              <a:t>詫びて（わび</a:t>
            </a:r>
            <a:r>
              <a:rPr lang="en-US" altLang="ja-JP">
                <a:latin typeface="Calibri" panose="020F0502020204030204"/>
                <a:ea typeface="Calibri" panose="020F0502020204030204"/>
                <a:cs typeface="Calibri" panose="020F0502020204030204"/>
              </a:rPr>
              <a:t>）</a:t>
            </a:r>
            <a:endParaRPr lang="en-US">
              <a:ea typeface="游ゴシック" panose="020B040000000000000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effectLst/>
              </a:rPr>
              <a:t>ご清聴（せいちょう）ありがとうございました。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ja-JP" sz="1800" kern="100" dirty="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普通は「私は　先生のお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宅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へ　行く」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ja-JP" sz="1800" kern="100" dirty="0" err="1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謙譲語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は「私は　先生のお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宅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へ　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伺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う」</a:t>
            </a:r>
            <a:endParaRPr lang="en-US" altLang="ja-JP" sz="1800" kern="100" dirty="0">
              <a:effectLst/>
              <a:latin typeface="游明朝" panose="02020400000000000000" pitchFamily="18" charset="-128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altLang="ja-JP" sz="1800" kern="100" dirty="0">
              <a:effectLst/>
              <a:latin typeface="游明朝" panose="02020400000000000000" pitchFamily="18" charset="-128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en-US" altLang="ja-JP" sz="1800" kern="100" dirty="0" err="1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謙譲語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とは、話し手の動作を「伺う」のように言い換え、自分を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低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くし、相手を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高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める表現です。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ja-JP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普通の文は「私は　京都へ　行く」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ja-JP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謙譲語Ⅱの文は「私は　京都へ　参ります」</a:t>
            </a:r>
            <a:endParaRPr lang="en-US" altLang="ja-JP" sz="1800" kern="100" dirty="0">
              <a:effectLst/>
              <a:latin typeface="Microsoft YaHei" panose="020B0503020204020204" pitchFamily="34" charset="-122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ja-JP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謙譲語Ⅱ（丁重語）とは、話し手の動作を「参る」のように言い換え、自分を低くしながら、聞き手に対して丁重さを</a:t>
            </a:r>
            <a:r>
              <a:rPr lang="ja-JP" altLang="en-US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表</a:t>
            </a:r>
            <a:r>
              <a:rPr lang="ja-JP" altLang="ja-JP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す表現です。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そして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普通の文は</a:t>
            </a:r>
            <a:r>
              <a:rPr lang="ja-JP" altLang="en-US" sz="12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「電車が　来る」　</a:t>
            </a:r>
            <a:r>
              <a:rPr lang="ja-JP" altLang="en-US" dirty="0"/>
              <a:t>です。</a:t>
            </a:r>
            <a:endParaRPr lang="ja-JP" altLang="en-US" dirty="0"/>
          </a:p>
          <a:p>
            <a:r>
              <a:rPr lang="ja-JP" altLang="en-US" dirty="0"/>
              <a:t>謙譲語</a:t>
            </a:r>
            <a:r>
              <a:rPr lang="en-US" altLang="ja-JP" dirty="0"/>
              <a:t>Ⅱ</a:t>
            </a:r>
            <a:r>
              <a:rPr lang="ja-JP" altLang="en-US" dirty="0"/>
              <a:t>の文は</a:t>
            </a:r>
            <a:r>
              <a:rPr lang="ja-JP" altLang="en-US" sz="12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「電車が　参ります」　</a:t>
            </a:r>
            <a:r>
              <a:rPr lang="ja-JP" altLang="en-US" dirty="0"/>
              <a:t>です。</a:t>
            </a:r>
            <a:endParaRPr lang="en-US" altLang="ja-JP" dirty="0"/>
          </a:p>
          <a:p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kern="1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この場合、「参る」は電車を低めておらず、単に聞き手に対して丁重な表現をしています。</a:t>
            </a:r>
            <a:endParaRPr lang="ja-JP" altLang="en-US" kern="100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kern="1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丁寧語とは、「だ」を「です」と言い換え、聞き手に丁寧に述べる表現です。相手や物に関係なく使われ、上下関係も問わないのが特徴です。</a:t>
            </a:r>
            <a:endParaRPr lang="ja-JP" altLang="en-US" kern="100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ja-JP" altLang="en-US" dirty="0"/>
              <a:t>普通の文は</a:t>
            </a:r>
            <a:r>
              <a:rPr lang="ja-JP" altLang="en-US" sz="12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「肉を使った料理と食後の酒」　</a:t>
            </a:r>
            <a:r>
              <a:rPr lang="ja-JP" altLang="en-US" dirty="0"/>
              <a:t>です。</a:t>
            </a:r>
            <a:endParaRPr lang="ja-JP" altLang="en-US" dirty="0"/>
          </a:p>
          <a:p>
            <a:r>
              <a:rPr lang="ja-JP" altLang="en-US" dirty="0"/>
              <a:t>美化語の文は</a:t>
            </a:r>
            <a:r>
              <a:rPr lang="ja-JP" altLang="en-US" sz="12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「お肉を使ったお料理と食後のお酒」　</a:t>
            </a:r>
            <a:r>
              <a:rPr lang="ja-JP" altLang="en-US" dirty="0"/>
              <a:t>です。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ja-JP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こちらは「仕事の場面でよく使う言葉」　です。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ja-JP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それぞれは　「申す」「申し上げる」と</a:t>
            </a:r>
            <a:r>
              <a:rPr lang="ja-JP" altLang="en-US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「参る」「伺う」と</a:t>
            </a:r>
            <a:r>
              <a:rPr lang="ja-JP" altLang="en-US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「存じる」「存じ上げる」と</a:t>
            </a:r>
            <a:r>
              <a:rPr lang="ja-JP" altLang="en-US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「了解しました」「承知しました」「承りました」「かしこまりました」と</a:t>
            </a:r>
            <a:r>
              <a:rPr lang="ja-JP" altLang="en-US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「いただく」「くださる」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lang="en-US" altLang="ja-JP" dirty="0">
              <a:ea typeface="游ゴシック" panose="020B040000000000000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/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</a:fld>
            <a:endParaRPr lang="en-US"/>
          </a:p>
        </p:txBody>
      </p:sp>
      <p:sp>
        <p:nvSpPr>
          <p:cNvPr id="77" name="Freeform: Shape 76"/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 spc="12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 spc="7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 spc="7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 spc="7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7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7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>
            <a:grpSpLocks noGrp="1" noRot="1" noChangeAspect="1" noMove="1" noResize="1" noUngrp="1"/>
          </p:cNvGrpSpPr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カラフルな葉のパターン"/>
          <p:cNvPicPr>
            <a:picLocks noChangeAspect="1"/>
          </p:cNvPicPr>
          <p:nvPr/>
        </p:nvPicPr>
        <p:blipFill>
          <a:blip r:embed="rId1"/>
          <a:srcRect l="14295" r="25528"/>
          <a:stretch>
            <a:fillRect/>
          </a:stretch>
        </p:blipFill>
        <p:spPr>
          <a:xfrm>
            <a:off x="8588828" y="-4231"/>
            <a:ext cx="3619785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sp>
        <p:nvSpPr>
          <p:cNvPr id="6" name="字幕 5"/>
          <p:cNvSpPr>
            <a:spLocks noGrp="1"/>
          </p:cNvSpPr>
          <p:nvPr>
            <p:ph type="subTitle" idx="1"/>
          </p:nvPr>
        </p:nvSpPr>
        <p:spPr>
          <a:xfrm>
            <a:off x="-19661" y="2111485"/>
            <a:ext cx="8522531" cy="1655762"/>
          </a:xfrm>
        </p:spPr>
        <p:txBody>
          <a:bodyPr/>
          <a:lstStyle/>
          <a:p>
            <a:endParaRPr lang="en-US" altLang="ja-JP" dirty="0"/>
          </a:p>
          <a:p>
            <a:r>
              <a:rPr lang="en-US" altLang="ja-JP" sz="8000" b="1" dirty="0"/>
              <a:t>4.</a:t>
            </a:r>
            <a:r>
              <a:rPr lang="ja-JP" altLang="en-US" sz="8000" b="1" dirty="0"/>
              <a:t>敬語の基本</a:t>
            </a:r>
            <a:endParaRPr lang="ja-JP" altLang="en-US" sz="8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789485" y="4827273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/>
                </a:solidFill>
              </a:rPr>
              <a:t>発表者：黄訳磊、</a:t>
            </a:r>
            <a:r>
              <a:rPr lang="ja-JP" altLang="en-US" sz="2000" b="1" dirty="0">
                <a:solidFill>
                  <a:schemeClr val="bg1"/>
                </a:solidFill>
              </a:rPr>
              <a:t>鄧梅軍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198" y="636431"/>
            <a:ext cx="7300127" cy="1325563"/>
          </a:xfrm>
        </p:spPr>
        <p:txBody>
          <a:bodyPr/>
          <a:lstStyle/>
          <a:p>
            <a:r>
              <a:rPr lang="ja-JP" altLang="en-US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１．「申す」と「申し上げる」</a:t>
            </a:r>
            <a:endParaRPr kumimoji="1" lang="ja-JP" altLang="en-US" sz="320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34196" y="3582357"/>
            <a:ext cx="7013751" cy="104182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「部長に申しました通りでございます」</a:t>
            </a:r>
            <a:endParaRPr lang="ja-JP" altLang="en-US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「部長に申し上げました通りでございます」</a:t>
            </a:r>
            <a:endParaRPr lang="ja-JP" altLang="en-US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34196" y="1954511"/>
            <a:ext cx="973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ja-JP" altLang="en-US" kern="1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「申す」は「言う」の丁重語であり、「申し上げる」は「言う」の謙譲語です。</a:t>
            </a:r>
            <a:endParaRPr lang="en-US" altLang="ja-JP" kern="100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80198" y="317803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例文：</a:t>
            </a:r>
            <a:endParaRPr lang="en-US" altLang="ja-JP" sz="1800" kern="10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</p:spTree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198" y="636431"/>
            <a:ext cx="7300127" cy="1325563"/>
          </a:xfrm>
        </p:spPr>
        <p:txBody>
          <a:bodyPr/>
          <a:lstStyle/>
          <a:p>
            <a:r>
              <a:rPr lang="ja-JP" altLang="en-US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２．「参る」と「伺う」</a:t>
            </a:r>
            <a:endParaRPr kumimoji="1" lang="ja-JP" altLang="en-US" sz="320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34196" y="3582357"/>
            <a:ext cx="7013751" cy="104182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「先生の所に参ります」</a:t>
            </a:r>
            <a:endParaRPr lang="ja-JP" altLang="en-US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「先生の所に伺います」</a:t>
            </a:r>
            <a:endParaRPr lang="ja-JP" altLang="en-US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34196" y="1954511"/>
            <a:ext cx="973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kern="1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「参る」は「行く」「来る」の謙譲語であり、「伺う」は「聞く」「尋ねる」「訪問する」の謙讓語です。</a:t>
            </a:r>
            <a:endParaRPr lang="ja-JP" altLang="en-US" kern="100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80198" y="317803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例文：</a:t>
            </a:r>
            <a:endParaRPr lang="en-US" altLang="ja-JP" sz="1800" kern="10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</p:spTree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198" y="636431"/>
            <a:ext cx="7300127" cy="1325563"/>
          </a:xfrm>
        </p:spPr>
        <p:txBody>
          <a:bodyPr/>
          <a:lstStyle/>
          <a:p>
            <a:r>
              <a:rPr lang="ja-JP" altLang="en-US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３．「存じる」と「存じ上げる」</a:t>
            </a:r>
            <a:endParaRPr kumimoji="1" lang="ja-JP" altLang="en-US" sz="320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34196" y="3582357"/>
            <a:ext cx="7013751" cy="104182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「先生のお父様のことはよく存じております」</a:t>
            </a:r>
            <a:endParaRPr lang="ja-JP" altLang="en-US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「先生のお父樣のことはよく存じ上げております」</a:t>
            </a:r>
            <a:endParaRPr lang="ja-JP" altLang="en-US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34196" y="1954511"/>
            <a:ext cx="973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「存じる」は「知る（知っている）」「思う」の謙讓語（丁重語）であり、「存じ上げる」は「知る（知っている）」の謙譲語です。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80198" y="317803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例文：</a:t>
            </a:r>
            <a:endParaRPr lang="en-US" altLang="ja-JP" sz="1800" kern="10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</p:spTree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198" y="568996"/>
            <a:ext cx="10425165" cy="1325563"/>
          </a:xfrm>
        </p:spPr>
        <p:txBody>
          <a:bodyPr/>
          <a:lstStyle/>
          <a:p>
            <a:r>
              <a:rPr lang="ja-JP" altLang="en-US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４．「了解しました」、「承知しました」、「承りました」、「かしこまりました」</a:t>
            </a:r>
            <a:endParaRPr kumimoji="1" lang="ja-JP" altLang="en-US" sz="320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34195" y="2156844"/>
            <a:ext cx="973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「了解しました」とは、物事を理解し、承認すること。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34195" y="2742294"/>
            <a:ext cx="921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「承知しました」とは、依頼や命令を引き受け、納得することです。謙譲や尊敬表現にも使われます。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34194" y="3604743"/>
            <a:ext cx="921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「承りました」とは、目上の人からの意見や依頼を謹んで受け取る謙譲語です。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34195" y="4190193"/>
            <a:ext cx="973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「かしこまりました」とは、「畏まる」の丁寧な言い方で、命令や依頼を了解し、承諾することです。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198" y="636431"/>
            <a:ext cx="7300127" cy="1325563"/>
          </a:xfrm>
        </p:spPr>
        <p:txBody>
          <a:bodyPr/>
          <a:lstStyle/>
          <a:p>
            <a:r>
              <a:rPr lang="en-US" altLang="ja-JP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5</a:t>
            </a:r>
            <a:r>
              <a:rPr lang="ja-JP" altLang="en-US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．「いただく」と「くださる」</a:t>
            </a:r>
            <a:endParaRPr kumimoji="1" lang="ja-JP" altLang="en-US" sz="320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34196" y="3582357"/>
            <a:ext cx="7013751" cy="104182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「ご利用いただき、ありがとうございます」</a:t>
            </a:r>
            <a:endParaRPr lang="ja-JP" altLang="en-US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「で利用くださり、ありがとうございます」</a:t>
            </a:r>
            <a:endParaRPr lang="ja-JP" altLang="en-US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34196" y="1954511"/>
            <a:ext cx="973048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「いただく」は「もらう」の謙讓語、「くださる」は「くれる」の尊敬語。</a:t>
            </a:r>
            <a:endParaRPr lang="en-US" altLang="ja-JP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意味が同じなのでどちらも正しい表現です。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80198" y="317803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例文：</a:t>
            </a:r>
            <a:endParaRPr lang="en-US" altLang="ja-JP" sz="1800" kern="10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</p:spTree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3082" y="620999"/>
            <a:ext cx="7959827" cy="1344377"/>
          </a:xfrm>
        </p:spPr>
        <p:txBody>
          <a:bodyPr/>
          <a:lstStyle/>
          <a:p>
            <a:r>
              <a:rPr lang="ja-JP" altLang="en-US" sz="32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以下の敬語表現における問題点について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29050" y="2344755"/>
            <a:ext cx="7959827" cy="2927245"/>
          </a:xfrm>
        </p:spPr>
        <p:txBody>
          <a:bodyPr lIns="109728" tIns="109728" rIns="109728" bIns="91440" anchor="t"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sz="2800" dirty="0"/>
              <a:t>×</a:t>
            </a:r>
            <a:r>
              <a:rPr lang="ja-JP" altLang="ja-JP" sz="2800" kern="100" dirty="0">
                <a:effectLst/>
                <a:latin typeface="DengXian" panose="02010600030101010101" pitchFamily="2" charset="-122"/>
                <a:ea typeface="游明朝" panose="02020400000000000000" pitchFamily="18" charset="-128"/>
                <a:cs typeface="Times New Roman" panose="02020603050405020304"/>
              </a:rPr>
              <a:t>「</a:t>
            </a:r>
            <a:r>
              <a:rPr lang="ja-JP" altLang="ja-JP" sz="2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こちらにお名前様をお願いします」</a:t>
            </a:r>
            <a:endParaRPr kumimoji="1" lang="en-US" altLang="zh-CN" sz="28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800" dirty="0"/>
              <a:t>×</a:t>
            </a:r>
            <a:r>
              <a:rPr lang="ja-JP" altLang="ja-JP" sz="2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「ご確認してください」</a:t>
            </a:r>
            <a:endParaRPr kumimoji="1" lang="en-US" altLang="zh-CN" sz="28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800" dirty="0"/>
              <a:t>×</a:t>
            </a:r>
            <a:r>
              <a:rPr lang="ja-JP" altLang="ja-JP" sz="2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「こちらはもういただかれましたか」</a:t>
            </a:r>
            <a:endParaRPr kumimoji="1" lang="en-US" altLang="zh-CN" sz="28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800" dirty="0"/>
              <a:t>×</a:t>
            </a:r>
            <a:r>
              <a:rPr lang="ja-JP" altLang="ja-JP" sz="2800" dirty="0">
                <a:effectLst/>
                <a:ea typeface="游明朝" panose="02020400000000000000" pitchFamily="18" charset="-128"/>
                <a:cs typeface="Times New Roman" panose="02020603050405020304"/>
              </a:rPr>
              <a:t>「新商品を開発させていただきました」</a:t>
            </a:r>
            <a:r>
              <a:rPr lang="ja-JP" altLang="ja-JP" sz="2800" dirty="0">
                <a:ea typeface="游明朝" panose="02020400000000000000" pitchFamily="18" charset="-128"/>
                <a:cs typeface="Times New Roman" panose="02020603050405020304"/>
              </a:rPr>
              <a:t>　</a:t>
            </a:r>
            <a:endParaRPr kumimoji="1" lang="ja-JP" altLang="en-US" sz="2800" dirty="0">
              <a:ea typeface="游明朝" panose="02020400000000000000" pitchFamily="18" charset="-128"/>
              <a:cs typeface="Times New Roman" panose="02020603050405020304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8458" y="500062"/>
            <a:ext cx="8274818" cy="1325563"/>
          </a:xfrm>
        </p:spPr>
        <p:txBody>
          <a:bodyPr/>
          <a:lstStyle/>
          <a:p>
            <a:r>
              <a:rPr lang="en-US" altLang="zh-CN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1.×</a:t>
            </a:r>
            <a:r>
              <a:rPr lang="ja-JP" altLang="ja-JP" sz="3200" kern="100" dirty="0">
                <a:effectLst/>
                <a:latin typeface="DengXian" panose="02010600030101010101" pitchFamily="2" charset="-122"/>
                <a:ea typeface="游明朝" panose="02020400000000000000" pitchFamily="18" charset="-128"/>
                <a:cs typeface="Times New Roman" panose="02020603050405020304" pitchFamily="18" charset="0"/>
              </a:rPr>
              <a:t>「</a:t>
            </a:r>
            <a:r>
              <a:rPr lang="ja-JP" altLang="ja-JP" sz="32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こちらにお名前様をお願いします」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89278" y="3137283"/>
            <a:ext cx="10722932" cy="575931"/>
          </a:xfrm>
        </p:spPr>
        <p:txBody>
          <a:bodyPr lIns="109728" tIns="109728" rIns="109728" bIns="91440" anchor="t"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ja-JP" altLang="en-US" sz="1800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以下のように正しい表現となります：</a:t>
            </a:r>
            <a:endParaRPr lang="ja-JP" altLang="en-US">
              <a:effectLst/>
              <a:latin typeface="游ゴシック" panose="020B0400000000000000" charset="-128"/>
              <a:ea typeface="游ゴシック" panose="020B0400000000000000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45513" y="1927895"/>
            <a:ext cx="9566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ja-JP" altLang="en-US" kern="100" spc="70">
                <a:solidFill>
                  <a:srgbClr val="FFFFFF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この文の問題点は、「お名前」は「名前」に「お」がついた形で美化語になっています。ですから「樣」はいりません。</a:t>
            </a:r>
            <a:endParaRPr lang="ja-JP" altLang="en-US" kern="100" spc="70">
              <a:solidFill>
                <a:srgbClr val="FFFFFF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87640" y="3620234"/>
            <a:ext cx="5269391" cy="882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kern="100" spc="7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「こちらにお名前をお書きいただけますか」</a:t>
            </a:r>
            <a:endParaRPr lang="ja-JP" altLang="en-US" kern="100" spc="7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kern="100" spc="7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「お名前をご記入ください」</a:t>
            </a:r>
            <a:endParaRPr lang="ja-JP" altLang="en-US" kern="100" spc="7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8458" y="500062"/>
            <a:ext cx="8274818" cy="1325563"/>
          </a:xfrm>
        </p:spPr>
        <p:txBody>
          <a:bodyPr/>
          <a:lstStyle/>
          <a:p>
            <a:r>
              <a:rPr lang="en-US" altLang="zh-CN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2.×</a:t>
            </a:r>
            <a:r>
              <a:rPr lang="ja-JP" altLang="en-US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「ご確認してください」</a:t>
            </a:r>
            <a:endParaRPr lang="ja-JP" altLang="en-US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89278" y="3137283"/>
            <a:ext cx="10722932" cy="575931"/>
          </a:xfrm>
        </p:spPr>
        <p:txBody>
          <a:bodyPr lIns="109728" tIns="109728" rIns="109728" bIns="91440" anchor="t"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ja-JP" altLang="en-US" sz="1800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以下のように正しい表現となります：</a:t>
            </a:r>
            <a:endParaRPr lang="ja-JP" altLang="en-US">
              <a:effectLst/>
              <a:latin typeface="游ゴシック" panose="020B0400000000000000" charset="-128"/>
              <a:ea typeface="游ゴシック" panose="020B0400000000000000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45513" y="1927895"/>
            <a:ext cx="9566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ja-JP" altLang="en-US" kern="100" spc="70">
                <a:solidFill>
                  <a:srgbClr val="FFFFFF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「ご確認して（ご確認する）」の「お（ご）～する」は謙譲語の形ですから、相手の行為に対して使うのは誤りです。</a:t>
            </a:r>
            <a:endParaRPr lang="ja-JP" altLang="en-US" kern="100" spc="70">
              <a:solidFill>
                <a:srgbClr val="FFFFFF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87640" y="3620234"/>
            <a:ext cx="5713744" cy="882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kern="100" spc="7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「お手数をおかけしますが、ご確認ください」</a:t>
            </a:r>
            <a:endParaRPr lang="ja-JP" altLang="en-US" kern="100" spc="7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kern="100" spc="7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「恐れ入りますが、ご確認いただけますか」</a:t>
            </a:r>
            <a:endParaRPr lang="ja-JP" altLang="en-US" kern="100" spc="7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8458" y="500062"/>
            <a:ext cx="8274818" cy="1325563"/>
          </a:xfrm>
        </p:spPr>
        <p:txBody>
          <a:bodyPr/>
          <a:lstStyle/>
          <a:p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3. ×</a:t>
            </a:r>
            <a:r>
              <a:rPr lang="ja-JP" altLang="en-US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「こちらはもういただかれましたか」</a:t>
            </a:r>
            <a:endParaRPr lang="ja-JP" altLang="en-US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89278" y="3137283"/>
            <a:ext cx="10722932" cy="575931"/>
          </a:xfrm>
        </p:spPr>
        <p:txBody>
          <a:bodyPr lIns="109728" tIns="109728" rIns="109728" bIns="91440" anchor="t"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ja-JP" altLang="en-US" sz="1800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正しくは：</a:t>
            </a:r>
            <a:endParaRPr lang="ja-JP" altLang="en-US" sz="1800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45513" y="1927895"/>
            <a:ext cx="9566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ja-JP" altLang="en-US" kern="100" spc="70">
                <a:solidFill>
                  <a:srgbClr val="FFFFFF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「いただく」と「くださる」の項目で触れましたが、「いただく」は「もらう」の謙譲語ですから、尊敬語の慟きの「れる」をつけても、尊敬語にはなりません。</a:t>
            </a:r>
            <a:endParaRPr lang="ja-JP" altLang="en-US" kern="100" spc="70">
              <a:solidFill>
                <a:srgbClr val="FFFFFF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87640" y="3620234"/>
            <a:ext cx="4549964" cy="882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kern="100" spc="7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「こちらはすでにお持ちでしょうか」</a:t>
            </a:r>
            <a:endParaRPr lang="ja-JP" altLang="en-US" kern="100" spc="7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kern="100" spc="7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「お持ちでいらっしゃいますか」</a:t>
            </a:r>
            <a:endParaRPr lang="ja-JP" altLang="en-US" kern="100" spc="7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8458" y="500062"/>
            <a:ext cx="10133762" cy="1325563"/>
          </a:xfrm>
        </p:spPr>
        <p:txBody>
          <a:bodyPr/>
          <a:lstStyle/>
          <a:p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4. ×</a:t>
            </a:r>
            <a:r>
              <a:rPr lang="ja-JP" altLang="en-US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「新商品を開発させていただきました」</a:t>
            </a:r>
            <a:endParaRPr lang="ja-JP" altLang="en-US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89278" y="3137283"/>
            <a:ext cx="10722932" cy="575931"/>
          </a:xfrm>
        </p:spPr>
        <p:txBody>
          <a:bodyPr lIns="109728" tIns="109728" rIns="109728" bIns="91440" anchor="t"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ja-JP" altLang="en-US" sz="1800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正しくは：</a:t>
            </a:r>
            <a:endParaRPr lang="ja-JP" altLang="en-US" sz="1800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45513" y="1927895"/>
            <a:ext cx="9566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ja-JP" altLang="en-US" kern="100" spc="70">
                <a:solidFill>
                  <a:srgbClr val="FFFFFF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「させていただく」は、相手の許可を得た際に使いますが、全ての場面に適切ではありません。乱用に注意しましょう。</a:t>
            </a:r>
            <a:endParaRPr lang="ja-JP" altLang="en-US" kern="100" spc="70">
              <a:solidFill>
                <a:srgbClr val="FFFFFF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87640" y="3620234"/>
            <a:ext cx="4789773" cy="466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kern="100" spc="7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「こちらの新商品を開発いたしました」</a:t>
            </a:r>
            <a:endParaRPr lang="ja-JP" altLang="en-US" kern="100" spc="7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/>
          <p:cNvSpPr/>
          <p:nvPr/>
        </p:nvSpPr>
        <p:spPr>
          <a:xfrm>
            <a:off x="5219424" y="1318097"/>
            <a:ext cx="5418306" cy="4221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9127" y="2131871"/>
            <a:ext cx="3988767" cy="2594257"/>
          </a:xfrm>
        </p:spPr>
        <p:txBody>
          <a:bodyPr/>
          <a:lstStyle/>
          <a:p>
            <a:r>
              <a:rPr lang="ja-JP" altLang="ja-JP" sz="4000" kern="100" dirty="0">
                <a:effectLst/>
                <a:latin typeface="游明朝" panose="02020400000000000000" pitchFamily="18" charset="-128"/>
                <a:ea typeface="DengXian" panose="02010600030101010101" pitchFamily="2" charset="-122"/>
                <a:cs typeface="Times New Roman" panose="02020603050405020304" pitchFamily="18" charset="0"/>
              </a:rPr>
              <a:t>敬語の種類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48559" y="1546430"/>
            <a:ext cx="5650701" cy="3765138"/>
          </a:xfrm>
        </p:spPr>
        <p:txBody>
          <a:bodyPr lIns="109728" tIns="109728" rIns="109728" bIns="91440" anchor="t"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ja-JP" altLang="ja-JP" sz="2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尊敬語</a:t>
            </a:r>
            <a:endParaRPr lang="ja-JP" altLang="ja-JP" sz="2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ja-JP" altLang="ja-JP" sz="2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謙譲語</a:t>
            </a:r>
            <a:endParaRPr lang="en-US" altLang="ja-JP" sz="2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ja-JP" altLang="ja-JP" sz="2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謙譲語Ⅱ（丁重語）</a:t>
            </a:r>
            <a:endParaRPr lang="en-US" altLang="ja-JP" sz="2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ja-JP" altLang="ja-JP" sz="2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丁寕語</a:t>
            </a:r>
            <a:endParaRPr lang="en-US" altLang="ja-JP" sz="2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ja-JP" altLang="ja-JP" sz="2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美化語</a:t>
            </a:r>
            <a:endParaRPr kumimoji="1" lang="ja-JP" altLang="en-US" sz="3600" dirty="0"/>
          </a:p>
        </p:txBody>
      </p:sp>
    </p:spTree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sz="3600" kern="100" dirty="0">
                <a:latin typeface="游明朝" panose="02020400000000000000" pitchFamily="18" charset="-128"/>
                <a:ea typeface="DengXian" panose="02010600030101010101" pitchFamily="2" charset="-122"/>
                <a:cs typeface="Times New Roman" panose="02020603050405020304" pitchFamily="18" charset="0"/>
              </a:rPr>
              <a:t>敬語の使い方</a:t>
            </a:r>
            <a:endParaRPr lang="ja-JP" altLang="en-US" sz="3600" kern="100" dirty="0">
              <a:latin typeface="游明朝" panose="02020400000000000000" pitchFamily="18" charset="-128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487382"/>
            <a:ext cx="10722932" cy="3026979"/>
          </a:xfrm>
        </p:spPr>
        <p:txBody>
          <a:bodyPr/>
          <a:lstStyle/>
          <a:p>
            <a:pPr>
              <a:lnSpc>
                <a:spcPct val="113000"/>
              </a:lnSpc>
            </a:pP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每日顔を合わせる職場の人には、つい、いい加減な言葉づかいをしてしまいがちです。しかし、自分の立場をわきまえないもの言いや</a:t>
            </a:r>
            <a:r>
              <a:rPr lang="ja-JP" altLang="en-US" sz="18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乱暴</a:t>
            </a: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な言葉づかいは、周囲の人を不快にさせます。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13000"/>
              </a:lnSpc>
            </a:pP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職場は公の場です。上司、</a:t>
            </a:r>
            <a:r>
              <a:rPr lang="ja-JP" altLang="en-US" sz="18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先輩</a:t>
            </a: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に対しては相応の敬語を、また後輩や年下の人にも時と場合に</a:t>
            </a:r>
            <a:r>
              <a:rPr lang="ja-JP" altLang="en-US" sz="18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応じた</a:t>
            </a: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適切な敬語を使いましょう。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7200" y="1748612"/>
            <a:ext cx="6519734" cy="48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ja-JP" altLang="en-US" sz="2400" b="1" spc="120">
                <a:solidFill>
                  <a:srgbClr val="FFFFFF"/>
                </a:solidFill>
                <a:latin typeface="+mj-lt"/>
                <a:ea typeface="游明朝" panose="02020400000000000000" pitchFamily="18" charset="-128"/>
                <a:cs typeface="Times New Roman" panose="02020603050405020304" pitchFamily="18" charset="0"/>
              </a:rPr>
              <a:t>どうやって社内で周りの人よい関係をつくる</a:t>
            </a:r>
            <a:endParaRPr lang="ja-JP" altLang="en-US" sz="2400" b="1" spc="120">
              <a:solidFill>
                <a:srgbClr val="FFFFFF"/>
              </a:solidFill>
              <a:latin typeface="+mj-lt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Point</a:t>
            </a:r>
            <a:r>
              <a:rPr lang="ja-JP" altLang="ja-JP" sz="32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：自分から明るく爽やかにあいさつする</a:t>
            </a:r>
            <a:endParaRPr kumimoji="1" lang="ja-JP" altLang="en-US" sz="32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457200" y="1531336"/>
            <a:ext cx="10722932" cy="66532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ja-JP" altLang="ja-JP" sz="240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社内の人にあいさつする</a:t>
            </a:r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" y="2469931"/>
            <a:ext cx="10722932" cy="306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ja-JP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「おはようでざいます」（午前</a:t>
            </a:r>
            <a:r>
              <a:rPr lang="en-US" altLang="ja-JP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11</a:t>
            </a:r>
            <a:r>
              <a:rPr lang="ja-JP" altLang="ja-JP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時ごろまで）</a:t>
            </a:r>
            <a:endParaRPr lang="ja-JP" altLang="ja-JP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ja-JP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「お疲れさまです」（一日中使える）</a:t>
            </a:r>
            <a:endParaRPr lang="ja-JP" altLang="ja-JP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ja-JP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「いってらっしゃい（ませ）」（外出する人に）</a:t>
            </a:r>
            <a:endParaRPr lang="ja-JP" altLang="ja-JP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ja-JP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「お帰りなさい（ませ）」（帰社した人に）</a:t>
            </a:r>
            <a:endParaRPr lang="ja-JP" altLang="ja-JP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ja-JP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「お疲れさまでした」（先に退社する人仁）</a:t>
            </a:r>
            <a:endParaRPr lang="ja-JP" altLang="ja-JP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ja-JP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「ご苦労さま」は諸說ありますが、ねぎらう意があるため、通常は目上や社外の人には使わないとされます。</a:t>
            </a:r>
            <a:endParaRPr lang="ja-JP" altLang="ja-JP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ja-JP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「お先に失礼します（いたします·させていただきます）」（先に退社するときに）</a:t>
            </a:r>
            <a:endParaRPr lang="ja-JP" altLang="ja-JP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4"/>
          <p:cNvSpPr txBox="1"/>
          <p:nvPr/>
        </p:nvSpPr>
        <p:spPr>
          <a:xfrm>
            <a:off x="457200" y="1531336"/>
            <a:ext cx="10722932" cy="665327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ja-JP" altLang="ja-JP" sz="24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前向きな気持ちで自己紹介する</a:t>
            </a:r>
            <a:endParaRPr kumimoji="0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" y="2469931"/>
            <a:ext cx="10722932" cy="11753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例えば：</a:t>
            </a:r>
            <a:endParaRPr lang="ja-JP" altLang="ja-JP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ja-JP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「初めまして、田中一郎と申します。どうぞよろしくお願いいたします」</a:t>
            </a:r>
            <a:endParaRPr lang="ja-JP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ja-JP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「本日からこちらに勤めさせていただくことになりました。私、田中一郎と申します」</a:t>
            </a:r>
            <a:endParaRPr lang="ja-JP" altLang="ja-JP" sz="1800" kern="10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Point</a:t>
            </a:r>
            <a:r>
              <a:rPr lang="ja-JP" altLang="ja-JP" sz="3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</a:t>
            </a:r>
            <a:r>
              <a:rPr lang="ja-JP" altLang="en-US" sz="3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相</a:t>
            </a:r>
            <a:r>
              <a:rPr lang="ja-JP" altLang="ja-JP" sz="3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手を見ながら会話をする</a:t>
            </a:r>
            <a:endParaRPr kumimoji="1" lang="ja-JP" altLang="en-US" sz="3200"/>
          </a:p>
        </p:txBody>
      </p:sp>
      <p:sp>
        <p:nvSpPr>
          <p:cNvPr id="4" name="コンテンツ プレースホルダー 4"/>
          <p:cNvSpPr txBox="1"/>
          <p:nvPr/>
        </p:nvSpPr>
        <p:spPr>
          <a:xfrm>
            <a:off x="457200" y="1531336"/>
            <a:ext cx="10722932" cy="665327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ja-JP" altLang="ja-JP" sz="24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上司に呼ばれたら、はっきり返事をする</a:t>
            </a:r>
            <a:endParaRPr kumimoji="0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200" y="2259724"/>
            <a:ext cx="10722932" cy="117705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spc="7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例えば：</a:t>
            </a:r>
            <a:endParaRPr lang="ja-JP" altLang="en-US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「ただいま参ります」</a:t>
            </a:r>
            <a:endParaRPr lang="ja-JP" altLang="en-US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「お呼びでしょうか」</a:t>
            </a:r>
            <a:endParaRPr lang="ja-JP" altLang="en-US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コンテンツ プレースホルダー 4"/>
          <p:cNvSpPr txBox="1"/>
          <p:nvPr/>
        </p:nvSpPr>
        <p:spPr>
          <a:xfrm>
            <a:off x="457200" y="4179943"/>
            <a:ext cx="10722932" cy="665327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ja-JP" altLang="en-US" sz="24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急な仕事を頼まれたが、手いっぱい</a:t>
            </a:r>
            <a:endParaRPr kumimoji="0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7200" y="4847021"/>
            <a:ext cx="10722932" cy="107446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spc="7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例えば：</a:t>
            </a:r>
            <a:endParaRPr lang="ja-JP" altLang="en-US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/>
              </a:rPr>
              <a:t>「申し訳ございません。いま、緊急で仕上げなければならない仕事を抱えています。○○までお時間をいただきたいのですが」</a:t>
            </a:r>
            <a:endParaRPr lang="ja-JP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4"/>
          <p:cNvSpPr txBox="1"/>
          <p:nvPr/>
        </p:nvSpPr>
        <p:spPr>
          <a:xfrm>
            <a:off x="734534" y="1347406"/>
            <a:ext cx="10722932" cy="665327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ja-JP" altLang="en-US" sz="24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残業を命じられたが、受けられない</a:t>
            </a:r>
            <a:endParaRPr kumimoji="0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4534" y="2013062"/>
            <a:ext cx="10722932" cy="7780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spc="7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例えば：</a:t>
            </a:r>
            <a:endParaRPr lang="ja-JP" altLang="en-US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/>
              </a:rPr>
              <a:t>「申し訳ございません。今日は予定が入っておりまして」</a:t>
            </a:r>
            <a:endParaRPr lang="ja-JP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12" name="コンテンツ プレースホルダー 4"/>
          <p:cNvSpPr txBox="1"/>
          <p:nvPr/>
        </p:nvSpPr>
        <p:spPr>
          <a:xfrm>
            <a:off x="734534" y="3318196"/>
            <a:ext cx="10722932" cy="665327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ja-JP" altLang="en-US" sz="24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叱られても言い訳しない</a:t>
            </a:r>
            <a:endParaRPr kumimoji="0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34534" y="3983852"/>
            <a:ext cx="10722932" cy="117705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spc="7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例えば：</a:t>
            </a:r>
            <a:endParaRPr lang="ja-JP" altLang="en-US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/>
              </a:rPr>
              <a:t>「私の不注意のためにご迷惑をおかけして、申し訳ございません」</a:t>
            </a:r>
            <a:endParaRPr lang="ja-JP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「以後このようなことのないように注意いたします」</a:t>
            </a:r>
            <a:endParaRPr lang="ja-JP" altLang="en-US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4"/>
          <p:cNvSpPr txBox="1"/>
          <p:nvPr/>
        </p:nvSpPr>
        <p:spPr>
          <a:xfrm>
            <a:off x="734534" y="1189751"/>
            <a:ext cx="10722932" cy="665327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ja-JP" altLang="en-US" sz="24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ほめ言葉は謙虚な気持ちで受け取る</a:t>
            </a:r>
            <a:endParaRPr kumimoji="0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4534" y="1854658"/>
            <a:ext cx="10722932" cy="7780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「いえいえ、恐れ入ります」</a:t>
            </a:r>
            <a:endParaRPr lang="ja-JP" altLang="en-US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「おほめにあずかりまして光栄です」</a:t>
            </a:r>
            <a:endParaRPr lang="ja-JP" altLang="en-US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2" name="コンテンツ プレースホルダー 4"/>
          <p:cNvSpPr txBox="1"/>
          <p:nvPr/>
        </p:nvSpPr>
        <p:spPr>
          <a:xfrm>
            <a:off x="736286" y="3684503"/>
            <a:ext cx="10722932" cy="665327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6"/>
            </a:pPr>
            <a:r>
              <a:rPr lang="ja-JP" altLang="en-US" sz="24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食事に誘われたときは感謝の気持ちを添える</a:t>
            </a:r>
            <a:endParaRPr kumimoji="0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34534" y="4349830"/>
            <a:ext cx="10722932" cy="7780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「ありがとうございます。ぜひ（喜んで）ご一緒させていただきます」</a:t>
            </a:r>
            <a:endParaRPr lang="ja-JP" altLang="en-US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「申し訳ありません。今日は約束がございまして。次回はぜひご一緒させていただきます」</a:t>
            </a:r>
            <a:endParaRPr lang="ja-JP" altLang="en-US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4"/>
          <p:cNvSpPr txBox="1"/>
          <p:nvPr/>
        </p:nvSpPr>
        <p:spPr>
          <a:xfrm>
            <a:off x="734534" y="1263653"/>
            <a:ext cx="10722932" cy="665327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7"/>
            </a:pPr>
            <a:r>
              <a:rPr lang="ja-JP" altLang="en-US" sz="24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相手の発言についてさらに詳しく知りたい</a:t>
            </a:r>
            <a:endParaRPr kumimoji="0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4534" y="1928980"/>
            <a:ext cx="10722932" cy="7780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spc="7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例えば：</a:t>
            </a:r>
            <a:endParaRPr lang="ja-JP" altLang="en-US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/>
              </a:rPr>
              <a:t>「先ほどのお話について、</a:t>
            </a:r>
            <a:r>
              <a:rPr lang="en-US" altLang="ja-JP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/>
              </a:rPr>
              <a:t>OO</a:t>
            </a:r>
            <a:r>
              <a:rPr lang="ja-JP" altLang="en-US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/>
              </a:rPr>
              <a:t>の点、もう少し詳しく伺ってもよろしいでしょうか」</a:t>
            </a:r>
            <a:endParaRPr lang="ja-JP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12" name="コンテンツ プレースホルダー 4"/>
          <p:cNvSpPr txBox="1"/>
          <p:nvPr/>
        </p:nvSpPr>
        <p:spPr>
          <a:xfrm>
            <a:off x="734534" y="3779229"/>
            <a:ext cx="10722932" cy="665327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ja-JP" altLang="en-US" sz="24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自分の意見やアイデアを述べる</a:t>
            </a:r>
            <a:endParaRPr kumimoji="0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34534" y="4444556"/>
            <a:ext cx="10722932" cy="7780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/>
              </a:rPr>
              <a:t>例えば：</a:t>
            </a:r>
            <a:endParaRPr lang="ja-JP" altLang="en-US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/>
              </a:rPr>
              <a:t>「一つ提案させていただきたいことがあるのですが」</a:t>
            </a:r>
            <a:endParaRPr lang="ja-JP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4"/>
          <p:cNvSpPr txBox="1"/>
          <p:nvPr/>
        </p:nvSpPr>
        <p:spPr>
          <a:xfrm>
            <a:off x="734534" y="1347406"/>
            <a:ext cx="10722932" cy="665327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9"/>
            </a:pPr>
            <a:r>
              <a:rPr lang="ja-JP" altLang="en-US" sz="24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偉そうにならないように同意する</a:t>
            </a:r>
            <a:endParaRPr lang="ja-JP" altLang="en-US" sz="24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4534" y="2013062"/>
            <a:ext cx="10722932" cy="117705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/>
              </a:rPr>
              <a:t>例えば：</a:t>
            </a:r>
            <a:endParaRPr lang="ja-JP" altLang="en-US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/>
              </a:rPr>
              <a:t>「おっしゃる通りだと思います」</a:t>
            </a:r>
            <a:endParaRPr lang="ja-JP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「〇〇さんのご意見に私も贊成です」</a:t>
            </a:r>
            <a:endParaRPr lang="ja-JP" altLang="en-US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2" name="コンテンツ プレースホルダー 4"/>
          <p:cNvSpPr txBox="1"/>
          <p:nvPr/>
        </p:nvSpPr>
        <p:spPr>
          <a:xfrm>
            <a:off x="734534" y="3876996"/>
            <a:ext cx="10722932" cy="665327"/>
          </a:xfrm>
          <a:prstGeom prst="rect">
            <a:avLst/>
          </a:prstGeom>
        </p:spPr>
        <p:txBody>
          <a:bodyPr lIns="109728" tIns="109728" rIns="109728" bIns="91440" anchor="t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10"/>
            </a:pPr>
            <a:r>
              <a:rPr lang="ja-JP" altLang="en-US" sz="24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相手の意見を認めてから反対</a:t>
            </a:r>
            <a:r>
              <a:rPr lang="ja-JP" altLang="en-US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意見</a:t>
            </a:r>
            <a:r>
              <a:rPr lang="ja-JP" altLang="en-US" sz="24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を述べる</a:t>
            </a:r>
            <a:endParaRPr lang="ja-JP" altLang="en-US" sz="24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34534" y="4542652"/>
            <a:ext cx="10722932" cy="117705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spc="7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例えば：</a:t>
            </a:r>
            <a:endParaRPr lang="ja-JP" altLang="en-US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/>
              </a:rPr>
              <a:t>「おっしゃることはごもっともとは存じますが」</a:t>
            </a:r>
            <a:endParaRPr lang="ja-JP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「確かにそのご意見も一理あると思いますが」</a:t>
            </a:r>
            <a:endParaRPr lang="ja-JP" altLang="en-US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825625"/>
            <a:ext cx="10722932" cy="980637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仕事をスムーズに進めるための基本となるのが、上司や先輩に対す</a:t>
            </a:r>
            <a:r>
              <a:rPr lang="ja-JP" altLang="ja-JP" sz="18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る</a:t>
            </a: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「報連相」、すなわち報告、連絡、相談です。敬意を忘れずに的確に行う方法をマスターしましょう。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4" name="タイトル 1"/>
          <p:cNvSpPr txBox="1"/>
          <p:nvPr/>
        </p:nvSpPr>
        <p:spPr>
          <a:xfrm>
            <a:off x="609600" y="517525"/>
            <a:ext cx="10722932" cy="1325563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b="1" kern="1200" spc="12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Point</a:t>
            </a:r>
            <a:r>
              <a:rPr kumimoji="0"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</a:t>
            </a:r>
            <a:r>
              <a:rPr kumimoji="0"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基本を押さえてスムーズに仕事をする</a:t>
            </a:r>
            <a:endParaRPr kumimoji="0" lang="ja-JP" altLang="en-US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sz="3200" b="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報告</a:t>
            </a:r>
            <a:endParaRPr kumimoji="1" lang="ja-JP" altLang="en-US" sz="3200" b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9294"/>
            <a:ext cx="10722932" cy="875534"/>
          </a:xfrm>
        </p:spPr>
        <p:txBody>
          <a:bodyPr/>
          <a:lstStyle/>
          <a:p>
            <a:pPr marL="0" indent="0">
              <a:buNone/>
            </a:pP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上司や先輩に報告を怠って独断で仕事を進めると、後から取り返しのつかないことになるかもしれません。要点をわかりやすく簡潔にまとめ、できるだけこまめに報告しましょう。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5876" y="2584024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4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報告</a:t>
            </a:r>
            <a:r>
              <a:rPr lang="ja-JP" altLang="ja-JP" sz="24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を切り出す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5876" y="3100781"/>
            <a:ext cx="9475671" cy="7764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例えば：</a:t>
            </a:r>
            <a:endParaRPr lang="ja-JP" altLang="ja-JP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ja-JP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「</a:t>
            </a:r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〇〇</a:t>
            </a:r>
            <a:r>
              <a:rPr lang="ja-JP" altLang="ja-JP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の件でご報告させていただきたいのですが、いま、お時閒よろしいでしょうか」</a:t>
            </a:r>
            <a:endParaRPr lang="ja-JP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5876" y="4224949"/>
            <a:ext cx="433965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游ゴシック" panose="020B0400000000000000" charset="-128"/>
              <a:buAutoNum type="arabicPeriod" startAt="2"/>
            </a:pPr>
            <a:r>
              <a:rPr lang="ja-JP" altLang="en-US" sz="24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上司に</a:t>
            </a:r>
            <a:r>
              <a:rPr lang="ja-JP" altLang="en-US" sz="2400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途中経過</a:t>
            </a:r>
            <a:r>
              <a:rPr lang="ja-JP" altLang="en-US" sz="24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を聞かれた</a:t>
            </a:r>
            <a:endParaRPr lang="ja-JP" altLang="en-US" sz="2400">
              <a:solidFill>
                <a:schemeClr val="bg1"/>
              </a:solidFill>
              <a:latin typeface="游ゴシック" panose="020B0400000000000000" charset="-128"/>
              <a:ea typeface="游ゴシック" panose="020B0400000000000000" charset="-128"/>
              <a:cs typeface="Times New Roman" panose="02020603050405020304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5876" y="4741706"/>
            <a:ext cx="5089855" cy="7764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例えば：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「報告が遅れまして、申し訳ございません」</a:t>
            </a:r>
            <a:endParaRPr lang="ja-JP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9715" y="636431"/>
            <a:ext cx="3150158" cy="1325563"/>
          </a:xfrm>
        </p:spPr>
        <p:txBody>
          <a:bodyPr/>
          <a:lstStyle/>
          <a:p>
            <a:r>
              <a:rPr lang="ja-JP" altLang="en-US" sz="32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１．</a:t>
            </a:r>
            <a:r>
              <a:rPr lang="ja-JP" altLang="ja-JP" sz="32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尊敬語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33713" y="3619035"/>
            <a:ext cx="7013751" cy="104182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普通</a:t>
            </a:r>
            <a:r>
              <a:rPr lang="ja-JP" altLang="en-US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「先生が 行く」</a:t>
            </a:r>
            <a:endParaRPr lang="en-US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尊敬語</a:t>
            </a:r>
            <a:r>
              <a:rPr lang="ja-JP" altLang="en-US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「先生が いらっしゃる」</a:t>
            </a:r>
            <a:endParaRPr lang="en-US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33713" y="2032241"/>
            <a:ext cx="9117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尊敬語には「いらっしゃる」「おっしゃる」などがあります。</a:t>
            </a:r>
            <a:endParaRPr kumimoji="1" lang="ja-JP" altLang="en-US" sz="200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9715" y="4902757"/>
            <a:ext cx="1102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kern="1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尊敬語とは、主語となる人物の動作を高めて表現し、相手に対する敬意を表すために使われます。</a:t>
            </a:r>
            <a:endParaRPr lang="ja-JP" altLang="en-US" kern="100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40489" y="320252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kern="1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例えば：</a:t>
            </a:r>
            <a:endParaRPr lang="en-US" altLang="ja-JP" sz="1800" kern="1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</p:cSld>
  <p:clrMapOvr>
    <a:masterClrMapping/>
  </p:clrMapOvr>
  <p:transition spd="med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35573" y="1583797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ja-JP" altLang="en-US" sz="24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うまくいったことは謙虚に報告する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5573" y="2153098"/>
            <a:ext cx="9264867" cy="10727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例えば：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「おかげさまで、よいご返事をいただくことができました。来月からお取引くださるとのことです」</a:t>
            </a:r>
            <a:endParaRPr lang="ja-JP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5573" y="3732715"/>
            <a:ext cx="5262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ja-JP" altLang="en-US" sz="24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うまくいかなかつた理由も正確に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5573" y="4299830"/>
            <a:ext cx="6995826" cy="7764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例えば：</a:t>
            </a:r>
            <a:endParaRPr lang="ja-JP" altLang="en-US" sz="1800" kern="10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</a:t>
            </a:r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〇〇</a:t>
            </a:r>
            <a:r>
              <a:rPr lang="ja-JP" altLang="en-US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の件 ご予算との関係で、今回は難しいとのお話でした」</a:t>
            </a:r>
            <a:endParaRPr lang="ja-JP" altLang="en-US" sz="1800" kern="10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sz="3200" b="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連絡</a:t>
            </a:r>
            <a:endParaRPr kumimoji="1" lang="ja-JP" altLang="en-US" sz="3200" b="0"/>
          </a:p>
        </p:txBody>
      </p:sp>
      <p:sp>
        <p:nvSpPr>
          <p:cNvPr id="5" name="コンテンツ プレースホルダー 2"/>
          <p:cNvSpPr txBox="1"/>
          <p:nvPr/>
        </p:nvSpPr>
        <p:spPr>
          <a:xfrm>
            <a:off x="457200" y="1489294"/>
            <a:ext cx="10722932" cy="87553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きちんと速絡をしないと、周囲に迷惑をかけてしまいます。自分の居場所や予定は明確にしておきましょう。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98938" y="2731169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4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直帰するときは了承を得る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8938" y="3247926"/>
            <a:ext cx="10562507" cy="7764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例えば：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「</a:t>
            </a:r>
            <a:r>
              <a:rPr lang="en-US" altLang="ja-JP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A</a:t>
            </a:r>
            <a:r>
              <a:rPr lang="ja-JP" altLang="en-US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社との打ち合わせが終了しました。このまま失礼させていただいても、よろしいでしょうか」</a:t>
            </a:r>
            <a:endParaRPr lang="ja-JP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8938" y="4302424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ja-JP" altLang="en-US" sz="24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有給休暇は早めに願い出る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8938" y="4819181"/>
            <a:ext cx="8090676" cy="7780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例えば：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「来月の〇日に有給休暇をいただきたいのですが、よろしいでしょうか」</a:t>
            </a:r>
            <a:endParaRPr lang="ja-JP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35876" y="1027629"/>
            <a:ext cx="6494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ja-JP" altLang="en-US" sz="24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体調を崩したときは始業時間前に連絡する</a:t>
            </a:r>
            <a:endParaRPr lang="ja-JP" altLang="en-US" sz="2400" kern="10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5876" y="1544386"/>
            <a:ext cx="9937336" cy="7764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例えば：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「風邪をひいてしまいましたので、申し訳ございませんが、本日は休ませていただきます」</a:t>
            </a:r>
            <a:endParaRPr lang="ja-JP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5876" y="2562313"/>
            <a:ext cx="6186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ja-JP" altLang="en-US" sz="24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遲刻するときは到着予定時刻を運絡する</a:t>
            </a:r>
            <a:endParaRPr lang="ja-JP" altLang="en-US" sz="2400" kern="10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5876" y="3079070"/>
            <a:ext cx="11056232" cy="7764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例えば：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「申し訳ありません。家を出るのが遅くなり、出社が一</a:t>
            </a:r>
            <a:r>
              <a:rPr lang="en-US" altLang="ja-JP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O</a:t>
            </a:r>
            <a:r>
              <a:rPr lang="ja-JP" altLang="en-US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分ほど遅れますが、よろしくお願いします」</a:t>
            </a:r>
            <a:endParaRPr lang="ja-JP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35876" y="4124014"/>
            <a:ext cx="6186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ja-JP" altLang="en-US" sz="24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休みや遲刻の後は職場の人たちに一言を</a:t>
            </a:r>
            <a:endParaRPr lang="ja-JP" altLang="en-US" sz="2400" kern="10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5876" y="4640771"/>
            <a:ext cx="5551520" cy="7764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例えば：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「ご迷惑をおかけし、申し訳ありませんでした」</a:t>
            </a:r>
            <a:endParaRPr lang="ja-JP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sz="3200" b="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相談</a:t>
            </a:r>
            <a:endParaRPr kumimoji="1" lang="ja-JP" altLang="en-US" sz="3200" b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47253"/>
            <a:ext cx="10722932" cy="759920"/>
          </a:xfrm>
        </p:spPr>
        <p:txBody>
          <a:bodyPr/>
          <a:lstStyle/>
          <a:p>
            <a:pPr marL="0" indent="0">
              <a:buNone/>
            </a:pP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自分では判断できないとき、判断が難しいときは、上司や先輩に相談して助けてもらいましょう。相手の時間を割いてもらうのですから、言葉を選んでお願いします。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8938" y="2731169"/>
            <a:ext cx="6494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4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上司の都合を優先させ、所要時間を伝える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98938" y="3247926"/>
            <a:ext cx="10988565" cy="10727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例えば：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「お仕事中失礼いたします。ご相談させていただきたいことがございまして、</a:t>
            </a:r>
            <a:r>
              <a:rPr lang="en-US" altLang="ja-JP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O</a:t>
            </a:r>
            <a:r>
              <a:rPr lang="ja-JP" altLang="en-US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分ほどお時間をいただけますでしょうか」</a:t>
            </a:r>
            <a:endParaRPr lang="ja-JP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98938" y="4899808"/>
            <a:ext cx="710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ja-JP" altLang="en-US" sz="24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込み入った相談の決まり文句は「折り入って」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8938" y="5416565"/>
            <a:ext cx="9648795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「折り入ってご相談したいことがございます。お時間をいただいてもよろしいでしょうか」</a:t>
            </a:r>
            <a:endParaRPr lang="ja-JP" altLang="en-US" sz="1800" kern="10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35876" y="1647739"/>
            <a:ext cx="710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ja-JP" altLang="en-US" sz="24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急ぎの相談事は、緊急であるごとを詫びてから</a:t>
            </a:r>
            <a:endParaRPr lang="ja-JP" altLang="en-US" sz="2400" kern="10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5876" y="2164496"/>
            <a:ext cx="10767691" cy="10727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例えば：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「お忙しいところ申し訳ございません。緊急にご相談したいことがあるのですが、少しお時間、よろしいでしょうか」</a:t>
            </a:r>
            <a:endParaRPr lang="ja-JP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5876" y="3753069"/>
            <a:ext cx="6186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ja-JP" altLang="en-US" sz="24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相談を終えたら、感謝の気持ちを述べる</a:t>
            </a:r>
            <a:endParaRPr lang="ja-JP" altLang="en-US" sz="2400" kern="10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5876" y="4261067"/>
            <a:ext cx="6705682" cy="7764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例えば：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「お忙しい中お時間をいただき、ありがとうございました」</a:t>
            </a:r>
            <a:endParaRPr lang="ja-JP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980" y="1608083"/>
            <a:ext cx="10208853" cy="4414344"/>
          </a:xfrm>
          <a:prstGeom prst="rect">
            <a:avLst/>
          </a:prstGeom>
        </p:spPr>
      </p:pic>
    </p:spTree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0489" y="646479"/>
            <a:ext cx="3150158" cy="1325563"/>
          </a:xfrm>
        </p:spPr>
        <p:txBody>
          <a:bodyPr/>
          <a:lstStyle/>
          <a:p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．</a:t>
            </a:r>
            <a:r>
              <a:rPr lang="ja-JP" altLang="en-US" sz="32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謙譲語</a:t>
            </a:r>
            <a:endParaRPr kumimoji="1" lang="ja-JP" altLang="en-US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4487" y="3629083"/>
            <a:ext cx="7013751" cy="104182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普通</a:t>
            </a:r>
            <a:r>
              <a:rPr lang="ja-JP" altLang="en-US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「私は　先生のお宅へ　行く」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謙譲語</a:t>
            </a:r>
            <a:r>
              <a:rPr lang="ja-JP" altLang="en-US" sz="1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「私は　先生のお宅へ　伺う」</a:t>
            </a:r>
            <a:endParaRPr lang="en-US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94487" y="2042289"/>
            <a:ext cx="867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kern="1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謙譲語には「伺う」「申し上げる」などがあります。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40489" y="320252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kern="1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例えば：</a:t>
            </a:r>
            <a:endParaRPr lang="en-US" altLang="ja-JP" sz="1800" kern="1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40489" y="4850872"/>
            <a:ext cx="102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kern="1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謙譲語とは、話し手の動作を「伺う」のように言い換え、自分を低くし、相手を高める表現です。</a:t>
            </a:r>
            <a:endParaRPr lang="ja-JP" altLang="en-US" kern="100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0343" y="626382"/>
            <a:ext cx="7300127" cy="1325563"/>
          </a:xfrm>
        </p:spPr>
        <p:txBody>
          <a:bodyPr/>
          <a:lstStyle/>
          <a:p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．</a:t>
            </a:r>
            <a:r>
              <a:rPr lang="ja-JP" altLang="en-US" sz="32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謙譲語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Ⅱ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（丁重語）</a:t>
            </a:r>
            <a:endParaRPr kumimoji="1" lang="ja-JP" altLang="en-US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64341" y="3672880"/>
            <a:ext cx="7013751" cy="104182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普通：「私は　京都へ　行く」 </a:t>
            </a:r>
            <a:endParaRPr lang="ja-JP" altLang="en-US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謙譲語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Ⅱ</a:t>
            </a:r>
            <a:r>
              <a:rPr lang="ja-JP" altLang="en-US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（丁重語）：「私は　京都へ　参ります」</a:t>
            </a:r>
            <a:endParaRPr lang="ja-JP" altLang="en-US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64341" y="2022192"/>
            <a:ext cx="9730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謙譲語</a:t>
            </a:r>
            <a:r>
              <a:rPr lang="en-US" altLang="ja-JP" sz="20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Ⅱ</a:t>
            </a:r>
            <a:r>
              <a:rPr lang="ja-JP" altLang="en-US" sz="20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（丁重語）には「参る」「申す」などがあります。</a:t>
            </a:r>
            <a:endParaRPr kumimoji="1" lang="ja-JP" altLang="en-US" sz="200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0343" y="4895469"/>
            <a:ext cx="1028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kern="1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謙譲語</a:t>
            </a:r>
            <a:r>
              <a:rPr lang="en-US" altLang="ja-JP" kern="1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Ⅱ</a:t>
            </a:r>
            <a:r>
              <a:rPr lang="ja-JP" altLang="en-US" kern="1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（丁重語）とは、話し手の動作を「参る」のように言い換え、自分を低くしながら、聞き手に対して丁重さを表す表現です。</a:t>
            </a:r>
            <a:endParaRPr lang="ja-JP" altLang="en-US" kern="100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40489" y="320252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kern="1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例えば：</a:t>
            </a:r>
            <a:endParaRPr lang="en-US" altLang="ja-JP" sz="1800" kern="1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34196" y="3669625"/>
            <a:ext cx="7013751" cy="104182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普通：「電車が　来る」　</a:t>
            </a:r>
            <a:endParaRPr lang="ja-JP" altLang="en-US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謙譲語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Ⅱ</a:t>
            </a:r>
            <a:r>
              <a:rPr lang="ja-JP" altLang="en-US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（丁重語）：「電車が　参ります」　</a:t>
            </a:r>
            <a:endParaRPr lang="ja-JP" altLang="en-US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34196" y="2032241"/>
            <a:ext cx="973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kern="1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時に、聞き手に丁重に述べるために使われることもあります。</a:t>
            </a:r>
            <a:endParaRPr lang="ja-JP" altLang="en-US" kern="100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80198" y="4830817"/>
            <a:ext cx="102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kern="1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この場合、「参る」は電車を低めておらず、単に聞き手に対して丁重な表現をしています。</a:t>
            </a:r>
            <a:endParaRPr lang="ja-JP" altLang="en-US" kern="100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1110343" y="626382"/>
            <a:ext cx="7300127" cy="1325563"/>
          </a:xfrm>
        </p:spPr>
        <p:txBody>
          <a:bodyPr/>
          <a:lstStyle/>
          <a:p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．</a:t>
            </a:r>
            <a:r>
              <a:rPr lang="ja-JP" altLang="en-US" sz="32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謙譲語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Ⅱ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（丁重語）</a:t>
            </a:r>
            <a:endParaRPr kumimoji="1" lang="ja-JP" altLang="en-US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40489" y="320252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kern="1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例えば：</a:t>
            </a:r>
            <a:endParaRPr lang="en-US" altLang="ja-JP" sz="1800" kern="1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198" y="636431"/>
            <a:ext cx="7300127" cy="1325563"/>
          </a:xfrm>
        </p:spPr>
        <p:txBody>
          <a:bodyPr/>
          <a:lstStyle/>
          <a:p>
            <a:r>
              <a:rPr lang="en-US" altLang="ja-JP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ja-JP" altLang="en-US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．</a:t>
            </a:r>
            <a:r>
              <a:rPr lang="ja-JP" altLang="en-US" sz="32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丁寧語</a:t>
            </a:r>
            <a:endParaRPr kumimoji="1" lang="ja-JP" altLang="en-US" sz="320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34196" y="3694024"/>
            <a:ext cx="7013751" cy="104182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普通：「こちらが　資料だ」　</a:t>
            </a:r>
            <a:endParaRPr lang="ja-JP" altLang="en-US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丁寧語：「こちらが 資料です」</a:t>
            </a:r>
            <a:endParaRPr lang="ja-JP" altLang="en-US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34196" y="2032241"/>
            <a:ext cx="973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丁寧語には「です」「ます」などがあります。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80198" y="4907552"/>
            <a:ext cx="1028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kern="1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丁寧語とは、「だ」を「です」と言い換え、聞き手に丁寧に述べる表現です。相手や物に関係なく使われ、上下関係も問わないのが特徴です。</a:t>
            </a:r>
            <a:endParaRPr lang="ja-JP" altLang="en-US" kern="100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40489" y="320252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kern="1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例えば：</a:t>
            </a:r>
            <a:endParaRPr lang="en-US" altLang="ja-JP" sz="1800" kern="1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198" y="636431"/>
            <a:ext cx="7300127" cy="1325563"/>
          </a:xfrm>
        </p:spPr>
        <p:txBody>
          <a:bodyPr/>
          <a:lstStyle/>
          <a:p>
            <a:r>
              <a:rPr lang="en-US" altLang="ja-JP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5</a:t>
            </a:r>
            <a:r>
              <a:rPr lang="ja-JP" altLang="en-US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．美化</a:t>
            </a:r>
            <a:r>
              <a:rPr lang="ja-JP" altLang="en-US" sz="32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語</a:t>
            </a:r>
            <a:endParaRPr kumimoji="1" lang="ja-JP" altLang="en-US" sz="320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34196" y="3642102"/>
            <a:ext cx="7013751" cy="104182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普通：「肉を使った料理と食後の酒」　</a:t>
            </a:r>
            <a:endParaRPr lang="ja-JP" altLang="en-US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1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美化語</a:t>
            </a:r>
            <a:r>
              <a:rPr lang="ja-JP" altLang="en-US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：「お肉を使ったお料理と食後のお酒」</a:t>
            </a:r>
            <a:endParaRPr lang="ja-JP" altLang="en-US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34196" y="2032241"/>
            <a:ext cx="973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美化語は「お」や「ご」をつけることです。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80198" y="4773785"/>
            <a:ext cx="102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kern="1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美化語とは、「お」ゃ「こ」をつけて言葉を美化する表現です。</a:t>
            </a:r>
            <a:endParaRPr lang="ja-JP" altLang="en-US" kern="100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40489" y="320252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kern="1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例えば：</a:t>
            </a:r>
            <a:endParaRPr lang="en-US" altLang="ja-JP" sz="1800" kern="1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/>
          <p:cNvSpPr/>
          <p:nvPr/>
        </p:nvSpPr>
        <p:spPr>
          <a:xfrm>
            <a:off x="5112419" y="1318098"/>
            <a:ext cx="5942529" cy="4221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8728" y="2060837"/>
            <a:ext cx="4107532" cy="2736326"/>
          </a:xfrm>
        </p:spPr>
        <p:txBody>
          <a:bodyPr/>
          <a:lstStyle/>
          <a:p>
            <a:r>
              <a:rPr lang="ja-JP" altLang="ja-JP" sz="3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仕事の場面でよく使う言葉</a:t>
            </a:r>
            <a:endParaRPr kumimoji="1" lang="ja-JP" altLang="en-US" sz="3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97552" y="1737919"/>
            <a:ext cx="5942530" cy="338216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ja-JP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「申す」と「申し上げる」</a:t>
            </a:r>
            <a:endParaRPr kumimoji="1" lang="en-US" altLang="ja-JP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ja-JP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「参る」と「伺う」</a:t>
            </a:r>
            <a:endParaRPr lang="ja-JP" altLang="ja-JP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ja-JP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「存じる」と「存じ上げる」</a:t>
            </a:r>
            <a:endParaRPr lang="ja-JP" altLang="ja-JP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ja-JP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「了解しました」「承知しました」「承りました」「かしこまりました」</a:t>
            </a:r>
            <a:endParaRPr lang="en-US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ja-JP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「いただく」と「くださる」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Sine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2E6E8"/>
      </a:lt2>
      <a:accent1>
        <a:srgbClr val="D59164"/>
      </a:accent1>
      <a:accent2>
        <a:srgbClr val="DC8081"/>
      </a:accent2>
      <a:accent3>
        <a:srgbClr val="AFA266"/>
      </a:accent3>
      <a:accent4>
        <a:srgbClr val="52AFAF"/>
      </a:accent4>
      <a:accent5>
        <a:srgbClr val="69A8D6"/>
      </a:accent5>
      <a:accent6>
        <a:srgbClr val="6476D5"/>
      </a:accent6>
      <a:hlink>
        <a:srgbClr val="5986A5"/>
      </a:hlink>
      <a:folHlink>
        <a:srgbClr val="7F7F7F"/>
      </a:folHlink>
    </a:clrScheme>
    <a:fontScheme name="Custom 49">
      <a:majorFont>
        <a:latin typeface="Yu Gothic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TM03090434[[fn=木版活字]]</Template>
  <TotalTime>0</TotalTime>
  <Words>4151</Words>
  <Application>WPS Presentation</Application>
  <PresentationFormat>ワイド画面</PresentationFormat>
  <Paragraphs>347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Arial</vt:lpstr>
      <vt:lpstr>ＭＳ Ｐゴシック</vt:lpstr>
      <vt:lpstr>Wingdings</vt:lpstr>
      <vt:lpstr>游明朝</vt:lpstr>
      <vt:lpstr>DengXian</vt:lpstr>
      <vt:lpstr>Times New Roman</vt:lpstr>
      <vt:lpstr>Times New Roman</vt:lpstr>
      <vt:lpstr>游ゴシック</vt:lpstr>
      <vt:lpstr>Microsoft YaHei</vt:lpstr>
      <vt:lpstr>ＭＳ Ｐゴシック</vt:lpstr>
      <vt:lpstr>Arial Unicode MS</vt:lpstr>
      <vt:lpstr>Calibri</vt:lpstr>
      <vt:lpstr>SimSun</vt:lpstr>
      <vt:lpstr>Yu Mincho Regular</vt:lpstr>
      <vt:lpstr>Segoe Print</vt:lpstr>
      <vt:lpstr>SineVTI</vt:lpstr>
      <vt:lpstr>PowerPoint 演示文稿</vt:lpstr>
      <vt:lpstr>敬語の種類</vt:lpstr>
      <vt:lpstr>１．尊敬語</vt:lpstr>
      <vt:lpstr>2．謙譲語</vt:lpstr>
      <vt:lpstr>3．謙譲語Ⅱ（丁重語）</vt:lpstr>
      <vt:lpstr>3．謙譲語Ⅱ（丁重語）</vt:lpstr>
      <vt:lpstr>4．丁寧語</vt:lpstr>
      <vt:lpstr>5．美化語</vt:lpstr>
      <vt:lpstr>仕事の場面でよく使う言葉</vt:lpstr>
      <vt:lpstr>１．「申す」と「申し上げる」</vt:lpstr>
      <vt:lpstr>２．「参る」と「伺う」</vt:lpstr>
      <vt:lpstr>３．「存じる」と「存じ上げる」</vt:lpstr>
      <vt:lpstr>４．「了解しました」、「承知しました」、「承りました」、「かしこまりました」</vt:lpstr>
      <vt:lpstr>5．「いただく」と「くださる」</vt:lpstr>
      <vt:lpstr>以下の敬語表現における問題点について</vt:lpstr>
      <vt:lpstr>1.×「こちらにお名前様をお願いします」</vt:lpstr>
      <vt:lpstr>2.×「ご確認してください」</vt:lpstr>
      <vt:lpstr>3. ×「こちらはもういただかれましたか」</vt:lpstr>
      <vt:lpstr>4. ×「新商品を開発させていただきました」</vt:lpstr>
      <vt:lpstr>敬語の使い方</vt:lpstr>
      <vt:lpstr>Point：自分から明るく爽やかにあいさつする</vt:lpstr>
      <vt:lpstr>PowerPoint 演示文稿</vt:lpstr>
      <vt:lpstr>Point：相手を見ながら会話をする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報告</vt:lpstr>
      <vt:lpstr>PowerPoint 演示文稿</vt:lpstr>
      <vt:lpstr>連絡</vt:lpstr>
      <vt:lpstr>PowerPoint 演示文稿</vt:lpstr>
      <vt:lpstr>相談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梅军 邓</dc:creator>
  <cp:lastModifiedBy>研修用</cp:lastModifiedBy>
  <cp:revision>12</cp:revision>
  <dcterms:created xsi:type="dcterms:W3CDTF">2024-09-09T07:29:00Z</dcterms:created>
  <dcterms:modified xsi:type="dcterms:W3CDTF">2024-09-13T02:26:17Z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8566B7C3A78B4921B262E3C323323EC9_12</vt:lpwstr>
  </property>
  <property fmtid="{D5CDD505-2E9C-101B-9397-08002B2CF9AE}" pid="3" name="KSOProductBuildVer">
    <vt:lpwstr>1041-12.2.0.17562</vt:lpwstr>
  </property>
</Properties>
</file>