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46"/>
  </p:notesMasterIdLst>
  <p:handoutMasterIdLst>
    <p:handoutMasterId r:id="rId47"/>
  </p:handoutMasterIdLst>
  <p:sldIdLst>
    <p:sldId id="528" r:id="rId2"/>
    <p:sldId id="536" r:id="rId3"/>
    <p:sldId id="646" r:id="rId4"/>
    <p:sldId id="647" r:id="rId5"/>
    <p:sldId id="648" r:id="rId6"/>
    <p:sldId id="649" r:id="rId7"/>
    <p:sldId id="650" r:id="rId8"/>
    <p:sldId id="651" r:id="rId9"/>
    <p:sldId id="652" r:id="rId10"/>
    <p:sldId id="653" r:id="rId11"/>
    <p:sldId id="654" r:id="rId12"/>
    <p:sldId id="655" r:id="rId13"/>
    <p:sldId id="656" r:id="rId14"/>
    <p:sldId id="657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7" r:id="rId38"/>
    <p:sldId id="681" r:id="rId39"/>
    <p:sldId id="682" r:id="rId40"/>
    <p:sldId id="683" r:id="rId41"/>
    <p:sldId id="684" r:id="rId42"/>
    <p:sldId id="685" r:id="rId43"/>
    <p:sldId id="686" r:id="rId44"/>
    <p:sldId id="592" r:id="rId45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84C"/>
    <a:srgbClr val="996633"/>
    <a:srgbClr val="FFFF00"/>
    <a:srgbClr val="CC9900"/>
    <a:srgbClr val="CC3399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6" autoAdjust="0"/>
    <p:restoredTop sz="97919" autoAdjust="0"/>
  </p:normalViewPr>
  <p:slideViewPr>
    <p:cSldViewPr>
      <p:cViewPr varScale="1">
        <p:scale>
          <a:sx n="126" d="100"/>
          <a:sy n="126" d="100"/>
        </p:scale>
        <p:origin x="124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68"/>
    </p:cViewPr>
  </p:sorterViewPr>
  <p:notesViewPr>
    <p:cSldViewPr>
      <p:cViewPr varScale="1">
        <p:scale>
          <a:sx n="70" d="100"/>
          <a:sy n="70" d="100"/>
        </p:scale>
        <p:origin x="-3101" y="-77"/>
      </p:cViewPr>
      <p:guideLst>
        <p:guide orient="horz" pos="3120"/>
        <p:guide pos="21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 lIns="0" tIns="0" rIns="0" bIns="0"/>
        <a:lstStyle/>
        <a:p>
          <a:r>
            <a:rPr lang="en-US" sz="2400" b="1" dirty="0"/>
            <a:t>High dim. data</a:t>
          </a:r>
          <a:endParaRPr lang="en-US" sz="2400" b="0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  <a:endParaRPr lang="en-US" sz="2400" b="0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  <a:endParaRPr lang="en-US" sz="2400" b="0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 lIns="0" tIns="0" rIns="0" bIns="0"/>
        <a:lstStyle/>
        <a:p>
          <a:r>
            <a:rPr lang="en-US" sz="2400" b="1" dirty="0"/>
            <a:t>Machine learning</a:t>
          </a:r>
          <a:endParaRPr lang="en-US" sz="2400" b="0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9A837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91796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91796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  <a:endParaRPr lang="en-US" sz="2400" b="0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 custLinFactNeighborX="-24623" custLinFactNeighborY="3817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 custLinFactNeighborX="-1195" custLinFactNeighborY="-7246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9EB36F0C-E905-46D2-9E0C-A7E8609E0787}" type="presOf" srcId="{06D87D35-A66C-427C-B6DB-AF958D65D6B3}" destId="{1EC52667-0754-4666-9083-6E56A0F9B67B}" srcOrd="0" destOrd="0" presId="urn:microsoft.com/office/officeart/2005/8/layout/lProcess2"/>
    <dgm:cxn modelId="{1B4E760C-6F34-4FA1-983C-7D3311DA3764}" type="presOf" srcId="{A9A35E3D-01EA-46C6-AED8-865E91E9D6C9}" destId="{F0B767F2-4C7E-481B-967C-8FE0CB529397}" srcOrd="0" destOrd="0" presId="urn:microsoft.com/office/officeart/2005/8/layout/lProcess2"/>
    <dgm:cxn modelId="{E635F00F-3E2B-429A-9397-5605378A443E}" type="presOf" srcId="{5DA147F9-347F-4A9B-99C6-4679CBA742BD}" destId="{02FBE83C-F7E3-4AC9-9A61-66BF67D7D8B6}" srcOrd="0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E6BF202F-D955-43DF-B229-3D95A2394AD9}" type="presOf" srcId="{B28448BA-C9A8-43EB-A9DB-A0137196E3B9}" destId="{189EA2CD-99B4-4604-BDBC-34AEB91058A9}" srcOrd="1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1693A936-0C32-4F11-A7E9-0530921B5A63}" type="presOf" srcId="{A0A9AC20-5EC1-4862-BFC8-870928838544}" destId="{4735A497-84C1-49AD-B2D7-A0E2E20F2536}" srcOrd="1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BB493F41-794E-4719-8C6D-83AC2D8B255F}" type="presOf" srcId="{A5325020-A43F-4DC5-B91A-865612236E1B}" destId="{6F277C00-29F7-4ECD-8C97-37788C7BA770}" srcOrd="0" destOrd="0" presId="urn:microsoft.com/office/officeart/2005/8/layout/lProcess2"/>
    <dgm:cxn modelId="{F4B3F962-AE9B-4EA0-82F7-255D7178DAD2}" type="presOf" srcId="{7DAF4A99-25E1-44F9-90C0-EA66CF00B3B6}" destId="{5473F14B-8F21-412E-B8DE-EADF32D6F521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15A6B064-5DDA-4E9E-83EF-10647FC4D18D}" type="presOf" srcId="{EFD7AB2D-81E2-448E-B54E-4F3622AF7EF9}" destId="{9E190C18-AEDE-45E1-8A46-924B1190ACB6}" srcOrd="0" destOrd="0" presId="urn:microsoft.com/office/officeart/2005/8/layout/lProcess2"/>
    <dgm:cxn modelId="{654AA245-E2FF-46D3-BF72-C472BD5D54A6}" type="presOf" srcId="{BC15291E-510A-4A20-8D69-B0F2ACBA3CC6}" destId="{204F3481-2F4C-45A5-A0A1-C088684F0126}" srcOrd="0" destOrd="0" presId="urn:microsoft.com/office/officeart/2005/8/layout/lProcess2"/>
    <dgm:cxn modelId="{5756C446-5821-4053-8BF9-7B21A8724154}" type="presOf" srcId="{91B14D9B-61DF-4421-AF43-318BB0021BDF}" destId="{80F88CB8-4B64-4172-B897-E8F8383812F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10BD7F4B-93B0-4579-845A-E5BF6C005D43}" type="presOf" srcId="{FF0CDCCC-6F78-4064-A419-5EC5C753206F}" destId="{EB498954-62A4-422D-9DE3-1FA74DD1D37F}" srcOrd="0" destOrd="0" presId="urn:microsoft.com/office/officeart/2005/8/layout/lProcess2"/>
    <dgm:cxn modelId="{61137650-A586-4145-A5BC-822FE5EEC88F}" type="presOf" srcId="{7D17D413-1C96-46A5-9E85-72C6636AE3C5}" destId="{34BAB90F-F3E5-4FFB-A339-2946D1CD0CCB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86D64BAE-5CF8-445B-A621-7DE8A894A400}" type="presOf" srcId="{5FC74589-1769-4EB4-9E51-9D82632D2E02}" destId="{C1CD2EAA-2E66-4BDA-BB6E-F99B46E1B919}" srcOrd="0" destOrd="0" presId="urn:microsoft.com/office/officeart/2005/8/layout/lProcess2"/>
    <dgm:cxn modelId="{97AB4BB2-5729-4502-810E-83A4CAB526FC}" type="presOf" srcId="{EA22DC01-B1C3-4425-86ED-5B66953397A8}" destId="{18B77C7D-672C-4358-9CA6-BD8FA6E2302A}" srcOrd="0" destOrd="0" presId="urn:microsoft.com/office/officeart/2005/8/layout/lProcess2"/>
    <dgm:cxn modelId="{3D26C3B7-C60E-408D-BB64-0BD54666D362}" type="presOf" srcId="{86AB53FA-67D7-4EE7-8555-3EE8EB6FA4C8}" destId="{0F3CAB81-CF76-498F-9619-BAF8144FA3C3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0E9AD4C3-4E7B-46F1-8ED5-39A82FF356CF}" type="presOf" srcId="{E12CEE09-DEBB-4435-B911-A40A12F7930D}" destId="{20F65450-B565-4F6E-8CBD-65CD2502E3B0}" srcOrd="0" destOrd="0" presId="urn:microsoft.com/office/officeart/2005/8/layout/lProcess2"/>
    <dgm:cxn modelId="{6993FCC6-ABBA-46D5-A53C-3F4B3366A22E}" type="presOf" srcId="{67EC18BA-DB21-4AAD-BE8A-067C85A9B73E}" destId="{80762C44-FA02-441A-8A8D-FC00E4F372F1}" srcOrd="0" destOrd="0" presId="urn:microsoft.com/office/officeart/2005/8/layout/lProcess2"/>
    <dgm:cxn modelId="{3A1585C7-1714-452F-931C-AA51E40EDDEF}" type="presOf" srcId="{E9F388D8-C9C2-45F4-B532-779E8C2CB5E8}" destId="{D6B8C86D-B5C5-4707-BB1C-60E6EB9E4EBA}" srcOrd="0" destOrd="0" presId="urn:microsoft.com/office/officeart/2005/8/layout/lProcess2"/>
    <dgm:cxn modelId="{2146C1C9-7C7F-4EFF-A304-95A60D836E69}" type="presOf" srcId="{5FC74589-1769-4EB4-9E51-9D82632D2E02}" destId="{727186A0-986E-40DF-85B7-ACC6191E0924}" srcOrd="1" destOrd="0" presId="urn:microsoft.com/office/officeart/2005/8/layout/lProcess2"/>
    <dgm:cxn modelId="{108065CC-88B0-45E6-BE30-2E7551CFA946}" type="presOf" srcId="{B28448BA-C9A8-43EB-A9DB-A0137196E3B9}" destId="{F5FB40AB-A8F0-43CC-AED2-A0B6D3491F03}" srcOrd="0" destOrd="0" presId="urn:microsoft.com/office/officeart/2005/8/layout/lProcess2"/>
    <dgm:cxn modelId="{FEADDCD3-0071-4367-AC9E-E681963F44DF}" type="presOf" srcId="{B8FE7A32-1B20-4D46-8242-6C91907A490E}" destId="{EFE71110-9F14-440A-945D-9BFF90054013}" srcOrd="0" destOrd="0" presId="urn:microsoft.com/office/officeart/2005/8/layout/lProcess2"/>
    <dgm:cxn modelId="{CF35EEDB-4F8B-440F-9C18-0028379CB019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3618A9EC-0B83-451C-B1C3-9F659F179178}" type="presOf" srcId="{63784350-6FB5-4F39-A0AA-A76D20385A1A}" destId="{6C9EBB1C-8DC1-467B-832A-DCA29AD54F62}" srcOrd="0" destOrd="0" presId="urn:microsoft.com/office/officeart/2005/8/layout/lProcess2"/>
    <dgm:cxn modelId="{D2DCBCF0-A08B-4A8F-B8E8-0CD8C908FA57}" type="presOf" srcId="{7D17D413-1C96-46A5-9E85-72C6636AE3C5}" destId="{5A591EE2-4B7B-40DB-B051-D75F7BFEDDD6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527277F5-2B1A-4A24-B02A-AF12A6B6A86B}" type="presOf" srcId="{A0A9AC20-5EC1-4862-BFC8-870928838544}" destId="{9A6AB0E7-12CE-4F4C-9194-CFD62AA0E26B}" srcOrd="0" destOrd="0" presId="urn:microsoft.com/office/officeart/2005/8/layout/lProcess2"/>
    <dgm:cxn modelId="{BBFF28F8-ABB3-46F5-ABCE-DBB7C3E95E6F}" type="presOf" srcId="{6856B0CF-FE68-485F-BF49-CA4A93F4F38C}" destId="{DECF7DEE-4FD4-4CE5-AEDF-10353AC11531}" srcOrd="0" destOrd="0" presId="urn:microsoft.com/office/officeart/2005/8/layout/lProcess2"/>
    <dgm:cxn modelId="{6063DCE8-321D-46C0-9184-EFD015A64611}" type="presParOf" srcId="{5473F14B-8F21-412E-B8DE-EADF32D6F521}" destId="{C0D74A84-CA9B-4A55-82D3-C4473BCAB74F}" srcOrd="0" destOrd="0" presId="urn:microsoft.com/office/officeart/2005/8/layout/lProcess2"/>
    <dgm:cxn modelId="{2E19F226-FC47-47BC-BFB2-715F4ED13FA2}" type="presParOf" srcId="{C0D74A84-CA9B-4A55-82D3-C4473BCAB74F}" destId="{F5FB40AB-A8F0-43CC-AED2-A0B6D3491F03}" srcOrd="0" destOrd="0" presId="urn:microsoft.com/office/officeart/2005/8/layout/lProcess2"/>
    <dgm:cxn modelId="{90F97DD8-E6D2-4D5B-BDFB-8C85058DB042}" type="presParOf" srcId="{C0D74A84-CA9B-4A55-82D3-C4473BCAB74F}" destId="{189EA2CD-99B4-4604-BDBC-34AEB91058A9}" srcOrd="1" destOrd="0" presId="urn:microsoft.com/office/officeart/2005/8/layout/lProcess2"/>
    <dgm:cxn modelId="{58C8AE31-203E-4A09-AD24-A16DE3A2C95A}" type="presParOf" srcId="{C0D74A84-CA9B-4A55-82D3-C4473BCAB74F}" destId="{051CD919-C14E-4FF7-A82B-674D57B30AF8}" srcOrd="2" destOrd="0" presId="urn:microsoft.com/office/officeart/2005/8/layout/lProcess2"/>
    <dgm:cxn modelId="{2D306541-ED3E-4412-B28B-F354A025466D}" type="presParOf" srcId="{051CD919-C14E-4FF7-A82B-674D57B30AF8}" destId="{151EFC3A-4B26-48D8-87A4-D28DC0264B02}" srcOrd="0" destOrd="0" presId="urn:microsoft.com/office/officeart/2005/8/layout/lProcess2"/>
    <dgm:cxn modelId="{D2CBECB6-7AE9-4DB0-972C-170D0C94A51C}" type="presParOf" srcId="{151EFC3A-4B26-48D8-87A4-D28DC0264B02}" destId="{D6B8C86D-B5C5-4707-BB1C-60E6EB9E4EBA}" srcOrd="0" destOrd="0" presId="urn:microsoft.com/office/officeart/2005/8/layout/lProcess2"/>
    <dgm:cxn modelId="{F858F653-4D88-4BB9-A55F-F1B1FD447E5A}" type="presParOf" srcId="{151EFC3A-4B26-48D8-87A4-D28DC0264B02}" destId="{FEA7308F-F292-4734-BC92-11C7BB5AF5E5}" srcOrd="1" destOrd="0" presId="urn:microsoft.com/office/officeart/2005/8/layout/lProcess2"/>
    <dgm:cxn modelId="{4350CDF4-2307-4A36-B7C8-39AB6147F98F}" type="presParOf" srcId="{151EFC3A-4B26-48D8-87A4-D28DC0264B02}" destId="{20F65450-B565-4F6E-8CBD-65CD2502E3B0}" srcOrd="2" destOrd="0" presId="urn:microsoft.com/office/officeart/2005/8/layout/lProcess2"/>
    <dgm:cxn modelId="{5ED2583D-A410-4D84-994E-0BC6CF05BB83}" type="presParOf" srcId="{151EFC3A-4B26-48D8-87A4-D28DC0264B02}" destId="{1943ED51-E95A-4F6E-A717-80400DEEEE20}" srcOrd="3" destOrd="0" presId="urn:microsoft.com/office/officeart/2005/8/layout/lProcess2"/>
    <dgm:cxn modelId="{571A89A0-32F4-4A7D-9C93-DF9DF020FEC2}" type="presParOf" srcId="{151EFC3A-4B26-48D8-87A4-D28DC0264B02}" destId="{80F88CB8-4B64-4172-B897-E8F8383812F7}" srcOrd="4" destOrd="0" presId="urn:microsoft.com/office/officeart/2005/8/layout/lProcess2"/>
    <dgm:cxn modelId="{F32424C1-88A2-49F4-9DB3-AABB803377EF}" type="presParOf" srcId="{5473F14B-8F21-412E-B8DE-EADF32D6F521}" destId="{DC9EA69A-B885-4DA4-818F-1748672594CF}" srcOrd="1" destOrd="0" presId="urn:microsoft.com/office/officeart/2005/8/layout/lProcess2"/>
    <dgm:cxn modelId="{FE39D416-E910-477B-97F3-4E053D472B9A}" type="presParOf" srcId="{5473F14B-8F21-412E-B8DE-EADF32D6F521}" destId="{3A6F3D38-6FA6-469E-B3C3-234BD62E4CCA}" srcOrd="2" destOrd="0" presId="urn:microsoft.com/office/officeart/2005/8/layout/lProcess2"/>
    <dgm:cxn modelId="{55637D62-73A5-46F9-AE47-334E0227A34C}" type="presParOf" srcId="{3A6F3D38-6FA6-469E-B3C3-234BD62E4CCA}" destId="{C1CD2EAA-2E66-4BDA-BB6E-F99B46E1B919}" srcOrd="0" destOrd="0" presId="urn:microsoft.com/office/officeart/2005/8/layout/lProcess2"/>
    <dgm:cxn modelId="{60DC8311-1BD8-492F-B10B-6A97F45F1633}" type="presParOf" srcId="{3A6F3D38-6FA6-469E-B3C3-234BD62E4CCA}" destId="{727186A0-986E-40DF-85B7-ACC6191E0924}" srcOrd="1" destOrd="0" presId="urn:microsoft.com/office/officeart/2005/8/layout/lProcess2"/>
    <dgm:cxn modelId="{395ED6AC-17CE-40E3-81AD-FF6338CA5CF1}" type="presParOf" srcId="{3A6F3D38-6FA6-469E-B3C3-234BD62E4CCA}" destId="{F4329E4E-5431-4760-B147-9E77700EF61A}" srcOrd="2" destOrd="0" presId="urn:microsoft.com/office/officeart/2005/8/layout/lProcess2"/>
    <dgm:cxn modelId="{9D270DC0-40F1-42C2-BA95-28BF38328B03}" type="presParOf" srcId="{F4329E4E-5431-4760-B147-9E77700EF61A}" destId="{B5C22EF8-EBFA-4704-BF77-C1B26E178B0D}" srcOrd="0" destOrd="0" presId="urn:microsoft.com/office/officeart/2005/8/layout/lProcess2"/>
    <dgm:cxn modelId="{E130448C-A986-43D7-8819-F147273D4B22}" type="presParOf" srcId="{B5C22EF8-EBFA-4704-BF77-C1B26E178B0D}" destId="{EFE71110-9F14-440A-945D-9BFF90054013}" srcOrd="0" destOrd="0" presId="urn:microsoft.com/office/officeart/2005/8/layout/lProcess2"/>
    <dgm:cxn modelId="{6EFD5BDF-7D95-4511-8F7A-0AF3B671A665}" type="presParOf" srcId="{B5C22EF8-EBFA-4704-BF77-C1B26E178B0D}" destId="{35EA0CEB-E637-4D3C-96EF-C8D3B04060F2}" srcOrd="1" destOrd="0" presId="urn:microsoft.com/office/officeart/2005/8/layout/lProcess2"/>
    <dgm:cxn modelId="{68DCCF09-C6BA-4856-A46C-6AED5928CA6D}" type="presParOf" srcId="{B5C22EF8-EBFA-4704-BF77-C1B26E178B0D}" destId="{9E190C18-AEDE-45E1-8A46-924B1190ACB6}" srcOrd="2" destOrd="0" presId="urn:microsoft.com/office/officeart/2005/8/layout/lProcess2"/>
    <dgm:cxn modelId="{9A16EEA8-D557-4360-BB33-1D8C7B6EDB7A}" type="presParOf" srcId="{B5C22EF8-EBFA-4704-BF77-C1B26E178B0D}" destId="{1E1AD27B-2438-4D0B-AB02-AF912F764D09}" srcOrd="3" destOrd="0" presId="urn:microsoft.com/office/officeart/2005/8/layout/lProcess2"/>
    <dgm:cxn modelId="{303F7E2F-D40E-4B5C-B333-FD6B5D348F84}" type="presParOf" srcId="{B5C22EF8-EBFA-4704-BF77-C1B26E178B0D}" destId="{EB498954-62A4-422D-9DE3-1FA74DD1D37F}" srcOrd="4" destOrd="0" presId="urn:microsoft.com/office/officeart/2005/8/layout/lProcess2"/>
    <dgm:cxn modelId="{962791D2-E67C-40D8-8D91-3FE7DA3BBDE1}" type="presParOf" srcId="{5473F14B-8F21-412E-B8DE-EADF32D6F521}" destId="{BB3C6D49-326B-48DE-AC1D-9DC877BB01DD}" srcOrd="3" destOrd="0" presId="urn:microsoft.com/office/officeart/2005/8/layout/lProcess2"/>
    <dgm:cxn modelId="{821E66DA-CA68-4ADF-9320-C8F2A0987340}" type="presParOf" srcId="{5473F14B-8F21-412E-B8DE-EADF32D6F521}" destId="{EF090B29-38A2-4F08-90FA-7BB67BE8B3E2}" srcOrd="4" destOrd="0" presId="urn:microsoft.com/office/officeart/2005/8/layout/lProcess2"/>
    <dgm:cxn modelId="{AA43C891-0F28-43B2-ADC5-5DF40BD29334}" type="presParOf" srcId="{EF090B29-38A2-4F08-90FA-7BB67BE8B3E2}" destId="{9A6AB0E7-12CE-4F4C-9194-CFD62AA0E26B}" srcOrd="0" destOrd="0" presId="urn:microsoft.com/office/officeart/2005/8/layout/lProcess2"/>
    <dgm:cxn modelId="{6A2A30D8-5623-4041-A47D-7BB14781E275}" type="presParOf" srcId="{EF090B29-38A2-4F08-90FA-7BB67BE8B3E2}" destId="{4735A497-84C1-49AD-B2D7-A0E2E20F2536}" srcOrd="1" destOrd="0" presId="urn:microsoft.com/office/officeart/2005/8/layout/lProcess2"/>
    <dgm:cxn modelId="{6D8E822B-1DFC-4C9A-8674-2E074429EF05}" type="presParOf" srcId="{EF090B29-38A2-4F08-90FA-7BB67BE8B3E2}" destId="{5235814C-D240-476B-A6EA-F820ADA9F290}" srcOrd="2" destOrd="0" presId="urn:microsoft.com/office/officeart/2005/8/layout/lProcess2"/>
    <dgm:cxn modelId="{39E94805-8E82-471B-9288-A140465B40C6}" type="presParOf" srcId="{5235814C-D240-476B-A6EA-F820ADA9F290}" destId="{F8C87951-0BEC-442E-BD13-E67FB71AC42B}" srcOrd="0" destOrd="0" presId="urn:microsoft.com/office/officeart/2005/8/layout/lProcess2"/>
    <dgm:cxn modelId="{DA4568F2-0B91-4266-A4A8-940B8F72AD83}" type="presParOf" srcId="{F8C87951-0BEC-442E-BD13-E67FB71AC42B}" destId="{DECF7DEE-4FD4-4CE5-AEDF-10353AC11531}" srcOrd="0" destOrd="0" presId="urn:microsoft.com/office/officeart/2005/8/layout/lProcess2"/>
    <dgm:cxn modelId="{8CC5DE0E-B1D1-4C9E-A9F3-3FAB19C9D02F}" type="presParOf" srcId="{F8C87951-0BEC-442E-BD13-E67FB71AC42B}" destId="{739A0DE6-D28A-493F-A1CB-4B3CCAC72873}" srcOrd="1" destOrd="0" presId="urn:microsoft.com/office/officeart/2005/8/layout/lProcess2"/>
    <dgm:cxn modelId="{15C54FA4-A66F-41D4-8387-23C2DA5B0BB4}" type="presParOf" srcId="{F8C87951-0BEC-442E-BD13-E67FB71AC42B}" destId="{02FBE83C-F7E3-4AC9-9A61-66BF67D7D8B6}" srcOrd="2" destOrd="0" presId="urn:microsoft.com/office/officeart/2005/8/layout/lProcess2"/>
    <dgm:cxn modelId="{CBE793F0-5AFF-4849-BB95-B0711B38F1BF}" type="presParOf" srcId="{F8C87951-0BEC-442E-BD13-E67FB71AC42B}" destId="{87C5B8B3-4388-4867-AA6C-4B2D717EAAF2}" srcOrd="3" destOrd="0" presId="urn:microsoft.com/office/officeart/2005/8/layout/lProcess2"/>
    <dgm:cxn modelId="{03AC445E-35C9-45A0-B8A7-0DEFC9277CFE}" type="presParOf" srcId="{F8C87951-0BEC-442E-BD13-E67FB71AC42B}" destId="{1EC52667-0754-4666-9083-6E56A0F9B67B}" srcOrd="4" destOrd="0" presId="urn:microsoft.com/office/officeart/2005/8/layout/lProcess2"/>
    <dgm:cxn modelId="{16289B66-179B-4706-80B4-53DCE2002D95}" type="presParOf" srcId="{5473F14B-8F21-412E-B8DE-EADF32D6F521}" destId="{9C67C073-8031-4FB8-83D0-BB3987979FB7}" srcOrd="5" destOrd="0" presId="urn:microsoft.com/office/officeart/2005/8/layout/lProcess2"/>
    <dgm:cxn modelId="{0306873C-1190-4515-9D6F-217293D1B3A9}" type="presParOf" srcId="{5473F14B-8F21-412E-B8DE-EADF32D6F521}" destId="{3D53649F-3A9D-48AC-B3B4-F9359FF49907}" srcOrd="6" destOrd="0" presId="urn:microsoft.com/office/officeart/2005/8/layout/lProcess2"/>
    <dgm:cxn modelId="{6709CB3B-C82F-4A49-995D-5D564306AB91}" type="presParOf" srcId="{3D53649F-3A9D-48AC-B3B4-F9359FF49907}" destId="{18B77C7D-672C-4358-9CA6-BD8FA6E2302A}" srcOrd="0" destOrd="0" presId="urn:microsoft.com/office/officeart/2005/8/layout/lProcess2"/>
    <dgm:cxn modelId="{43A26556-62F5-447B-AABE-3F09B5A780B8}" type="presParOf" srcId="{3D53649F-3A9D-48AC-B3B4-F9359FF49907}" destId="{AB95B1F2-DB60-4BC5-81D3-1FA274FF69C7}" srcOrd="1" destOrd="0" presId="urn:microsoft.com/office/officeart/2005/8/layout/lProcess2"/>
    <dgm:cxn modelId="{ABA8ED33-C493-4951-9390-3DF486976F57}" type="presParOf" srcId="{3D53649F-3A9D-48AC-B3B4-F9359FF49907}" destId="{9D4EF955-0664-47BE-890F-75DA470A2A2E}" srcOrd="2" destOrd="0" presId="urn:microsoft.com/office/officeart/2005/8/layout/lProcess2"/>
    <dgm:cxn modelId="{0FFB892C-504E-482C-908E-D4970A50393C}" type="presParOf" srcId="{9D4EF955-0664-47BE-890F-75DA470A2A2E}" destId="{CCD58064-6258-410C-B1E0-023DF3946A43}" srcOrd="0" destOrd="0" presId="urn:microsoft.com/office/officeart/2005/8/layout/lProcess2"/>
    <dgm:cxn modelId="{BDC112F1-C142-458E-B94D-288048B97DFB}" type="presParOf" srcId="{CCD58064-6258-410C-B1E0-023DF3946A43}" destId="{204F3481-2F4C-45A5-A0A1-C088684F0126}" srcOrd="0" destOrd="0" presId="urn:microsoft.com/office/officeart/2005/8/layout/lProcess2"/>
    <dgm:cxn modelId="{EF5E8F63-C7EC-43DA-BD2B-A8D75BAC0B1F}" type="presParOf" srcId="{CCD58064-6258-410C-B1E0-023DF3946A43}" destId="{B768FAA9-E2C4-4A6B-82D8-EF54C53E14D8}" srcOrd="1" destOrd="0" presId="urn:microsoft.com/office/officeart/2005/8/layout/lProcess2"/>
    <dgm:cxn modelId="{10F5AFFB-DA68-48F8-BD62-1283237277AA}" type="presParOf" srcId="{CCD58064-6258-410C-B1E0-023DF3946A43}" destId="{0F3CAB81-CF76-498F-9619-BAF8144FA3C3}" srcOrd="2" destOrd="0" presId="urn:microsoft.com/office/officeart/2005/8/layout/lProcess2"/>
    <dgm:cxn modelId="{4FAD05A6-56EB-46C9-B285-6A416027C2A0}" type="presParOf" srcId="{CCD58064-6258-410C-B1E0-023DF3946A43}" destId="{0E0C811E-F3C5-4F24-A485-437F0C0EAD6A}" srcOrd="3" destOrd="0" presId="urn:microsoft.com/office/officeart/2005/8/layout/lProcess2"/>
    <dgm:cxn modelId="{B80BEB73-87B0-4AFF-83BA-6261E3BB2250}" type="presParOf" srcId="{CCD58064-6258-410C-B1E0-023DF3946A43}" destId="{80762C44-FA02-441A-8A8D-FC00E4F372F1}" srcOrd="4" destOrd="0" presId="urn:microsoft.com/office/officeart/2005/8/layout/lProcess2"/>
    <dgm:cxn modelId="{3CDC350F-5E5E-4925-82A1-C6F69AE2F975}" type="presParOf" srcId="{5473F14B-8F21-412E-B8DE-EADF32D6F521}" destId="{1EEF13C7-AF43-4380-A8A5-F72A5D476D05}" srcOrd="7" destOrd="0" presId="urn:microsoft.com/office/officeart/2005/8/layout/lProcess2"/>
    <dgm:cxn modelId="{F9DAEE4A-9CEC-4A86-B657-98422051F1D4}" type="presParOf" srcId="{5473F14B-8F21-412E-B8DE-EADF32D6F521}" destId="{0618492F-D453-4601-9C36-8CE6AA153D1B}" srcOrd="8" destOrd="0" presId="urn:microsoft.com/office/officeart/2005/8/layout/lProcess2"/>
    <dgm:cxn modelId="{5974F66B-B786-4270-993C-876741D81429}" type="presParOf" srcId="{0618492F-D453-4601-9C36-8CE6AA153D1B}" destId="{5A591EE2-4B7B-40DB-B051-D75F7BFEDDD6}" srcOrd="0" destOrd="0" presId="urn:microsoft.com/office/officeart/2005/8/layout/lProcess2"/>
    <dgm:cxn modelId="{AE1C27B3-4D5E-49A5-8A7C-A1F53D45BA03}" type="presParOf" srcId="{0618492F-D453-4601-9C36-8CE6AA153D1B}" destId="{34BAB90F-F3E5-4FFB-A339-2946D1CD0CCB}" srcOrd="1" destOrd="0" presId="urn:microsoft.com/office/officeart/2005/8/layout/lProcess2"/>
    <dgm:cxn modelId="{3BD6ECA6-0306-4935-AAB5-13E3975A0760}" type="presParOf" srcId="{0618492F-D453-4601-9C36-8CE6AA153D1B}" destId="{BA794F96-F89B-483A-BF3A-9118CA9CCDA4}" srcOrd="2" destOrd="0" presId="urn:microsoft.com/office/officeart/2005/8/layout/lProcess2"/>
    <dgm:cxn modelId="{2E15B47E-05F6-4D14-B12C-715D35EA249B}" type="presParOf" srcId="{BA794F96-F89B-483A-BF3A-9118CA9CCDA4}" destId="{76BCF6F8-619E-4477-AF5E-3CC45345624F}" srcOrd="0" destOrd="0" presId="urn:microsoft.com/office/officeart/2005/8/layout/lProcess2"/>
    <dgm:cxn modelId="{2FD6F014-1BD9-4685-98BC-B51A7C988B36}" type="presParOf" srcId="{76BCF6F8-619E-4477-AF5E-3CC45345624F}" destId="{F0B767F2-4C7E-481B-967C-8FE0CB529397}" srcOrd="0" destOrd="0" presId="urn:microsoft.com/office/officeart/2005/8/layout/lProcess2"/>
    <dgm:cxn modelId="{59A518DD-5904-4CDF-AB3A-5C2212F142EB}" type="presParOf" srcId="{76BCF6F8-619E-4477-AF5E-3CC45345624F}" destId="{B342BD1C-A54C-4F1C-A099-03A03E61088D}" srcOrd="1" destOrd="0" presId="urn:microsoft.com/office/officeart/2005/8/layout/lProcess2"/>
    <dgm:cxn modelId="{2F438BD6-DE49-4F91-AC98-E2CAB9EB76CA}" type="presParOf" srcId="{76BCF6F8-619E-4477-AF5E-3CC45345624F}" destId="{6F277C00-29F7-4ECD-8C97-37788C7BA770}" srcOrd="2" destOrd="0" presId="urn:microsoft.com/office/officeart/2005/8/layout/lProcess2"/>
    <dgm:cxn modelId="{DCB8B06E-D604-4C16-B8B1-890427DDD02C}" type="presParOf" srcId="{76BCF6F8-619E-4477-AF5E-3CC45345624F}" destId="{3945A699-1DD4-41EF-B849-687FF56CB987}" srcOrd="3" destOrd="0" presId="urn:microsoft.com/office/officeart/2005/8/layout/lProcess2"/>
    <dgm:cxn modelId="{9D7A598D-6DA0-4D2E-92AF-664DC8E6E7B8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0" y="0"/>
          <a:ext cx="1565448" cy="4991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  <a:endParaRPr lang="en-US" sz="2400" b="0" kern="1200" dirty="0"/>
        </a:p>
      </dsp:txBody>
      <dsp:txXfrm>
        <a:off x="0" y="0"/>
        <a:ext cx="1565448" cy="1497330"/>
      </dsp:txXfrm>
    </dsp:sp>
    <dsp:sp modelId="{D6B8C86D-B5C5-4707-BB1C-60E6EB9E4EBA}">
      <dsp:nvSpPr>
        <dsp:cNvPr id="0" name=""/>
        <dsp:cNvSpPr/>
      </dsp:nvSpPr>
      <dsp:spPr>
        <a:xfrm>
          <a:off x="161005" y="1497756"/>
          <a:ext cx="1252358" cy="98055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89724" y="1526475"/>
        <a:ext cx="1194920" cy="923113"/>
      </dsp:txXfrm>
    </dsp:sp>
    <dsp:sp modelId="{20F65450-B565-4F6E-8CBD-65CD2502E3B0}">
      <dsp:nvSpPr>
        <dsp:cNvPr id="0" name=""/>
        <dsp:cNvSpPr/>
      </dsp:nvSpPr>
      <dsp:spPr>
        <a:xfrm>
          <a:off x="161005" y="2629161"/>
          <a:ext cx="1252358" cy="98055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89724" y="2657880"/>
        <a:ext cx="1194920" cy="923113"/>
      </dsp:txXfrm>
    </dsp:sp>
    <dsp:sp modelId="{80F88CB8-4B64-4172-B897-E8F8383812F7}">
      <dsp:nvSpPr>
        <dsp:cNvPr id="0" name=""/>
        <dsp:cNvSpPr/>
      </dsp:nvSpPr>
      <dsp:spPr>
        <a:xfrm>
          <a:off x="161005" y="3760567"/>
          <a:ext cx="1252358" cy="98055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89724" y="3789286"/>
        <a:ext cx="1194920" cy="923113"/>
      </dsp:txXfrm>
    </dsp:sp>
    <dsp:sp modelId="{C1CD2EAA-2E66-4BDA-BB6E-F99B46E1B919}">
      <dsp:nvSpPr>
        <dsp:cNvPr id="0" name=""/>
        <dsp:cNvSpPr/>
      </dsp:nvSpPr>
      <dsp:spPr>
        <a:xfrm>
          <a:off x="1687318" y="0"/>
          <a:ext cx="1565448" cy="4991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  <a:endParaRPr lang="en-US" sz="2400" b="0" kern="1200" dirty="0"/>
        </a:p>
      </dsp:txBody>
      <dsp:txXfrm>
        <a:off x="1687318" y="0"/>
        <a:ext cx="1565448" cy="1497330"/>
      </dsp:txXfrm>
    </dsp:sp>
    <dsp:sp modelId="{EFE71110-9F14-440A-945D-9BFF90054013}">
      <dsp:nvSpPr>
        <dsp:cNvPr id="0" name=""/>
        <dsp:cNvSpPr/>
      </dsp:nvSpPr>
      <dsp:spPr>
        <a:xfrm>
          <a:off x="1843863" y="1497756"/>
          <a:ext cx="1252358" cy="9805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872582" y="1526475"/>
        <a:ext cx="1194920" cy="923113"/>
      </dsp:txXfrm>
    </dsp:sp>
    <dsp:sp modelId="{9E190C18-AEDE-45E1-8A46-924B1190ACB6}">
      <dsp:nvSpPr>
        <dsp:cNvPr id="0" name=""/>
        <dsp:cNvSpPr/>
      </dsp:nvSpPr>
      <dsp:spPr>
        <a:xfrm>
          <a:off x="1843863" y="2629161"/>
          <a:ext cx="1252358" cy="9805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872582" y="2657880"/>
        <a:ext cx="1194920" cy="923113"/>
      </dsp:txXfrm>
    </dsp:sp>
    <dsp:sp modelId="{EB498954-62A4-422D-9DE3-1FA74DD1D37F}">
      <dsp:nvSpPr>
        <dsp:cNvPr id="0" name=""/>
        <dsp:cNvSpPr/>
      </dsp:nvSpPr>
      <dsp:spPr>
        <a:xfrm>
          <a:off x="1843863" y="3760567"/>
          <a:ext cx="1252358" cy="9805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872582" y="3789286"/>
        <a:ext cx="1194920" cy="923113"/>
      </dsp:txXfrm>
    </dsp:sp>
    <dsp:sp modelId="{9A6AB0E7-12CE-4F4C-9194-CFD62AA0E26B}">
      <dsp:nvSpPr>
        <dsp:cNvPr id="0" name=""/>
        <dsp:cNvSpPr/>
      </dsp:nvSpPr>
      <dsp:spPr>
        <a:xfrm>
          <a:off x="3351468" y="0"/>
          <a:ext cx="1565448" cy="4991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  <a:endParaRPr lang="en-US" sz="2400" b="0" kern="1200" dirty="0"/>
        </a:p>
      </dsp:txBody>
      <dsp:txXfrm>
        <a:off x="3351468" y="0"/>
        <a:ext cx="1565448" cy="1497330"/>
      </dsp:txXfrm>
    </dsp:sp>
    <dsp:sp modelId="{DECF7DEE-4FD4-4CE5-AEDF-10353AC11531}">
      <dsp:nvSpPr>
        <dsp:cNvPr id="0" name=""/>
        <dsp:cNvSpPr/>
      </dsp:nvSpPr>
      <dsp:spPr>
        <a:xfrm>
          <a:off x="3526720" y="1497756"/>
          <a:ext cx="1252358" cy="9805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555439" y="1526475"/>
        <a:ext cx="1194920" cy="923113"/>
      </dsp:txXfrm>
    </dsp:sp>
    <dsp:sp modelId="{02FBE83C-F7E3-4AC9-9A61-66BF67D7D8B6}">
      <dsp:nvSpPr>
        <dsp:cNvPr id="0" name=""/>
        <dsp:cNvSpPr/>
      </dsp:nvSpPr>
      <dsp:spPr>
        <a:xfrm>
          <a:off x="3526720" y="2629161"/>
          <a:ext cx="1252358" cy="9805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555439" y="2657880"/>
        <a:ext cx="1194920" cy="923113"/>
      </dsp:txXfrm>
    </dsp:sp>
    <dsp:sp modelId="{1EC52667-0754-4666-9083-6E56A0F9B67B}">
      <dsp:nvSpPr>
        <dsp:cNvPr id="0" name=""/>
        <dsp:cNvSpPr/>
      </dsp:nvSpPr>
      <dsp:spPr>
        <a:xfrm>
          <a:off x="3526720" y="3760567"/>
          <a:ext cx="1252358" cy="9805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555439" y="3789286"/>
        <a:ext cx="1194920" cy="923113"/>
      </dsp:txXfrm>
    </dsp:sp>
    <dsp:sp modelId="{18B77C7D-672C-4358-9CA6-BD8FA6E2302A}">
      <dsp:nvSpPr>
        <dsp:cNvPr id="0" name=""/>
        <dsp:cNvSpPr/>
      </dsp:nvSpPr>
      <dsp:spPr>
        <a:xfrm>
          <a:off x="5053032" y="0"/>
          <a:ext cx="1565448" cy="4991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  <a:endParaRPr lang="en-US" sz="2400" b="0" kern="1200" dirty="0"/>
        </a:p>
      </dsp:txBody>
      <dsp:txXfrm>
        <a:off x="5053032" y="0"/>
        <a:ext cx="1565448" cy="1497330"/>
      </dsp:txXfrm>
    </dsp:sp>
    <dsp:sp modelId="{204F3481-2F4C-45A5-A0A1-C088684F0126}">
      <dsp:nvSpPr>
        <dsp:cNvPr id="0" name=""/>
        <dsp:cNvSpPr/>
      </dsp:nvSpPr>
      <dsp:spPr>
        <a:xfrm>
          <a:off x="5209577" y="1497756"/>
          <a:ext cx="1252358" cy="980551"/>
        </a:xfrm>
        <a:prstGeom prst="roundRect">
          <a:avLst>
            <a:gd name="adj" fmla="val 10000"/>
          </a:avLst>
        </a:prstGeom>
        <a:solidFill>
          <a:srgbClr val="9A837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238296" y="1526475"/>
        <a:ext cx="1194920" cy="923113"/>
      </dsp:txXfrm>
    </dsp:sp>
    <dsp:sp modelId="{0F3CAB81-CF76-498F-9619-BAF8144FA3C3}">
      <dsp:nvSpPr>
        <dsp:cNvPr id="0" name=""/>
        <dsp:cNvSpPr/>
      </dsp:nvSpPr>
      <dsp:spPr>
        <a:xfrm>
          <a:off x="5209577" y="2629161"/>
          <a:ext cx="1252358" cy="980551"/>
        </a:xfrm>
        <a:prstGeom prst="roundRect">
          <a:avLst>
            <a:gd name="adj" fmla="val 10000"/>
          </a:avLst>
        </a:prstGeom>
        <a:solidFill>
          <a:srgbClr val="91796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238296" y="2657880"/>
        <a:ext cx="1194920" cy="923113"/>
      </dsp:txXfrm>
    </dsp:sp>
    <dsp:sp modelId="{80762C44-FA02-441A-8A8D-FC00E4F372F1}">
      <dsp:nvSpPr>
        <dsp:cNvPr id="0" name=""/>
        <dsp:cNvSpPr/>
      </dsp:nvSpPr>
      <dsp:spPr>
        <a:xfrm>
          <a:off x="5209577" y="3760567"/>
          <a:ext cx="1252358" cy="980551"/>
        </a:xfrm>
        <a:prstGeom prst="roundRect">
          <a:avLst>
            <a:gd name="adj" fmla="val 10000"/>
          </a:avLst>
        </a:prstGeom>
        <a:solidFill>
          <a:srgbClr val="91796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238296" y="3789286"/>
        <a:ext cx="1194920" cy="923113"/>
      </dsp:txXfrm>
    </dsp:sp>
    <dsp:sp modelId="{5A591EE2-4B7B-40DB-B051-D75F7BFEDDD6}">
      <dsp:nvSpPr>
        <dsp:cNvPr id="0" name=""/>
        <dsp:cNvSpPr/>
      </dsp:nvSpPr>
      <dsp:spPr>
        <a:xfrm>
          <a:off x="6735890" y="0"/>
          <a:ext cx="1565448" cy="4991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  <a:endParaRPr lang="en-US" sz="2400" b="0" kern="1200" dirty="0"/>
        </a:p>
      </dsp:txBody>
      <dsp:txXfrm>
        <a:off x="6735890" y="0"/>
        <a:ext cx="1565448" cy="1497330"/>
      </dsp:txXfrm>
    </dsp:sp>
    <dsp:sp modelId="{F0B767F2-4C7E-481B-967C-8FE0CB529397}">
      <dsp:nvSpPr>
        <dsp:cNvPr id="0" name=""/>
        <dsp:cNvSpPr/>
      </dsp:nvSpPr>
      <dsp:spPr>
        <a:xfrm>
          <a:off x="6892435" y="1497756"/>
          <a:ext cx="1252358" cy="980551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6921154" y="1526475"/>
        <a:ext cx="1194920" cy="923113"/>
      </dsp:txXfrm>
    </dsp:sp>
    <dsp:sp modelId="{6F277C00-29F7-4ECD-8C97-37788C7BA770}">
      <dsp:nvSpPr>
        <dsp:cNvPr id="0" name=""/>
        <dsp:cNvSpPr/>
      </dsp:nvSpPr>
      <dsp:spPr>
        <a:xfrm>
          <a:off x="6892435" y="2629161"/>
          <a:ext cx="1252358" cy="980551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6921154" y="2657880"/>
        <a:ext cx="1194920" cy="923113"/>
      </dsp:txXfrm>
    </dsp:sp>
    <dsp:sp modelId="{6C9EBB1C-8DC1-467B-832A-DCA29AD54F62}">
      <dsp:nvSpPr>
        <dsp:cNvPr id="0" name=""/>
        <dsp:cNvSpPr/>
      </dsp:nvSpPr>
      <dsp:spPr>
        <a:xfrm>
          <a:off x="6892435" y="3760567"/>
          <a:ext cx="1252358" cy="980551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6921154" y="3789286"/>
        <a:ext cx="1194920" cy="923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CD1B44C8-D223-4CC0-AD33-25E00A9539E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752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65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DA6627-EAA1-4EA5-AC9A-8FC88835E2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5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A6627-EAA1-4EA5-AC9A-8FC88835E28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37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32F5-BC3D-42F6-8325-3EAAB5A0E6D6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0B95-AD19-4E75-86E8-AF43288D2F15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0B6C4-9DF7-44AA-9F30-9485E0E087CD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C57F-54DC-4681-9351-AB4C073F29DF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F8E04-D9EA-4AD8-AC6F-4F10469D23B8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2BEFA-E99D-40A3-8405-5158F4F7B5BC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43C3112-3CBE-442A-8E02-73A42FE149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155B345D-628F-425E-BE3D-CA42D9B3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4AAD162A-BFB0-46EC-8250-51743CE91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8643AC72-14E7-47F6-9C59-F9C76B993A25}" type="slidenum">
              <a:rPr kumimoji="0" lang="zh-CN" altLang="en-US" smtClean="0"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2</a:t>
            </a:fld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24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-- </a:t>
            </a:r>
            <a:r>
              <a:rPr lang="en-US" dirty="0" err="1"/>
              <a:t>Jaccard</a:t>
            </a:r>
            <a:r>
              <a:rPr lang="en-US" dirty="0"/>
              <a:t> is not appropriate as we want to consider weights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247A4-DE60-4129-839F-65A8356F1E07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34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B1CFC-CF59-4F0D-B90C-856AA38F7767}" type="slidenum">
              <a:rPr lang="en-US"/>
              <a:pPr/>
              <a:t>35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36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01BA1-4696-45E9-9D93-8A461B9BB2A4}" type="slidenum">
              <a:rPr lang="en-US"/>
              <a:pPr/>
              <a:t>40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9BC9E-028E-4FB4-AACF-798E50183EB3}" type="slidenum">
              <a:rPr lang="en-US"/>
              <a:pPr/>
              <a:t>41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1B7B-C35E-4A44-A4DE-C774121CBEF0}" type="slidenum">
              <a:rPr lang="en-US"/>
              <a:pPr/>
              <a:t>42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A8A3E-992D-4232-821C-AEEE6D7ACFB6}" type="slidenum">
              <a:rPr lang="en-US"/>
              <a:pPr/>
              <a:t>43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CE95-FB7C-493D-A03B-AF73ACCA9F6D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8DB1A-B62B-4BD2-ABC6-C5CD78257C69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1988,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British mountain climber named Joe Simpson wrote a book called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harrowing account of near death in the Peruvian Andes. It got good reviews but, only a modest success, it was soon forgotten. Then, a decade later, a strange thing happened. Jon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Krakauer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wrote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another book about a mountain-climbing tragedy, which became a publishing sensation.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started to sell again.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House rushed out a new edition to keep up with demand. Booksellers began to promote it next to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displays, and sales rose further. A revised paperback edition, which came out in January, spent 14 weeks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York Times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bestseller list. That same month, IFC Films released a docudrama of the story to critical acclaim.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outsells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than two to one.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happened? In short, Amazon.com recommendations. The online bookseller's software noted patterns in buying behavior and suggested that readers who liked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like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People took the suggestion, agreed wholeheartedly, wrote rhapsodic reviews. More sales, more algorithm-fueled recommendations, and the positive feedback loop kicked in.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DF289-2648-4D55-972B-23C1DCCDAB99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Rhapsody</a:t>
            </a:r>
            <a:r>
              <a:rPr lang="zh-CN" altLang="en-US" dirty="0"/>
              <a:t>：狂想曲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DA97D-BC7C-42F4-AC55-3C5613A05AF2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E51-090F-4C98-A3F5-DA1CB983650E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5CB8-9981-49EA-AE55-53B0F6956BAD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23F67-44DA-4B49-892C-345CB5DB67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11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E1A0B-04D0-46C3-87CC-D0715E95AD1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2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8D2BD-F677-4A39-8434-97FA5B44D8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7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0500" y="-76200"/>
            <a:ext cx="2027238" cy="6096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-76200"/>
            <a:ext cx="5930900" cy="6096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3B3B-648B-4F96-B97E-AE99E737D4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5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WEB</a:t>
            </a:r>
            <a:r>
              <a:rPr lang="zh-CN" altLang="en-US" dirty="0"/>
              <a:t>大数据挖掘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8DE8-0D7E-4B86-B4BB-92F7FAE750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50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FA3DF-466B-4906-BFAF-5D8CA1D27F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63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3716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3716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3004B-D8E5-4D08-A411-E9617EC46D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6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412A1-3269-435C-8189-52C16C5FD4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83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31AC8-222A-4B1C-8BAC-372E9B1ACE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5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73632-6C2C-435E-B3AB-18F46A1F4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33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778A6-1158-4BA5-BE32-A9E7B4F916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60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2B50C-0958-43FC-AA4F-D2479C5630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63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716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62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00800"/>
            <a:ext cx="792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大数据挖掘</a:t>
            </a:r>
            <a:endParaRPr lang="en-US" altLang="zh-CN"/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charset="-122"/>
              </a:defRPr>
            </a:lvl1pPr>
          </a:lstStyle>
          <a:p>
            <a:pPr>
              <a:defRPr/>
            </a:pPr>
            <a:fld id="{9CAE1A0B-04D0-46C3-87CC-D0715E95A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6" r:id="rId10"/>
    <p:sldLayoutId id="2147483773" r:id="rId11"/>
    <p:sldLayoutId id="214748377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宋体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SimSun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宋体" charset="-122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宋体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宋体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nand.typepad.com/datawocky/2008/03/more-data-usual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wired/archive/12.10/tai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ired.com/wired/archive/12.10/tail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1828800" y="2514600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宋体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r>
              <a:rPr lang="en-US" altLang="zh-CN" sz="3800" b="0" dirty="0">
                <a:latin typeface="Calibri" panose="020F0502020204030204" pitchFamily="34" charset="0"/>
              </a:rPr>
              <a:t>Recommendation Systems</a:t>
            </a:r>
            <a:endParaRPr kumimoji="1" lang="ja-JP" altLang="en-US" sz="3800" b="0" kern="0" dirty="0">
              <a:latin typeface="Calibri" panose="020F0502020204030204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2119223" y="6324600"/>
            <a:ext cx="649137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宋体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r>
              <a:rPr lang="en-US" altLang="zh-CN" sz="2000" b="0" kern="0" dirty="0">
                <a:ea typeface="宋体" pitchFamily="2" charset="-122"/>
              </a:rPr>
              <a:t>Slides adapted from http://www.mmds.org</a:t>
            </a:r>
            <a:endParaRPr kumimoji="1" lang="ja-JP" altLang="en-US" sz="2000" b="0" kern="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057400" y="1600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宋体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r>
              <a:rPr kumimoji="1" lang="zh-CN" altLang="en-US" b="0" kern="0" dirty="0">
                <a:latin typeface="Arial" pitchFamily="34" charset="0"/>
                <a:ea typeface="宋体" pitchFamily="2" charset="-122"/>
                <a:cs typeface="Arial" pitchFamily="34" charset="0"/>
              </a:rPr>
              <a:t>大数据计算及应用</a:t>
            </a:r>
            <a:r>
              <a:rPr kumimoji="1" lang="en-US" altLang="zh-CN" b="0" kern="0" dirty="0"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kumimoji="1" lang="zh-CN" altLang="en-US" b="0" kern="0" dirty="0">
                <a:latin typeface="Arial" pitchFamily="34" charset="0"/>
                <a:ea typeface="宋体" pitchFamily="2" charset="-122"/>
                <a:cs typeface="Arial" pitchFamily="34" charset="0"/>
              </a:rPr>
              <a:t>九</a:t>
            </a:r>
            <a:r>
              <a:rPr kumimoji="1" lang="en-US" altLang="zh-CN" b="0" kern="0" dirty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endParaRPr kumimoji="1" lang="ja-JP" altLang="en-US" b="0" kern="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Utility Matrix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033000"/>
              </p:ext>
            </p:extLst>
          </p:nvPr>
        </p:nvGraphicFramePr>
        <p:xfrm>
          <a:off x="2133600" y="2209800"/>
          <a:ext cx="4802187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888840" progId="Equation.3">
                  <p:embed/>
                </p:oleObj>
              </mc:Choice>
              <mc:Fallback>
                <p:oleObj name="Equation" r:id="rId3" imgW="1231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802187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17725" y="1335087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516312" y="1335087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75187" y="1335087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6122987" y="1335087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73112" y="2309812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73112" y="31480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773112" y="4138612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3112" y="4976812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25780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(1)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Gathering “known” ratings for matrix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How to collect the data in the utility matrix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(2)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Extrapolate unknown ratings from the </a:t>
            </a:r>
            <a:b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known ones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Mainly interested in high unknown ratings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We are not interested in knowing what you don’t like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but what you like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(3)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Evaluating extrapolation methods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How to measure success/performance of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recommendation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(1) Gathering Ratings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464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Explicit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Ask people to rate items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Doesn’t work well in practice – people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can’t be bothered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Implicit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Learn ratings from user actions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E.g., purchase implies high rating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What about low ratings?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(2) 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464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Key problem:</a:t>
            </a:r>
            <a:r>
              <a:rPr lang="en-US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Utility matrix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sparse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Most people have not rated most items</a:t>
            </a:r>
          </a:p>
          <a:p>
            <a:pPr lvl="1" eaLnBrk="1" hangingPunct="1"/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Cold start: 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New items have no ratings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New users have no history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Three approaches to recommender systems:</a:t>
            </a:r>
          </a:p>
          <a:p>
            <a:pPr lvl="1" eaLnBrk="1" hangingPunct="1"/>
            <a:r>
              <a:rPr lang="en-US" b="1" dirty="0">
                <a:latin typeface="Calibri" pitchFamily="34" charset="0"/>
                <a:cs typeface="Calibri" pitchFamily="34" charset="0"/>
              </a:rPr>
              <a:t>1)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Content-based</a:t>
            </a:r>
          </a:p>
          <a:p>
            <a:pPr lvl="1" eaLnBrk="1" hangingPunct="1"/>
            <a:r>
              <a:rPr lang="en-US" b="1" dirty="0">
                <a:latin typeface="Calibri" pitchFamily="34" charset="0"/>
                <a:cs typeface="Calibri" pitchFamily="34" charset="0"/>
              </a:rPr>
              <a:t>2)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Collaborative</a:t>
            </a:r>
          </a:p>
          <a:p>
            <a:pPr lvl="1" eaLnBrk="1" hangingPunct="1"/>
            <a:r>
              <a:rPr lang="en-US" b="1" dirty="0">
                <a:latin typeface="Calibri" pitchFamily="34" charset="0"/>
                <a:cs typeface="Calibri" pitchFamily="34" charset="0"/>
              </a:rPr>
              <a:t>3)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Latent factor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3962400" y="4325035"/>
            <a:ext cx="152400" cy="780365"/>
          </a:xfrm>
          <a:prstGeom prst="rightBrace">
            <a:avLst>
              <a:gd name="adj1" fmla="val 54844"/>
              <a:gd name="adj2" fmla="val 50000"/>
            </a:avLst>
          </a:prstGeom>
          <a:ln w="762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4382869"/>
            <a:ext cx="166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Today!</a:t>
            </a:r>
          </a:p>
        </p:txBody>
      </p:sp>
    </p:spTree>
    <p:extLst>
      <p:ext uri="{BB962C8B-B14F-4D97-AF65-F5344CB8AC3E}">
        <p14:creationId xmlns:p14="http://schemas.microsoft.com/office/powerpoint/2010/main" val="31177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Content-based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Recommender Systems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5552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001000" cy="464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Main idea:</a:t>
            </a:r>
            <a:r>
              <a:rPr lang="en-US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Recommend items to customer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similar to previous items rated highly by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indent="0" eaLnBrk="1" hangingPunct="1">
              <a:buNone/>
            </a:pPr>
            <a:endParaRPr lang="en-US" b="1" i="1" dirty="0">
              <a:latin typeface="Calibri" pitchFamily="34" charset="0"/>
              <a:cs typeface="Calibri" pitchFamily="34" charset="0"/>
            </a:endParaRPr>
          </a:p>
          <a:p>
            <a:pPr marL="118872" indent="0" eaLnBrk="1" hangingPunct="1">
              <a:buNone/>
            </a:pPr>
            <a:r>
              <a:rPr lang="en-US" b="1" i="1" dirty="0">
                <a:latin typeface="Calibri" pitchFamily="34" charset="0"/>
                <a:cs typeface="Calibri" pitchFamily="34" charset="0"/>
              </a:rPr>
              <a:t>Example: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Movie recommendations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Recommend movies with same actor(s),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director, genre, …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Websites, blogs, news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Recommend other sites with “similar” content</a:t>
            </a:r>
          </a:p>
          <a:p>
            <a:pPr lvl="1" eaLnBrk="1" hangingPunct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Plan of Action</a:t>
            </a:r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0668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19050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4196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181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1816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19050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4196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057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6478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1157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28956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7526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4196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7150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48768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4958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0480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4860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2480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257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For each item, create an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item profile</a:t>
            </a:r>
          </a:p>
          <a:p>
            <a:pPr lvl="8"/>
            <a:endParaRPr lang="en-US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Profile is a set (vector) of features</a:t>
            </a:r>
          </a:p>
          <a:p>
            <a:pPr lvl="1" eaLnBrk="1" hangingPunct="1"/>
            <a:r>
              <a:rPr lang="en-US" b="1" dirty="0">
                <a:latin typeface="Calibri" pitchFamily="34" charset="0"/>
                <a:cs typeface="Calibri" pitchFamily="34" charset="0"/>
              </a:rPr>
              <a:t>Movies: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author, title, actor, director,…</a:t>
            </a:r>
          </a:p>
          <a:p>
            <a:pPr lvl="1" eaLnBrk="1" hangingPunct="1"/>
            <a:r>
              <a:rPr lang="en-US" b="1" dirty="0">
                <a:latin typeface="Calibri" pitchFamily="34" charset="0"/>
                <a:cs typeface="Calibri" pitchFamily="34" charset="0"/>
              </a:rPr>
              <a:t>Text: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Set of “important” words in document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How to pick important features?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Usual heuristic from text mining is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TF-IDF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(Term frequency * Inverse Doc Frequency)</a:t>
            </a:r>
          </a:p>
          <a:p>
            <a:pPr lvl="2"/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Term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… </a:t>
            </a:r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Feature</a:t>
            </a:r>
          </a:p>
          <a:p>
            <a:pPr lvl="2"/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Document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… </a:t>
            </a:r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pitchFamily="34" charset="0"/>
                <a:cs typeface="Calibri" pitchFamily="34" charset="0"/>
              </a:rPr>
              <a:t>Sidenote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TF-IDF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i="1" dirty="0" err="1">
                <a:latin typeface="Calibri" pitchFamily="34" charset="0"/>
                <a:cs typeface="Calibri" pitchFamily="34" charset="0"/>
              </a:rPr>
              <a:t>f</a:t>
            </a:r>
            <a:r>
              <a:rPr lang="en-US" b="1" i="1" baseline="-25000" dirty="0" err="1">
                <a:latin typeface="Calibri" pitchFamily="34" charset="0"/>
                <a:cs typeface="Calibri" pitchFamily="34" charset="0"/>
              </a:rPr>
              <a:t>ij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frequency of term (feature)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 doc (item)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b="1" i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number of docs that mention term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i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TF-IDF score: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US" b="1" i="1" baseline="-25000" dirty="0" err="1">
                <a:latin typeface="Calibri" pitchFamily="34" charset="0"/>
                <a:cs typeface="Calibri" pitchFamily="34" charset="0"/>
              </a:rPr>
              <a:t>ij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TF</a:t>
            </a:r>
            <a:r>
              <a:rPr lang="en-US" b="1" i="1" baseline="-25000" dirty="0" err="1">
                <a:latin typeface="Calibri" pitchFamily="34" charset="0"/>
                <a:cs typeface="Calibri" pitchFamily="34" charset="0"/>
              </a:rPr>
              <a:t>ij</a:t>
            </a:r>
            <a:r>
              <a:rPr lang="en-US" b="1" i="1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 ×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IDF</a:t>
            </a:r>
            <a:r>
              <a:rPr lang="en-US" b="1" i="1" baseline="-25000" dirty="0" err="1">
                <a:latin typeface="Calibri" pitchFamily="34" charset="0"/>
                <a:cs typeface="Calibri" pitchFamily="34" charset="0"/>
              </a:rPr>
              <a:t>i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Doc profile =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set of words with highest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TF-IDF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scores, together with their scores</a:t>
            </a:r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7262" y="1516558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1062" y="3581400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70376" y="1896070"/>
            <a:ext cx="229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00114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User Profiles and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User profile possibilities:</a:t>
                </a:r>
              </a:p>
              <a:p>
                <a:pPr lvl="1" eaLnBrk="1" hangingPunct="1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Weighted average of rated item profiles</a:t>
                </a:r>
              </a:p>
              <a:p>
                <a:pPr lvl="1" eaLnBrk="1" hangingPunct="1"/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Variation: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weight by difference from average </a:t>
                </a:r>
                <a:br>
                  <a:rPr lang="en-US" dirty="0">
                    <a:latin typeface="Calibri" pitchFamily="34" charset="0"/>
                    <a:cs typeface="Calibri" pitchFamily="34" charset="0"/>
                  </a:rPr>
                </a:br>
                <a:r>
                  <a:rPr lang="en-US" dirty="0">
                    <a:latin typeface="Calibri" pitchFamily="34" charset="0"/>
                    <a:cs typeface="Calibri" pitchFamily="34" charset="0"/>
                  </a:rPr>
                  <a:t>rating for item</a:t>
                </a:r>
              </a:p>
              <a:p>
                <a:pPr lvl="1" eaLnBrk="1" hangingPunct="1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…</a:t>
                </a:r>
              </a:p>
              <a:p>
                <a:pPr eaLnBrk="1" hangingPunct="1"/>
                <a:r>
                  <a:rPr lang="en-US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Prediction heuristic:</a:t>
                </a:r>
              </a:p>
              <a:p>
                <a:pPr lvl="1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Given user profile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and item profile </a:t>
                </a:r>
                <a:r>
                  <a:rPr lang="en-US" b="1" i="1" dirty="0" err="1">
                    <a:latin typeface="Calibri" pitchFamily="34" charset="0"/>
                    <a:cs typeface="Calibri" pitchFamily="34" charset="0"/>
                  </a:rPr>
                  <a:t>i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,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𝒊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cos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⁡(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008000"/>
                        </a:solidFill>
                        <a:latin typeface="Cambria Math"/>
                      </a:rPr>
                      <m:t>𝒊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i="1" dirty="0" err="1">
                            <a:solidFill>
                              <a:srgbClr val="008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b="1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|⋅</m:t>
                        </m:r>
                        <m:r>
                          <a:rPr lang="en-US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3"/>
                <a:stretch>
                  <a:fillRect l="-1481" t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>
            <a:extLst>
              <a:ext uri="{FF2B5EF4-FFF2-40B4-BE49-F238E27FC236}">
                <a16:creationId xmlns:a16="http://schemas.microsoft.com/office/drawing/2014/main" id="{DE5D3DEB-C690-4F57-94E9-FB7E172B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001000" cy="835025"/>
          </a:xfrm>
        </p:spPr>
        <p:txBody>
          <a:bodyPr/>
          <a:lstStyle/>
          <a:p>
            <a:r>
              <a:rPr lang="en-US" altLang="zh-CN" sz="3600" dirty="0">
                <a:latin typeface="Calibri" pitchFamily="34" charset="0"/>
                <a:cs typeface="Calibri" pitchFamily="34" charset="0"/>
              </a:rPr>
              <a:t>Agenda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8423E65E-CEC0-4978-A692-BA7FF26D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8CD56B-FDB2-481A-B468-2B6FEF81240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26BEE61-45B8-489C-B5E8-B37C68D7D0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952500"/>
          <a:ext cx="8305800" cy="499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7A0EEAAD-ACC8-43EB-9F36-E99EA55CD5CF}"/>
              </a:ext>
            </a:extLst>
          </p:cNvPr>
          <p:cNvSpPr/>
          <p:nvPr/>
        </p:nvSpPr>
        <p:spPr>
          <a:xfrm>
            <a:off x="7239000" y="2381250"/>
            <a:ext cx="1371600" cy="1066800"/>
          </a:xfrm>
          <a:prstGeom prst="roundRect">
            <a:avLst/>
          </a:prstGeom>
          <a:ln w="127000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Pros: Content-based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+: No need for data on other users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No cold-start or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sparsity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 problems</a:t>
            </a:r>
          </a:p>
          <a:p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+: Able to recommend to users with </a:t>
            </a:r>
            <a:b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unique tastes</a:t>
            </a:r>
          </a:p>
          <a:p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+: Able to recommend new &amp; unpopular items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No first-rater problem</a:t>
            </a:r>
          </a:p>
          <a:p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+: Able to provide explanations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Can provide explanations of recommended items by listing content-features that caused an item to be recommended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Cons: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464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–: Finding the appropriate features is hard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E.g., images, movies, music</a:t>
            </a:r>
          </a:p>
          <a:p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–: Recommendations for new users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How to build a user profile?</a:t>
            </a:r>
          </a:p>
          <a:p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–: Overspecialization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Never recommends items outside user’s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content profile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People might have multiple interests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Unable to exploit quality judgments of other users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Collaborative Filtering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" y="2590800"/>
            <a:ext cx="8610600" cy="762000"/>
          </a:xfrm>
        </p:spPr>
        <p:txBody>
          <a:bodyPr>
            <a:normAutofit/>
          </a:bodyPr>
          <a:lstStyle/>
          <a:p>
            <a:pPr marL="471487" lvl="1" indent="0" algn="l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 Harnessing quality judgments of other users</a:t>
            </a:r>
          </a:p>
        </p:txBody>
      </p:sp>
    </p:spTree>
    <p:extLst>
      <p:ext uri="{BB962C8B-B14F-4D97-AF65-F5344CB8AC3E}">
        <p14:creationId xmlns:p14="http://schemas.microsoft.com/office/powerpoint/2010/main" val="137912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Collaborative Filtering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6"/>
            <a:ext cx="8153400" cy="525780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Consider user </a:t>
            </a:r>
            <a:r>
              <a:rPr lang="en-US" b="1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x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Find set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of other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users whose ratings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are “</a:t>
            </a:r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similar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” to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’s ratings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Estimate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’s ratings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based on ratings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of users in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N</a:t>
            </a:r>
          </a:p>
          <a:p>
            <a:pPr eaLnBrk="1" hangingPunct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2772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990600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273224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1163677"/>
            <a:ext cx="32004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39025" y="3505200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7080" y="4724400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495926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41780" y="2927312"/>
            <a:ext cx="457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Finding “Similar” Users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990600"/>
                <a:ext cx="80010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Let </a:t>
                </a:r>
                <a:r>
                  <a:rPr lang="en-US" b="1" i="1" dirty="0" err="1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b="1" i="1" baseline="-25000" dirty="0" err="1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be the vector of user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’s ratings</a:t>
                </a:r>
              </a:p>
              <a:p>
                <a:r>
                  <a:rPr lang="en-US" b="1" dirty="0" err="1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Jaccard</a:t>
                </a:r>
                <a:r>
                  <a:rPr lang="en-US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similarity measure</a:t>
                </a:r>
              </a:p>
              <a:p>
                <a:pPr lvl="1"/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Problem: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Ignores the value of the rating </a:t>
                </a:r>
              </a:p>
              <a:p>
                <a:pPr eaLnBrk="1" hangingPunct="1"/>
                <a:r>
                  <a:rPr lang="en-US" b="1" dirty="0">
                    <a:solidFill>
                      <a:srgbClr val="FF0066"/>
                    </a:solidFill>
                    <a:latin typeface="Calibri" pitchFamily="34" charset="0"/>
                    <a:cs typeface="Calibri" pitchFamily="34" charset="0"/>
                  </a:rPr>
                  <a:t>Cosine similarity measure</a:t>
                </a:r>
              </a:p>
              <a:p>
                <a:pPr lvl="1"/>
                <a:r>
                  <a:rPr lang="en-US" dirty="0" err="1">
                    <a:latin typeface="Calibri" pitchFamily="34" charset="0"/>
                    <a:cs typeface="Calibri" pitchFamily="34" charset="0"/>
                  </a:rPr>
                  <a:t>sim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y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) = </a:t>
                </a:r>
                <a:r>
                  <a:rPr lang="en-US" dirty="0" err="1">
                    <a:latin typeface="Calibri" pitchFamily="34" charset="0"/>
                    <a:cs typeface="Calibri" pitchFamily="34" charset="0"/>
                  </a:rPr>
                  <a:t>cos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b="1" i="1" dirty="0" err="1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b="1" i="1" baseline="-25000" dirty="0" err="1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b="1" i="1" dirty="0" err="1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b="1" i="1" baseline="-25000" dirty="0" err="1">
                    <a:latin typeface="Calibri" pitchFamily="34" charset="0"/>
                    <a:cs typeface="Calibri" pitchFamily="34" charset="0"/>
                  </a:rPr>
                  <a:t>y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Problem: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Treats missing ratings as “negative”</a:t>
                </a:r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Pearson correlation coefficient</a:t>
                </a:r>
              </a:p>
              <a:p>
                <a:pPr lvl="1" eaLnBrk="1" hangingPunct="1"/>
                <a:r>
                  <a:rPr lang="en-US" b="1" i="1" dirty="0" err="1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S</a:t>
                </a:r>
                <a:r>
                  <a:rPr lang="en-US" b="1" i="1" baseline="-25000" dirty="0" err="1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xy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= items rated by both users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and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y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pPr eaLnBrk="1" hangingPunct="1">
                  <a:buFont typeface="Wingdings" charset="2"/>
                  <a:buNone/>
                </a:pPr>
                <a:r>
                  <a:rPr lang="en-US" dirty="0">
                    <a:latin typeface="Calibri" pitchFamily="34" charset="0"/>
                    <a:cs typeface="Calibri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001000" cy="4648200"/>
              </a:xfrm>
              <a:blipFill rotWithShape="1">
                <a:blip r:embed="rId3"/>
                <a:stretch>
                  <a:fillRect l="-1372" t="-2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82080" y="845403"/>
            <a:ext cx="256192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_, *, ***]</a:t>
            </a:r>
          </a:p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**, **, _]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1988403"/>
            <a:ext cx="14334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sets: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4, 5}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3, 4}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9612" y="3124200"/>
            <a:ext cx="174438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points: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0, 1, 3}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2, 2, 0}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556" y="445906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avg.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b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807542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96334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451" y="4876800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1" y="4876800"/>
                <a:ext cx="7138749" cy="14304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Similarity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799"/>
            <a:ext cx="8229600" cy="3810001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Intuitively we want: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sim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B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 &gt;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sim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Jaccard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similarity: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1/5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2/4</a:t>
            </a:r>
          </a:p>
          <a:p>
            <a:pPr>
              <a:lnSpc>
                <a:spcPts val="3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Cosine similarity: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0.386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0.322</a:t>
            </a:r>
          </a:p>
          <a:p>
            <a:pPr lvl="1">
              <a:lnSpc>
                <a:spcPts val="3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Considers missing ratings as “negative”</a:t>
            </a:r>
          </a:p>
          <a:p>
            <a:pPr lvl="1">
              <a:lnSpc>
                <a:spcPts val="3000"/>
              </a:lnSpc>
            </a:pPr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Solution: subtract the (row) mean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62773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5626356" cy="14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1800" y="4648200"/>
            <a:ext cx="215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sim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A,B vs. A,C:</a:t>
            </a:r>
          </a:p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0.092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547919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Notice cosine </a:t>
            </a:r>
            <a:r>
              <a:rPr lang="en-US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sim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. is correlation when data is centered at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𝒔𝒊𝒎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sz="16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𝒙𝒊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22484" y="116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Cosine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5048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Rating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0010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marL="118872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From similarity metric to recommendations:</a:t>
                </a:r>
              </a:p>
              <a:p>
                <a:r>
                  <a:rPr lang="en-US" dirty="0">
                    <a:latin typeface="Calibri" pitchFamily="34" charset="0"/>
                    <a:cs typeface="Calibri" pitchFamily="34" charset="0"/>
                  </a:rPr>
                  <a:t>Let </a:t>
                </a:r>
                <a:r>
                  <a:rPr lang="en-US" b="1" i="1" dirty="0" err="1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b="1" i="1" baseline="-25000" dirty="0" err="1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be the vector of user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’s ratings</a:t>
                </a:r>
              </a:p>
              <a:p>
                <a:pPr eaLnBrk="1" hangingPunct="1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Let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be the set of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users most similar to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who have rated item </a:t>
                </a:r>
                <a:r>
                  <a:rPr lang="en-US" b="1" i="1" dirty="0" err="1">
                    <a:latin typeface="Calibri" pitchFamily="34" charset="0"/>
                    <a:cs typeface="Calibri" pitchFamily="34" charset="0"/>
                  </a:rPr>
                  <a:t>i</a:t>
                </a:r>
                <a:endParaRPr lang="en-US" b="1" i="1" dirty="0">
                  <a:latin typeface="Calibri" pitchFamily="34" charset="0"/>
                  <a:cs typeface="Calibri" pitchFamily="34" charset="0"/>
                </a:endParaRPr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Prediction for item </a:t>
                </a:r>
                <a:r>
                  <a:rPr lang="en-US" b="1" i="1" dirty="0" err="1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i</a:t>
                </a:r>
                <a:r>
                  <a:rPr lang="en-US" b="1" i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b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of</a:t>
                </a:r>
                <a:r>
                  <a:rPr lang="en-US" b="1" i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b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user</a:t>
                </a:r>
                <a:r>
                  <a:rPr lang="en-US" b="1" i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 x</a:t>
                </a:r>
                <a:r>
                  <a:rPr lang="en-US" b="1" dirty="0">
                    <a:solidFill>
                      <a:srgbClr val="D60093"/>
                    </a:solidFill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𝑦𝑖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i="1" dirty="0">
                  <a:latin typeface="Calibri" pitchFamily="34" charset="0"/>
                  <a:cs typeface="Calibri" pitchFamily="34" charset="0"/>
                </a:endParaRPr>
              </a:p>
              <a:p>
                <a:pPr lvl="1" eaLnBrk="1" hangingPunct="1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Other options?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Many other tricks possible…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pPr lvl="1" eaLnBrk="1" hangingPunct="1"/>
                <a:endParaRPr lang="en-US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001000" cy="4648200"/>
              </a:xfrm>
              <a:blipFill rotWithShape="1">
                <a:blip r:embed="rId3"/>
                <a:stretch>
                  <a:fillRect l="-1295" t="-2100" b="-2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14862" y="3900213"/>
                <a:ext cx="1822102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Shorthand:</a:t>
                </a:r>
                <a:b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𝒔𝒊𝒎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862" y="3900213"/>
                <a:ext cx="1822102" cy="671787"/>
              </a:xfrm>
              <a:prstGeom prst="rect">
                <a:avLst/>
              </a:prstGeom>
              <a:blipFill rotWithShape="1">
                <a:blip r:embed="rId4"/>
                <a:stretch>
                  <a:fillRect l="-2676" t="-4545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22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Calibri" pitchFamily="34" charset="0"/>
                <a:cs typeface="Calibri" pitchFamily="34" charset="0"/>
              </a:rPr>
              <a:t>So far: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User-user collaborative filtering</a:t>
            </a:r>
          </a:p>
          <a:p>
            <a:pPr eaLnBrk="1" hangingPunct="1"/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Another view: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Item-item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For item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find other similar items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Estimate rating for item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based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on ratings for similar items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Can use same similarity metrics and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prediction functions as in user-user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32090"/>
              </p:ext>
            </p:extLst>
          </p:nvPr>
        </p:nvGraphicFramePr>
        <p:xfrm>
          <a:off x="1055688" y="4556125"/>
          <a:ext cx="32702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545760" progId="Equation.3">
                  <p:embed/>
                </p:oleObj>
              </mc:Choice>
              <mc:Fallback>
                <p:oleObj name="Equation" r:id="rId3" imgW="12445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556125"/>
                        <a:ext cx="3270250" cy="1436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4706" y="5257800"/>
            <a:ext cx="3848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b="1" i="1" baseline="-25000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ij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… similarity of items </a:t>
            </a:r>
            <a:r>
              <a:rPr lang="en-US" b="1" i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lang="en-US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j</a:t>
            </a:r>
          </a:p>
          <a:p>
            <a:pPr algn="just"/>
            <a:r>
              <a:rPr lang="en-US" b="1" i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xj</a:t>
            </a:r>
            <a:r>
              <a:rPr lang="en-US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rating of user </a:t>
            </a:r>
            <a:r>
              <a:rPr lang="en-US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on item </a:t>
            </a:r>
            <a:r>
              <a:rPr lang="en-US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j</a:t>
            </a:r>
          </a:p>
          <a:p>
            <a:pPr algn="just"/>
            <a:r>
              <a:rPr lang="en-US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N(</a:t>
            </a:r>
            <a:r>
              <a:rPr lang="en-US" b="1" i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i;x</a:t>
            </a:r>
            <a:r>
              <a:rPr lang="en-US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… 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set items rated by </a:t>
            </a:r>
            <a:r>
              <a:rPr lang="en-US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similar to</a:t>
            </a:r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i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</a:t>
            </a:r>
            <a:endParaRPr lang="en-US" b="1" i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7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Item-Item CF (|N|=2)</a:t>
            </a:r>
          </a:p>
        </p:txBody>
      </p:sp>
      <p:graphicFrame>
        <p:nvGraphicFramePr>
          <p:cNvPr id="12680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16155"/>
              </p:ext>
            </p:extLst>
          </p:nvPr>
        </p:nvGraphicFramePr>
        <p:xfrm>
          <a:off x="1158875" y="13033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71" name="Text Box 383"/>
          <p:cNvSpPr txBox="1">
            <a:spLocks noChangeArrowheads="1"/>
          </p:cNvSpPr>
          <p:nvPr/>
        </p:nvSpPr>
        <p:spPr bwMode="auto">
          <a:xfrm>
            <a:off x="4130675" y="8382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</p:txBody>
      </p:sp>
      <p:sp>
        <p:nvSpPr>
          <p:cNvPr id="12672" name="Text Box 384"/>
          <p:cNvSpPr txBox="1">
            <a:spLocks noChangeArrowheads="1"/>
          </p:cNvSpPr>
          <p:nvPr/>
        </p:nvSpPr>
        <p:spPr bwMode="auto">
          <a:xfrm rot="16200000">
            <a:off x="334574" y="3215452"/>
            <a:ext cx="9469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movies</a:t>
            </a:r>
          </a:p>
        </p:txBody>
      </p:sp>
      <p:grpSp>
        <p:nvGrpSpPr>
          <p:cNvPr id="2" name="Group 393"/>
          <p:cNvGrpSpPr>
            <a:grpSpLocks/>
          </p:cNvGrpSpPr>
          <p:nvPr/>
        </p:nvGrpSpPr>
        <p:grpSpPr bwMode="auto">
          <a:xfrm>
            <a:off x="1828800" y="5588004"/>
            <a:ext cx="5867400" cy="533400"/>
            <a:chOff x="1392" y="3744"/>
            <a:chExt cx="3696" cy="336"/>
          </a:xfrm>
        </p:grpSpPr>
        <p:sp>
          <p:nvSpPr>
            <p:cNvPr id="12673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74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75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  <a:cs typeface="Calibri" pitchFamily="34" charset="0"/>
                </a:rPr>
                <a:t>- unknown rating</a:t>
              </a:r>
            </a:p>
          </p:txBody>
        </p:sp>
        <p:sp>
          <p:nvSpPr>
            <p:cNvPr id="12676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Calibri" pitchFamily="34" charset="0"/>
                  <a:cs typeface="Calibri" pitchFamily="34" charset="0"/>
                </a:rPr>
                <a:t>- rating between 1 to 5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06"/>
      </p:ext>
    </p:extLst>
  </p:cSld>
  <p:clrMapOvr>
    <a:masterClrMapping/>
  </p:clrMapOvr>
  <p:transition advTm="1675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Item-Item CF (|N|=2)</a:t>
            </a:r>
          </a:p>
        </p:txBody>
      </p:sp>
      <p:graphicFrame>
        <p:nvGraphicFramePr>
          <p:cNvPr id="13442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19354"/>
              </p:ext>
            </p:extLst>
          </p:nvPr>
        </p:nvGraphicFramePr>
        <p:xfrm>
          <a:off x="1158875" y="13033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4130675" y="8382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1997075" y="55880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2530475" y="56642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- estimate rating of movie </a:t>
            </a:r>
            <a:r>
              <a:rPr lang="en-US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by user </a:t>
            </a:r>
            <a:r>
              <a:rPr lang="en-US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Text Box 384"/>
          <p:cNvSpPr txBox="1">
            <a:spLocks noChangeArrowheads="1"/>
          </p:cNvSpPr>
          <p:nvPr/>
        </p:nvSpPr>
        <p:spPr bwMode="auto">
          <a:xfrm rot="16200000">
            <a:off x="334574" y="3215452"/>
            <a:ext cx="9469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861227390"/>
      </p:ext>
    </p:extLst>
  </p:cSld>
  <p:clrMapOvr>
    <a:masterClrMapping/>
  </p:clrMapOvr>
  <p:transition advTm="2495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Example: Recommender Systems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343400"/>
            <a:ext cx="4038600" cy="19351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Customer X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Buys Metallica CD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Buys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Megadeth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CD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4419600"/>
            <a:ext cx="441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Customer Y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Does search on Metallica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Recommender system suggests </a:t>
            </a:r>
            <a:r>
              <a:rPr lang="en-US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Megadeth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from data collected about customer </a:t>
            </a:r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pic>
        <p:nvPicPr>
          <p:cNvPr id="18439" name="Picture 7" descr="class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2323983" cy="3200400"/>
          </a:xfrm>
          <a:prstGeom prst="rect">
            <a:avLst/>
          </a:prstGeom>
          <a:noFill/>
        </p:spPr>
      </p:pic>
      <p:pic>
        <p:nvPicPr>
          <p:cNvPr id="18440" name="Picture 8" descr="al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1143001"/>
            <a:ext cx="3189288" cy="3200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06807"/>
            <a:ext cx="82296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Item-Item CF (|N|=2)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29822"/>
              </p:ext>
            </p:extLst>
          </p:nvPr>
        </p:nvGraphicFramePr>
        <p:xfrm>
          <a:off x="1158875" y="1277531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4130675" y="812393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1920875" y="5451663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Neighbor selection:</a:t>
            </a:r>
            <a:b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Identify movies similar to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movie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rated by user 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34574" y="3189645"/>
            <a:ext cx="9469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movies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8275" y="1955393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0.59</a:t>
            </a:r>
          </a:p>
        </p:txBody>
      </p:sp>
      <p:sp>
        <p:nvSpPr>
          <p:cNvPr id="5" name="Rectangle 4"/>
          <p:cNvSpPr/>
          <p:nvPr/>
        </p:nvSpPr>
        <p:spPr>
          <a:xfrm>
            <a:off x="7972139" y="1498193"/>
            <a:ext cx="1122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(1,m)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5384393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Here we use Pearson correlation as similarity:</a:t>
            </a:r>
          </a:p>
          <a:p>
            <a:r>
              <a:rPr lang="en-US" sz="13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1)</a:t>
            </a:r>
            <a:r>
              <a:rPr lang="en-US" sz="13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13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from each movie </a:t>
            </a:r>
            <a:r>
              <a:rPr lang="en-US" sz="1300" b="1" i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</a:t>
            </a:r>
            <a:br>
              <a:rPr lang="en-US" sz="13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m</a:t>
            </a:r>
            <a:r>
              <a:rPr lang="en-US" sz="1300" b="1" i="1" baseline="-25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1300" i="1" baseline="-25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3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(1+3+5+5+4)/5 = </a:t>
            </a:r>
            <a:r>
              <a:rPr lang="en-US" sz="13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3.6</a:t>
            </a:r>
            <a:br>
              <a:rPr lang="en-US" sz="13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row 1:</a:t>
            </a:r>
            <a:r>
              <a:rPr lang="en-US" sz="13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[-2.6, 0, -0.6, 0, 0, 1.4, 0, 0, 1.4, 0, 0.4, 0]</a:t>
            </a:r>
          </a:p>
          <a:p>
            <a:r>
              <a:rPr lang="en-US" sz="13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2)</a:t>
            </a:r>
            <a:r>
              <a:rPr lang="en-US" sz="13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Compute cosine similarities between rows</a:t>
            </a:r>
          </a:p>
        </p:txBody>
      </p:sp>
    </p:spTree>
    <p:extLst>
      <p:ext uri="{BB962C8B-B14F-4D97-AF65-F5344CB8AC3E}">
        <p14:creationId xmlns:p14="http://schemas.microsoft.com/office/powerpoint/2010/main" val="822413203"/>
      </p:ext>
    </p:extLst>
  </p:cSld>
  <p:clrMapOvr>
    <a:masterClrMapping/>
  </p:clrMapOvr>
  <p:transition advTm="31719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Item-Item CF (|N|=2)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32996"/>
              </p:ext>
            </p:extLst>
          </p:nvPr>
        </p:nvGraphicFramePr>
        <p:xfrm>
          <a:off x="1158875" y="13033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4130675" y="8382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1676400" y="5486400"/>
            <a:ext cx="327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Compute similarity weights: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sz="20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b="1" baseline="-25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1,3</a:t>
            </a:r>
            <a:r>
              <a:rPr lang="en-US" sz="20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=0.41, s</a:t>
            </a:r>
            <a:r>
              <a:rPr lang="en-US" sz="2000" b="1" baseline="-25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1,6</a:t>
            </a:r>
            <a:r>
              <a:rPr lang="en-US" sz="20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=0.59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2154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8275" y="19812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0.59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72139" y="1524000"/>
            <a:ext cx="1122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(1,m)</a:t>
            </a:r>
          </a:p>
        </p:txBody>
      </p:sp>
    </p:spTree>
    <p:extLst>
      <p:ext uri="{BB962C8B-B14F-4D97-AF65-F5344CB8AC3E}">
        <p14:creationId xmlns:p14="http://schemas.microsoft.com/office/powerpoint/2010/main" val="532719555"/>
      </p:ext>
    </p:extLst>
  </p:cSld>
  <p:clrMapOvr>
    <a:masterClrMapping/>
  </p:clrMapOvr>
  <p:transition advTm="1482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Item-Item CF (|N|=2)</a:t>
            </a:r>
          </a:p>
        </p:txBody>
      </p:sp>
      <p:graphicFrame>
        <p:nvGraphicFramePr>
          <p:cNvPr id="1651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17489"/>
              </p:ext>
            </p:extLst>
          </p:nvPr>
        </p:nvGraphicFramePr>
        <p:xfrm>
          <a:off x="1143000" y="1285070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4114800" y="819932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1600200" y="5391932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Predict by taking weighted average: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b="1" baseline="-25000" dirty="0">
                <a:latin typeface="Calibri" pitchFamily="34" charset="0"/>
                <a:cs typeface="Calibri" pitchFamily="34" charset="0"/>
              </a:rPr>
              <a:t>1.5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(0.41*2 + 0.59*3) / (0.41+0.59) = 2.6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197184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8789" y="5444269"/>
                <a:ext cx="2645211" cy="80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89" y="5444269"/>
                <a:ext cx="2645211" cy="80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215149"/>
      </p:ext>
    </p:extLst>
  </p:cSld>
  <p:clrMapOvr>
    <a:masterClrMapping/>
  </p:clrMapOvr>
  <p:transition advTm="1365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9331" y="847165"/>
            <a:ext cx="1734670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  <a:cs typeface="Calibri" pitchFamily="34" charset="0"/>
              </a:rPr>
              <a:t>CF: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Common Practice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610600" cy="35814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Define </a:t>
            </a:r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similarity </a:t>
            </a:r>
            <a:r>
              <a:rPr lang="en-US" b="1" i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b="1" i="1" baseline="-25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of items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j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nearest neighbors </a:t>
            </a:r>
            <a:r>
              <a:rPr lang="en-US" b="1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N(</a:t>
            </a:r>
            <a:r>
              <a:rPr lang="en-US" b="1" i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; x)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Items most similar to </a:t>
            </a:r>
            <a:r>
              <a:rPr lang="en-US" b="1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that were rated by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x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Estimate rating </a:t>
            </a:r>
            <a:r>
              <a:rPr lang="en-US" b="1" i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xi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as the weighted average: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994387"/>
              </p:ext>
            </p:extLst>
          </p:nvPr>
        </p:nvGraphicFramePr>
        <p:xfrm>
          <a:off x="4514850" y="295909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">
                  <p:embed/>
                </p:oleObj>
              </mc:Choice>
              <mc:Fallback>
                <p:oleObj name="Equation" r:id="rId2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95909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36562" y="5029199"/>
            <a:ext cx="2840037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baseline estimate for </a:t>
            </a:r>
            <a:r>
              <a:rPr lang="en-US" sz="2000" b="1" i="1" dirty="0" err="1">
                <a:latin typeface="Calibri" pitchFamily="34" charset="0"/>
                <a:cs typeface="Calibri" pitchFamily="34" charset="0"/>
              </a:rPr>
              <a:t>r</a:t>
            </a:r>
            <a:r>
              <a:rPr lang="en-US" sz="2000" b="1" i="1" baseline="-25000" dirty="0" err="1">
                <a:latin typeface="Calibri" pitchFamily="34" charset="0"/>
                <a:cs typeface="Calibri" pitchFamily="34" charset="0"/>
              </a:rPr>
              <a:t>xi</a:t>
            </a:r>
            <a:endParaRPr lang="en-US" sz="20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1781175" y="4278350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267200" y="5018048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(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707867"/>
              </p:ext>
            </p:extLst>
          </p:nvPr>
        </p:nvGraphicFramePr>
        <p:xfrm>
          <a:off x="7461250" y="1149350"/>
          <a:ext cx="1636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545760" progId="Equation.3">
                  <p:embed/>
                </p:oleObj>
              </mc:Choice>
              <mc:Fallback>
                <p:oleObj name="Equation" r:id="rId4" imgW="11556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1149350"/>
                        <a:ext cx="16367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9330" y="831938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Before</a:t>
            </a:r>
            <a:r>
              <a: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67975"/>
              </p:ext>
            </p:extLst>
          </p:nvPr>
        </p:nvGraphicFramePr>
        <p:xfrm>
          <a:off x="595383" y="3124199"/>
          <a:ext cx="5881617" cy="17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545760" progId="Equation.3">
                  <p:embed/>
                </p:oleObj>
              </mc:Choice>
              <mc:Fallback>
                <p:oleObj name="Equation" r:id="rId6" imgW="19303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83" y="3124199"/>
                        <a:ext cx="5881617" cy="17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451080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1080"/>
                <a:ext cx="262482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653335"/>
      </p:ext>
    </p:extLst>
  </p:cSld>
  <p:clrMapOvr>
    <a:masterClrMapping/>
  </p:clrMapOvr>
  <p:transition advTm="9690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720223"/>
              </p:ext>
            </p:extLst>
          </p:nvPr>
        </p:nvGraphicFramePr>
        <p:xfrm>
          <a:off x="2005013" y="1524000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888840" progId="Equation.3">
                  <p:embed/>
                </p:oleObj>
              </mc:Choice>
              <mc:Fallback>
                <p:oleObj name="Equation" r:id="rId3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524000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839913" y="990600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9906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9906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990600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1676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25146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35052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3434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81000" y="4953000"/>
            <a:ext cx="8839200" cy="1524000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In practice, it has been observed that </a:t>
            </a:r>
            <a:r>
              <a:rPr lang="en-US" sz="3200" b="1" u="sng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item-item</a:t>
            </a: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Why?  </a:t>
            </a:r>
            <a:r>
              <a:rPr lang="zh-CN" altLang="en-US" sz="32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课堂问题 </a:t>
            </a:r>
            <a:r>
              <a:rPr lang="en-US" altLang="zh-CN" sz="32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发送到</a:t>
            </a:r>
            <a:r>
              <a:rPr lang="en-US" altLang="zh-CN" sz="32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: bigdatacomputing@163.com)</a:t>
            </a:r>
            <a:endParaRPr lang="en-US" sz="32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6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Pros/Cons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+ Works for any kind of item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- Cold Start: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US" b="1" dirty="0" err="1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user/ratings matrix is sparse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- First rater: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Cannot recommend an item that has not been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previously rated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- Popularity bias: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Cannot recommend items to someone with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unique taste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Tends to recommend popular items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464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Implement two or more different recommenders and combine predictions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Perhaps using a linear model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Add content-based methods to </a:t>
            </a:r>
            <a:b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collaborative filtering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Item profiles for new item problem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685800"/>
          </a:xfrm>
        </p:spPr>
        <p:txBody>
          <a:bodyPr/>
          <a:lstStyle/>
          <a:p>
            <a:br>
              <a:rPr lang="en-US" dirty="0"/>
            </a:br>
            <a:r>
              <a:rPr lang="en-US" altLang="zh-CN" dirty="0"/>
              <a:t>Remarks &amp; Practical Tips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5181600" cy="2438400"/>
          </a:xfrm>
        </p:spPr>
        <p:txBody>
          <a:bodyPr>
            <a:normAutofit/>
          </a:bodyPr>
          <a:lstStyle/>
          <a:p>
            <a:pPr marL="621792" indent="-457200"/>
            <a:r>
              <a:rPr lang="en-US" altLang="zh-CN" b="1" dirty="0"/>
              <a:t>- Evaluation</a:t>
            </a:r>
          </a:p>
          <a:p>
            <a:pPr marL="621792" indent="-457200"/>
            <a:r>
              <a:rPr lang="en-US" altLang="zh-CN" b="1" dirty="0"/>
              <a:t>- Error metrics</a:t>
            </a:r>
          </a:p>
          <a:p>
            <a:pPr marL="621792" indent="-457200"/>
            <a:r>
              <a:rPr lang="en-US" altLang="zh-CN" b="1" dirty="0"/>
              <a:t>- Complexity / Speed</a:t>
            </a:r>
          </a:p>
        </p:txBody>
      </p:sp>
    </p:spTree>
    <p:extLst>
      <p:ext uri="{BB962C8B-B14F-4D97-AF65-F5344CB8AC3E}">
        <p14:creationId xmlns:p14="http://schemas.microsoft.com/office/powerpoint/2010/main" val="1388362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Evaluation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4294967295"/>
          </p:nvPr>
        </p:nvGraphicFramePr>
        <p:xfrm>
          <a:off x="27051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4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Evaluation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</p:nvPr>
        </p:nvGraphicFramePr>
        <p:xfrm>
          <a:off x="26670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4126468"/>
            <a:ext cx="192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00FF"/>
                </a:solidFill>
                <a:latin typeface="Verdana" pitchFamily="34" charset="0"/>
                <a:ea typeface="굴림" charset="-127"/>
              </a:rPr>
              <a:t>Test Data Set</a:t>
            </a: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2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1220" name="Picture 20" descr="http://4.bp.blogspot.com/_zmoEeqomXD4/SjftFPB6UTI/AAAAAAAACZE/gxQm5CcUp_k/s400/del.icio.us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2438400"/>
            <a:ext cx="1562100" cy="1562100"/>
          </a:xfrm>
          <a:prstGeom prst="rect">
            <a:avLst/>
          </a:prstGeom>
          <a:noFill/>
        </p:spPr>
      </p:pic>
      <p:pic>
        <p:nvPicPr>
          <p:cNvPr id="5121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Recommendations 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Calibri" pitchFamily="34" charset="0"/>
                <a:cs typeface="Calibri" pitchFamily="34" charset="0"/>
              </a:rPr>
              <a:t>Items</a:t>
            </a:r>
          </a:p>
        </p:txBody>
      </p:sp>
      <p:pic>
        <p:nvPicPr>
          <p:cNvPr id="16388" name="Picture 5" descr="MCBS01705_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5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Calibri" pitchFamily="34" charset="0"/>
                  <a:cs typeface="Calibri" pitchFamily="34" charset="0"/>
                </a:rPr>
                <a:t>Search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38400" y="3048000"/>
            <a:ext cx="2463801" cy="1143000"/>
            <a:chOff x="1536" y="1920"/>
            <a:chExt cx="1552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Calibri" pitchFamily="34" charset="0"/>
                  <a:cs typeface="Calibri" pitchFamily="34" charset="0"/>
                </a:rPr>
                <a:t>Recommendations</a:t>
              </a:r>
            </a:p>
          </p:txBody>
        </p:sp>
      </p:grp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3811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Calibri" pitchFamily="34" charset="0"/>
                <a:cs typeface="Calibri" pitchFamily="34" charset="0"/>
              </a:rPr>
              <a:t>Products, web sites, </a:t>
            </a:r>
            <a:br>
              <a:rPr lang="en-US" sz="20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effectLst/>
                <a:latin typeface="Calibri" pitchFamily="34" charset="0"/>
                <a:cs typeface="Calibri" pitchFamily="34" charset="0"/>
              </a:rPr>
              <a:t>blogs, news items, 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04" name="Picture 4" descr="Pandor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51206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5120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5121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0" y="1371600"/>
            <a:ext cx="169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Examples:</a:t>
            </a:r>
          </a:p>
        </p:txBody>
      </p:sp>
      <p:pic>
        <p:nvPicPr>
          <p:cNvPr id="51212" name="Picture 12" descr="http://upload.wikimedia.org/wikipedia/commons/5/52/Movielens-helping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676649"/>
            <a:ext cx="2238375" cy="438151"/>
          </a:xfrm>
          <a:prstGeom prst="rect">
            <a:avLst/>
          </a:prstGeom>
          <a:noFill/>
        </p:spPr>
      </p:pic>
      <p:pic>
        <p:nvPicPr>
          <p:cNvPr id="51214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4229100"/>
            <a:ext cx="1428750" cy="952500"/>
          </a:xfrm>
          <a:prstGeom prst="rect">
            <a:avLst/>
          </a:prstGeom>
          <a:noFill/>
        </p:spPr>
      </p:pic>
      <p:pic>
        <p:nvPicPr>
          <p:cNvPr id="51218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0" y="4953000"/>
            <a:ext cx="1295400" cy="129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1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Evaluating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90600"/>
                <a:ext cx="8534400" cy="54102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Compare predictions with known ratings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Root-mean-square error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(RMSE)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>
                    <a:latin typeface="Calibri" pitchFamily="34" charset="0"/>
                    <a:cs typeface="Calibri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𝒓</m:t>
                    </m:r>
                    <m:r>
                      <a:rPr lang="en-US" b="1" i="1" baseline="-25000" dirty="0" err="1" smtClean="0">
                        <a:latin typeface="Cambria Math"/>
                      </a:rPr>
                      <m:t>𝒙𝒊</m:t>
                    </m:r>
                  </m:oMath>
                </a14:m>
                <a:r>
                  <a:rPr lang="en-US" dirty="0">
                    <a:latin typeface="Calibri" pitchFamily="34" charset="0"/>
                    <a:cs typeface="Calibri" pitchFamily="34" charset="0"/>
                  </a:rPr>
                  <a:t> is predicted,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𝒙𝒊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Calibri" pitchFamily="34" charset="0"/>
                    <a:cs typeface="Calibri" pitchFamily="34" charset="0"/>
                  </a:rPr>
                  <a:t> is the true rating of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on 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i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,</a:t>
                </a:r>
                <a:r>
                  <a:rPr lang="en-US" b="1" i="1" dirty="0">
                    <a:latin typeface="Calibri" pitchFamily="34" charset="0"/>
                    <a:cs typeface="Calibri" pitchFamily="34" charset="0"/>
                  </a:rPr>
                  <a:t> N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is the number of item predicted</a:t>
                </a:r>
              </a:p>
              <a:p>
                <a:pPr lvl="1"/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Precision at top 10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: </a:t>
                </a:r>
              </a:p>
              <a:p>
                <a:pPr lvl="2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% of those in top 10</a:t>
                </a:r>
              </a:p>
              <a:p>
                <a:pPr lvl="1"/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Rank Correlation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: </a:t>
                </a:r>
              </a:p>
              <a:p>
                <a:pPr lvl="2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Spearman’s </a:t>
                </a:r>
                <a:r>
                  <a:rPr lang="en-US" i="1" dirty="0">
                    <a:latin typeface="Calibri" pitchFamily="34" charset="0"/>
                    <a:cs typeface="Calibri" pitchFamily="34" charset="0"/>
                  </a:rPr>
                  <a:t>correlation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between system’s and user’s complete rankings</a:t>
                </a:r>
              </a:p>
              <a:p>
                <a:pPr lvl="8"/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66"/>
                    </a:solidFill>
                    <a:latin typeface="Calibri" pitchFamily="34" charset="0"/>
                    <a:cs typeface="Calibri" pitchFamily="34" charset="0"/>
                  </a:rPr>
                  <a:t>Another approach: 0/1 model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Coverage: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>
                    <a:latin typeface="Calibri" pitchFamily="34" charset="0"/>
                    <a:cs typeface="Calibri" pitchFamily="34" charset="0"/>
                  </a:rPr>
                  <a:t>Number of items/users for which system can make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Precision: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>
                    <a:latin typeface="Calibri" pitchFamily="34" charset="0"/>
                    <a:cs typeface="Calibri" pitchFamily="34" charset="0"/>
                  </a:rPr>
                  <a:t>Accuracy of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>
                    <a:latin typeface="Calibri" pitchFamily="34" charset="0"/>
                    <a:cs typeface="Calibri" pitchFamily="34" charset="0"/>
                  </a:rPr>
                  <a:t>Receiver operating characteristic</a:t>
                </a:r>
                <a:r>
                  <a:rPr lang="en-US" dirty="0">
                    <a:latin typeface="Calibri" pitchFamily="34" charset="0"/>
                    <a:cs typeface="Calibri" pitchFamily="34" charset="0"/>
                  </a:rPr>
                  <a:t> (ROC)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>
                    <a:latin typeface="Calibri" pitchFamily="34" charset="0"/>
                    <a:cs typeface="Calibri" pitchFamily="34" charset="0"/>
                  </a:rPr>
                  <a:t>Tradeoff curve between false positive rate and true positive rate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534400" cy="5410200"/>
              </a:xfrm>
              <a:blipFill rotWithShape="1">
                <a:blip r:embed="rId3"/>
                <a:stretch>
                  <a:fillRect l="-1071" t="-2818" b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2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Problems with Error Measures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464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Narrow focus on accuracy sometimes </a:t>
            </a:r>
            <a:b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misses the point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Prediction Diversity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Prediction Context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Order of predictions</a:t>
            </a:r>
          </a:p>
          <a:p>
            <a:pPr eaLnBrk="1" hangingPunct="1"/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In practice, we care only to predict high ratings: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RMSE might penalize a method that does well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for high ratings and badly for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248"/>
            <a:ext cx="8839200" cy="6827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Collaborative Filtering: 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Expensive step is finding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most similar customers: </a:t>
            </a:r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O(|X|) 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Too expensive to do at runtime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Could pre-compute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Naïve pre-computation takes time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O(k ·|X|)</a:t>
            </a:r>
          </a:p>
          <a:p>
            <a:pPr lvl="3"/>
            <a:r>
              <a:rPr lang="en-US" dirty="0">
                <a:latin typeface="Calibri" pitchFamily="34" charset="0"/>
                <a:cs typeface="Calibri" pitchFamily="34" charset="0"/>
              </a:rPr>
              <a:t>X … set of customers</a:t>
            </a:r>
          </a:p>
          <a:p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We already know how to do this!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Near-neighbor search in high dimensions (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LSH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Clustering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Dimensionality reduction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0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Tip: Add Data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001000" cy="4648200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Leverage all the data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Don’t try to reduce data size in an 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effort to make fancy algorithms work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Simple methods on large data do best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Add more data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e.g., add IMDB data on genres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More data beats better algorithms</a:t>
            </a:r>
          </a:p>
          <a:p>
            <a:pPr>
              <a:buFont typeface="Wingdings" pitchFamily="1" charset="2"/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  <a:hlinkClick r:id="rId3"/>
              </a:rPr>
              <a:t>http://anand.typepad.com/datawocky/2008/03/more-data-usual.html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6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Calibri" pitchFamily="34" charset="0"/>
              </a:rPr>
              <a:t>Acknowledgement</a:t>
            </a:r>
          </a:p>
        </p:txBody>
      </p:sp>
      <p:sp>
        <p:nvSpPr>
          <p:cNvPr id="71684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001000" cy="4648200"/>
          </a:xfrm>
        </p:spPr>
        <p:txBody>
          <a:bodyPr/>
          <a:lstStyle/>
          <a:p>
            <a:r>
              <a:rPr lang="en-US" altLang="zh-CN" sz="3200" dirty="0">
                <a:latin typeface="Calibri" pitchFamily="34" charset="0"/>
              </a:rPr>
              <a:t>Slides are adapted from:</a:t>
            </a:r>
          </a:p>
          <a:p>
            <a:pPr lvl="1"/>
            <a:r>
              <a:rPr lang="en-US" altLang="zh-CN" sz="2800" dirty="0">
                <a:latin typeface="Calibri" pitchFamily="34" charset="0"/>
              </a:rPr>
              <a:t>Prof. Jeffrey D. Ullman </a:t>
            </a:r>
          </a:p>
          <a:p>
            <a:pPr lvl="1"/>
            <a:r>
              <a:rPr lang="en-US" altLang="zh-CN" sz="2800" dirty="0">
                <a:latin typeface="Calibri" pitchFamily="34" charset="0"/>
              </a:rPr>
              <a:t>Dr. </a:t>
            </a:r>
            <a:r>
              <a:rPr lang="en-US" altLang="zh-CN" sz="2800" dirty="0" err="1">
                <a:latin typeface="Calibri" pitchFamily="34" charset="0"/>
              </a:rPr>
              <a:t>Anand</a:t>
            </a:r>
            <a:r>
              <a:rPr lang="en-US" altLang="zh-CN" sz="2800" dirty="0">
                <a:latin typeface="Calibri" pitchFamily="34" charset="0"/>
              </a:rPr>
              <a:t> </a:t>
            </a:r>
            <a:r>
              <a:rPr lang="en-US" altLang="zh-CN" sz="2800" dirty="0" err="1">
                <a:latin typeface="Calibri" pitchFamily="34" charset="0"/>
              </a:rPr>
              <a:t>Rajaraman</a:t>
            </a:r>
            <a:endParaRPr lang="en-US" altLang="zh-CN" sz="2800" dirty="0">
              <a:latin typeface="Calibri" pitchFamily="34" charset="0"/>
            </a:endParaRPr>
          </a:p>
          <a:p>
            <a:pPr lvl="1"/>
            <a:r>
              <a:rPr lang="en-US" altLang="zh-CN" sz="2800" dirty="0">
                <a:latin typeface="Calibri" pitchFamily="34" charset="0"/>
              </a:rPr>
              <a:t>Dr. Jure </a:t>
            </a:r>
            <a:r>
              <a:rPr lang="en-US" altLang="zh-CN" sz="2800" dirty="0" err="1">
                <a:latin typeface="Calibri" pitchFamily="34" charset="0"/>
              </a:rPr>
              <a:t>Leskovec</a:t>
            </a:r>
            <a:endParaRPr lang="en-US" altLang="zh-CN" sz="2800" dirty="0">
              <a:latin typeface="Calibri" pitchFamily="34" charset="0"/>
            </a:endParaRPr>
          </a:p>
          <a:p>
            <a:pPr lvl="1"/>
            <a:endParaRPr lang="en-US" altLang="zh-CN" dirty="0">
              <a:latin typeface="Calibri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D2C12BA-C87C-4EDC-ADE1-209A6B0678CA}" type="slidenum">
              <a:rPr lang="en-US" altLang="zh-CN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84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5552"/>
            <a:ext cx="8610600" cy="987552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From Scarcity to Abundance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2578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Shelf space is a scarce commodity for traditional retailers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Also: TV networks, movie theaters,…</a:t>
            </a:r>
          </a:p>
          <a:p>
            <a:pPr lvl="8">
              <a:lnSpc>
                <a:spcPct val="9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Web enables near-zero-cost dissemination </a:t>
            </a:r>
            <a:b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of information about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From scarcity to abundance</a:t>
            </a:r>
          </a:p>
          <a:p>
            <a:pPr lvl="8">
              <a:lnSpc>
                <a:spcPct val="9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More choice necessitates better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Recommendation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How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Into Thin Air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made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Touching the Void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b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a bestseller: </a:t>
            </a:r>
            <a:r>
              <a:rPr lang="en-US" sz="2000" dirty="0">
                <a:latin typeface="Calibri" pitchFamily="34" charset="0"/>
                <a:cs typeface="Calibri" pitchFamily="34" charset="0"/>
                <a:hlinkClick r:id="rId3"/>
              </a:rPr>
              <a:t>http://www.wired.com/wired/archive/12.10/tail.html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8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pitchFamily="34" charset="0"/>
                <a:cs typeface="Calibri" pitchFamily="34" charset="0"/>
              </a:rPr>
              <a:t>Sidenote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The Long Tail</a:t>
            </a:r>
          </a:p>
        </p:txBody>
      </p:sp>
      <p:pic>
        <p:nvPicPr>
          <p:cNvPr id="20483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8587"/>
            <a:ext cx="9144000" cy="55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71671" y="6038102"/>
            <a:ext cx="20457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Source: Chris Anderson (2004)</a:t>
            </a:r>
          </a:p>
        </p:txBody>
      </p:sp>
      <p:pic>
        <p:nvPicPr>
          <p:cNvPr id="7" name="Picture 2" descr="Full-siz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782989"/>
            <a:ext cx="4343400" cy="1855817"/>
          </a:xfrm>
          <a:prstGeom prst="rect">
            <a:avLst/>
          </a:prstGeom>
          <a:noFill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800862"/>
            <a:ext cx="3657600" cy="363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476250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Physical vs. Online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4" descr="Full-siz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8" y="762000"/>
            <a:ext cx="6477005" cy="2590803"/>
          </a:xfrm>
          <a:prstGeom prst="rect">
            <a:avLst/>
          </a:prstGeom>
          <a:noFill/>
        </p:spPr>
      </p:pic>
      <p:pic>
        <p:nvPicPr>
          <p:cNvPr id="67586" name="Picture 2" descr="Full-siz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210" y="3363954"/>
            <a:ext cx="5471581" cy="26860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606956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Read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hlinkClick r:id="rId4"/>
              </a:rPr>
              <a:t>http://www.wired.com/wired/archive/12.10/tail.html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to learn more!</a:t>
            </a:r>
          </a:p>
        </p:txBody>
      </p:sp>
    </p:spTree>
    <p:extLst>
      <p:ext uri="{BB962C8B-B14F-4D97-AF65-F5344CB8AC3E}">
        <p14:creationId xmlns:p14="http://schemas.microsoft.com/office/powerpoint/2010/main" val="321281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Types of Recommendations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464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Editorial and hand curated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List of favorites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Lists of “essential” items</a:t>
            </a:r>
          </a:p>
          <a:p>
            <a:pPr lvl="8"/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Simple aggregates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Top 10, Most Popular, Recent Uploads</a:t>
            </a:r>
          </a:p>
          <a:p>
            <a:pPr lvl="8"/>
            <a:endParaRPr lang="en-US" dirty="0">
              <a:solidFill>
                <a:srgbClr val="FF0066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Tailored to individual users</a:t>
            </a:r>
          </a:p>
          <a:p>
            <a:pPr lvl="1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Amazon, Netflix, …</a:t>
            </a:r>
          </a:p>
          <a:p>
            <a:pPr eaLnBrk="1" hangingPunct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001000" cy="835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Formal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= set of </a:t>
            </a:r>
            <a:r>
              <a:rPr lang="en-US" sz="36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Customers</a:t>
            </a:r>
          </a:p>
          <a:p>
            <a:pPr eaLnBrk="1" hangingPunct="1"/>
            <a:r>
              <a:rPr lang="en-US" sz="3600" b="1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= set of </a:t>
            </a:r>
            <a:r>
              <a:rPr lang="en-US" sz="36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Items</a:t>
            </a:r>
          </a:p>
          <a:p>
            <a:pPr lvl="8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sz="36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Utility function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i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36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× </a:t>
            </a:r>
            <a:r>
              <a:rPr lang="en-US" sz="3600" b="1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  <a:cs typeface="Calibri" pitchFamily="34" charset="0"/>
                <a:sym typeface="Wingdings" charset="2"/>
              </a:rPr>
              <a:t>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i="1" dirty="0">
                <a:latin typeface="Calibri" pitchFamily="34" charset="0"/>
                <a:cs typeface="Calibri" pitchFamily="34" charset="0"/>
              </a:rPr>
              <a:t>R</a:t>
            </a:r>
          </a:p>
          <a:p>
            <a:pPr lvl="1" eaLnBrk="1" hangingPunct="1"/>
            <a:r>
              <a:rPr lang="en-US" sz="3200" b="1" i="1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= set of ratings</a:t>
            </a:r>
          </a:p>
          <a:p>
            <a:pPr lvl="1" eaLnBrk="1" hangingPunct="1"/>
            <a:r>
              <a:rPr lang="en-US" sz="3200" b="1" i="1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is a totally ordered set</a:t>
            </a:r>
          </a:p>
          <a:p>
            <a:pPr lvl="1" eaLnBrk="1" hangingPunct="1"/>
            <a:r>
              <a:rPr lang="en-US" sz="3200" dirty="0">
                <a:latin typeface="Calibri" pitchFamily="34" charset="0"/>
                <a:cs typeface="Calibri" pitchFamily="34" charset="0"/>
              </a:rPr>
              <a:t>e.g.,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0-5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stars, real number in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[0,1]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9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SimSun"/>
        <a:cs typeface=""/>
      </a:majorFont>
      <a:minorFont>
        <a:latin typeface="Verdan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SimSun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37050</TotalTime>
  <Words>2804</Words>
  <Application>Microsoft Office PowerPoint</Application>
  <PresentationFormat>全屏显示(4:3)</PresentationFormat>
  <Paragraphs>791</Paragraphs>
  <Slides>44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Verdana</vt:lpstr>
      <vt:lpstr>Wingdings</vt:lpstr>
      <vt:lpstr>Wingdings 2</vt:lpstr>
      <vt:lpstr>Profile</vt:lpstr>
      <vt:lpstr>Equation</vt:lpstr>
      <vt:lpstr>PowerPoint 演示文稿</vt:lpstr>
      <vt:lpstr>Agenda</vt:lpstr>
      <vt:lpstr>Example: Recommender Systems</vt:lpstr>
      <vt:lpstr>Recommendations </vt:lpstr>
      <vt:lpstr>From Scarcity to Abundance</vt:lpstr>
      <vt:lpstr>Sidenote: The Long Tail</vt:lpstr>
      <vt:lpstr>Physical vs. Online</vt:lpstr>
      <vt:lpstr>Types of Recommendations</vt:lpstr>
      <vt:lpstr>Formal Model</vt:lpstr>
      <vt:lpstr>Utility Matrix</vt:lpstr>
      <vt:lpstr>Key Problems</vt:lpstr>
      <vt:lpstr>(1) Gathering Ratings</vt:lpstr>
      <vt:lpstr>(2) Extrapolating Utilities</vt:lpstr>
      <vt:lpstr>Content-based  Recommender Systems</vt:lpstr>
      <vt:lpstr>Content-based Recommendations</vt:lpstr>
      <vt:lpstr>Plan of Action</vt:lpstr>
      <vt:lpstr>Item Profiles</vt:lpstr>
      <vt:lpstr>Sidenote: TF-IDF</vt:lpstr>
      <vt:lpstr>User Profiles and Prediction</vt:lpstr>
      <vt:lpstr>Pros: Content-based Approach</vt:lpstr>
      <vt:lpstr>Cons: Content-based Approach</vt:lpstr>
      <vt:lpstr> Collaborative Filtering</vt:lpstr>
      <vt:lpstr>Collaborative Filtering</vt:lpstr>
      <vt:lpstr>Finding “Similar” Users</vt:lpstr>
      <vt:lpstr>Similarity Metric</vt:lpstr>
      <vt:lpstr>Rating Predictions</vt:lpstr>
      <vt:lpstr>Item-Item Collaborative Filtering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Pros/Cons of Collaborative Filtering</vt:lpstr>
      <vt:lpstr>Hybrid Methods</vt:lpstr>
      <vt:lpstr> Remarks &amp; Practical Tips</vt:lpstr>
      <vt:lpstr>Evaluation</vt:lpstr>
      <vt:lpstr>Evaluation</vt:lpstr>
      <vt:lpstr>Evaluating Predictions</vt:lpstr>
      <vt:lpstr>Problems with Error Measures</vt:lpstr>
      <vt:lpstr>Collaborative Filtering: Complexity</vt:lpstr>
      <vt:lpstr>Tip: Add Data</vt:lpstr>
      <vt:lpstr>Acknowledgement</vt:lpstr>
    </vt:vector>
  </TitlesOfParts>
  <Company>People With No 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Sequential Patterns</dc:title>
  <dc:creator>Phil Schlosser</dc:creator>
  <cp:lastModifiedBy>td</cp:lastModifiedBy>
  <cp:revision>4444</cp:revision>
  <dcterms:created xsi:type="dcterms:W3CDTF">2004-04-12T00:46:47Z</dcterms:created>
  <dcterms:modified xsi:type="dcterms:W3CDTF">2023-04-13T12:04:31Z</dcterms:modified>
</cp:coreProperties>
</file>