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5.svg" ContentType="image/sv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4" r:id="rId3"/>
  </p:sldMasterIdLst>
  <p:notesMasterIdLst>
    <p:notesMasterId r:id="rId6"/>
  </p:notesMasterIdLst>
  <p:sldIdLst>
    <p:sldId id="326" r:id="rId4"/>
    <p:sldId id="34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AAC58D-F3F9-3EB5-FE80-F8EF30DB31DC}" v="446" dt="2025-07-29T10:19:55.653"/>
    <p1510:client id="{C53F09FF-C6DB-69F3-5BB5-B20808B645EC}" v="7" dt="2025-07-29T19:11:42.178"/>
    <p1510:client id="{CAB4F561-410F-2BF2-AD13-3E404FBA8A31}" v="1417" dt="2025-07-28T19:17:24.1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1"/>
  </p:normalViewPr>
  <p:slideViewPr>
    <p:cSldViewPr snapToGrid="0">
      <p:cViewPr>
        <p:scale>
          <a:sx n="70" d="100"/>
          <a:sy n="70" d="100"/>
        </p:scale>
        <p:origin x="872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Folie mittels Klicken verschieben</a:t>
            </a:r>
          </a:p>
        </p:txBody>
      </p:sp>
      <p:sp>
        <p:nvSpPr>
          <p:cNvPr id="238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de-DE" sz="2000" b="0" strike="noStrike" spc="-1">
                <a:solidFill>
                  <a:srgbClr val="000000"/>
                </a:solidFill>
                <a:latin typeface="Calibri"/>
              </a:rPr>
              <a:t>Format der Notizen mittels Klicken bearbeiten</a:t>
            </a:r>
          </a:p>
        </p:txBody>
      </p:sp>
      <p:sp>
        <p:nvSpPr>
          <p:cNvPr id="23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&lt;Kopfzeile&gt;</a:t>
            </a:r>
          </a:p>
        </p:txBody>
      </p:sp>
      <p:sp>
        <p:nvSpPr>
          <p:cNvPr id="240" name="PlaceHolder 4"/>
          <p:cNvSpPr>
            <a:spLocks noGrp="1"/>
          </p:cNvSpPr>
          <p:nvPr>
            <p:ph type="dt" idx="13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&lt;Datum/Uhrzeit&gt;</a:t>
            </a:r>
          </a:p>
        </p:txBody>
      </p:sp>
      <p:sp>
        <p:nvSpPr>
          <p:cNvPr id="241" name="PlaceHolder 5"/>
          <p:cNvSpPr>
            <a:spLocks noGrp="1"/>
          </p:cNvSpPr>
          <p:nvPr>
            <p:ph type="ftr" idx="13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>
              <a:buNone/>
            </a:pPr>
            <a:r>
              <a:rPr lang="de-DE" sz="1400" b="0" strike="noStrike" spc="-1">
                <a:solidFill>
                  <a:srgbClr val="000000"/>
                </a:solidFill>
                <a:latin typeface="Calibri"/>
              </a:rPr>
              <a:t>&lt;Fußzeile&gt;</a:t>
            </a:r>
          </a:p>
        </p:txBody>
      </p:sp>
      <p:sp>
        <p:nvSpPr>
          <p:cNvPr id="242" name="PlaceHolder 6"/>
          <p:cNvSpPr>
            <a:spLocks noGrp="1"/>
          </p:cNvSpPr>
          <p:nvPr>
            <p:ph type="sldNum" idx="13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de-DE" sz="14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buNone/>
            </a:pPr>
            <a:fld id="{13310EF1-5EF4-4CC0-92FB-AD13290EBB91}" type="slidenum">
              <a:rPr lang="de-DE" sz="1400" b="0" strike="noStrike" spc="-1">
                <a:solidFill>
                  <a:srgbClr val="000000"/>
                </a:solidFill>
                <a:latin typeface="Calibri"/>
              </a:rPr>
              <a:t>‹#›</a:t>
            </a:fld>
            <a:endParaRPr lang="de-DE" sz="1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C4D03-812E-0658-F369-CC5EDFF55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>
            <a:extLst>
              <a:ext uri="{FF2B5EF4-FFF2-40B4-BE49-F238E27FC236}">
                <a16:creationId xmlns:a16="http://schemas.microsoft.com/office/drawing/2014/main" id="{D4D96F79-7B60-281C-F1D0-6EB3790FC9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>
            <a:extLst>
              <a:ext uri="{FF2B5EF4-FFF2-40B4-BE49-F238E27FC236}">
                <a16:creationId xmlns:a16="http://schemas.microsoft.com/office/drawing/2014/main" id="{9B5E36A9-82FF-AB9B-7FD9-54C7E8FB4ED1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de-DE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3">
            <a:extLst>
              <a:ext uri="{FF2B5EF4-FFF2-40B4-BE49-F238E27FC236}">
                <a16:creationId xmlns:a16="http://schemas.microsoft.com/office/drawing/2014/main" id="{91DC92B6-EF1D-6FC8-C790-19350202C0D9}"/>
              </a:ext>
            </a:extLst>
          </p:cNvPr>
          <p:cNvSpPr>
            <a:spLocks noGrp="1"/>
          </p:cNvSpPr>
          <p:nvPr>
            <p:ph type="sldNum" idx="137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de-DE" sz="1200" b="0" strike="noStrike" spc="-1">
                <a:solidFill>
                  <a:srgbClr val="000000"/>
                </a:solidFill>
                <a:latin typeface="Calibri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1E3CFBF-10CD-4567-8A28-B92273AC29F5}" type="slidenum">
              <a:rPr lang="de-DE" sz="1200" b="0" strike="noStrike" spc="-1">
                <a:solidFill>
                  <a:srgbClr val="000000"/>
                </a:solidFill>
                <a:latin typeface="Calibri"/>
                <a:ea typeface="+mn-ea"/>
              </a:rPr>
              <a:t>3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2369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Titel - 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Titel - Tex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2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Textfeld 3"/>
          <p:cNvSpPr/>
          <p:nvPr/>
        </p:nvSpPr>
        <p:spPr>
          <a:xfrm>
            <a:off x="-2031120" y="2620440"/>
            <a:ext cx="2020320" cy="85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Platzhalterbild ersetzen: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löschen und durch neues Bild ersetzen &gt; über Bildformat &gt; Zuschneiden im Rahmen ggf. nachpositionieren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V1: Titelfolie mit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1668600"/>
            <a:ext cx="12191040" cy="5188320"/>
          </a:xfrm>
          <a:custGeom>
            <a:avLst/>
            <a:gdLst>
              <a:gd name="textAreaLeft" fmla="*/ 0 w 12191040"/>
              <a:gd name="textAreaRight" fmla="*/ 12192120 w 12191040"/>
              <a:gd name="textAreaTop" fmla="*/ 0 h 5188320"/>
              <a:gd name="textAreaBottom" fmla="*/ 5189400 h 5188320"/>
            </a:gdLst>
            <a:ahLst/>
            <a:cxnLst/>
            <a:rect l="textAreaLeft" t="textAreaTop" r="textAreaRight" b="textAreaBottom"/>
            <a:pathLst>
              <a:path w="12192000" h="5189537">
                <a:moveTo>
                  <a:pt x="0" y="428625"/>
                </a:moveTo>
                <a:lnTo>
                  <a:pt x="12192000" y="0"/>
                </a:lnTo>
                <a:lnTo>
                  <a:pt x="12192000" y="5189537"/>
                </a:lnTo>
                <a:lnTo>
                  <a:pt x="0" y="5189537"/>
                </a:lnTo>
                <a:lnTo>
                  <a:pt x="0" y="42862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6" name="Grafik 6"/>
          <p:cNvPicPr/>
          <p:nvPr/>
        </p:nvPicPr>
        <p:blipFill>
          <a:blip r:embed="rId3"/>
          <a:stretch/>
        </p:blipFill>
        <p:spPr>
          <a:xfrm>
            <a:off x="9388080" y="378720"/>
            <a:ext cx="2248920" cy="772920"/>
          </a:xfrm>
          <a:prstGeom prst="rect">
            <a:avLst/>
          </a:prstGeom>
          <a:ln w="0">
            <a:noFill/>
          </a:ln>
        </p:spPr>
      </p:pic>
      <p:sp>
        <p:nvSpPr>
          <p:cNvPr id="7" name="Textfeld 3"/>
          <p:cNvSpPr/>
          <p:nvPr/>
        </p:nvSpPr>
        <p:spPr>
          <a:xfrm>
            <a:off x="12292920" y="553464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Titelseiten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Direkt auf dieser Folie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Textfeld 4"/>
          <p:cNvSpPr/>
          <p:nvPr/>
        </p:nvSpPr>
        <p:spPr>
          <a:xfrm>
            <a:off x="10080" y="-313560"/>
            <a:ext cx="1702440" cy="24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V2: Titelfolie ohne Bild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"/>
          <p:cNvSpPr/>
          <p:nvPr/>
        </p:nvSpPr>
        <p:spPr>
          <a:xfrm>
            <a:off x="0" y="5748120"/>
            <a:ext cx="12193920" cy="1108800"/>
          </a:xfrm>
          <a:custGeom>
            <a:avLst/>
            <a:gdLst>
              <a:gd name="textAreaLeft" fmla="*/ 0 w 12193920"/>
              <a:gd name="textAreaRight" fmla="*/ 12195000 w 12193920"/>
              <a:gd name="textAreaTop" fmla="*/ 0 h 1108800"/>
              <a:gd name="textAreaBottom" fmla="*/ 1109880 h 1108800"/>
            </a:gdLst>
            <a:ahLst/>
            <a:cxnLst/>
            <a:rect l="textAreaLeft" t="textAreaTop" r="textAreaRight" b="textAreaBottom"/>
            <a:pathLst>
              <a:path w="12195175" h="1109875">
                <a:moveTo>
                  <a:pt x="0" y="422275"/>
                </a:moveTo>
                <a:lnTo>
                  <a:pt x="12195175" y="0"/>
                </a:lnTo>
                <a:cubicBezTo>
                  <a:pt x="12194117" y="369958"/>
                  <a:pt x="12193058" y="739917"/>
                  <a:pt x="12192000" y="1109875"/>
                </a:cubicBezTo>
                <a:lnTo>
                  <a:pt x="0" y="1109875"/>
                </a:lnTo>
                <a:lnTo>
                  <a:pt x="0" y="422275"/>
                </a:lnTo>
                <a:close/>
              </a:path>
            </a:pathLst>
          </a:custGeom>
          <a:solidFill>
            <a:srgbClr val="C40D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de-DE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0" name="Grafik 7"/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10614600" y="378000"/>
            <a:ext cx="1003320" cy="765000"/>
          </a:xfrm>
          <a:prstGeom prst="rect">
            <a:avLst/>
          </a:prstGeom>
          <a:ln w="0">
            <a:noFill/>
          </a:ln>
        </p:spPr>
      </p:pic>
      <p:sp>
        <p:nvSpPr>
          <p:cNvPr id="21" name="Textfeld 11"/>
          <p:cNvSpPr/>
          <p:nvPr/>
        </p:nvSpPr>
        <p:spPr>
          <a:xfrm>
            <a:off x="12292920" y="5613120"/>
            <a:ext cx="3101400" cy="1310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Folgeseiten – Platzhalter für Sublogo ändern: 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 &gt; Bild anklicken &gt; Rechtsklick &gt; Bild einfügen</a:t>
            </a:r>
            <a:br>
              <a:rPr sz="1000"/>
            </a:br>
            <a:br>
              <a:rPr sz="1000"/>
            </a:b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Bild an Rahmen anpassen</a:t>
            </a: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: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Bild anklicken &gt; Bildformat &gt; Zuschneiden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im Dropdown „Einpassen“ wählen &gt; 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ggf. Bild nochmals neu positionieren 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Textfeld 12"/>
          <p:cNvSpPr/>
          <p:nvPr/>
        </p:nvSpPr>
        <p:spPr>
          <a:xfrm>
            <a:off x="-2243880" y="6474600"/>
            <a:ext cx="2222280" cy="39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de-DE" sz="1000" b="1" strike="noStrike" spc="-1">
                <a:solidFill>
                  <a:schemeClr val="dk1"/>
                </a:solidFill>
                <a:latin typeface="Arial"/>
              </a:rPr>
              <a:t>Informationen in Fußzeile ändern:</a:t>
            </a:r>
            <a:br>
              <a:rPr sz="1000"/>
            </a:br>
            <a:r>
              <a:rPr lang="de-DE" sz="1000" b="0" strike="noStrike" spc="-1">
                <a:solidFill>
                  <a:schemeClr val="dk1"/>
                </a:solidFill>
                <a:latin typeface="Arial"/>
              </a:rPr>
              <a:t>Folienmaster &gt; Nr. 2 bearbeiten</a:t>
            </a:r>
            <a:endParaRPr lang="de-DE" sz="1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Textfeld 18"/>
          <p:cNvSpPr/>
          <p:nvPr/>
        </p:nvSpPr>
        <p:spPr>
          <a:xfrm>
            <a:off x="550800" y="6312600"/>
            <a:ext cx="1073520" cy="365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de-DE" sz="1200" b="0" strike="noStrike" spc="-1">
                <a:solidFill>
                  <a:schemeClr val="lt1"/>
                </a:solidFill>
                <a:latin typeface="Arial"/>
              </a:rPr>
              <a:t>Seite </a:t>
            </a:r>
            <a:fld id="{7BE3E13C-CC16-428D-AFE6-A454157A0C79}" type="slidenum">
              <a:rPr lang="de-DE" sz="1200" b="0" strike="noStrike" spc="-1">
                <a:solidFill>
                  <a:schemeClr val="lt1"/>
                </a:solidFill>
                <a:latin typeface="Arial"/>
              </a:rPr>
              <a:t>‹#›</a:t>
            </a:fld>
            <a:endParaRPr lang="de-DE" sz="1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Textfeld 19"/>
          <p:cNvSpPr/>
          <p:nvPr/>
        </p:nvSpPr>
        <p:spPr>
          <a:xfrm>
            <a:off x="1625760" y="6357286"/>
            <a:ext cx="7614360" cy="27026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defTabSz="914400">
              <a:lnSpc>
                <a:spcPts val="2401"/>
              </a:lnSpc>
            </a:pPr>
            <a:r>
              <a:rPr lang="de-DE" sz="1200" b="0" strike="noStrike" spc="-1" dirty="0">
                <a:solidFill>
                  <a:schemeClr val="lt1"/>
                </a:solidFill>
                <a:latin typeface="Arial"/>
              </a:rPr>
              <a:t>Wissenschaftskommunikation im MINT-Bereich SS25 | 20.05.25</a:t>
            </a:r>
            <a:endParaRPr lang="de-DE" sz="1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Format des Titeltextes durch Klicken bearbeiten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800" b="0" strike="noStrike" spc="-1">
                <a:solidFill>
                  <a:schemeClr val="dk1"/>
                </a:solidFill>
                <a:latin typeface="Calibri"/>
              </a:rPr>
              <a:t>Format des Gliederungstextes durch Klicken bearbeiten</a:t>
            </a:r>
          </a:p>
          <a:p>
            <a:pPr marL="864000" lvl="1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Zweite Gliederungsebene</a:t>
            </a:r>
          </a:p>
          <a:p>
            <a:pPr marL="1296000" lvl="2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Dritte Gliederungsebene</a:t>
            </a:r>
          </a:p>
          <a:p>
            <a:pPr marL="1728000" lvl="3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800" b="0" strike="noStrike" spc="-1">
                <a:solidFill>
                  <a:schemeClr val="dk1"/>
                </a:solidFill>
                <a:latin typeface="Calibri"/>
              </a:rPr>
              <a:t>Vierte Gliederungsebene</a:t>
            </a:r>
          </a:p>
          <a:p>
            <a:pPr marL="2160000" lvl="4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Fünfte Gliederungsebene</a:t>
            </a:r>
          </a:p>
          <a:p>
            <a:pPr marL="2592000" lvl="5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Sechste Gliederungsebene</a:t>
            </a:r>
          </a:p>
          <a:p>
            <a:pPr marL="3024000" lvl="6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chemeClr val="dk1"/>
                </a:solidFill>
                <a:latin typeface="Calibri"/>
              </a:rPr>
              <a:t>Siebte Gliederungsebene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A7042-280F-D582-5747-94B3929BE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>
            <a:extLst>
              <a:ext uri="{FF2B5EF4-FFF2-40B4-BE49-F238E27FC236}">
                <a16:creationId xmlns:a16="http://schemas.microsoft.com/office/drawing/2014/main" id="{0ACE8E0F-7746-F609-EC95-EC47A8DA79B8}"/>
              </a:ext>
            </a:extLst>
          </p:cNvPr>
          <p:cNvSpPr/>
          <p:nvPr/>
        </p:nvSpPr>
        <p:spPr>
          <a:xfrm>
            <a:off x="555840" y="396720"/>
            <a:ext cx="8308800" cy="714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>
            <a:noAutofit/>
          </a:bodyPr>
          <a:lstStyle/>
          <a:p>
            <a:pPr defTabSz="914400">
              <a:lnSpc>
                <a:spcPts val="2801"/>
              </a:lnSpc>
              <a:tabLst>
                <a:tab pos="0" algn="l"/>
              </a:tabLst>
            </a:pPr>
            <a:r>
              <a:rPr lang="de-DE" sz="2400" b="0" strike="noStrike" spc="-1" dirty="0">
                <a:solidFill>
                  <a:srgbClr val="C40D1E"/>
                </a:solidFill>
                <a:latin typeface="Arial"/>
              </a:rPr>
              <a:t>Exit Game – die Box</a:t>
            </a:r>
            <a:endParaRPr lang="de-DE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CCAC1E9-B36E-559E-75B0-28566926B1E5}"/>
              </a:ext>
            </a:extLst>
          </p:cNvPr>
          <p:cNvSpPr/>
          <p:nvPr/>
        </p:nvSpPr>
        <p:spPr>
          <a:xfrm rot="16200000">
            <a:off x="2667002" y="-2667002"/>
            <a:ext cx="6857998" cy="12192000"/>
          </a:xfrm>
          <a:prstGeom prst="rect">
            <a:avLst/>
          </a:prstGeom>
          <a:solidFill>
            <a:schemeClr val="bg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5A7487-12C3-861B-6EDD-D6B58B844D00}"/>
              </a:ext>
            </a:extLst>
          </p:cNvPr>
          <p:cNvSpPr txBox="1"/>
          <p:nvPr/>
        </p:nvSpPr>
        <p:spPr>
          <a:xfrm rot="16200000">
            <a:off x="143052" y="412783"/>
            <a:ext cx="685799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X---IT</a:t>
            </a:r>
          </a:p>
          <a:p>
            <a:pPr algn="ctr"/>
            <a:r>
              <a:rPr lang="de-DE" sz="54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UNLOCK THE</a:t>
            </a:r>
          </a:p>
          <a:p>
            <a:pPr algn="ctr"/>
            <a:r>
              <a:rPr lang="de-DE" sz="16600" b="1" dirty="0">
                <a:solidFill>
                  <a:srgbClr val="000000"/>
                </a:solidFill>
                <a:latin typeface="Copperplate Gothic Bold" panose="020E0705020206020404" pitchFamily="34" charset="0"/>
                <a:cs typeface="Aharoni" panose="020F0502020204030204" pitchFamily="2" charset="-79"/>
              </a:rPr>
              <a:t>BOX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BD147A5-679F-F24F-F044-DA402FEC0AC9}"/>
              </a:ext>
            </a:extLst>
          </p:cNvPr>
          <p:cNvSpPr txBox="1"/>
          <p:nvPr/>
        </p:nvSpPr>
        <p:spPr>
          <a:xfrm rot="16200000">
            <a:off x="7099322" y="2967335"/>
            <a:ext cx="6857999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de-DE" sz="5400" b="1" dirty="0">
                <a:solidFill>
                  <a:schemeClr val="bg1"/>
                </a:solidFill>
                <a:highlight>
                  <a:srgbClr val="000000"/>
                </a:highlight>
                <a:latin typeface="Copperplate Gothic Bold"/>
                <a:cs typeface="Aharoni"/>
              </a:rPr>
              <a:t>RÄTSELKARTE</a:t>
            </a:r>
            <a:endParaRPr lang="de-DE" sz="1600" b="1" dirty="0">
              <a:solidFill>
                <a:schemeClr val="bg1"/>
              </a:solidFill>
              <a:highlight>
                <a:srgbClr val="000000"/>
              </a:highlight>
              <a:latin typeface="Copperplate Gothic Bold" panose="020E0705020206020404" pitchFamily="34" charset="0"/>
              <a:cs typeface="Aharoni" panose="020F0502020204030204" pitchFamily="2" charset="-79"/>
            </a:endParaRPr>
          </a:p>
        </p:txBody>
      </p:sp>
      <p:pic>
        <p:nvPicPr>
          <p:cNvPr id="7" name="Graphic 6" descr="Zahnräder mit einfarbiger Füllung">
            <a:extLst>
              <a:ext uri="{FF2B5EF4-FFF2-40B4-BE49-F238E27FC236}">
                <a16:creationId xmlns:a16="http://schemas.microsoft.com/office/drawing/2014/main" id="{86C59856-E9E6-BF33-CC1E-3D47C528C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05600" y="2371725"/>
            <a:ext cx="2095500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51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39F91-FC20-98CB-96D5-61936D036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raun, gelb, Screenshot, Rahmen enthält.&#10;&#10;KI-generierte Inhalte können fehlerhaft sein.">
            <a:extLst>
              <a:ext uri="{FF2B5EF4-FFF2-40B4-BE49-F238E27FC236}">
                <a16:creationId xmlns:a16="http://schemas.microsoft.com/office/drawing/2014/main" id="{22EE8CBF-4D08-0727-CA1C-E93F39171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5737"/>
            <a:ext cx="12306925" cy="6951362"/>
          </a:xfrm>
          <a:prstGeom prst="rect">
            <a:avLst/>
          </a:prstGeom>
        </p:spPr>
      </p:pic>
      <p:sp>
        <p:nvSpPr>
          <p:cNvPr id="8" name="Textfeld 4">
            <a:extLst>
              <a:ext uri="{FF2B5EF4-FFF2-40B4-BE49-F238E27FC236}">
                <a16:creationId xmlns:a16="http://schemas.microsoft.com/office/drawing/2014/main" id="{4436B6DB-9167-FD1C-A6AA-7B74AD0C11A3}"/>
              </a:ext>
            </a:extLst>
          </p:cNvPr>
          <p:cNvSpPr/>
          <p:nvPr/>
        </p:nvSpPr>
        <p:spPr>
          <a:xfrm rot="16200000">
            <a:off x="3358310" y="-2064084"/>
            <a:ext cx="5537083" cy="109861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r>
              <a:rPr lang="de-DE" sz="24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S Gothic"/>
                <a:ea typeface="MS Gothic"/>
              </a:rPr>
              <a:t>Uhrwerk</a:t>
            </a:r>
            <a:endParaRPr lang="de-DE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de-DE" sz="2400" dirty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r>
              <a:rPr lang="de-DE" sz="2400" dirty="0"/>
              <a:t>Vor euch liegt ein fast fertiges Uhrwerk – doch das Schwungrad fehlt noch. Könnt ihr euch vorstellen, </a:t>
            </a:r>
            <a:r>
              <a:rPr lang="de-DE" sz="2400" b="1" dirty="0"/>
              <a:t>welches Schwungrad</a:t>
            </a:r>
            <a:r>
              <a:rPr lang="de-DE" sz="2400" dirty="0"/>
              <a:t> das richtige ist?</a:t>
            </a:r>
            <a:endParaRPr lang="de-D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de-DE" sz="2400" dirty="0">
              <a:ea typeface="Calibri"/>
              <a:cs typeface="Calibri"/>
            </a:endParaRPr>
          </a:p>
          <a:p>
            <a:r>
              <a:rPr lang="de-DE" sz="2400" dirty="0"/>
              <a:t>Es gibt sehr viele Arten von Hemmwerken. Diese Art ist als Schweizer Ankerhemmung bekannt. Dabei treibt das </a:t>
            </a:r>
            <a:r>
              <a:rPr lang="de-DE" sz="2400" dirty="0" err="1"/>
              <a:t>Hemmrad</a:t>
            </a:r>
            <a:r>
              <a:rPr lang="de-DE" sz="2400" dirty="0"/>
              <a:t> die Ankergabel an. Daraufhin schwingt das Schwungrad an der Haarfeder einmal vor und zurück und schaltet dabei die Ankergabel in die andere Stellung, was das </a:t>
            </a:r>
            <a:r>
              <a:rPr lang="de-DE" sz="2400" dirty="0" err="1"/>
              <a:t>Hemmrad</a:t>
            </a:r>
            <a:r>
              <a:rPr lang="de-DE" sz="2400" dirty="0"/>
              <a:t> wieder bremst. Könnt ihr euch schon denken, </a:t>
            </a:r>
            <a:r>
              <a:rPr lang="de-DE" sz="2400" b="1" dirty="0"/>
              <a:t>wo</a:t>
            </a:r>
            <a:r>
              <a:rPr lang="de-DE" sz="2400" dirty="0"/>
              <a:t> das Schwungrad </a:t>
            </a:r>
            <a:r>
              <a:rPr lang="de-DE" sz="2400" b="1" dirty="0"/>
              <a:t>eingesetzt</a:t>
            </a:r>
            <a:r>
              <a:rPr lang="de-DE" sz="2400" dirty="0"/>
              <a:t> werden muss?</a:t>
            </a:r>
            <a:endParaRPr lang="de-D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de-DE" sz="2400" dirty="0">
              <a:ea typeface="Calibri"/>
              <a:cs typeface="Calibri"/>
            </a:endParaRPr>
          </a:p>
          <a:p>
            <a:r>
              <a:rPr lang="de-DE" sz="2400" dirty="0"/>
              <a:t>Noch ein kleiner Tipp: Ihr könnt die </a:t>
            </a:r>
            <a:r>
              <a:rPr lang="de-DE" sz="2400" b="1" dirty="0"/>
              <a:t>Schraube</a:t>
            </a:r>
            <a:r>
              <a:rPr lang="de-DE" sz="2400" dirty="0"/>
              <a:t> an der Haarfeder </a:t>
            </a:r>
            <a:r>
              <a:rPr lang="de-DE" sz="2400" b="1" dirty="0"/>
              <a:t>herausdrehen</a:t>
            </a:r>
            <a:r>
              <a:rPr lang="de-DE" sz="2400" dirty="0"/>
              <a:t>, um das Schwungrad besser einzusetzen.</a:t>
            </a:r>
            <a:endParaRPr lang="de-D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  <a:p>
            <a:endParaRPr lang="de-DE" sz="2400" dirty="0">
              <a:ea typeface="Calibri"/>
              <a:cs typeface="Calibri"/>
            </a:endParaRPr>
          </a:p>
          <a:p>
            <a:r>
              <a:rPr lang="de-DE" sz="2400" dirty="0"/>
              <a:t>Wenn alles richtig läuft, dann stellt das beschriftete Zahnrad in die Startposition, zieht die Feder voll auf und schaut </a:t>
            </a:r>
            <a:r>
              <a:rPr lang="de-DE" sz="2400" b="1" dirty="0"/>
              <a:t>alle 2 Sekunden</a:t>
            </a:r>
            <a:r>
              <a:rPr lang="de-DE" sz="2400" dirty="0"/>
              <a:t> nach dem </a:t>
            </a:r>
            <a:r>
              <a:rPr lang="de-DE" sz="2400" b="1" dirty="0"/>
              <a:t>Wert</a:t>
            </a:r>
            <a:r>
              <a:rPr lang="de-DE" sz="2400" dirty="0"/>
              <a:t>. Damit könnt ihr das finale Rätsel lösen und die </a:t>
            </a:r>
            <a:r>
              <a:rPr lang="de-DE" sz="2400" b="1" dirty="0"/>
              <a:t>weiße Tresordose öffnen</a:t>
            </a:r>
            <a:r>
              <a:rPr lang="de-DE" sz="2400" dirty="0"/>
              <a:t>. Viel Spaß!</a:t>
            </a:r>
            <a:br>
              <a:rPr lang="de-DE" dirty="0"/>
            </a:br>
            <a:br>
              <a:rPr lang="de-DE" dirty="0"/>
            </a:br>
            <a:endParaRPr lang="de-DE" spc="-1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S Gothic" panose="020B0609070205080204" pitchFamily="49" charset="-128"/>
              <a:ea typeface="MS Gothic" panose="020B0609070205080204" pitchFamily="49" charset="-128"/>
            </a:endParaRPr>
          </a:p>
        </p:txBody>
      </p:sp>
      <p:pic>
        <p:nvPicPr>
          <p:cNvPr id="5" name="Graphic 4" descr="Zahnräder mit einfarbiger Füllung">
            <a:extLst>
              <a:ext uri="{FF2B5EF4-FFF2-40B4-BE49-F238E27FC236}">
                <a16:creationId xmlns:a16="http://schemas.microsoft.com/office/drawing/2014/main" id="{0724E4AF-5E8C-3D9A-17A6-19E4B8344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10850" y="200025"/>
            <a:ext cx="1333500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352451"/>
      </p:ext>
    </p:extLst>
  </p:cSld>
  <p:clrMapOvr>
    <a:masterClrMapping/>
  </p:clrMapOvr>
</p:sld>
</file>

<file path=ppt/theme/theme1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itelfolien zur Auswahl">
  <a:themeElements>
    <a:clrScheme name="TU Berlin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ster für Folgeseiten">
  <a:themeElements>
    <a:clrScheme name="TU Berlin ">
      <a:dk1>
        <a:srgbClr val="434343"/>
      </a:dk1>
      <a:lt1>
        <a:srgbClr val="FFFFFF"/>
      </a:lt1>
      <a:dk2>
        <a:srgbClr val="434343"/>
      </a:dk2>
      <a:lt2>
        <a:srgbClr val="E7E6E6"/>
      </a:lt2>
      <a:accent1>
        <a:srgbClr val="C30D1E"/>
      </a:accent1>
      <a:accent2>
        <a:srgbClr val="B2B2B2"/>
      </a:accent2>
      <a:accent3>
        <a:srgbClr val="FF6C00"/>
      </a:accent3>
      <a:accent4>
        <a:srgbClr val="1F90CC"/>
      </a:accent4>
      <a:accent5>
        <a:srgbClr val="9013FE"/>
      </a:accent5>
      <a:accent6>
        <a:srgbClr val="49CB40"/>
      </a:accent6>
      <a:hlink>
        <a:srgbClr val="C30D1E"/>
      </a:hlink>
      <a:folHlink>
        <a:srgbClr val="C30D1E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TU-Berlin-Praesentation-Master-einfarbig-Rot</Template>
  <TotalTime>0</TotalTime>
  <Words>482</Words>
  <Application>Microsoft Office PowerPoint</Application>
  <PresentationFormat>Widescreen</PresentationFormat>
  <Paragraphs>103</Paragraphs>
  <Slides>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Titelfolien zur Auswahl</vt:lpstr>
      <vt:lpstr>Titelfolien zur Auswahl</vt:lpstr>
      <vt:lpstr>Master für Folgeseiten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jenny darby</dc:creator>
  <dc:description/>
  <cp:lastModifiedBy>TU-Pseudonym 5068851213712056</cp:lastModifiedBy>
  <cp:revision>275</cp:revision>
  <cp:lastPrinted>2025-07-28T17:58:45Z</cp:lastPrinted>
  <dcterms:created xsi:type="dcterms:W3CDTF">2024-01-21T19:41:10Z</dcterms:created>
  <dcterms:modified xsi:type="dcterms:W3CDTF">2025-07-29T19:11:50Z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2</vt:i4>
  </property>
  <property fmtid="{D5CDD505-2E9C-101B-9397-08002B2CF9AE}" pid="3" name="PresentationFormat">
    <vt:lpwstr>Breitbild</vt:lpwstr>
  </property>
  <property fmtid="{D5CDD505-2E9C-101B-9397-08002B2CF9AE}" pid="4" name="Slides">
    <vt:i4>9</vt:i4>
  </property>
</Properties>
</file>