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9"/>
  </p:notesMasterIdLst>
  <p:sldIdLst>
    <p:sldId id="290" r:id="rId2"/>
    <p:sldId id="291" r:id="rId3"/>
    <p:sldId id="292" r:id="rId4"/>
    <p:sldId id="262" r:id="rId5"/>
    <p:sldId id="293" r:id="rId6"/>
    <p:sldId id="294" r:id="rId7"/>
    <p:sldId id="295" r:id="rId8"/>
    <p:sldId id="296" r:id="rId9"/>
    <p:sldId id="269" r:id="rId10"/>
    <p:sldId id="279" r:id="rId11"/>
    <p:sldId id="289" r:id="rId12"/>
    <p:sldId id="268" r:id="rId13"/>
    <p:sldId id="258" r:id="rId14"/>
    <p:sldId id="260" r:id="rId15"/>
    <p:sldId id="287" r:id="rId16"/>
    <p:sldId id="265" r:id="rId17"/>
    <p:sldId id="266" r:id="rId18"/>
    <p:sldId id="267" r:id="rId19"/>
    <p:sldId id="282" r:id="rId20"/>
    <p:sldId id="284" r:id="rId21"/>
    <p:sldId id="286" r:id="rId22"/>
    <p:sldId id="257" r:id="rId23"/>
    <p:sldId id="276" r:id="rId24"/>
    <p:sldId id="288" r:id="rId25"/>
    <p:sldId id="280" r:id="rId26"/>
    <p:sldId id="299" r:id="rId27"/>
    <p:sldId id="300"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80"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D5E95D-732E-4226-89B3-D7706F82BDB6}" type="datetimeFigureOut">
              <a:rPr lang="en-IN" smtClean="0"/>
              <a:t>30-03-2025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A024358-38C1-4DE1-A2BF-7BA2A0D59DB1}" type="slidenum">
              <a:rPr lang="en-IN" smtClean="0"/>
              <a:t>‹#›</a:t>
            </a:fld>
            <a:endParaRPr lang="en-IN"/>
          </a:p>
        </p:txBody>
      </p:sp>
    </p:spTree>
    <p:extLst>
      <p:ext uri="{BB962C8B-B14F-4D97-AF65-F5344CB8AC3E}">
        <p14:creationId xmlns:p14="http://schemas.microsoft.com/office/powerpoint/2010/main" val="912266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024358-38C1-4DE1-A2BF-7BA2A0D59DB1}" type="slidenum">
              <a:rPr lang="en-IN" smtClean="0"/>
              <a:t>15</a:t>
            </a:fld>
            <a:endParaRPr lang="en-IN"/>
          </a:p>
        </p:txBody>
      </p:sp>
    </p:spTree>
    <p:extLst>
      <p:ext uri="{BB962C8B-B14F-4D97-AF65-F5344CB8AC3E}">
        <p14:creationId xmlns:p14="http://schemas.microsoft.com/office/powerpoint/2010/main" val="67726540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9A024358-38C1-4DE1-A2BF-7BA2A0D59DB1}" type="slidenum">
              <a:rPr lang="en-IN" smtClean="0"/>
              <a:t>25</a:t>
            </a:fld>
            <a:endParaRPr lang="en-IN"/>
          </a:p>
        </p:txBody>
      </p:sp>
    </p:spTree>
    <p:extLst>
      <p:ext uri="{BB962C8B-B14F-4D97-AF65-F5344CB8AC3E}">
        <p14:creationId xmlns:p14="http://schemas.microsoft.com/office/powerpoint/2010/main" val="239456640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415795-F407-EFC5-C416-70246B97886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92F4792-A081-703B-8882-B8DBBF24E9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638F0F4-7528-9829-162A-9F1DBB13DAA1}"/>
              </a:ext>
            </a:extLst>
          </p:cNvPr>
          <p:cNvSpPr>
            <a:spLocks noGrp="1"/>
          </p:cNvSpPr>
          <p:nvPr>
            <p:ph type="dt" sz="half" idx="10"/>
          </p:nvPr>
        </p:nvSpPr>
        <p:spPr/>
        <p:txBody>
          <a:bodyPr/>
          <a:lstStyle/>
          <a:p>
            <a:fld id="{CD3CD53C-0C8A-4562-9CCF-4956315FA6CF}" type="datetimeFigureOut">
              <a:rPr lang="en-IN" smtClean="0"/>
              <a:t>30-03-2025</a:t>
            </a:fld>
            <a:endParaRPr lang="en-IN"/>
          </a:p>
        </p:txBody>
      </p:sp>
      <p:sp>
        <p:nvSpPr>
          <p:cNvPr id="5" name="Footer Placeholder 4">
            <a:extLst>
              <a:ext uri="{FF2B5EF4-FFF2-40B4-BE49-F238E27FC236}">
                <a16:creationId xmlns:a16="http://schemas.microsoft.com/office/drawing/2014/main" id="{37103D1E-EBD9-B14A-670F-4FF315AD45C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E802CDD-01AA-5FF1-1C32-F254FFE627BD}"/>
              </a:ext>
            </a:extLst>
          </p:cNvPr>
          <p:cNvSpPr>
            <a:spLocks noGrp="1"/>
          </p:cNvSpPr>
          <p:nvPr>
            <p:ph type="sldNum" sz="quarter" idx="12"/>
          </p:nvPr>
        </p:nvSpPr>
        <p:spPr/>
        <p:txBody>
          <a:bodyPr/>
          <a:lstStyle/>
          <a:p>
            <a:fld id="{0AB58AF0-6EE9-44A5-AFA7-4E46C7B0D125}" type="slidenum">
              <a:rPr lang="en-IN" smtClean="0"/>
              <a:t>‹#›</a:t>
            </a:fld>
            <a:endParaRPr lang="en-IN"/>
          </a:p>
        </p:txBody>
      </p:sp>
    </p:spTree>
    <p:extLst>
      <p:ext uri="{BB962C8B-B14F-4D97-AF65-F5344CB8AC3E}">
        <p14:creationId xmlns:p14="http://schemas.microsoft.com/office/powerpoint/2010/main" val="307578403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0643A4-D542-CF4A-09B0-7585B6BE15EE}"/>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4B6AEBD-8C38-9101-CB66-635A282EB3B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CC1BA8-69E8-AC2E-121E-2BC658F717DB}"/>
              </a:ext>
            </a:extLst>
          </p:cNvPr>
          <p:cNvSpPr>
            <a:spLocks noGrp="1"/>
          </p:cNvSpPr>
          <p:nvPr>
            <p:ph type="dt" sz="half" idx="10"/>
          </p:nvPr>
        </p:nvSpPr>
        <p:spPr/>
        <p:txBody>
          <a:bodyPr/>
          <a:lstStyle/>
          <a:p>
            <a:fld id="{CD3CD53C-0C8A-4562-9CCF-4956315FA6CF}" type="datetimeFigureOut">
              <a:rPr lang="en-IN" smtClean="0"/>
              <a:t>30-03-2025</a:t>
            </a:fld>
            <a:endParaRPr lang="en-IN"/>
          </a:p>
        </p:txBody>
      </p:sp>
      <p:sp>
        <p:nvSpPr>
          <p:cNvPr id="5" name="Footer Placeholder 4">
            <a:extLst>
              <a:ext uri="{FF2B5EF4-FFF2-40B4-BE49-F238E27FC236}">
                <a16:creationId xmlns:a16="http://schemas.microsoft.com/office/drawing/2014/main" id="{99DB576F-9CC1-3E9D-AEED-58F9AD13D2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5FD9A45-032B-438A-A762-45A5B5F7DACC}"/>
              </a:ext>
            </a:extLst>
          </p:cNvPr>
          <p:cNvSpPr>
            <a:spLocks noGrp="1"/>
          </p:cNvSpPr>
          <p:nvPr>
            <p:ph type="sldNum" sz="quarter" idx="12"/>
          </p:nvPr>
        </p:nvSpPr>
        <p:spPr/>
        <p:txBody>
          <a:bodyPr/>
          <a:lstStyle/>
          <a:p>
            <a:fld id="{0AB58AF0-6EE9-44A5-AFA7-4E46C7B0D125}" type="slidenum">
              <a:rPr lang="en-IN" smtClean="0"/>
              <a:t>‹#›</a:t>
            </a:fld>
            <a:endParaRPr lang="en-IN"/>
          </a:p>
        </p:txBody>
      </p:sp>
    </p:spTree>
    <p:extLst>
      <p:ext uri="{BB962C8B-B14F-4D97-AF65-F5344CB8AC3E}">
        <p14:creationId xmlns:p14="http://schemas.microsoft.com/office/powerpoint/2010/main" val="13568145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EE60707-7AA1-4893-C085-020D8D0A51A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CB228C-8F16-229E-34F5-1D0C38F2ACC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7858F7A-F22A-5905-4DA0-E07FE1428639}"/>
              </a:ext>
            </a:extLst>
          </p:cNvPr>
          <p:cNvSpPr>
            <a:spLocks noGrp="1"/>
          </p:cNvSpPr>
          <p:nvPr>
            <p:ph type="dt" sz="half" idx="10"/>
          </p:nvPr>
        </p:nvSpPr>
        <p:spPr/>
        <p:txBody>
          <a:bodyPr/>
          <a:lstStyle/>
          <a:p>
            <a:fld id="{CD3CD53C-0C8A-4562-9CCF-4956315FA6CF}" type="datetimeFigureOut">
              <a:rPr lang="en-IN" smtClean="0"/>
              <a:t>30-03-2025</a:t>
            </a:fld>
            <a:endParaRPr lang="en-IN"/>
          </a:p>
        </p:txBody>
      </p:sp>
      <p:sp>
        <p:nvSpPr>
          <p:cNvPr id="5" name="Footer Placeholder 4">
            <a:extLst>
              <a:ext uri="{FF2B5EF4-FFF2-40B4-BE49-F238E27FC236}">
                <a16:creationId xmlns:a16="http://schemas.microsoft.com/office/drawing/2014/main" id="{3AECBAEB-E1E8-F863-EA84-68CA95A0B11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125042-966D-6E70-0D82-3C8CE0740827}"/>
              </a:ext>
            </a:extLst>
          </p:cNvPr>
          <p:cNvSpPr>
            <a:spLocks noGrp="1"/>
          </p:cNvSpPr>
          <p:nvPr>
            <p:ph type="sldNum" sz="quarter" idx="12"/>
          </p:nvPr>
        </p:nvSpPr>
        <p:spPr/>
        <p:txBody>
          <a:bodyPr/>
          <a:lstStyle/>
          <a:p>
            <a:fld id="{0AB58AF0-6EE9-44A5-AFA7-4E46C7B0D125}" type="slidenum">
              <a:rPr lang="en-IN" smtClean="0"/>
              <a:t>‹#›</a:t>
            </a:fld>
            <a:endParaRPr lang="en-IN"/>
          </a:p>
        </p:txBody>
      </p:sp>
    </p:spTree>
    <p:extLst>
      <p:ext uri="{BB962C8B-B14F-4D97-AF65-F5344CB8AC3E}">
        <p14:creationId xmlns:p14="http://schemas.microsoft.com/office/powerpoint/2010/main" val="34457537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9906A9-9EE2-5C91-C2C7-DED14CB19F3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1F27461-1C98-4752-309B-3F0E558C363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AD86FCA-1813-B99F-5DEF-B229B9FCF545}"/>
              </a:ext>
            </a:extLst>
          </p:cNvPr>
          <p:cNvSpPr>
            <a:spLocks noGrp="1"/>
          </p:cNvSpPr>
          <p:nvPr>
            <p:ph type="dt" sz="half" idx="10"/>
          </p:nvPr>
        </p:nvSpPr>
        <p:spPr/>
        <p:txBody>
          <a:bodyPr/>
          <a:lstStyle/>
          <a:p>
            <a:fld id="{CD3CD53C-0C8A-4562-9CCF-4956315FA6CF}" type="datetimeFigureOut">
              <a:rPr lang="en-IN" smtClean="0"/>
              <a:t>30-03-2025</a:t>
            </a:fld>
            <a:endParaRPr lang="en-IN"/>
          </a:p>
        </p:txBody>
      </p:sp>
      <p:sp>
        <p:nvSpPr>
          <p:cNvPr id="5" name="Footer Placeholder 4">
            <a:extLst>
              <a:ext uri="{FF2B5EF4-FFF2-40B4-BE49-F238E27FC236}">
                <a16:creationId xmlns:a16="http://schemas.microsoft.com/office/drawing/2014/main" id="{6ABE9A68-6299-37D4-ACE8-2F36480CC5C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7672C26-3138-706E-932C-416B8A4D2DC4}"/>
              </a:ext>
            </a:extLst>
          </p:cNvPr>
          <p:cNvSpPr>
            <a:spLocks noGrp="1"/>
          </p:cNvSpPr>
          <p:nvPr>
            <p:ph type="sldNum" sz="quarter" idx="12"/>
          </p:nvPr>
        </p:nvSpPr>
        <p:spPr/>
        <p:txBody>
          <a:bodyPr/>
          <a:lstStyle/>
          <a:p>
            <a:fld id="{0AB58AF0-6EE9-44A5-AFA7-4E46C7B0D125}" type="slidenum">
              <a:rPr lang="en-IN" smtClean="0"/>
              <a:t>‹#›</a:t>
            </a:fld>
            <a:endParaRPr lang="en-IN"/>
          </a:p>
        </p:txBody>
      </p:sp>
    </p:spTree>
    <p:extLst>
      <p:ext uri="{BB962C8B-B14F-4D97-AF65-F5344CB8AC3E}">
        <p14:creationId xmlns:p14="http://schemas.microsoft.com/office/powerpoint/2010/main" val="9767234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E60800-00CB-FFDE-6C32-D028527DB15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7DD1F52-EF75-268C-51FA-0E1D6545D2D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42F2B44-5196-C4EC-9315-FF36B4C7A6F7}"/>
              </a:ext>
            </a:extLst>
          </p:cNvPr>
          <p:cNvSpPr>
            <a:spLocks noGrp="1"/>
          </p:cNvSpPr>
          <p:nvPr>
            <p:ph type="dt" sz="half" idx="10"/>
          </p:nvPr>
        </p:nvSpPr>
        <p:spPr/>
        <p:txBody>
          <a:bodyPr/>
          <a:lstStyle/>
          <a:p>
            <a:fld id="{CD3CD53C-0C8A-4562-9CCF-4956315FA6CF}" type="datetimeFigureOut">
              <a:rPr lang="en-IN" smtClean="0"/>
              <a:t>30-03-2025</a:t>
            </a:fld>
            <a:endParaRPr lang="en-IN"/>
          </a:p>
        </p:txBody>
      </p:sp>
      <p:sp>
        <p:nvSpPr>
          <p:cNvPr id="5" name="Footer Placeholder 4">
            <a:extLst>
              <a:ext uri="{FF2B5EF4-FFF2-40B4-BE49-F238E27FC236}">
                <a16:creationId xmlns:a16="http://schemas.microsoft.com/office/drawing/2014/main" id="{6E0AEE64-9E89-BD1D-AFAF-51885A90267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5A7720-809F-D421-39C1-312E1D9F86FD}"/>
              </a:ext>
            </a:extLst>
          </p:cNvPr>
          <p:cNvSpPr>
            <a:spLocks noGrp="1"/>
          </p:cNvSpPr>
          <p:nvPr>
            <p:ph type="sldNum" sz="quarter" idx="12"/>
          </p:nvPr>
        </p:nvSpPr>
        <p:spPr/>
        <p:txBody>
          <a:bodyPr/>
          <a:lstStyle/>
          <a:p>
            <a:fld id="{0AB58AF0-6EE9-44A5-AFA7-4E46C7B0D125}" type="slidenum">
              <a:rPr lang="en-IN" smtClean="0"/>
              <a:t>‹#›</a:t>
            </a:fld>
            <a:endParaRPr lang="en-IN"/>
          </a:p>
        </p:txBody>
      </p:sp>
    </p:spTree>
    <p:extLst>
      <p:ext uri="{BB962C8B-B14F-4D97-AF65-F5344CB8AC3E}">
        <p14:creationId xmlns:p14="http://schemas.microsoft.com/office/powerpoint/2010/main" val="23685779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E6769F-8723-291C-A83D-788DD10C732B}"/>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24FE3A2E-646D-A833-A798-8A26821C841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5C840EC1-CF4B-8D7C-F816-EED4DA7D68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254E2A7-5084-FEAD-A5E0-AD448094E03B}"/>
              </a:ext>
            </a:extLst>
          </p:cNvPr>
          <p:cNvSpPr>
            <a:spLocks noGrp="1"/>
          </p:cNvSpPr>
          <p:nvPr>
            <p:ph type="dt" sz="half" idx="10"/>
          </p:nvPr>
        </p:nvSpPr>
        <p:spPr/>
        <p:txBody>
          <a:bodyPr/>
          <a:lstStyle/>
          <a:p>
            <a:fld id="{CD3CD53C-0C8A-4562-9CCF-4956315FA6CF}" type="datetimeFigureOut">
              <a:rPr lang="en-IN" smtClean="0"/>
              <a:t>30-03-2025</a:t>
            </a:fld>
            <a:endParaRPr lang="en-IN"/>
          </a:p>
        </p:txBody>
      </p:sp>
      <p:sp>
        <p:nvSpPr>
          <p:cNvPr id="6" name="Footer Placeholder 5">
            <a:extLst>
              <a:ext uri="{FF2B5EF4-FFF2-40B4-BE49-F238E27FC236}">
                <a16:creationId xmlns:a16="http://schemas.microsoft.com/office/drawing/2014/main" id="{16D609B2-780C-0BF3-43F7-745AEA281EE3}"/>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ABA7A945-6383-DA71-894F-5CEAC626A9EC}"/>
              </a:ext>
            </a:extLst>
          </p:cNvPr>
          <p:cNvSpPr>
            <a:spLocks noGrp="1"/>
          </p:cNvSpPr>
          <p:nvPr>
            <p:ph type="sldNum" sz="quarter" idx="12"/>
          </p:nvPr>
        </p:nvSpPr>
        <p:spPr/>
        <p:txBody>
          <a:bodyPr/>
          <a:lstStyle/>
          <a:p>
            <a:fld id="{0AB58AF0-6EE9-44A5-AFA7-4E46C7B0D125}" type="slidenum">
              <a:rPr lang="en-IN" smtClean="0"/>
              <a:t>‹#›</a:t>
            </a:fld>
            <a:endParaRPr lang="en-IN"/>
          </a:p>
        </p:txBody>
      </p:sp>
    </p:spTree>
    <p:extLst>
      <p:ext uri="{BB962C8B-B14F-4D97-AF65-F5344CB8AC3E}">
        <p14:creationId xmlns:p14="http://schemas.microsoft.com/office/powerpoint/2010/main" val="174659083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683944-D8D0-BF5F-445F-ADF90AC9CC33}"/>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959D319-7741-8420-7046-9207526E9CB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B516F60-04FD-4E03-A18C-03274CA44FF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F9720E1-6FD2-00C9-8425-B1006422FEC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D6A1B21-1F97-2BC8-5206-683A66E4C11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1DCBB7AC-9DD0-C88F-DEA7-899787BBAF23}"/>
              </a:ext>
            </a:extLst>
          </p:cNvPr>
          <p:cNvSpPr>
            <a:spLocks noGrp="1"/>
          </p:cNvSpPr>
          <p:nvPr>
            <p:ph type="dt" sz="half" idx="10"/>
          </p:nvPr>
        </p:nvSpPr>
        <p:spPr/>
        <p:txBody>
          <a:bodyPr/>
          <a:lstStyle/>
          <a:p>
            <a:fld id="{CD3CD53C-0C8A-4562-9CCF-4956315FA6CF}" type="datetimeFigureOut">
              <a:rPr lang="en-IN" smtClean="0"/>
              <a:t>30-03-2025</a:t>
            </a:fld>
            <a:endParaRPr lang="en-IN"/>
          </a:p>
        </p:txBody>
      </p:sp>
      <p:sp>
        <p:nvSpPr>
          <p:cNvPr id="8" name="Footer Placeholder 7">
            <a:extLst>
              <a:ext uri="{FF2B5EF4-FFF2-40B4-BE49-F238E27FC236}">
                <a16:creationId xmlns:a16="http://schemas.microsoft.com/office/drawing/2014/main" id="{230BCC11-4EB4-6297-C45F-516B949D2497}"/>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0C952C1D-9682-71AF-05DF-A473B9A9EF6F}"/>
              </a:ext>
            </a:extLst>
          </p:cNvPr>
          <p:cNvSpPr>
            <a:spLocks noGrp="1"/>
          </p:cNvSpPr>
          <p:nvPr>
            <p:ph type="sldNum" sz="quarter" idx="12"/>
          </p:nvPr>
        </p:nvSpPr>
        <p:spPr/>
        <p:txBody>
          <a:bodyPr/>
          <a:lstStyle/>
          <a:p>
            <a:fld id="{0AB58AF0-6EE9-44A5-AFA7-4E46C7B0D125}" type="slidenum">
              <a:rPr lang="en-IN" smtClean="0"/>
              <a:t>‹#›</a:t>
            </a:fld>
            <a:endParaRPr lang="en-IN"/>
          </a:p>
        </p:txBody>
      </p:sp>
    </p:spTree>
    <p:extLst>
      <p:ext uri="{BB962C8B-B14F-4D97-AF65-F5344CB8AC3E}">
        <p14:creationId xmlns:p14="http://schemas.microsoft.com/office/powerpoint/2010/main" val="3477078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3C2AE2-F26B-C6D9-56BE-949B657613D7}"/>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5E6C755-CFAC-1390-6EA5-A16FEB53DC9A}"/>
              </a:ext>
            </a:extLst>
          </p:cNvPr>
          <p:cNvSpPr>
            <a:spLocks noGrp="1"/>
          </p:cNvSpPr>
          <p:nvPr>
            <p:ph type="dt" sz="half" idx="10"/>
          </p:nvPr>
        </p:nvSpPr>
        <p:spPr/>
        <p:txBody>
          <a:bodyPr/>
          <a:lstStyle/>
          <a:p>
            <a:fld id="{CD3CD53C-0C8A-4562-9CCF-4956315FA6CF}" type="datetimeFigureOut">
              <a:rPr lang="en-IN" smtClean="0"/>
              <a:t>30-03-2025</a:t>
            </a:fld>
            <a:endParaRPr lang="en-IN"/>
          </a:p>
        </p:txBody>
      </p:sp>
      <p:sp>
        <p:nvSpPr>
          <p:cNvPr id="4" name="Footer Placeholder 3">
            <a:extLst>
              <a:ext uri="{FF2B5EF4-FFF2-40B4-BE49-F238E27FC236}">
                <a16:creationId xmlns:a16="http://schemas.microsoft.com/office/drawing/2014/main" id="{BC0BE63C-810D-9C43-6C1A-0D7E9CCD466E}"/>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F6C50F10-9558-EEFC-9517-43D393C0A5FF}"/>
              </a:ext>
            </a:extLst>
          </p:cNvPr>
          <p:cNvSpPr>
            <a:spLocks noGrp="1"/>
          </p:cNvSpPr>
          <p:nvPr>
            <p:ph type="sldNum" sz="quarter" idx="12"/>
          </p:nvPr>
        </p:nvSpPr>
        <p:spPr/>
        <p:txBody>
          <a:bodyPr/>
          <a:lstStyle/>
          <a:p>
            <a:fld id="{0AB58AF0-6EE9-44A5-AFA7-4E46C7B0D125}" type="slidenum">
              <a:rPr lang="en-IN" smtClean="0"/>
              <a:t>‹#›</a:t>
            </a:fld>
            <a:endParaRPr lang="en-IN"/>
          </a:p>
        </p:txBody>
      </p:sp>
    </p:spTree>
    <p:extLst>
      <p:ext uri="{BB962C8B-B14F-4D97-AF65-F5344CB8AC3E}">
        <p14:creationId xmlns:p14="http://schemas.microsoft.com/office/powerpoint/2010/main" val="34278931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1016DF5-A662-2134-DF1C-C3289F0963A6}"/>
              </a:ext>
            </a:extLst>
          </p:cNvPr>
          <p:cNvSpPr>
            <a:spLocks noGrp="1"/>
          </p:cNvSpPr>
          <p:nvPr>
            <p:ph type="dt" sz="half" idx="10"/>
          </p:nvPr>
        </p:nvSpPr>
        <p:spPr/>
        <p:txBody>
          <a:bodyPr/>
          <a:lstStyle/>
          <a:p>
            <a:fld id="{CD3CD53C-0C8A-4562-9CCF-4956315FA6CF}" type="datetimeFigureOut">
              <a:rPr lang="en-IN" smtClean="0"/>
              <a:t>30-03-2025</a:t>
            </a:fld>
            <a:endParaRPr lang="en-IN"/>
          </a:p>
        </p:txBody>
      </p:sp>
      <p:sp>
        <p:nvSpPr>
          <p:cNvPr id="3" name="Footer Placeholder 2">
            <a:extLst>
              <a:ext uri="{FF2B5EF4-FFF2-40B4-BE49-F238E27FC236}">
                <a16:creationId xmlns:a16="http://schemas.microsoft.com/office/drawing/2014/main" id="{B94C82A8-CD06-044B-6146-DE78BB4A1B59}"/>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6C6AF08-551F-F1A8-44E2-560786B4EDF2}"/>
              </a:ext>
            </a:extLst>
          </p:cNvPr>
          <p:cNvSpPr>
            <a:spLocks noGrp="1"/>
          </p:cNvSpPr>
          <p:nvPr>
            <p:ph type="sldNum" sz="quarter" idx="12"/>
          </p:nvPr>
        </p:nvSpPr>
        <p:spPr/>
        <p:txBody>
          <a:bodyPr/>
          <a:lstStyle/>
          <a:p>
            <a:fld id="{0AB58AF0-6EE9-44A5-AFA7-4E46C7B0D125}" type="slidenum">
              <a:rPr lang="en-IN" smtClean="0"/>
              <a:t>‹#›</a:t>
            </a:fld>
            <a:endParaRPr lang="en-IN"/>
          </a:p>
        </p:txBody>
      </p:sp>
    </p:spTree>
    <p:extLst>
      <p:ext uri="{BB962C8B-B14F-4D97-AF65-F5344CB8AC3E}">
        <p14:creationId xmlns:p14="http://schemas.microsoft.com/office/powerpoint/2010/main" val="385188381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4368A7-79CF-4700-AA05-92E72CBB54B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FED9D27D-8680-886B-31F7-6429737D8C1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6410CADB-776A-937F-DDE9-8D8BBFA8ABD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509A18E-E289-11AA-5F72-6CBB27C240D2}"/>
              </a:ext>
            </a:extLst>
          </p:cNvPr>
          <p:cNvSpPr>
            <a:spLocks noGrp="1"/>
          </p:cNvSpPr>
          <p:nvPr>
            <p:ph type="dt" sz="half" idx="10"/>
          </p:nvPr>
        </p:nvSpPr>
        <p:spPr/>
        <p:txBody>
          <a:bodyPr/>
          <a:lstStyle/>
          <a:p>
            <a:fld id="{CD3CD53C-0C8A-4562-9CCF-4956315FA6CF}" type="datetimeFigureOut">
              <a:rPr lang="en-IN" smtClean="0"/>
              <a:t>30-03-2025</a:t>
            </a:fld>
            <a:endParaRPr lang="en-IN"/>
          </a:p>
        </p:txBody>
      </p:sp>
      <p:sp>
        <p:nvSpPr>
          <p:cNvPr id="6" name="Footer Placeholder 5">
            <a:extLst>
              <a:ext uri="{FF2B5EF4-FFF2-40B4-BE49-F238E27FC236}">
                <a16:creationId xmlns:a16="http://schemas.microsoft.com/office/drawing/2014/main" id="{D0DB717E-6C4A-C71A-A328-DF21E85F07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8402479-F0C9-23E7-5536-F92CC08BDA00}"/>
              </a:ext>
            </a:extLst>
          </p:cNvPr>
          <p:cNvSpPr>
            <a:spLocks noGrp="1"/>
          </p:cNvSpPr>
          <p:nvPr>
            <p:ph type="sldNum" sz="quarter" idx="12"/>
          </p:nvPr>
        </p:nvSpPr>
        <p:spPr/>
        <p:txBody>
          <a:bodyPr/>
          <a:lstStyle/>
          <a:p>
            <a:fld id="{0AB58AF0-6EE9-44A5-AFA7-4E46C7B0D125}" type="slidenum">
              <a:rPr lang="en-IN" smtClean="0"/>
              <a:t>‹#›</a:t>
            </a:fld>
            <a:endParaRPr lang="en-IN"/>
          </a:p>
        </p:txBody>
      </p:sp>
    </p:spTree>
    <p:extLst>
      <p:ext uri="{BB962C8B-B14F-4D97-AF65-F5344CB8AC3E}">
        <p14:creationId xmlns:p14="http://schemas.microsoft.com/office/powerpoint/2010/main" val="37909568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900B1C-31E7-6314-5523-D0A2442450C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2D021BB5-1C03-395A-ECFE-5F1541812B4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C4C02DA-DD1C-6D9D-A267-CB19B8110B4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8E3075A-BE6E-8A20-DC7B-806A9C0D9E35}"/>
              </a:ext>
            </a:extLst>
          </p:cNvPr>
          <p:cNvSpPr>
            <a:spLocks noGrp="1"/>
          </p:cNvSpPr>
          <p:nvPr>
            <p:ph type="dt" sz="half" idx="10"/>
          </p:nvPr>
        </p:nvSpPr>
        <p:spPr/>
        <p:txBody>
          <a:bodyPr/>
          <a:lstStyle/>
          <a:p>
            <a:fld id="{CD3CD53C-0C8A-4562-9CCF-4956315FA6CF}" type="datetimeFigureOut">
              <a:rPr lang="en-IN" smtClean="0"/>
              <a:t>30-03-2025</a:t>
            </a:fld>
            <a:endParaRPr lang="en-IN"/>
          </a:p>
        </p:txBody>
      </p:sp>
      <p:sp>
        <p:nvSpPr>
          <p:cNvPr id="6" name="Footer Placeholder 5">
            <a:extLst>
              <a:ext uri="{FF2B5EF4-FFF2-40B4-BE49-F238E27FC236}">
                <a16:creationId xmlns:a16="http://schemas.microsoft.com/office/drawing/2014/main" id="{5A94E452-AB4B-908A-B811-5F34789093F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7E01749-7C0D-277A-8989-4646BABBFE01}"/>
              </a:ext>
            </a:extLst>
          </p:cNvPr>
          <p:cNvSpPr>
            <a:spLocks noGrp="1"/>
          </p:cNvSpPr>
          <p:nvPr>
            <p:ph type="sldNum" sz="quarter" idx="12"/>
          </p:nvPr>
        </p:nvSpPr>
        <p:spPr/>
        <p:txBody>
          <a:bodyPr/>
          <a:lstStyle/>
          <a:p>
            <a:fld id="{0AB58AF0-6EE9-44A5-AFA7-4E46C7B0D125}" type="slidenum">
              <a:rPr lang="en-IN" smtClean="0"/>
              <a:t>‹#›</a:t>
            </a:fld>
            <a:endParaRPr lang="en-IN"/>
          </a:p>
        </p:txBody>
      </p:sp>
    </p:spTree>
    <p:extLst>
      <p:ext uri="{BB962C8B-B14F-4D97-AF65-F5344CB8AC3E}">
        <p14:creationId xmlns:p14="http://schemas.microsoft.com/office/powerpoint/2010/main" val="120110879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lumMod val="9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2BB2AA9-DF40-18A8-FCAC-70AAF73C45F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B65ADB3D-252F-B5D0-AA59-0D427024AA8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331046C-38FA-6C48-089B-BDB06C04442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3CD53C-0C8A-4562-9CCF-4956315FA6CF}" type="datetimeFigureOut">
              <a:rPr lang="en-IN" smtClean="0"/>
              <a:t>30-03-2025</a:t>
            </a:fld>
            <a:endParaRPr lang="en-IN"/>
          </a:p>
        </p:txBody>
      </p:sp>
      <p:sp>
        <p:nvSpPr>
          <p:cNvPr id="5" name="Footer Placeholder 4">
            <a:extLst>
              <a:ext uri="{FF2B5EF4-FFF2-40B4-BE49-F238E27FC236}">
                <a16:creationId xmlns:a16="http://schemas.microsoft.com/office/drawing/2014/main" id="{7676DB11-D113-B374-6DB1-BBAC431B5FE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2D35972D-C0D4-6876-030D-6BF8A62317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AB58AF0-6EE9-44A5-AFA7-4E46C7B0D125}" type="slidenum">
              <a:rPr lang="en-IN" smtClean="0"/>
              <a:t>‹#›</a:t>
            </a:fld>
            <a:endParaRPr lang="en-IN"/>
          </a:p>
        </p:txBody>
      </p:sp>
    </p:spTree>
    <p:extLst>
      <p:ext uri="{BB962C8B-B14F-4D97-AF65-F5344CB8AC3E}">
        <p14:creationId xmlns:p14="http://schemas.microsoft.com/office/powerpoint/2010/main" val="271021149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5.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image" Target="../media/image12.png"/><Relationship Id="rId7"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6.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85E1A4-0806-783B-CB98-F32950453037}"/>
            </a:ext>
          </a:extLst>
        </p:cNvPr>
        <p:cNvGrpSpPr/>
        <p:nvPr/>
      </p:nvGrpSpPr>
      <p:grpSpPr>
        <a:xfrm>
          <a:off x="0" y="0"/>
          <a:ext cx="0" cy="0"/>
          <a:chOff x="0" y="0"/>
          <a:chExt cx="0" cy="0"/>
        </a:xfrm>
      </p:grpSpPr>
      <p:sp>
        <p:nvSpPr>
          <p:cNvPr id="7" name="Rectangle 6">
            <a:extLst>
              <a:ext uri="{FF2B5EF4-FFF2-40B4-BE49-F238E27FC236}">
                <a16:creationId xmlns:a16="http://schemas.microsoft.com/office/drawing/2014/main" id="{0E15BD68-7A4C-70B9-DC71-6C1DDFACA1A4}"/>
              </a:ext>
            </a:extLst>
          </p:cNvPr>
          <p:cNvSpPr/>
          <p:nvPr/>
        </p:nvSpPr>
        <p:spPr>
          <a:xfrm>
            <a:off x="0" y="-26660"/>
            <a:ext cx="12192000" cy="4351010"/>
          </a:xfrm>
          <a:prstGeom prst="rect">
            <a:avLst/>
          </a:prstGeom>
          <a:solidFill>
            <a:srgbClr val="00206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42D0EFA-4A7B-1DE9-A10E-AFC9C8A8413F}"/>
              </a:ext>
            </a:extLst>
          </p:cNvPr>
          <p:cNvSpPr txBox="1"/>
          <p:nvPr/>
        </p:nvSpPr>
        <p:spPr>
          <a:xfrm>
            <a:off x="1449479" y="1393525"/>
            <a:ext cx="9293042" cy="1302088"/>
          </a:xfrm>
          <a:prstGeom prst="rect">
            <a:avLst/>
          </a:prstGeom>
          <a:noFill/>
        </p:spPr>
        <p:txBody>
          <a:bodyPr wrap="square" rtlCol="0">
            <a:spAutoFit/>
          </a:bodyPr>
          <a:lstStyle/>
          <a:p>
            <a:pPr algn="ctr">
              <a:lnSpc>
                <a:spcPct val="150000"/>
              </a:lnSpc>
            </a:pPr>
            <a:r>
              <a:rPr lang="en-US" sz="6000" dirty="0">
                <a:solidFill>
                  <a:schemeClr val="bg1"/>
                </a:solidFill>
                <a:latin typeface="Lucida Bright" panose="02040602050505020304" pitchFamily="18" charset="0"/>
              </a:rPr>
              <a:t>Zero Liquid Discharge </a:t>
            </a:r>
            <a:endParaRPr lang="en-IN" sz="6000" dirty="0">
              <a:solidFill>
                <a:schemeClr val="bg1"/>
              </a:solidFill>
              <a:latin typeface="Lucida Bright" panose="02040602050505020304" pitchFamily="18" charset="0"/>
            </a:endParaRPr>
          </a:p>
        </p:txBody>
      </p:sp>
      <p:sp>
        <p:nvSpPr>
          <p:cNvPr id="2" name="TextBox 1">
            <a:extLst>
              <a:ext uri="{FF2B5EF4-FFF2-40B4-BE49-F238E27FC236}">
                <a16:creationId xmlns:a16="http://schemas.microsoft.com/office/drawing/2014/main" id="{CA34BD24-AF2E-C0B6-65C6-4F4926A9559F}"/>
              </a:ext>
            </a:extLst>
          </p:cNvPr>
          <p:cNvSpPr txBox="1"/>
          <p:nvPr/>
        </p:nvSpPr>
        <p:spPr>
          <a:xfrm>
            <a:off x="1449479" y="2876992"/>
            <a:ext cx="9293042" cy="707886"/>
          </a:xfrm>
          <a:prstGeom prst="rect">
            <a:avLst/>
          </a:prstGeom>
          <a:noFill/>
        </p:spPr>
        <p:txBody>
          <a:bodyPr wrap="square" rtlCol="0">
            <a:spAutoFit/>
          </a:bodyPr>
          <a:lstStyle/>
          <a:p>
            <a:pPr algn="ctr"/>
            <a:r>
              <a:rPr lang="en-US" sz="4000" dirty="0">
                <a:solidFill>
                  <a:schemeClr val="bg1"/>
                </a:solidFill>
                <a:latin typeface="Lucida Bright" panose="02040602050505020304" pitchFamily="18" charset="0"/>
              </a:rPr>
              <a:t>Process and Technology Selection</a:t>
            </a:r>
            <a:endParaRPr lang="en-IN" sz="4000" dirty="0">
              <a:solidFill>
                <a:schemeClr val="bg1"/>
              </a:solidFill>
              <a:latin typeface="Lucida Bright" panose="02040602050505020304" pitchFamily="18" charset="0"/>
            </a:endParaRPr>
          </a:p>
        </p:txBody>
      </p:sp>
      <p:sp>
        <p:nvSpPr>
          <p:cNvPr id="3" name="TextBox 2">
            <a:extLst>
              <a:ext uri="{FF2B5EF4-FFF2-40B4-BE49-F238E27FC236}">
                <a16:creationId xmlns:a16="http://schemas.microsoft.com/office/drawing/2014/main" id="{4CA23A06-C4AA-1526-4610-E2E9A8A3E022}"/>
              </a:ext>
            </a:extLst>
          </p:cNvPr>
          <p:cNvSpPr txBox="1"/>
          <p:nvPr/>
        </p:nvSpPr>
        <p:spPr>
          <a:xfrm>
            <a:off x="9656955" y="5279133"/>
            <a:ext cx="3590693" cy="1323439"/>
          </a:xfrm>
          <a:prstGeom prst="rect">
            <a:avLst/>
          </a:prstGeom>
          <a:noFill/>
        </p:spPr>
        <p:txBody>
          <a:bodyPr wrap="square" rtlCol="0">
            <a:spAutoFit/>
          </a:bodyPr>
          <a:lstStyle/>
          <a:p>
            <a:r>
              <a:rPr lang="en-US" sz="2000" dirty="0">
                <a:latin typeface="Aptos" panose="020B0004020202020204" pitchFamily="34" charset="0"/>
              </a:rPr>
              <a:t>Bhaskar Kumar</a:t>
            </a:r>
          </a:p>
          <a:p>
            <a:r>
              <a:rPr lang="en-US" sz="2000" dirty="0">
                <a:latin typeface="Aptos" panose="020B0004020202020204" pitchFamily="34" charset="0"/>
              </a:rPr>
              <a:t>Debjit Gayen</a:t>
            </a:r>
          </a:p>
          <a:p>
            <a:r>
              <a:rPr lang="en-US" sz="2000" dirty="0">
                <a:latin typeface="Aptos" panose="020B0004020202020204" pitchFamily="34" charset="0"/>
              </a:rPr>
              <a:t>Devanshu Singh</a:t>
            </a:r>
          </a:p>
          <a:p>
            <a:r>
              <a:rPr lang="en-US" sz="2000" dirty="0">
                <a:latin typeface="Aptos" panose="020B0004020202020204" pitchFamily="34" charset="0"/>
              </a:rPr>
              <a:t>Paras </a:t>
            </a:r>
            <a:r>
              <a:rPr lang="en-US" sz="2000" dirty="0" err="1">
                <a:latin typeface="Aptos" panose="020B0004020202020204" pitchFamily="34" charset="0"/>
              </a:rPr>
              <a:t>Chaurasia</a:t>
            </a:r>
            <a:r>
              <a:rPr lang="en-US" sz="2000" dirty="0">
                <a:latin typeface="Aptos" panose="020B0004020202020204" pitchFamily="34" charset="0"/>
              </a:rPr>
              <a:t> </a:t>
            </a:r>
            <a:endParaRPr lang="en-IN" sz="2000" dirty="0">
              <a:latin typeface="Aptos" panose="020B0004020202020204" pitchFamily="34" charset="0"/>
            </a:endParaRPr>
          </a:p>
        </p:txBody>
      </p:sp>
      <p:sp>
        <p:nvSpPr>
          <p:cNvPr id="5" name="TextBox 4">
            <a:extLst>
              <a:ext uri="{FF2B5EF4-FFF2-40B4-BE49-F238E27FC236}">
                <a16:creationId xmlns:a16="http://schemas.microsoft.com/office/drawing/2014/main" id="{0607EF88-8A6D-4F33-EEFB-74B80FE00C16}"/>
              </a:ext>
            </a:extLst>
          </p:cNvPr>
          <p:cNvSpPr txBox="1"/>
          <p:nvPr/>
        </p:nvSpPr>
        <p:spPr>
          <a:xfrm>
            <a:off x="8633105" y="4902444"/>
            <a:ext cx="2468316" cy="400110"/>
          </a:xfrm>
          <a:prstGeom prst="rect">
            <a:avLst/>
          </a:prstGeom>
          <a:noFill/>
        </p:spPr>
        <p:txBody>
          <a:bodyPr wrap="square" rtlCol="0">
            <a:spAutoFit/>
          </a:bodyPr>
          <a:lstStyle/>
          <a:p>
            <a:r>
              <a:rPr lang="en-US" sz="2000" b="1" dirty="0">
                <a:latin typeface="Aptos" panose="020B0004020202020204" pitchFamily="34" charset="0"/>
              </a:rPr>
              <a:t>Presenters : </a:t>
            </a:r>
            <a:endParaRPr lang="en-IN" sz="2000" b="1" dirty="0">
              <a:latin typeface="Aptos" panose="020B0004020202020204" pitchFamily="34" charset="0"/>
            </a:endParaRPr>
          </a:p>
        </p:txBody>
      </p:sp>
      <p:sp>
        <p:nvSpPr>
          <p:cNvPr id="8" name="TextBox 7">
            <a:extLst>
              <a:ext uri="{FF2B5EF4-FFF2-40B4-BE49-F238E27FC236}">
                <a16:creationId xmlns:a16="http://schemas.microsoft.com/office/drawing/2014/main" id="{CE87785C-8B8B-9CE0-B2EF-BAA869F02BB4}"/>
              </a:ext>
            </a:extLst>
          </p:cNvPr>
          <p:cNvSpPr txBox="1"/>
          <p:nvPr/>
        </p:nvSpPr>
        <p:spPr>
          <a:xfrm>
            <a:off x="478498" y="5509965"/>
            <a:ext cx="3590693" cy="861774"/>
          </a:xfrm>
          <a:prstGeom prst="rect">
            <a:avLst/>
          </a:prstGeom>
          <a:noFill/>
        </p:spPr>
        <p:txBody>
          <a:bodyPr wrap="square" rtlCol="0">
            <a:spAutoFit/>
          </a:bodyPr>
          <a:lstStyle/>
          <a:p>
            <a:pPr algn="ctr"/>
            <a:r>
              <a:rPr lang="en-US" sz="5000" dirty="0">
                <a:latin typeface="Lucida Bright" panose="02040602050505020304" pitchFamily="18" charset="0"/>
              </a:rPr>
              <a:t>AZ-5</a:t>
            </a:r>
            <a:endParaRPr lang="en-IN" sz="3000" dirty="0">
              <a:latin typeface="Lucida Bright" panose="02040602050505020304" pitchFamily="18" charset="0"/>
            </a:endParaRPr>
          </a:p>
        </p:txBody>
      </p:sp>
      <p:sp>
        <p:nvSpPr>
          <p:cNvPr id="10" name="TextBox 9">
            <a:extLst>
              <a:ext uri="{FF2B5EF4-FFF2-40B4-BE49-F238E27FC236}">
                <a16:creationId xmlns:a16="http://schemas.microsoft.com/office/drawing/2014/main" id="{3550E43F-2CDF-B40B-A3FC-A59D897B0A90}"/>
              </a:ext>
            </a:extLst>
          </p:cNvPr>
          <p:cNvSpPr txBox="1"/>
          <p:nvPr/>
        </p:nvSpPr>
        <p:spPr>
          <a:xfrm>
            <a:off x="-940795" y="4902444"/>
            <a:ext cx="4780548" cy="400110"/>
          </a:xfrm>
          <a:prstGeom prst="rect">
            <a:avLst/>
          </a:prstGeom>
          <a:noFill/>
        </p:spPr>
        <p:txBody>
          <a:bodyPr wrap="square" rtlCol="0">
            <a:spAutoFit/>
          </a:bodyPr>
          <a:lstStyle/>
          <a:p>
            <a:pPr algn="ctr"/>
            <a:r>
              <a:rPr lang="en-US" sz="2000" b="1" dirty="0">
                <a:latin typeface="Aptos" panose="020B0004020202020204" pitchFamily="34" charset="0"/>
              </a:rPr>
              <a:t>Team Name:</a:t>
            </a:r>
            <a:endParaRPr lang="en-IN" sz="2000" b="1" dirty="0">
              <a:latin typeface="Aptos" panose="020B0004020202020204" pitchFamily="34" charset="0"/>
            </a:endParaRPr>
          </a:p>
        </p:txBody>
      </p:sp>
      <p:pic>
        <p:nvPicPr>
          <p:cNvPr id="12" name="Picture 11">
            <a:extLst>
              <a:ext uri="{FF2B5EF4-FFF2-40B4-BE49-F238E27FC236}">
                <a16:creationId xmlns:a16="http://schemas.microsoft.com/office/drawing/2014/main" id="{7FFAA12C-2D03-FA4C-31AB-A6EEF8C229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8498" y="201879"/>
            <a:ext cx="970981" cy="984235"/>
          </a:xfrm>
          <a:prstGeom prst="ellipse">
            <a:avLst/>
          </a:prstGeom>
        </p:spPr>
      </p:pic>
      <p:sp>
        <p:nvSpPr>
          <p:cNvPr id="13" name="TextBox 12">
            <a:extLst>
              <a:ext uri="{FF2B5EF4-FFF2-40B4-BE49-F238E27FC236}">
                <a16:creationId xmlns:a16="http://schemas.microsoft.com/office/drawing/2014/main" id="{48382B43-E858-3DEC-CB09-FD14BAB05442}"/>
              </a:ext>
            </a:extLst>
          </p:cNvPr>
          <p:cNvSpPr txBox="1"/>
          <p:nvPr/>
        </p:nvSpPr>
        <p:spPr>
          <a:xfrm>
            <a:off x="1061126" y="388914"/>
            <a:ext cx="10426024" cy="400110"/>
          </a:xfrm>
          <a:prstGeom prst="rect">
            <a:avLst/>
          </a:prstGeom>
          <a:noFill/>
        </p:spPr>
        <p:txBody>
          <a:bodyPr wrap="square" rtlCol="0">
            <a:spAutoFit/>
          </a:bodyPr>
          <a:lstStyle/>
          <a:p>
            <a:pPr algn="ctr"/>
            <a:r>
              <a:rPr lang="en-US" sz="2000" dirty="0">
                <a:solidFill>
                  <a:schemeClr val="bg1"/>
                </a:solidFill>
                <a:latin typeface="Lucida Bright" panose="02040602050505020304" pitchFamily="18" charset="0"/>
              </a:rPr>
              <a:t>SANT LONGOWAL INSTITUTE OF ENGINEERING AND TECHNOLOGY</a:t>
            </a:r>
            <a:endParaRPr lang="en-IN" sz="2000" dirty="0">
              <a:solidFill>
                <a:schemeClr val="bg1"/>
              </a:solidFill>
            </a:endParaRPr>
          </a:p>
        </p:txBody>
      </p:sp>
      <p:cxnSp>
        <p:nvCxnSpPr>
          <p:cNvPr id="15" name="Straight Connector 14">
            <a:extLst>
              <a:ext uri="{FF2B5EF4-FFF2-40B4-BE49-F238E27FC236}">
                <a16:creationId xmlns:a16="http://schemas.microsoft.com/office/drawing/2014/main" id="{4368D067-5133-F79C-69F4-498F63DF7891}"/>
              </a:ext>
            </a:extLst>
          </p:cNvPr>
          <p:cNvCxnSpPr/>
          <p:nvPr/>
        </p:nvCxnSpPr>
        <p:spPr>
          <a:xfrm>
            <a:off x="1657350" y="789024"/>
            <a:ext cx="10534650"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97398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0B67FB71-805A-F77B-6FD9-1E4FC6F52555}"/>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15EA330-59F5-48F7-BC65-987899ED7BCE}"/>
              </a:ext>
            </a:extLst>
          </p:cNvPr>
          <p:cNvSpPr txBox="1"/>
          <p:nvPr/>
        </p:nvSpPr>
        <p:spPr>
          <a:xfrm>
            <a:off x="1802116" y="561472"/>
            <a:ext cx="8977745" cy="477054"/>
          </a:xfrm>
          <a:prstGeom prst="rect">
            <a:avLst/>
          </a:prstGeom>
          <a:noFill/>
        </p:spPr>
        <p:txBody>
          <a:bodyPr wrap="square">
            <a:spAutoFit/>
          </a:bodyPr>
          <a:lstStyle/>
          <a:p>
            <a:pPr algn="ctr"/>
            <a:r>
              <a:rPr lang="en-US" sz="2500" dirty="0">
                <a:solidFill>
                  <a:srgbClr val="002060"/>
                </a:solidFill>
                <a:latin typeface="Lucida Bright" panose="02040602050505020304" pitchFamily="18" charset="0"/>
              </a:rPr>
              <a:t>Available ZLD Technologies: A comparative Analysis</a:t>
            </a:r>
          </a:p>
        </p:txBody>
      </p:sp>
      <p:pic>
        <p:nvPicPr>
          <p:cNvPr id="14" name="Picture 13">
            <a:extLst>
              <a:ext uri="{FF2B5EF4-FFF2-40B4-BE49-F238E27FC236}">
                <a16:creationId xmlns:a16="http://schemas.microsoft.com/office/drawing/2014/main" id="{11482217-D268-4048-8EFD-C50643698AA1}"/>
              </a:ext>
            </a:extLst>
          </p:cNvPr>
          <p:cNvPicPr>
            <a:picLocks noChangeAspect="1"/>
          </p:cNvPicPr>
          <p:nvPr/>
        </p:nvPicPr>
        <p:blipFill>
          <a:blip r:embed="rId2"/>
          <a:stretch>
            <a:fillRect/>
          </a:stretch>
        </p:blipFill>
        <p:spPr>
          <a:xfrm>
            <a:off x="789952" y="1258277"/>
            <a:ext cx="10399828" cy="2554022"/>
          </a:xfrm>
          <a:prstGeom prst="rect">
            <a:avLst/>
          </a:prstGeom>
        </p:spPr>
      </p:pic>
      <p:grpSp>
        <p:nvGrpSpPr>
          <p:cNvPr id="17" name="Group 16">
            <a:extLst>
              <a:ext uri="{FF2B5EF4-FFF2-40B4-BE49-F238E27FC236}">
                <a16:creationId xmlns:a16="http://schemas.microsoft.com/office/drawing/2014/main" id="{E8AFBB2B-FC8A-40A3-B023-5A3BE54F2E17}"/>
              </a:ext>
            </a:extLst>
          </p:cNvPr>
          <p:cNvGrpSpPr/>
          <p:nvPr/>
        </p:nvGrpSpPr>
        <p:grpSpPr>
          <a:xfrm>
            <a:off x="80462" y="4028258"/>
            <a:ext cx="12111538" cy="2554022"/>
            <a:chOff x="695685" y="3406475"/>
            <a:chExt cx="11189843" cy="1867487"/>
          </a:xfrm>
        </p:grpSpPr>
        <p:pic>
          <p:nvPicPr>
            <p:cNvPr id="12" name="Picture 11">
              <a:extLst>
                <a:ext uri="{FF2B5EF4-FFF2-40B4-BE49-F238E27FC236}">
                  <a16:creationId xmlns:a16="http://schemas.microsoft.com/office/drawing/2014/main" id="{9522141B-7D40-46C9-B609-6A0D2FD9B4B6}"/>
                </a:ext>
              </a:extLst>
            </p:cNvPr>
            <p:cNvPicPr>
              <a:picLocks noChangeAspect="1"/>
            </p:cNvPicPr>
            <p:nvPr/>
          </p:nvPicPr>
          <p:blipFill>
            <a:blip r:embed="rId3"/>
            <a:stretch>
              <a:fillRect/>
            </a:stretch>
          </p:blipFill>
          <p:spPr>
            <a:xfrm>
              <a:off x="2051837" y="3406475"/>
              <a:ext cx="9833691" cy="1867487"/>
            </a:xfrm>
            <a:prstGeom prst="rect">
              <a:avLst/>
            </a:prstGeom>
          </p:spPr>
        </p:pic>
        <p:pic>
          <p:nvPicPr>
            <p:cNvPr id="16" name="Picture 15">
              <a:extLst>
                <a:ext uri="{FF2B5EF4-FFF2-40B4-BE49-F238E27FC236}">
                  <a16:creationId xmlns:a16="http://schemas.microsoft.com/office/drawing/2014/main" id="{AAFD1C9F-BB9D-45DD-8B55-BEEE06A1542D}"/>
                </a:ext>
              </a:extLst>
            </p:cNvPr>
            <p:cNvPicPr>
              <a:picLocks noChangeAspect="1"/>
            </p:cNvPicPr>
            <p:nvPr/>
          </p:nvPicPr>
          <p:blipFill>
            <a:blip r:embed="rId4"/>
            <a:stretch>
              <a:fillRect/>
            </a:stretch>
          </p:blipFill>
          <p:spPr>
            <a:xfrm>
              <a:off x="695685" y="3425820"/>
              <a:ext cx="1287884" cy="1828796"/>
            </a:xfrm>
            <a:prstGeom prst="rect">
              <a:avLst/>
            </a:prstGeom>
          </p:spPr>
        </p:pic>
      </p:grpSp>
    </p:spTree>
    <p:extLst>
      <p:ext uri="{BB962C8B-B14F-4D97-AF65-F5344CB8AC3E}">
        <p14:creationId xmlns:p14="http://schemas.microsoft.com/office/powerpoint/2010/main" val="39227785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 name="Straight Connector 5">
            <a:extLst>
              <a:ext uri="{FF2B5EF4-FFF2-40B4-BE49-F238E27FC236}">
                <a16:creationId xmlns:a16="http://schemas.microsoft.com/office/drawing/2014/main" id="{0B67FB71-805A-F77B-6FD9-1E4FC6F52555}"/>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a16="http://schemas.microsoft.com/office/drawing/2014/main" id="{A15EA330-59F5-48F7-BC65-987899ED7BCE}"/>
              </a:ext>
            </a:extLst>
          </p:cNvPr>
          <p:cNvSpPr txBox="1"/>
          <p:nvPr/>
        </p:nvSpPr>
        <p:spPr>
          <a:xfrm>
            <a:off x="1708726" y="180544"/>
            <a:ext cx="8977745" cy="861774"/>
          </a:xfrm>
          <a:prstGeom prst="rect">
            <a:avLst/>
          </a:prstGeom>
          <a:noFill/>
        </p:spPr>
        <p:txBody>
          <a:bodyPr wrap="square">
            <a:spAutoFit/>
          </a:bodyPr>
          <a:lstStyle/>
          <a:p>
            <a:pPr algn="ctr"/>
            <a:r>
              <a:rPr lang="en-US" sz="2500" dirty="0">
                <a:solidFill>
                  <a:srgbClr val="002060"/>
                </a:solidFill>
                <a:latin typeface="Lucida Bright" panose="02040602050505020304" pitchFamily="18" charset="0"/>
              </a:rPr>
              <a:t>Case Solution Financial, Technical Analysis &amp; Cost Benefit Assessment</a:t>
            </a:r>
          </a:p>
        </p:txBody>
      </p:sp>
      <p:pic>
        <p:nvPicPr>
          <p:cNvPr id="4098" name="Picture 2">
            <a:extLst>
              <a:ext uri="{FF2B5EF4-FFF2-40B4-BE49-F238E27FC236}">
                <a16:creationId xmlns:a16="http://schemas.microsoft.com/office/drawing/2014/main" id="{EDAFBEC4-8A81-4290-A64F-CB748C2A2E5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99" y="4065099"/>
            <a:ext cx="5300523" cy="302386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a:extLst>
              <a:ext uri="{FF2B5EF4-FFF2-40B4-BE49-F238E27FC236}">
                <a16:creationId xmlns:a16="http://schemas.microsoft.com/office/drawing/2014/main" id="{EFF6847A-FB79-43F4-A37C-8828EE32AA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6099" y="1044809"/>
            <a:ext cx="5282046" cy="2991482"/>
          </a:xfrm>
          <a:prstGeom prst="rect">
            <a:avLst/>
          </a:prstGeom>
          <a:noFill/>
          <a:extLst>
            <a:ext uri="{909E8E84-426E-40DD-AFC4-6F175D3DCCD1}">
              <a14:hiddenFill xmlns:a14="http://schemas.microsoft.com/office/drawing/2010/main">
                <a:solidFill>
                  <a:srgbClr val="FFFFFF"/>
                </a:solidFill>
              </a14:hiddenFill>
            </a:ext>
          </a:extLst>
        </p:spPr>
      </p:pic>
      <p:pic>
        <p:nvPicPr>
          <p:cNvPr id="4102" name="Picture 6">
            <a:extLst>
              <a:ext uri="{FF2B5EF4-FFF2-40B4-BE49-F238E27FC236}">
                <a16:creationId xmlns:a16="http://schemas.microsoft.com/office/drawing/2014/main" id="{DAF34F00-8603-47A5-A7A4-CFCDD8F2BBB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96000" y="1127408"/>
            <a:ext cx="5655395" cy="555004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152924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80F79BD-4B86-6CF7-8540-B4E3F522D8A4}"/>
              </a:ext>
            </a:extLst>
          </p:cNvPr>
          <p:cNvSpPr txBox="1"/>
          <p:nvPr/>
        </p:nvSpPr>
        <p:spPr>
          <a:xfrm>
            <a:off x="546099" y="597602"/>
            <a:ext cx="10165773" cy="523220"/>
          </a:xfrm>
          <a:prstGeom prst="rect">
            <a:avLst/>
          </a:prstGeom>
          <a:noFill/>
        </p:spPr>
        <p:txBody>
          <a:bodyPr wrap="square" rtlCol="0">
            <a:spAutoFit/>
          </a:bodyPr>
          <a:lstStyle/>
          <a:p>
            <a:r>
              <a:rPr lang="en-IN" sz="2800" dirty="0">
                <a:solidFill>
                  <a:srgbClr val="002060"/>
                </a:solidFill>
                <a:latin typeface="Lucida Bright" panose="02040602050505020304" pitchFamily="18" charset="0"/>
              </a:rPr>
              <a:t>Recommended ZLD Implementation Strategies</a:t>
            </a:r>
          </a:p>
        </p:txBody>
      </p:sp>
      <p:cxnSp>
        <p:nvCxnSpPr>
          <p:cNvPr id="3" name="Straight Connector 2">
            <a:extLst>
              <a:ext uri="{FF2B5EF4-FFF2-40B4-BE49-F238E27FC236}">
                <a16:creationId xmlns:a16="http://schemas.microsoft.com/office/drawing/2014/main" id="{8A897789-6C6E-2D6B-88C4-DEE706FDC963}"/>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17746532-AD4E-4A97-9115-7A313D94687C}"/>
              </a:ext>
            </a:extLst>
          </p:cNvPr>
          <p:cNvSpPr txBox="1"/>
          <p:nvPr/>
        </p:nvSpPr>
        <p:spPr>
          <a:xfrm>
            <a:off x="546098" y="1074656"/>
            <a:ext cx="10165773" cy="461665"/>
          </a:xfrm>
          <a:prstGeom prst="rect">
            <a:avLst/>
          </a:prstGeom>
          <a:noFill/>
        </p:spPr>
        <p:txBody>
          <a:bodyPr wrap="square" rtlCol="0">
            <a:spAutoFit/>
          </a:bodyPr>
          <a:lstStyle/>
          <a:p>
            <a:r>
              <a:rPr lang="en-IN" sz="2400" u="sng" dirty="0">
                <a:solidFill>
                  <a:srgbClr val="002060"/>
                </a:solidFill>
                <a:latin typeface="Lucida Bright" panose="02040602050505020304" pitchFamily="18" charset="0"/>
              </a:rPr>
              <a:t>Phase 1</a:t>
            </a:r>
            <a:r>
              <a:rPr lang="en-IN" sz="2400" dirty="0">
                <a:solidFill>
                  <a:srgbClr val="002060"/>
                </a:solidFill>
                <a:latin typeface="Lucida Bright" panose="02040602050505020304" pitchFamily="18" charset="0"/>
              </a:rPr>
              <a:t>: Pilot Testing and Hybrid System Development </a:t>
            </a:r>
            <a:r>
              <a:rPr lang="en-IN" sz="2400" u="sng" dirty="0">
                <a:solidFill>
                  <a:srgbClr val="002060"/>
                </a:solidFill>
                <a:latin typeface="Lucida Bright" panose="02040602050505020304" pitchFamily="18" charset="0"/>
              </a:rPr>
              <a:t> </a:t>
            </a:r>
          </a:p>
        </p:txBody>
      </p:sp>
      <p:grpSp>
        <p:nvGrpSpPr>
          <p:cNvPr id="5" name="Group 4">
            <a:extLst>
              <a:ext uri="{FF2B5EF4-FFF2-40B4-BE49-F238E27FC236}">
                <a16:creationId xmlns:a16="http://schemas.microsoft.com/office/drawing/2014/main" id="{5BB948B0-8065-4761-BDEF-0B2617971C25}"/>
              </a:ext>
            </a:extLst>
          </p:cNvPr>
          <p:cNvGrpSpPr/>
          <p:nvPr/>
        </p:nvGrpSpPr>
        <p:grpSpPr>
          <a:xfrm>
            <a:off x="1049756" y="1305488"/>
            <a:ext cx="10092488" cy="5174781"/>
            <a:chOff x="1364945" y="986883"/>
            <a:chExt cx="10092488" cy="5174781"/>
          </a:xfrm>
        </p:grpSpPr>
        <p:grpSp>
          <p:nvGrpSpPr>
            <p:cNvPr id="6" name="Group 5">
              <a:extLst>
                <a:ext uri="{FF2B5EF4-FFF2-40B4-BE49-F238E27FC236}">
                  <a16:creationId xmlns:a16="http://schemas.microsoft.com/office/drawing/2014/main" id="{E8CA96C2-8559-49C6-A5EF-B785FFE2384D}"/>
                </a:ext>
              </a:extLst>
            </p:cNvPr>
            <p:cNvGrpSpPr/>
            <p:nvPr/>
          </p:nvGrpSpPr>
          <p:grpSpPr>
            <a:xfrm>
              <a:off x="1364945" y="1543742"/>
              <a:ext cx="10092488" cy="4617922"/>
              <a:chOff x="889456" y="1498022"/>
              <a:chExt cx="10639237" cy="5354113"/>
            </a:xfrm>
          </p:grpSpPr>
          <p:sp>
            <p:nvSpPr>
              <p:cNvPr id="12" name="Arrow: Right 11">
                <a:extLst>
                  <a:ext uri="{FF2B5EF4-FFF2-40B4-BE49-F238E27FC236}">
                    <a16:creationId xmlns:a16="http://schemas.microsoft.com/office/drawing/2014/main" id="{3BF71ADE-17ED-4AB2-83ED-8B2DB320BBB0}"/>
                  </a:ext>
                </a:extLst>
              </p:cNvPr>
              <p:cNvSpPr/>
              <p:nvPr/>
            </p:nvSpPr>
            <p:spPr>
              <a:xfrm>
                <a:off x="3663568" y="1832423"/>
                <a:ext cx="571639" cy="312234"/>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13" name="Rectangle: Rounded Corners 12">
                <a:extLst>
                  <a:ext uri="{FF2B5EF4-FFF2-40B4-BE49-F238E27FC236}">
                    <a16:creationId xmlns:a16="http://schemas.microsoft.com/office/drawing/2014/main" id="{6671F53A-0EB8-42EE-A3D6-E069FC1167B0}"/>
                  </a:ext>
                </a:extLst>
              </p:cNvPr>
              <p:cNvSpPr/>
              <p:nvPr/>
            </p:nvSpPr>
            <p:spPr>
              <a:xfrm>
                <a:off x="4247487" y="1502677"/>
                <a:ext cx="2786391" cy="981036"/>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Coagulation &amp; Flocculation</a:t>
                </a:r>
              </a:p>
            </p:txBody>
          </p:sp>
          <p:sp>
            <p:nvSpPr>
              <p:cNvPr id="14" name="Rectangle: Rounded Corners 13">
                <a:extLst>
                  <a:ext uri="{FF2B5EF4-FFF2-40B4-BE49-F238E27FC236}">
                    <a16:creationId xmlns:a16="http://schemas.microsoft.com/office/drawing/2014/main" id="{59EF61C8-1FC3-4F86-A66F-EAE65AE1FDF3}"/>
                  </a:ext>
                </a:extLst>
              </p:cNvPr>
              <p:cNvSpPr/>
              <p:nvPr/>
            </p:nvSpPr>
            <p:spPr>
              <a:xfrm>
                <a:off x="889456" y="1516490"/>
                <a:ext cx="2786391" cy="981036"/>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Screening &amp; Equalization </a:t>
                </a:r>
                <a:endParaRPr lang="en-IN" sz="2000" dirty="0"/>
              </a:p>
            </p:txBody>
          </p:sp>
          <p:sp>
            <p:nvSpPr>
              <p:cNvPr id="15" name="Rectangle: Rounded Corners 14">
                <a:extLst>
                  <a:ext uri="{FF2B5EF4-FFF2-40B4-BE49-F238E27FC236}">
                    <a16:creationId xmlns:a16="http://schemas.microsoft.com/office/drawing/2014/main" id="{D29CAABD-1998-45A3-ADF2-FE1944E0809D}"/>
                  </a:ext>
                </a:extLst>
              </p:cNvPr>
              <p:cNvSpPr/>
              <p:nvPr/>
            </p:nvSpPr>
            <p:spPr>
              <a:xfrm>
                <a:off x="7605517" y="1498022"/>
                <a:ext cx="2786391" cy="981036"/>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Sedimentation &amp; Filtration</a:t>
                </a:r>
              </a:p>
            </p:txBody>
          </p:sp>
          <p:sp>
            <p:nvSpPr>
              <p:cNvPr id="16" name="Rectangle: Rounded Corners 15">
                <a:extLst>
                  <a:ext uri="{FF2B5EF4-FFF2-40B4-BE49-F238E27FC236}">
                    <a16:creationId xmlns:a16="http://schemas.microsoft.com/office/drawing/2014/main" id="{7456749E-B067-41B6-A356-8CB5CE925303}"/>
                  </a:ext>
                </a:extLst>
              </p:cNvPr>
              <p:cNvSpPr/>
              <p:nvPr/>
            </p:nvSpPr>
            <p:spPr>
              <a:xfrm>
                <a:off x="8742302" y="3379439"/>
                <a:ext cx="2786391" cy="981036"/>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Softening &amp; Ion Exchange</a:t>
                </a:r>
              </a:p>
            </p:txBody>
          </p:sp>
          <p:sp>
            <p:nvSpPr>
              <p:cNvPr id="17" name="Rectangle: Rounded Corners 16">
                <a:extLst>
                  <a:ext uri="{FF2B5EF4-FFF2-40B4-BE49-F238E27FC236}">
                    <a16:creationId xmlns:a16="http://schemas.microsoft.com/office/drawing/2014/main" id="{02F1BF52-1861-4453-9939-69227F7DFE0B}"/>
                  </a:ext>
                </a:extLst>
              </p:cNvPr>
              <p:cNvSpPr/>
              <p:nvPr/>
            </p:nvSpPr>
            <p:spPr>
              <a:xfrm>
                <a:off x="5384271" y="3379439"/>
                <a:ext cx="2786391" cy="981036"/>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Advance Oxidation and carbon</a:t>
                </a:r>
              </a:p>
            </p:txBody>
          </p:sp>
          <p:sp>
            <p:nvSpPr>
              <p:cNvPr id="18" name="Rectangle: Rounded Corners 17">
                <a:extLst>
                  <a:ext uri="{FF2B5EF4-FFF2-40B4-BE49-F238E27FC236}">
                    <a16:creationId xmlns:a16="http://schemas.microsoft.com/office/drawing/2014/main" id="{3CA64271-4E71-4AA2-9C28-F174BEDDD244}"/>
                  </a:ext>
                </a:extLst>
              </p:cNvPr>
              <p:cNvSpPr/>
              <p:nvPr/>
            </p:nvSpPr>
            <p:spPr>
              <a:xfrm>
                <a:off x="2026241" y="3379439"/>
                <a:ext cx="2786391" cy="981036"/>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Reverse osmosis (RO)</a:t>
                </a:r>
              </a:p>
            </p:txBody>
          </p:sp>
          <p:sp>
            <p:nvSpPr>
              <p:cNvPr id="19" name="Rectangle: Rounded Corners 18">
                <a:extLst>
                  <a:ext uri="{FF2B5EF4-FFF2-40B4-BE49-F238E27FC236}">
                    <a16:creationId xmlns:a16="http://schemas.microsoft.com/office/drawing/2014/main" id="{ED440375-DFEC-40A3-81E7-6D9612BC0F71}"/>
                  </a:ext>
                </a:extLst>
              </p:cNvPr>
              <p:cNvSpPr/>
              <p:nvPr/>
            </p:nvSpPr>
            <p:spPr>
              <a:xfrm>
                <a:off x="3663568" y="5242388"/>
                <a:ext cx="2786391" cy="981036"/>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Brine Treatment(ZLD)</a:t>
                </a:r>
              </a:p>
            </p:txBody>
          </p:sp>
          <p:sp>
            <p:nvSpPr>
              <p:cNvPr id="20" name="Rectangle: Rounded Corners 19">
                <a:extLst>
                  <a:ext uri="{FF2B5EF4-FFF2-40B4-BE49-F238E27FC236}">
                    <a16:creationId xmlns:a16="http://schemas.microsoft.com/office/drawing/2014/main" id="{1324BD2B-AD62-4F97-BC6D-E48DF1A0059D}"/>
                  </a:ext>
                </a:extLst>
              </p:cNvPr>
              <p:cNvSpPr/>
              <p:nvPr/>
            </p:nvSpPr>
            <p:spPr>
              <a:xfrm>
                <a:off x="7028093" y="5257812"/>
                <a:ext cx="2786391" cy="981036"/>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Sludge Management</a:t>
                </a:r>
              </a:p>
            </p:txBody>
          </p:sp>
          <p:sp>
            <p:nvSpPr>
              <p:cNvPr id="21" name="Arrow: Right 20">
                <a:extLst>
                  <a:ext uri="{FF2B5EF4-FFF2-40B4-BE49-F238E27FC236}">
                    <a16:creationId xmlns:a16="http://schemas.microsoft.com/office/drawing/2014/main" id="{323D0787-0B19-412D-B16B-DB2AF0057C15}"/>
                  </a:ext>
                </a:extLst>
              </p:cNvPr>
              <p:cNvSpPr/>
              <p:nvPr/>
            </p:nvSpPr>
            <p:spPr>
              <a:xfrm>
                <a:off x="7033878" y="1875230"/>
                <a:ext cx="571639" cy="312234"/>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22" name="Arrow: Right 21">
                <a:extLst>
                  <a:ext uri="{FF2B5EF4-FFF2-40B4-BE49-F238E27FC236}">
                    <a16:creationId xmlns:a16="http://schemas.microsoft.com/office/drawing/2014/main" id="{7CFF6BF8-4FD2-4278-83DC-C47BFD7A3C32}"/>
                  </a:ext>
                </a:extLst>
              </p:cNvPr>
              <p:cNvSpPr/>
              <p:nvPr/>
            </p:nvSpPr>
            <p:spPr>
              <a:xfrm rot="10800000">
                <a:off x="8170662" y="3712318"/>
                <a:ext cx="571639" cy="312234"/>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23" name="Arrow: Right 22">
                <a:extLst>
                  <a:ext uri="{FF2B5EF4-FFF2-40B4-BE49-F238E27FC236}">
                    <a16:creationId xmlns:a16="http://schemas.microsoft.com/office/drawing/2014/main" id="{17E3897F-BC9B-4221-9CE7-C6A160971A2F}"/>
                  </a:ext>
                </a:extLst>
              </p:cNvPr>
              <p:cNvSpPr/>
              <p:nvPr/>
            </p:nvSpPr>
            <p:spPr>
              <a:xfrm rot="10800000">
                <a:off x="4812631" y="3718495"/>
                <a:ext cx="571639" cy="312234"/>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24" name="Arrow: Right 23">
                <a:extLst>
                  <a:ext uri="{FF2B5EF4-FFF2-40B4-BE49-F238E27FC236}">
                    <a16:creationId xmlns:a16="http://schemas.microsoft.com/office/drawing/2014/main" id="{D8FC0EEE-28AC-4445-ACD6-91487F99DF42}"/>
                  </a:ext>
                </a:extLst>
              </p:cNvPr>
              <p:cNvSpPr/>
              <p:nvPr/>
            </p:nvSpPr>
            <p:spPr>
              <a:xfrm>
                <a:off x="6456454" y="5592213"/>
                <a:ext cx="571639" cy="312234"/>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25" name="Arrow: Bent 24">
                <a:extLst>
                  <a:ext uri="{FF2B5EF4-FFF2-40B4-BE49-F238E27FC236}">
                    <a16:creationId xmlns:a16="http://schemas.microsoft.com/office/drawing/2014/main" id="{4C38BFD4-CE0A-432F-AA6F-0BA801E54AE8}"/>
                  </a:ext>
                </a:extLst>
              </p:cNvPr>
              <p:cNvSpPr/>
              <p:nvPr/>
            </p:nvSpPr>
            <p:spPr>
              <a:xfrm rot="5400000">
                <a:off x="10117356" y="2194252"/>
                <a:ext cx="1459740" cy="910636"/>
              </a:xfrm>
              <a:prstGeom prst="bentArrow">
                <a:avLst>
                  <a:gd name="adj1" fmla="val 12971"/>
                  <a:gd name="adj2" fmla="val 17417"/>
                  <a:gd name="adj3" fmla="val 19509"/>
                  <a:gd name="adj4" fmla="val 43750"/>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p:txBody>
          </p:sp>
          <p:sp>
            <p:nvSpPr>
              <p:cNvPr id="26" name="Arrow: Bent 25">
                <a:extLst>
                  <a:ext uri="{FF2B5EF4-FFF2-40B4-BE49-F238E27FC236}">
                    <a16:creationId xmlns:a16="http://schemas.microsoft.com/office/drawing/2014/main" id="{74F3167E-3E85-46A9-AB85-29E85C4CD52E}"/>
                  </a:ext>
                </a:extLst>
              </p:cNvPr>
              <p:cNvSpPr/>
              <p:nvPr/>
            </p:nvSpPr>
            <p:spPr>
              <a:xfrm flipV="1">
                <a:off x="2377515" y="4360472"/>
                <a:ext cx="1279557" cy="1543973"/>
              </a:xfrm>
              <a:prstGeom prst="bentArrow">
                <a:avLst>
                  <a:gd name="adj1" fmla="val 10796"/>
                  <a:gd name="adj2" fmla="val 10892"/>
                  <a:gd name="adj3" fmla="val 10374"/>
                  <a:gd name="adj4" fmla="val 43750"/>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solidFill>
                    <a:schemeClr val="tx1"/>
                  </a:solidFill>
                </a:endParaRPr>
              </a:p>
            </p:txBody>
          </p:sp>
          <p:sp>
            <p:nvSpPr>
              <p:cNvPr id="27" name="Arrow: Right 26">
                <a:extLst>
                  <a:ext uri="{FF2B5EF4-FFF2-40B4-BE49-F238E27FC236}">
                    <a16:creationId xmlns:a16="http://schemas.microsoft.com/office/drawing/2014/main" id="{8285009A-2A40-4313-8085-39D483F14817}"/>
                  </a:ext>
                </a:extLst>
              </p:cNvPr>
              <p:cNvSpPr/>
              <p:nvPr/>
            </p:nvSpPr>
            <p:spPr>
              <a:xfrm rot="16200000">
                <a:off x="4784096" y="6395834"/>
                <a:ext cx="628711" cy="283891"/>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grpSp>
        <p:sp>
          <p:nvSpPr>
            <p:cNvPr id="7" name="TextBox 6">
              <a:extLst>
                <a:ext uri="{FF2B5EF4-FFF2-40B4-BE49-F238E27FC236}">
                  <a16:creationId xmlns:a16="http://schemas.microsoft.com/office/drawing/2014/main" id="{83F35E15-28C2-4EEB-BD17-81B69EC10A95}"/>
                </a:ext>
              </a:extLst>
            </p:cNvPr>
            <p:cNvSpPr txBox="1"/>
            <p:nvPr/>
          </p:nvSpPr>
          <p:spPr>
            <a:xfrm>
              <a:off x="5413202" y="5761554"/>
              <a:ext cx="1226493" cy="400110"/>
            </a:xfrm>
            <a:prstGeom prst="rect">
              <a:avLst/>
            </a:prstGeom>
            <a:noFill/>
          </p:spPr>
          <p:txBody>
            <a:bodyPr wrap="square" rtlCol="0">
              <a:spAutoFit/>
            </a:bodyPr>
            <a:lstStyle/>
            <a:p>
              <a:r>
                <a:rPr lang="en-US" sz="1000" dirty="0">
                  <a:solidFill>
                    <a:schemeClr val="accent5">
                      <a:lumMod val="75000"/>
                    </a:schemeClr>
                  </a:solidFill>
                </a:rPr>
                <a:t>Waste Heat from Plant</a:t>
              </a:r>
              <a:endParaRPr lang="en-IN" sz="1000" dirty="0">
                <a:solidFill>
                  <a:schemeClr val="accent5">
                    <a:lumMod val="75000"/>
                  </a:schemeClr>
                </a:solidFill>
              </a:endParaRPr>
            </a:p>
          </p:txBody>
        </p:sp>
        <p:sp>
          <p:nvSpPr>
            <p:cNvPr id="8" name="Arrow: Right 7">
              <a:extLst>
                <a:ext uri="{FF2B5EF4-FFF2-40B4-BE49-F238E27FC236}">
                  <a16:creationId xmlns:a16="http://schemas.microsoft.com/office/drawing/2014/main" id="{6341AE03-B2DD-4B22-825D-58864B5B935E}"/>
                </a:ext>
              </a:extLst>
            </p:cNvPr>
            <p:cNvSpPr/>
            <p:nvPr/>
          </p:nvSpPr>
          <p:spPr>
            <a:xfrm rot="16200000">
              <a:off x="9198262" y="1123364"/>
              <a:ext cx="542263" cy="269302"/>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9" name="TextBox 8">
              <a:extLst>
                <a:ext uri="{FF2B5EF4-FFF2-40B4-BE49-F238E27FC236}">
                  <a16:creationId xmlns:a16="http://schemas.microsoft.com/office/drawing/2014/main" id="{365D60EE-E1BC-412A-82DC-4578F60E4BE3}"/>
                </a:ext>
              </a:extLst>
            </p:cNvPr>
            <p:cNvSpPr txBox="1"/>
            <p:nvPr/>
          </p:nvSpPr>
          <p:spPr>
            <a:xfrm>
              <a:off x="9480054" y="1133485"/>
              <a:ext cx="1226493" cy="246221"/>
            </a:xfrm>
            <a:prstGeom prst="rect">
              <a:avLst/>
            </a:prstGeom>
            <a:noFill/>
          </p:spPr>
          <p:txBody>
            <a:bodyPr wrap="square" rtlCol="0">
              <a:spAutoFit/>
            </a:bodyPr>
            <a:lstStyle/>
            <a:p>
              <a:r>
                <a:rPr lang="en-US" sz="1000" dirty="0">
                  <a:solidFill>
                    <a:schemeClr val="accent5">
                      <a:lumMod val="75000"/>
                    </a:schemeClr>
                  </a:solidFill>
                </a:rPr>
                <a:t>Solid waste</a:t>
              </a:r>
              <a:endParaRPr lang="en-IN" sz="1000" dirty="0">
                <a:solidFill>
                  <a:schemeClr val="accent5">
                    <a:lumMod val="75000"/>
                  </a:schemeClr>
                </a:solidFill>
              </a:endParaRPr>
            </a:p>
          </p:txBody>
        </p:sp>
        <p:sp>
          <p:nvSpPr>
            <p:cNvPr id="10" name="Arrow: Right 9">
              <a:extLst>
                <a:ext uri="{FF2B5EF4-FFF2-40B4-BE49-F238E27FC236}">
                  <a16:creationId xmlns:a16="http://schemas.microsoft.com/office/drawing/2014/main" id="{8A10A266-AE8D-4BA2-9C9A-34029C7AE56B}"/>
                </a:ext>
              </a:extLst>
            </p:cNvPr>
            <p:cNvSpPr/>
            <p:nvPr/>
          </p:nvSpPr>
          <p:spPr>
            <a:xfrm rot="5400000">
              <a:off x="1494082" y="2549950"/>
              <a:ext cx="542263" cy="253992"/>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11" name="TextBox 10">
              <a:extLst>
                <a:ext uri="{FF2B5EF4-FFF2-40B4-BE49-F238E27FC236}">
                  <a16:creationId xmlns:a16="http://schemas.microsoft.com/office/drawing/2014/main" id="{DDE07B00-2045-4E07-AB21-940DDAF346A5}"/>
                </a:ext>
              </a:extLst>
            </p:cNvPr>
            <p:cNvSpPr txBox="1"/>
            <p:nvPr/>
          </p:nvSpPr>
          <p:spPr>
            <a:xfrm>
              <a:off x="1837944" y="2561559"/>
              <a:ext cx="1156768" cy="246221"/>
            </a:xfrm>
            <a:prstGeom prst="rect">
              <a:avLst/>
            </a:prstGeom>
            <a:noFill/>
          </p:spPr>
          <p:txBody>
            <a:bodyPr wrap="square" rtlCol="0">
              <a:spAutoFit/>
            </a:bodyPr>
            <a:lstStyle/>
            <a:p>
              <a:r>
                <a:rPr lang="en-US" sz="1000" dirty="0">
                  <a:solidFill>
                    <a:schemeClr val="accent5">
                      <a:lumMod val="75000"/>
                    </a:schemeClr>
                  </a:solidFill>
                </a:rPr>
                <a:t>Solid waste</a:t>
              </a:r>
              <a:endParaRPr lang="en-IN" sz="1000" dirty="0">
                <a:solidFill>
                  <a:schemeClr val="accent5">
                    <a:lumMod val="75000"/>
                  </a:schemeClr>
                </a:solidFill>
              </a:endParaRPr>
            </a:p>
          </p:txBody>
        </p:sp>
      </p:grpSp>
      <p:sp>
        <p:nvSpPr>
          <p:cNvPr id="28" name="TextBox 27">
            <a:extLst>
              <a:ext uri="{FF2B5EF4-FFF2-40B4-BE49-F238E27FC236}">
                <a16:creationId xmlns:a16="http://schemas.microsoft.com/office/drawing/2014/main" id="{669D5D8B-6AFF-4A4F-9245-A089C62D51F8}"/>
              </a:ext>
            </a:extLst>
          </p:cNvPr>
          <p:cNvSpPr txBox="1"/>
          <p:nvPr/>
        </p:nvSpPr>
        <p:spPr>
          <a:xfrm>
            <a:off x="8220364" y="6431041"/>
            <a:ext cx="3971636" cy="369332"/>
          </a:xfrm>
          <a:prstGeom prst="rect">
            <a:avLst/>
          </a:prstGeom>
          <a:noFill/>
        </p:spPr>
        <p:txBody>
          <a:bodyPr wrap="square" rtlCol="0">
            <a:spAutoFit/>
          </a:bodyPr>
          <a:lstStyle/>
          <a:p>
            <a:r>
              <a:rPr lang="en-IN" dirty="0">
                <a:solidFill>
                  <a:srgbClr val="002060"/>
                </a:solidFill>
                <a:latin typeface="Lucida Bright" panose="02040602050505020304" pitchFamily="18" charset="0"/>
              </a:rPr>
              <a:t>Fig- Visual Flow Chart for phase-1</a:t>
            </a:r>
          </a:p>
        </p:txBody>
      </p:sp>
    </p:spTree>
    <p:extLst>
      <p:ext uri="{BB962C8B-B14F-4D97-AF65-F5344CB8AC3E}">
        <p14:creationId xmlns:p14="http://schemas.microsoft.com/office/powerpoint/2010/main" val="171197046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Group 28">
            <a:extLst>
              <a:ext uri="{FF2B5EF4-FFF2-40B4-BE49-F238E27FC236}">
                <a16:creationId xmlns:a16="http://schemas.microsoft.com/office/drawing/2014/main" id="{583B8E61-0A42-A69C-0040-EC2D5FC56B73}"/>
              </a:ext>
            </a:extLst>
          </p:cNvPr>
          <p:cNvGrpSpPr/>
          <p:nvPr/>
        </p:nvGrpSpPr>
        <p:grpSpPr>
          <a:xfrm>
            <a:off x="787729" y="1676737"/>
            <a:ext cx="2487383" cy="4383903"/>
            <a:chOff x="8276491" y="-744112"/>
            <a:chExt cx="2786391" cy="5748506"/>
          </a:xfrm>
        </p:grpSpPr>
        <p:sp>
          <p:nvSpPr>
            <p:cNvPr id="8" name="Rectangle: Rounded Corners 7">
              <a:extLst>
                <a:ext uri="{FF2B5EF4-FFF2-40B4-BE49-F238E27FC236}">
                  <a16:creationId xmlns:a16="http://schemas.microsoft.com/office/drawing/2014/main" id="{642E78FC-68F1-50A6-9805-B8491686A99C}"/>
                </a:ext>
              </a:extLst>
            </p:cNvPr>
            <p:cNvSpPr/>
            <p:nvPr/>
          </p:nvSpPr>
          <p:spPr>
            <a:xfrm>
              <a:off x="8276491" y="-744112"/>
              <a:ext cx="2786391" cy="981036"/>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Coarse &amp; Fine Screens</a:t>
              </a:r>
              <a:endParaRPr lang="en-IN" sz="2000" dirty="0"/>
            </a:p>
          </p:txBody>
        </p:sp>
        <p:sp>
          <p:nvSpPr>
            <p:cNvPr id="25" name="Rectangle: Rounded Corners 24">
              <a:extLst>
                <a:ext uri="{FF2B5EF4-FFF2-40B4-BE49-F238E27FC236}">
                  <a16:creationId xmlns:a16="http://schemas.microsoft.com/office/drawing/2014/main" id="{09D8AB95-A355-1603-A00C-88B6E2138BC3}"/>
                </a:ext>
              </a:extLst>
            </p:cNvPr>
            <p:cNvSpPr/>
            <p:nvPr/>
          </p:nvSpPr>
          <p:spPr>
            <a:xfrm>
              <a:off x="8276491" y="1172057"/>
              <a:ext cx="2786391" cy="981036"/>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Oil Skimmer (DAF)</a:t>
              </a:r>
              <a:endParaRPr lang="en-IN" sz="2000" dirty="0"/>
            </a:p>
          </p:txBody>
        </p:sp>
        <p:sp>
          <p:nvSpPr>
            <p:cNvPr id="26" name="Rectangle: Rounded Corners 25">
              <a:extLst>
                <a:ext uri="{FF2B5EF4-FFF2-40B4-BE49-F238E27FC236}">
                  <a16:creationId xmlns:a16="http://schemas.microsoft.com/office/drawing/2014/main" id="{F6E66133-49BC-A6DB-03A5-15C68A24B026}"/>
                </a:ext>
              </a:extLst>
            </p:cNvPr>
            <p:cNvSpPr/>
            <p:nvPr/>
          </p:nvSpPr>
          <p:spPr>
            <a:xfrm>
              <a:off x="8276491" y="3101779"/>
              <a:ext cx="2786391" cy="981036"/>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000" dirty="0"/>
                <a:t>Equalization tank</a:t>
              </a:r>
              <a:endParaRPr lang="en-IN" sz="2000" dirty="0"/>
            </a:p>
          </p:txBody>
        </p:sp>
        <p:sp>
          <p:nvSpPr>
            <p:cNvPr id="27" name="Arrow: Right 26">
              <a:extLst>
                <a:ext uri="{FF2B5EF4-FFF2-40B4-BE49-F238E27FC236}">
                  <a16:creationId xmlns:a16="http://schemas.microsoft.com/office/drawing/2014/main" id="{56197059-56E0-6828-2C06-8B2993E32032}"/>
                </a:ext>
              </a:extLst>
            </p:cNvPr>
            <p:cNvSpPr/>
            <p:nvPr/>
          </p:nvSpPr>
          <p:spPr>
            <a:xfrm rot="5400000">
              <a:off x="9208896" y="564345"/>
              <a:ext cx="921579" cy="266739"/>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a:p>
          </p:txBody>
        </p:sp>
        <p:sp>
          <p:nvSpPr>
            <p:cNvPr id="28" name="Arrow: Right 27">
              <a:extLst>
                <a:ext uri="{FF2B5EF4-FFF2-40B4-BE49-F238E27FC236}">
                  <a16:creationId xmlns:a16="http://schemas.microsoft.com/office/drawing/2014/main" id="{B3F37B1B-6160-CFC7-101D-0044794228D1}"/>
                </a:ext>
              </a:extLst>
            </p:cNvPr>
            <p:cNvSpPr/>
            <p:nvPr/>
          </p:nvSpPr>
          <p:spPr>
            <a:xfrm rot="5400000">
              <a:off x="9208896" y="2494066"/>
              <a:ext cx="921579" cy="266739"/>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sp>
          <p:nvSpPr>
            <p:cNvPr id="42" name="Arrow: Right 41">
              <a:extLst>
                <a:ext uri="{FF2B5EF4-FFF2-40B4-BE49-F238E27FC236}">
                  <a16:creationId xmlns:a16="http://schemas.microsoft.com/office/drawing/2014/main" id="{1E104277-B2CC-5045-88C2-4A378E983C56}"/>
                </a:ext>
              </a:extLst>
            </p:cNvPr>
            <p:cNvSpPr/>
            <p:nvPr/>
          </p:nvSpPr>
          <p:spPr>
            <a:xfrm rot="5400000">
              <a:off x="9208896" y="4410235"/>
              <a:ext cx="921579" cy="266739"/>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400" dirty="0"/>
            </a:p>
          </p:txBody>
        </p:sp>
      </p:grpSp>
      <p:sp>
        <p:nvSpPr>
          <p:cNvPr id="30" name="TextBox 29">
            <a:extLst>
              <a:ext uri="{FF2B5EF4-FFF2-40B4-BE49-F238E27FC236}">
                <a16:creationId xmlns:a16="http://schemas.microsoft.com/office/drawing/2014/main" id="{1F65D33E-651E-E05A-1700-3E588163ED8C}"/>
              </a:ext>
            </a:extLst>
          </p:cNvPr>
          <p:cNvSpPr txBox="1"/>
          <p:nvPr/>
        </p:nvSpPr>
        <p:spPr>
          <a:xfrm>
            <a:off x="2579252" y="592300"/>
            <a:ext cx="9354128" cy="861774"/>
          </a:xfrm>
          <a:prstGeom prst="rect">
            <a:avLst/>
          </a:prstGeom>
          <a:noFill/>
        </p:spPr>
        <p:txBody>
          <a:bodyPr wrap="square" rtlCol="0">
            <a:spAutoFit/>
          </a:bodyPr>
          <a:lstStyle/>
          <a:p>
            <a:pPr algn="ctr"/>
            <a:r>
              <a:rPr lang="en-US" sz="2500" dirty="0">
                <a:solidFill>
                  <a:srgbClr val="002060"/>
                </a:solidFill>
                <a:latin typeface="Lucida Bright" panose="02040602050505020304" pitchFamily="18" charset="0"/>
              </a:rPr>
              <a:t>Screening – Coagulation – Sedimentation/Filtration </a:t>
            </a:r>
            <a:endParaRPr lang="en-IN" sz="2500" dirty="0">
              <a:solidFill>
                <a:srgbClr val="002060"/>
              </a:solidFill>
              <a:latin typeface="Lucida Bright" panose="02040602050505020304" pitchFamily="18" charset="0"/>
            </a:endParaRPr>
          </a:p>
          <a:p>
            <a:pPr algn="ctr"/>
            <a:endParaRPr lang="en-IN" sz="2500" dirty="0">
              <a:solidFill>
                <a:srgbClr val="002060"/>
              </a:solidFill>
              <a:latin typeface="Lucida Bright" panose="02040602050505020304" pitchFamily="18" charset="0"/>
            </a:endParaRPr>
          </a:p>
        </p:txBody>
      </p:sp>
      <p:cxnSp>
        <p:nvCxnSpPr>
          <p:cNvPr id="32" name="Straight Connector 31">
            <a:extLst>
              <a:ext uri="{FF2B5EF4-FFF2-40B4-BE49-F238E27FC236}">
                <a16:creationId xmlns:a16="http://schemas.microsoft.com/office/drawing/2014/main" id="{A54FC4DD-C6F0-8DAF-2F21-19FABC96C76B}"/>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E33A800-9663-C722-7CC2-7BB2B9283C04}"/>
              </a:ext>
            </a:extLst>
          </p:cNvPr>
          <p:cNvSpPr txBox="1"/>
          <p:nvPr/>
        </p:nvSpPr>
        <p:spPr>
          <a:xfrm>
            <a:off x="461818" y="340701"/>
            <a:ext cx="2970645" cy="861774"/>
          </a:xfrm>
          <a:prstGeom prst="rect">
            <a:avLst/>
          </a:prstGeom>
          <a:noFill/>
        </p:spPr>
        <p:txBody>
          <a:bodyPr wrap="square" rtlCol="0">
            <a:spAutoFit/>
          </a:bodyPr>
          <a:lstStyle/>
          <a:p>
            <a:r>
              <a:rPr lang="en-US" sz="4800" dirty="0">
                <a:solidFill>
                  <a:srgbClr val="002060"/>
                </a:solidFill>
              </a:rPr>
              <a:t>Stages:1-3 </a:t>
            </a:r>
            <a:endParaRPr lang="en-IN" sz="4800" dirty="0">
              <a:solidFill>
                <a:srgbClr val="002060"/>
              </a:solidFill>
            </a:endParaRPr>
          </a:p>
        </p:txBody>
      </p:sp>
      <p:sp>
        <p:nvSpPr>
          <p:cNvPr id="12" name="TextBox 11">
            <a:extLst>
              <a:ext uri="{FF2B5EF4-FFF2-40B4-BE49-F238E27FC236}">
                <a16:creationId xmlns:a16="http://schemas.microsoft.com/office/drawing/2014/main" id="{84D909B7-761F-4BC4-9063-E585253E771A}"/>
              </a:ext>
            </a:extLst>
          </p:cNvPr>
          <p:cNvSpPr txBox="1"/>
          <p:nvPr/>
        </p:nvSpPr>
        <p:spPr>
          <a:xfrm>
            <a:off x="831268" y="6060640"/>
            <a:ext cx="2400301" cy="1092607"/>
          </a:xfrm>
          <a:prstGeom prst="rect">
            <a:avLst/>
          </a:prstGeom>
          <a:noFill/>
        </p:spPr>
        <p:txBody>
          <a:bodyPr wrap="square" rtlCol="0">
            <a:spAutoFit/>
          </a:bodyPr>
          <a:lstStyle/>
          <a:p>
            <a:pPr algn="ctr"/>
            <a:r>
              <a:rPr lang="en-IN" sz="2000" dirty="0">
                <a:solidFill>
                  <a:srgbClr val="002060"/>
                </a:solidFill>
                <a:latin typeface="Lucida Bright" panose="02040602050505020304" pitchFamily="18" charset="0"/>
              </a:rPr>
              <a:t>Screening and Equalisation </a:t>
            </a:r>
          </a:p>
          <a:p>
            <a:pPr algn="ctr"/>
            <a:endParaRPr lang="en-IN" sz="2500" dirty="0">
              <a:solidFill>
                <a:srgbClr val="002060"/>
              </a:solidFill>
              <a:latin typeface="Lucida Bright" panose="02040602050505020304" pitchFamily="18" charset="0"/>
            </a:endParaRPr>
          </a:p>
        </p:txBody>
      </p:sp>
      <p:grpSp>
        <p:nvGrpSpPr>
          <p:cNvPr id="13" name="Group 12">
            <a:extLst>
              <a:ext uri="{FF2B5EF4-FFF2-40B4-BE49-F238E27FC236}">
                <a16:creationId xmlns:a16="http://schemas.microsoft.com/office/drawing/2014/main" id="{E7C13196-68EF-4B8A-8EC9-6B8A5F70A894}"/>
              </a:ext>
            </a:extLst>
          </p:cNvPr>
          <p:cNvGrpSpPr/>
          <p:nvPr/>
        </p:nvGrpSpPr>
        <p:grpSpPr>
          <a:xfrm>
            <a:off x="4711383" y="1754586"/>
            <a:ext cx="2544933" cy="3654132"/>
            <a:chOff x="4702804" y="2338"/>
            <a:chExt cx="2786391" cy="4930127"/>
          </a:xfrm>
        </p:grpSpPr>
        <p:sp>
          <p:nvSpPr>
            <p:cNvPr id="14" name="Rectangle: Rounded Corners 13">
              <a:extLst>
                <a:ext uri="{FF2B5EF4-FFF2-40B4-BE49-F238E27FC236}">
                  <a16:creationId xmlns:a16="http://schemas.microsoft.com/office/drawing/2014/main" id="{EEBA7BF7-93F0-429A-B7F6-717D1DD0B85C}"/>
                </a:ext>
              </a:extLst>
            </p:cNvPr>
            <p:cNvSpPr/>
            <p:nvPr/>
          </p:nvSpPr>
          <p:spPr>
            <a:xfrm>
              <a:off x="4702804" y="972505"/>
              <a:ext cx="2786391" cy="981035"/>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Chemical Dosing</a:t>
              </a:r>
            </a:p>
            <a:p>
              <a:pPr algn="ctr"/>
              <a:r>
                <a:rPr lang="en-US" dirty="0"/>
                <a:t>(PAC/Lime)</a:t>
              </a:r>
              <a:endParaRPr lang="en-IN" dirty="0"/>
            </a:p>
          </p:txBody>
        </p:sp>
        <p:sp>
          <p:nvSpPr>
            <p:cNvPr id="15" name="Rectangle: Rounded Corners 14">
              <a:extLst>
                <a:ext uri="{FF2B5EF4-FFF2-40B4-BE49-F238E27FC236}">
                  <a16:creationId xmlns:a16="http://schemas.microsoft.com/office/drawing/2014/main" id="{F9E97E91-3B37-4C39-A2C7-5F8A5C96941B}"/>
                </a:ext>
              </a:extLst>
            </p:cNvPr>
            <p:cNvSpPr/>
            <p:nvPr/>
          </p:nvSpPr>
          <p:spPr>
            <a:xfrm>
              <a:off x="4702804" y="2957918"/>
              <a:ext cx="2786391" cy="981036"/>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Flocculation Tank</a:t>
              </a:r>
              <a:endParaRPr lang="en-IN" dirty="0"/>
            </a:p>
          </p:txBody>
        </p:sp>
        <p:sp>
          <p:nvSpPr>
            <p:cNvPr id="16" name="Arrow: Right 15">
              <a:extLst>
                <a:ext uri="{FF2B5EF4-FFF2-40B4-BE49-F238E27FC236}">
                  <a16:creationId xmlns:a16="http://schemas.microsoft.com/office/drawing/2014/main" id="{60CBB349-CC03-4D92-BB85-06A89500E64E}"/>
                </a:ext>
              </a:extLst>
            </p:cNvPr>
            <p:cNvSpPr/>
            <p:nvPr/>
          </p:nvSpPr>
          <p:spPr>
            <a:xfrm rot="5400000">
              <a:off x="5593418" y="2346146"/>
              <a:ext cx="970166" cy="253380"/>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7" name="Arrow: Right 16">
              <a:extLst>
                <a:ext uri="{FF2B5EF4-FFF2-40B4-BE49-F238E27FC236}">
                  <a16:creationId xmlns:a16="http://schemas.microsoft.com/office/drawing/2014/main" id="{2D710C26-6E16-469A-96B3-BEAC13A7744C}"/>
                </a:ext>
              </a:extLst>
            </p:cNvPr>
            <p:cNvSpPr/>
            <p:nvPr/>
          </p:nvSpPr>
          <p:spPr>
            <a:xfrm rot="5400000">
              <a:off x="5593417" y="360731"/>
              <a:ext cx="970166" cy="253380"/>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8" name="Arrow: Right 17">
              <a:extLst>
                <a:ext uri="{FF2B5EF4-FFF2-40B4-BE49-F238E27FC236}">
                  <a16:creationId xmlns:a16="http://schemas.microsoft.com/office/drawing/2014/main" id="{AF44E376-B587-4D5F-9867-3EBA35367E12}"/>
                </a:ext>
              </a:extLst>
            </p:cNvPr>
            <p:cNvSpPr/>
            <p:nvPr/>
          </p:nvSpPr>
          <p:spPr>
            <a:xfrm rot="5400000">
              <a:off x="5610915" y="4320692"/>
              <a:ext cx="970167" cy="253380"/>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grpSp>
      <p:sp>
        <p:nvSpPr>
          <p:cNvPr id="19" name="TextBox 18">
            <a:extLst>
              <a:ext uri="{FF2B5EF4-FFF2-40B4-BE49-F238E27FC236}">
                <a16:creationId xmlns:a16="http://schemas.microsoft.com/office/drawing/2014/main" id="{99AA29E2-CD2C-4C48-A69B-259229526E04}"/>
              </a:ext>
            </a:extLst>
          </p:cNvPr>
          <p:cNvSpPr txBox="1"/>
          <p:nvPr/>
        </p:nvSpPr>
        <p:spPr>
          <a:xfrm>
            <a:off x="4392306" y="5709233"/>
            <a:ext cx="3183083" cy="1092607"/>
          </a:xfrm>
          <a:prstGeom prst="rect">
            <a:avLst/>
          </a:prstGeom>
          <a:noFill/>
        </p:spPr>
        <p:txBody>
          <a:bodyPr wrap="square" rtlCol="0">
            <a:spAutoFit/>
          </a:bodyPr>
          <a:lstStyle/>
          <a:p>
            <a:pPr algn="ctr"/>
            <a:r>
              <a:rPr lang="en-US" sz="2000" dirty="0">
                <a:solidFill>
                  <a:srgbClr val="002060"/>
                </a:solidFill>
                <a:latin typeface="Lucida Bright" panose="02040602050505020304" pitchFamily="18" charset="0"/>
              </a:rPr>
              <a:t>Coagulation &amp; Flocculation</a:t>
            </a:r>
          </a:p>
          <a:p>
            <a:pPr algn="ctr"/>
            <a:endParaRPr lang="en-IN" sz="2500" dirty="0">
              <a:solidFill>
                <a:srgbClr val="002060"/>
              </a:solidFill>
              <a:latin typeface="Lucida Bright" panose="02040602050505020304" pitchFamily="18" charset="0"/>
            </a:endParaRPr>
          </a:p>
        </p:txBody>
      </p:sp>
      <p:grpSp>
        <p:nvGrpSpPr>
          <p:cNvPr id="20" name="Group 19">
            <a:extLst>
              <a:ext uri="{FF2B5EF4-FFF2-40B4-BE49-F238E27FC236}">
                <a16:creationId xmlns:a16="http://schemas.microsoft.com/office/drawing/2014/main" id="{4C0D3173-CBBC-41CE-BC45-7EED1386EDB5}"/>
              </a:ext>
            </a:extLst>
          </p:cNvPr>
          <p:cNvGrpSpPr/>
          <p:nvPr/>
        </p:nvGrpSpPr>
        <p:grpSpPr>
          <a:xfrm>
            <a:off x="8820621" y="1687273"/>
            <a:ext cx="2544933" cy="3654132"/>
            <a:chOff x="4702804" y="2338"/>
            <a:chExt cx="2786391" cy="4930127"/>
          </a:xfrm>
        </p:grpSpPr>
        <p:sp>
          <p:nvSpPr>
            <p:cNvPr id="21" name="Rectangle: Rounded Corners 20">
              <a:extLst>
                <a:ext uri="{FF2B5EF4-FFF2-40B4-BE49-F238E27FC236}">
                  <a16:creationId xmlns:a16="http://schemas.microsoft.com/office/drawing/2014/main" id="{4D03AB63-D7D7-44D9-B64C-4C3D4EA4C1C5}"/>
                </a:ext>
              </a:extLst>
            </p:cNvPr>
            <p:cNvSpPr/>
            <p:nvPr/>
          </p:nvSpPr>
          <p:spPr>
            <a:xfrm>
              <a:off x="4702804" y="972505"/>
              <a:ext cx="2786391" cy="981035"/>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Tube Settler</a:t>
              </a:r>
              <a:endParaRPr lang="en-IN" sz="1800" dirty="0"/>
            </a:p>
          </p:txBody>
        </p:sp>
        <p:sp>
          <p:nvSpPr>
            <p:cNvPr id="22" name="Rectangle: Rounded Corners 21">
              <a:extLst>
                <a:ext uri="{FF2B5EF4-FFF2-40B4-BE49-F238E27FC236}">
                  <a16:creationId xmlns:a16="http://schemas.microsoft.com/office/drawing/2014/main" id="{10DC79E9-962A-4DA1-ACA0-EC40A1148B29}"/>
                </a:ext>
              </a:extLst>
            </p:cNvPr>
            <p:cNvSpPr/>
            <p:nvPr/>
          </p:nvSpPr>
          <p:spPr>
            <a:xfrm>
              <a:off x="4702804" y="2957918"/>
              <a:ext cx="2786391" cy="981036"/>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Dual Media Filter</a:t>
              </a:r>
              <a:endParaRPr lang="en-IN" sz="1800" dirty="0"/>
            </a:p>
          </p:txBody>
        </p:sp>
        <p:sp>
          <p:nvSpPr>
            <p:cNvPr id="23" name="Arrow: Right 22">
              <a:extLst>
                <a:ext uri="{FF2B5EF4-FFF2-40B4-BE49-F238E27FC236}">
                  <a16:creationId xmlns:a16="http://schemas.microsoft.com/office/drawing/2014/main" id="{2D3B83AE-5E79-4636-8A9E-0CDA0B9A8A29}"/>
                </a:ext>
              </a:extLst>
            </p:cNvPr>
            <p:cNvSpPr/>
            <p:nvPr/>
          </p:nvSpPr>
          <p:spPr>
            <a:xfrm rot="5400000">
              <a:off x="5593418" y="2346146"/>
              <a:ext cx="970166" cy="253380"/>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24" name="Arrow: Right 23">
              <a:extLst>
                <a:ext uri="{FF2B5EF4-FFF2-40B4-BE49-F238E27FC236}">
                  <a16:creationId xmlns:a16="http://schemas.microsoft.com/office/drawing/2014/main" id="{440B15FE-745F-474F-9398-970A8A36A20C}"/>
                </a:ext>
              </a:extLst>
            </p:cNvPr>
            <p:cNvSpPr/>
            <p:nvPr/>
          </p:nvSpPr>
          <p:spPr>
            <a:xfrm rot="5400000">
              <a:off x="5593417" y="360731"/>
              <a:ext cx="970166" cy="253380"/>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31" name="Arrow: Right 30">
              <a:extLst>
                <a:ext uri="{FF2B5EF4-FFF2-40B4-BE49-F238E27FC236}">
                  <a16:creationId xmlns:a16="http://schemas.microsoft.com/office/drawing/2014/main" id="{F8609C40-3A85-41D0-BEBB-5BF2617DD5D9}"/>
                </a:ext>
              </a:extLst>
            </p:cNvPr>
            <p:cNvSpPr/>
            <p:nvPr/>
          </p:nvSpPr>
          <p:spPr>
            <a:xfrm rot="5400000">
              <a:off x="5610915" y="4320692"/>
              <a:ext cx="970167" cy="253380"/>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grpSp>
      <p:sp>
        <p:nvSpPr>
          <p:cNvPr id="34" name="TextBox 33">
            <a:extLst>
              <a:ext uri="{FF2B5EF4-FFF2-40B4-BE49-F238E27FC236}">
                <a16:creationId xmlns:a16="http://schemas.microsoft.com/office/drawing/2014/main" id="{59916556-93A2-4C21-B7CD-3DAA4B8899FA}"/>
              </a:ext>
            </a:extLst>
          </p:cNvPr>
          <p:cNvSpPr txBox="1"/>
          <p:nvPr/>
        </p:nvSpPr>
        <p:spPr>
          <a:xfrm>
            <a:off x="8405254" y="5709234"/>
            <a:ext cx="3375664" cy="1092607"/>
          </a:xfrm>
          <a:prstGeom prst="rect">
            <a:avLst/>
          </a:prstGeom>
          <a:noFill/>
        </p:spPr>
        <p:txBody>
          <a:bodyPr wrap="square" rtlCol="0">
            <a:spAutoFit/>
          </a:bodyPr>
          <a:lstStyle/>
          <a:p>
            <a:pPr algn="ctr"/>
            <a:r>
              <a:rPr lang="en-US" sz="2000" dirty="0">
                <a:solidFill>
                  <a:srgbClr val="002060"/>
                </a:solidFill>
                <a:latin typeface="Lucida Bright" panose="02040602050505020304" pitchFamily="18" charset="0"/>
              </a:rPr>
              <a:t>Sedimentation &amp; Filtration</a:t>
            </a:r>
          </a:p>
          <a:p>
            <a:pPr algn="ctr"/>
            <a:endParaRPr lang="en-IN" sz="2500" dirty="0">
              <a:solidFill>
                <a:srgbClr val="002060"/>
              </a:solidFill>
              <a:latin typeface="Lucida Bright" panose="02040602050505020304" pitchFamily="18" charset="0"/>
            </a:endParaRPr>
          </a:p>
        </p:txBody>
      </p:sp>
    </p:spTree>
    <p:extLst>
      <p:ext uri="{BB962C8B-B14F-4D97-AF65-F5344CB8AC3E}">
        <p14:creationId xmlns:p14="http://schemas.microsoft.com/office/powerpoint/2010/main" val="422460608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7374F1-633A-F685-A16B-6C6720FADDF9}"/>
            </a:ext>
          </a:extLst>
        </p:cNvPr>
        <p:cNvGrpSpPr/>
        <p:nvPr/>
      </p:nvGrpSpPr>
      <p:grpSpPr>
        <a:xfrm>
          <a:off x="0" y="0"/>
          <a:ext cx="0" cy="0"/>
          <a:chOff x="0" y="0"/>
          <a:chExt cx="0" cy="0"/>
        </a:xfrm>
      </p:grpSpPr>
      <p:pic>
        <p:nvPicPr>
          <p:cNvPr id="5124" name="Picture 4">
            <a:extLst>
              <a:ext uri="{FF2B5EF4-FFF2-40B4-BE49-F238E27FC236}">
                <a16:creationId xmlns:a16="http://schemas.microsoft.com/office/drawing/2014/main" id="{C7A0790E-2CD7-1739-AA84-8F3B0A2F418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84932" y="448586"/>
            <a:ext cx="5734733" cy="3220560"/>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a:extLst>
              <a:ext uri="{FF2B5EF4-FFF2-40B4-BE49-F238E27FC236}">
                <a16:creationId xmlns:a16="http://schemas.microsoft.com/office/drawing/2014/main" id="{12ED9907-F23F-6728-9D58-66C2B5CB18F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28675" b="25154"/>
          <a:stretch/>
        </p:blipFill>
        <p:spPr bwMode="auto">
          <a:xfrm>
            <a:off x="2301587" y="4897284"/>
            <a:ext cx="8412168" cy="1660534"/>
          </a:xfrm>
          <a:prstGeom prst="rect">
            <a:avLst/>
          </a:prstGeom>
          <a:noFill/>
          <a:extLst>
            <a:ext uri="{909E8E84-426E-40DD-AFC4-6F175D3DCCD1}">
              <a14:hiddenFill xmlns:a14="http://schemas.microsoft.com/office/drawing/2010/main">
                <a:solidFill>
                  <a:srgbClr val="FFFFFF"/>
                </a:solidFill>
              </a14:hiddenFill>
            </a:ext>
          </a:extLst>
        </p:spPr>
      </p:pic>
      <p:pic>
        <p:nvPicPr>
          <p:cNvPr id="1026" name="Picture 2">
            <a:extLst>
              <a:ext uri="{FF2B5EF4-FFF2-40B4-BE49-F238E27FC236}">
                <a16:creationId xmlns:a16="http://schemas.microsoft.com/office/drawing/2014/main" id="{234E8973-B0CF-4DBA-8F80-0B46C42ED72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043666" y="1423875"/>
            <a:ext cx="6148334" cy="3298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630704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 name="TextBox 29">
            <a:extLst>
              <a:ext uri="{FF2B5EF4-FFF2-40B4-BE49-F238E27FC236}">
                <a16:creationId xmlns:a16="http://schemas.microsoft.com/office/drawing/2014/main" id="{1F65D33E-651E-E05A-1700-3E588163ED8C}"/>
              </a:ext>
            </a:extLst>
          </p:cNvPr>
          <p:cNvSpPr txBox="1"/>
          <p:nvPr/>
        </p:nvSpPr>
        <p:spPr>
          <a:xfrm>
            <a:off x="1160624" y="561213"/>
            <a:ext cx="9079344" cy="861774"/>
          </a:xfrm>
          <a:prstGeom prst="rect">
            <a:avLst/>
          </a:prstGeom>
          <a:noFill/>
        </p:spPr>
        <p:txBody>
          <a:bodyPr wrap="square" rtlCol="0">
            <a:spAutoFit/>
          </a:bodyPr>
          <a:lstStyle/>
          <a:p>
            <a:pPr algn="ctr"/>
            <a:r>
              <a:rPr lang="en-US" sz="2500" dirty="0">
                <a:solidFill>
                  <a:srgbClr val="002060"/>
                </a:solidFill>
                <a:latin typeface="Lucida Bright" panose="02040602050505020304" pitchFamily="18" charset="0"/>
              </a:rPr>
              <a:t>Softening – Advance Oxidation</a:t>
            </a:r>
            <a:endParaRPr lang="en-IN" sz="2500" dirty="0">
              <a:solidFill>
                <a:srgbClr val="002060"/>
              </a:solidFill>
              <a:latin typeface="Lucida Bright" panose="02040602050505020304" pitchFamily="18" charset="0"/>
            </a:endParaRPr>
          </a:p>
          <a:p>
            <a:pPr algn="ctr"/>
            <a:endParaRPr lang="en-IN" sz="2500" dirty="0">
              <a:solidFill>
                <a:srgbClr val="002060"/>
              </a:solidFill>
              <a:latin typeface="Lucida Bright" panose="02040602050505020304" pitchFamily="18" charset="0"/>
            </a:endParaRPr>
          </a:p>
        </p:txBody>
      </p:sp>
      <p:cxnSp>
        <p:nvCxnSpPr>
          <p:cNvPr id="32" name="Straight Connector 31">
            <a:extLst>
              <a:ext uri="{FF2B5EF4-FFF2-40B4-BE49-F238E27FC236}">
                <a16:creationId xmlns:a16="http://schemas.microsoft.com/office/drawing/2014/main" id="{A54FC4DD-C6F0-8DAF-2F21-19FABC96C76B}"/>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AE33A800-9663-C722-7CC2-7BB2B9283C04}"/>
              </a:ext>
            </a:extLst>
          </p:cNvPr>
          <p:cNvSpPr txBox="1"/>
          <p:nvPr/>
        </p:nvSpPr>
        <p:spPr>
          <a:xfrm>
            <a:off x="461818" y="340701"/>
            <a:ext cx="2970645" cy="861774"/>
          </a:xfrm>
          <a:prstGeom prst="rect">
            <a:avLst/>
          </a:prstGeom>
          <a:noFill/>
        </p:spPr>
        <p:txBody>
          <a:bodyPr wrap="square" rtlCol="0">
            <a:spAutoFit/>
          </a:bodyPr>
          <a:lstStyle/>
          <a:p>
            <a:r>
              <a:rPr lang="en-US" sz="4800" dirty="0">
                <a:solidFill>
                  <a:srgbClr val="002060"/>
                </a:solidFill>
              </a:rPr>
              <a:t>Stages:4-5 </a:t>
            </a:r>
            <a:endParaRPr lang="en-IN" sz="4800" dirty="0">
              <a:solidFill>
                <a:srgbClr val="002060"/>
              </a:solidFill>
            </a:endParaRPr>
          </a:p>
        </p:txBody>
      </p:sp>
      <p:pic>
        <p:nvPicPr>
          <p:cNvPr id="2050" name="Picture 2">
            <a:extLst>
              <a:ext uri="{FF2B5EF4-FFF2-40B4-BE49-F238E27FC236}">
                <a16:creationId xmlns:a16="http://schemas.microsoft.com/office/drawing/2014/main" id="{7133642E-434D-4736-97BB-4DEF9A4DB3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52982" y="1120877"/>
            <a:ext cx="4770405" cy="3488299"/>
          </a:xfrm>
          <a:prstGeom prst="rect">
            <a:avLst/>
          </a:prstGeom>
          <a:noFill/>
          <a:extLst>
            <a:ext uri="{909E8E84-426E-40DD-AFC4-6F175D3DCCD1}">
              <a14:hiddenFill xmlns:a14="http://schemas.microsoft.com/office/drawing/2010/main">
                <a:solidFill>
                  <a:srgbClr val="FFFFFF"/>
                </a:solidFill>
              </a14:hiddenFill>
            </a:ext>
          </a:extLst>
        </p:spPr>
      </p:pic>
      <p:grpSp>
        <p:nvGrpSpPr>
          <p:cNvPr id="10" name="Group 9">
            <a:extLst>
              <a:ext uri="{FF2B5EF4-FFF2-40B4-BE49-F238E27FC236}">
                <a16:creationId xmlns:a16="http://schemas.microsoft.com/office/drawing/2014/main" id="{EF174C69-06C8-4383-AFDD-1783EA1B6579}"/>
              </a:ext>
            </a:extLst>
          </p:cNvPr>
          <p:cNvGrpSpPr/>
          <p:nvPr/>
        </p:nvGrpSpPr>
        <p:grpSpPr>
          <a:xfrm>
            <a:off x="0" y="1202475"/>
            <a:ext cx="2634096" cy="5419987"/>
            <a:chOff x="132289" y="1284917"/>
            <a:chExt cx="2485949" cy="4453925"/>
          </a:xfrm>
        </p:grpSpPr>
        <p:grpSp>
          <p:nvGrpSpPr>
            <p:cNvPr id="9" name="Group 8">
              <a:extLst>
                <a:ext uri="{FF2B5EF4-FFF2-40B4-BE49-F238E27FC236}">
                  <a16:creationId xmlns:a16="http://schemas.microsoft.com/office/drawing/2014/main" id="{F65459F6-E197-404A-A5C8-1D0827B7584B}"/>
                </a:ext>
              </a:extLst>
            </p:cNvPr>
            <p:cNvGrpSpPr/>
            <p:nvPr/>
          </p:nvGrpSpPr>
          <p:grpSpPr>
            <a:xfrm>
              <a:off x="132289" y="1284917"/>
              <a:ext cx="2485949" cy="4453925"/>
              <a:chOff x="133336" y="1229543"/>
              <a:chExt cx="2485949" cy="4453925"/>
            </a:xfrm>
          </p:grpSpPr>
          <p:sp>
            <p:nvSpPr>
              <p:cNvPr id="12" name="TextBox 11">
                <a:extLst>
                  <a:ext uri="{FF2B5EF4-FFF2-40B4-BE49-F238E27FC236}">
                    <a16:creationId xmlns:a16="http://schemas.microsoft.com/office/drawing/2014/main" id="{84D909B7-761F-4BC4-9063-E585253E771A}"/>
                  </a:ext>
                </a:extLst>
              </p:cNvPr>
              <p:cNvSpPr txBox="1"/>
              <p:nvPr/>
            </p:nvSpPr>
            <p:spPr>
              <a:xfrm rot="16200000">
                <a:off x="1160437" y="2053032"/>
                <a:ext cx="1948200" cy="969496"/>
              </a:xfrm>
              <a:prstGeom prst="rect">
                <a:avLst/>
              </a:prstGeom>
              <a:noFill/>
            </p:spPr>
            <p:txBody>
              <a:bodyPr wrap="square" rtlCol="0">
                <a:spAutoFit/>
              </a:bodyPr>
              <a:lstStyle/>
              <a:p>
                <a:pPr algn="ctr"/>
                <a:r>
                  <a:rPr lang="en-IN" sz="1600" dirty="0">
                    <a:solidFill>
                      <a:srgbClr val="002060"/>
                    </a:solidFill>
                    <a:latin typeface="Lucida Bright" panose="02040602050505020304" pitchFamily="18" charset="0"/>
                  </a:rPr>
                  <a:t>Softening and Ion Exchange</a:t>
                </a:r>
              </a:p>
              <a:p>
                <a:pPr algn="ctr"/>
                <a:endParaRPr lang="en-IN" sz="2500" dirty="0">
                  <a:solidFill>
                    <a:srgbClr val="002060"/>
                  </a:solidFill>
                  <a:latin typeface="Lucida Bright" panose="02040602050505020304" pitchFamily="18" charset="0"/>
                </a:endParaRPr>
              </a:p>
            </p:txBody>
          </p:sp>
          <p:sp>
            <p:nvSpPr>
              <p:cNvPr id="34" name="TextBox 33">
                <a:extLst>
                  <a:ext uri="{FF2B5EF4-FFF2-40B4-BE49-F238E27FC236}">
                    <a16:creationId xmlns:a16="http://schemas.microsoft.com/office/drawing/2014/main" id="{59916556-93A2-4C21-B7CD-3DAA4B8899FA}"/>
                  </a:ext>
                </a:extLst>
              </p:cNvPr>
              <p:cNvSpPr txBox="1"/>
              <p:nvPr/>
            </p:nvSpPr>
            <p:spPr>
              <a:xfrm rot="16200000">
                <a:off x="1047696" y="4112926"/>
                <a:ext cx="2171588" cy="969496"/>
              </a:xfrm>
              <a:prstGeom prst="rect">
                <a:avLst/>
              </a:prstGeom>
              <a:noFill/>
            </p:spPr>
            <p:txBody>
              <a:bodyPr wrap="square" rtlCol="0">
                <a:spAutoFit/>
              </a:bodyPr>
              <a:lstStyle/>
              <a:p>
                <a:pPr algn="ctr"/>
                <a:r>
                  <a:rPr lang="en-US" sz="1600" dirty="0">
                    <a:solidFill>
                      <a:srgbClr val="002060"/>
                    </a:solidFill>
                    <a:latin typeface="Lucida Bright" panose="02040602050505020304" pitchFamily="18" charset="0"/>
                  </a:rPr>
                  <a:t>Advance Oxidation and Carbon</a:t>
                </a:r>
              </a:p>
              <a:p>
                <a:pPr algn="ctr"/>
                <a:endParaRPr lang="en-IN" sz="2500" dirty="0">
                  <a:solidFill>
                    <a:srgbClr val="002060"/>
                  </a:solidFill>
                  <a:latin typeface="Lucida Bright" panose="02040602050505020304" pitchFamily="18" charset="0"/>
                </a:endParaRPr>
              </a:p>
            </p:txBody>
          </p:sp>
          <p:pic>
            <p:nvPicPr>
              <p:cNvPr id="3" name="Picture 2">
                <a:extLst>
                  <a:ext uri="{FF2B5EF4-FFF2-40B4-BE49-F238E27FC236}">
                    <a16:creationId xmlns:a16="http://schemas.microsoft.com/office/drawing/2014/main" id="{718DDDB5-4458-4E94-80B2-A0467BFA816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33336" y="1229543"/>
                <a:ext cx="1517500" cy="2423031"/>
              </a:xfrm>
              <a:prstGeom prst="rect">
                <a:avLst/>
              </a:prstGeom>
            </p:spPr>
          </p:pic>
        </p:grpSp>
        <p:pic>
          <p:nvPicPr>
            <p:cNvPr id="7" name="Picture 6">
              <a:extLst>
                <a:ext uri="{FF2B5EF4-FFF2-40B4-BE49-F238E27FC236}">
                  <a16:creationId xmlns:a16="http://schemas.microsoft.com/office/drawing/2014/main" id="{6DCE10B9-36CB-4F0E-B00B-B20569393EC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32289" y="3679641"/>
              <a:ext cx="1517500" cy="1948815"/>
            </a:xfrm>
            <a:prstGeom prst="rect">
              <a:avLst/>
            </a:prstGeom>
          </p:spPr>
        </p:pic>
      </p:grpSp>
      <p:pic>
        <p:nvPicPr>
          <p:cNvPr id="2052" name="Picture 4">
            <a:extLst>
              <a:ext uri="{FF2B5EF4-FFF2-40B4-BE49-F238E27FC236}">
                <a16:creationId xmlns:a16="http://schemas.microsoft.com/office/drawing/2014/main" id="{11FD229A-8B94-4260-8316-A4310FEBCE9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119350" y="4814790"/>
            <a:ext cx="4837670" cy="1812746"/>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a:extLst>
              <a:ext uri="{FF2B5EF4-FFF2-40B4-BE49-F238E27FC236}">
                <a16:creationId xmlns:a16="http://schemas.microsoft.com/office/drawing/2014/main" id="{A8C0AA6D-9E1D-46B5-9228-CADD259C12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957020" y="1136837"/>
            <a:ext cx="5182324" cy="3456380"/>
          </a:xfrm>
          <a:prstGeom prst="rect">
            <a:avLst/>
          </a:prstGeom>
          <a:noFill/>
          <a:extLst>
            <a:ext uri="{909E8E84-426E-40DD-AFC4-6F175D3DCCD1}">
              <a14:hiddenFill xmlns:a14="http://schemas.microsoft.com/office/drawing/2010/main">
                <a:solidFill>
                  <a:srgbClr val="FFFFFF"/>
                </a:solidFill>
              </a14:hiddenFill>
            </a:ext>
          </a:extLst>
        </p:spPr>
      </p:pic>
      <p:pic>
        <p:nvPicPr>
          <p:cNvPr id="2056" name="Picture 8">
            <a:extLst>
              <a:ext uri="{FF2B5EF4-FFF2-40B4-BE49-F238E27FC236}">
                <a16:creationId xmlns:a16="http://schemas.microsoft.com/office/drawing/2014/main" id="{1CCCBE33-ED2E-4111-BDB8-3674230FE46A}"/>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3249" y="4817327"/>
            <a:ext cx="5575152" cy="18076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1634017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084796-6B43-D170-15D1-884A8D797D87}"/>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5AB9F0D9-F3E9-5949-7D18-BF6289F11EEC}"/>
              </a:ext>
            </a:extLst>
          </p:cNvPr>
          <p:cNvSpPr txBox="1"/>
          <p:nvPr/>
        </p:nvSpPr>
        <p:spPr>
          <a:xfrm>
            <a:off x="2359680" y="406400"/>
            <a:ext cx="7472639" cy="861774"/>
          </a:xfrm>
          <a:prstGeom prst="rect">
            <a:avLst/>
          </a:prstGeom>
          <a:noFill/>
        </p:spPr>
        <p:txBody>
          <a:bodyPr wrap="square" rtlCol="0">
            <a:spAutoFit/>
          </a:bodyPr>
          <a:lstStyle/>
          <a:p>
            <a:pPr algn="ctr"/>
            <a:r>
              <a:rPr lang="en-US" sz="2500" dirty="0">
                <a:latin typeface="Lucida Bright" panose="02040602050505020304" pitchFamily="18" charset="0"/>
              </a:rPr>
              <a:t>Reverse osmosis (RO)</a:t>
            </a:r>
          </a:p>
          <a:p>
            <a:pPr algn="ctr"/>
            <a:endParaRPr lang="en-IN" sz="2500" dirty="0">
              <a:latin typeface="Lucida Bright" panose="02040602050505020304" pitchFamily="18" charset="0"/>
            </a:endParaRPr>
          </a:p>
        </p:txBody>
      </p:sp>
      <p:cxnSp>
        <p:nvCxnSpPr>
          <p:cNvPr id="4" name="Straight Connector 3">
            <a:extLst>
              <a:ext uri="{FF2B5EF4-FFF2-40B4-BE49-F238E27FC236}">
                <a16:creationId xmlns:a16="http://schemas.microsoft.com/office/drawing/2014/main" id="{4C046CD9-16E4-B340-2CB5-2B7468447AE6}"/>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8D7932D-62AC-7DE6-38D2-F2AB5CF5718C}"/>
              </a:ext>
            </a:extLst>
          </p:cNvPr>
          <p:cNvSpPr txBox="1"/>
          <p:nvPr/>
        </p:nvSpPr>
        <p:spPr>
          <a:xfrm>
            <a:off x="546099" y="227385"/>
            <a:ext cx="3266209" cy="861774"/>
          </a:xfrm>
          <a:prstGeom prst="rect">
            <a:avLst/>
          </a:prstGeom>
          <a:noFill/>
        </p:spPr>
        <p:txBody>
          <a:bodyPr wrap="square" rtlCol="0">
            <a:spAutoFit/>
          </a:bodyPr>
          <a:lstStyle/>
          <a:p>
            <a:r>
              <a:rPr lang="en-US" sz="5000" dirty="0">
                <a:solidFill>
                  <a:srgbClr val="002060"/>
                </a:solidFill>
              </a:rPr>
              <a:t>Stage: 6</a:t>
            </a:r>
            <a:endParaRPr lang="en-IN" sz="5000" dirty="0">
              <a:solidFill>
                <a:srgbClr val="002060"/>
              </a:solidFill>
            </a:endParaRPr>
          </a:p>
        </p:txBody>
      </p:sp>
      <p:grpSp>
        <p:nvGrpSpPr>
          <p:cNvPr id="6" name="Group 5">
            <a:extLst>
              <a:ext uri="{FF2B5EF4-FFF2-40B4-BE49-F238E27FC236}">
                <a16:creationId xmlns:a16="http://schemas.microsoft.com/office/drawing/2014/main" id="{23E34963-FED2-ECC0-67BA-1DEDC45BDEE4}"/>
              </a:ext>
            </a:extLst>
          </p:cNvPr>
          <p:cNvGrpSpPr/>
          <p:nvPr/>
        </p:nvGrpSpPr>
        <p:grpSpPr>
          <a:xfrm>
            <a:off x="8580582" y="1200731"/>
            <a:ext cx="3268517" cy="4318476"/>
            <a:chOff x="4702804" y="2338"/>
            <a:chExt cx="2786391" cy="4930127"/>
          </a:xfrm>
        </p:grpSpPr>
        <p:sp>
          <p:nvSpPr>
            <p:cNvPr id="7" name="Rectangle: Rounded Corners 6">
              <a:extLst>
                <a:ext uri="{FF2B5EF4-FFF2-40B4-BE49-F238E27FC236}">
                  <a16:creationId xmlns:a16="http://schemas.microsoft.com/office/drawing/2014/main" id="{0F2EB7EE-07B8-ED56-AC4E-D5A1432859D0}"/>
                </a:ext>
              </a:extLst>
            </p:cNvPr>
            <p:cNvSpPr/>
            <p:nvPr/>
          </p:nvSpPr>
          <p:spPr>
            <a:xfrm>
              <a:off x="4702804" y="972505"/>
              <a:ext cx="2786391" cy="981035"/>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Two Stage High-pressure RO</a:t>
              </a:r>
              <a:endParaRPr lang="en-IN" sz="1800" baseline="-25000" dirty="0"/>
            </a:p>
          </p:txBody>
        </p:sp>
        <p:sp>
          <p:nvSpPr>
            <p:cNvPr id="9" name="Rectangle: Rounded Corners 8">
              <a:extLst>
                <a:ext uri="{FF2B5EF4-FFF2-40B4-BE49-F238E27FC236}">
                  <a16:creationId xmlns:a16="http://schemas.microsoft.com/office/drawing/2014/main" id="{4D73B980-A640-8985-F21A-2C81313C827F}"/>
                </a:ext>
              </a:extLst>
            </p:cNvPr>
            <p:cNvSpPr/>
            <p:nvPr/>
          </p:nvSpPr>
          <p:spPr>
            <a:xfrm>
              <a:off x="4702804" y="2957918"/>
              <a:ext cx="2786391" cy="981036"/>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Energy Recovery Device (ERD)</a:t>
              </a:r>
              <a:endParaRPr lang="en-IN" sz="1800" dirty="0"/>
            </a:p>
          </p:txBody>
        </p:sp>
        <p:sp>
          <p:nvSpPr>
            <p:cNvPr id="10" name="Arrow: Right 9">
              <a:extLst>
                <a:ext uri="{FF2B5EF4-FFF2-40B4-BE49-F238E27FC236}">
                  <a16:creationId xmlns:a16="http://schemas.microsoft.com/office/drawing/2014/main" id="{7D2FB60F-E759-B6BA-9BDB-7B4DCD018104}"/>
                </a:ext>
              </a:extLst>
            </p:cNvPr>
            <p:cNvSpPr/>
            <p:nvPr/>
          </p:nvSpPr>
          <p:spPr>
            <a:xfrm rot="5400000">
              <a:off x="5593418" y="2346146"/>
              <a:ext cx="970166" cy="253380"/>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1" name="Arrow: Right 10">
              <a:extLst>
                <a:ext uri="{FF2B5EF4-FFF2-40B4-BE49-F238E27FC236}">
                  <a16:creationId xmlns:a16="http://schemas.microsoft.com/office/drawing/2014/main" id="{7047169F-B67C-AD71-4818-F475E3172205}"/>
                </a:ext>
              </a:extLst>
            </p:cNvPr>
            <p:cNvSpPr/>
            <p:nvPr/>
          </p:nvSpPr>
          <p:spPr>
            <a:xfrm rot="5400000">
              <a:off x="5593417" y="360731"/>
              <a:ext cx="970166" cy="253380"/>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2" name="Arrow: Right 11">
              <a:extLst>
                <a:ext uri="{FF2B5EF4-FFF2-40B4-BE49-F238E27FC236}">
                  <a16:creationId xmlns:a16="http://schemas.microsoft.com/office/drawing/2014/main" id="{085CF0DF-6F3E-93B5-F9DD-82AF12F5F263}"/>
                </a:ext>
              </a:extLst>
            </p:cNvPr>
            <p:cNvSpPr/>
            <p:nvPr/>
          </p:nvSpPr>
          <p:spPr>
            <a:xfrm rot="5400000">
              <a:off x="5610915" y="4320692"/>
              <a:ext cx="970167" cy="253380"/>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grpSp>
      <p:pic>
        <p:nvPicPr>
          <p:cNvPr id="13" name="Picture 12">
            <a:extLst>
              <a:ext uri="{FF2B5EF4-FFF2-40B4-BE49-F238E27FC236}">
                <a16:creationId xmlns:a16="http://schemas.microsoft.com/office/drawing/2014/main" id="{71E15198-4886-1D93-7E5D-25CDDB8CAD83}"/>
              </a:ext>
            </a:extLst>
          </p:cNvPr>
          <p:cNvPicPr>
            <a:picLocks noChangeAspect="1"/>
          </p:cNvPicPr>
          <p:nvPr/>
        </p:nvPicPr>
        <p:blipFill>
          <a:blip r:embed="rId2"/>
          <a:stretch>
            <a:fillRect/>
          </a:stretch>
        </p:blipFill>
        <p:spPr>
          <a:xfrm>
            <a:off x="1458477" y="1089159"/>
            <a:ext cx="5653689" cy="3580244"/>
          </a:xfrm>
          <a:prstGeom prst="rect">
            <a:avLst/>
          </a:prstGeom>
        </p:spPr>
      </p:pic>
      <p:pic>
        <p:nvPicPr>
          <p:cNvPr id="14" name="Picture 13">
            <a:extLst>
              <a:ext uri="{FF2B5EF4-FFF2-40B4-BE49-F238E27FC236}">
                <a16:creationId xmlns:a16="http://schemas.microsoft.com/office/drawing/2014/main" id="{DACC1EB1-A298-3681-7D5A-F44624CEB371}"/>
              </a:ext>
            </a:extLst>
          </p:cNvPr>
          <p:cNvPicPr>
            <a:picLocks noChangeAspect="1"/>
          </p:cNvPicPr>
          <p:nvPr/>
        </p:nvPicPr>
        <p:blipFill>
          <a:blip r:embed="rId3"/>
          <a:stretch>
            <a:fillRect/>
          </a:stretch>
        </p:blipFill>
        <p:spPr>
          <a:xfrm>
            <a:off x="1162050" y="4742561"/>
            <a:ext cx="6605020" cy="2091310"/>
          </a:xfrm>
          <a:prstGeom prst="rect">
            <a:avLst/>
          </a:prstGeom>
        </p:spPr>
      </p:pic>
      <p:sp>
        <p:nvSpPr>
          <p:cNvPr id="15" name="TextBox 14">
            <a:extLst>
              <a:ext uri="{FF2B5EF4-FFF2-40B4-BE49-F238E27FC236}">
                <a16:creationId xmlns:a16="http://schemas.microsoft.com/office/drawing/2014/main" id="{E821404F-BADA-475B-8783-C8E6483D59F4}"/>
              </a:ext>
            </a:extLst>
          </p:cNvPr>
          <p:cNvSpPr txBox="1"/>
          <p:nvPr/>
        </p:nvSpPr>
        <p:spPr>
          <a:xfrm>
            <a:off x="9090983" y="5544753"/>
            <a:ext cx="2544933" cy="1092607"/>
          </a:xfrm>
          <a:prstGeom prst="rect">
            <a:avLst/>
          </a:prstGeom>
          <a:noFill/>
        </p:spPr>
        <p:txBody>
          <a:bodyPr wrap="square" rtlCol="0">
            <a:spAutoFit/>
          </a:bodyPr>
          <a:lstStyle/>
          <a:p>
            <a:pPr algn="ctr"/>
            <a:r>
              <a:rPr lang="en-US" sz="2000" dirty="0">
                <a:latin typeface="Lucida Bright" panose="02040602050505020304" pitchFamily="18" charset="0"/>
              </a:rPr>
              <a:t>Reverse osmosis (RO)</a:t>
            </a:r>
          </a:p>
          <a:p>
            <a:pPr algn="ctr"/>
            <a:endParaRPr lang="en-IN" sz="2500" dirty="0">
              <a:latin typeface="Lucida Bright" panose="02040602050505020304" pitchFamily="18" charset="0"/>
            </a:endParaRPr>
          </a:p>
        </p:txBody>
      </p:sp>
    </p:spTree>
    <p:extLst>
      <p:ext uri="{BB962C8B-B14F-4D97-AF65-F5344CB8AC3E}">
        <p14:creationId xmlns:p14="http://schemas.microsoft.com/office/powerpoint/2010/main" val="2941190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E58655-876E-A81A-4C12-F7545DE2F3B8}"/>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CDC73D59-C369-3213-84AA-F4DB83FE87A7}"/>
              </a:ext>
            </a:extLst>
          </p:cNvPr>
          <p:cNvSpPr txBox="1"/>
          <p:nvPr/>
        </p:nvSpPr>
        <p:spPr>
          <a:xfrm>
            <a:off x="1847850" y="356969"/>
            <a:ext cx="8496300" cy="861774"/>
          </a:xfrm>
          <a:prstGeom prst="rect">
            <a:avLst/>
          </a:prstGeom>
          <a:noFill/>
        </p:spPr>
        <p:txBody>
          <a:bodyPr wrap="square" rtlCol="0">
            <a:spAutoFit/>
          </a:bodyPr>
          <a:lstStyle/>
          <a:p>
            <a:pPr algn="ctr"/>
            <a:r>
              <a:rPr lang="en-US" sz="2500" dirty="0">
                <a:solidFill>
                  <a:srgbClr val="002060"/>
                </a:solidFill>
                <a:latin typeface="Lucida Bright" panose="02040602050505020304" pitchFamily="18" charset="0"/>
              </a:rPr>
              <a:t>Brine Treatment(ZLD)</a:t>
            </a:r>
          </a:p>
          <a:p>
            <a:pPr algn="ctr"/>
            <a:endParaRPr lang="en-IN" sz="2500" dirty="0">
              <a:solidFill>
                <a:srgbClr val="002060"/>
              </a:solidFill>
              <a:latin typeface="Lucida Bright" panose="02040602050505020304" pitchFamily="18" charset="0"/>
            </a:endParaRPr>
          </a:p>
        </p:txBody>
      </p:sp>
      <p:cxnSp>
        <p:nvCxnSpPr>
          <p:cNvPr id="4" name="Straight Connector 3">
            <a:extLst>
              <a:ext uri="{FF2B5EF4-FFF2-40B4-BE49-F238E27FC236}">
                <a16:creationId xmlns:a16="http://schemas.microsoft.com/office/drawing/2014/main" id="{E1E07DF2-10C5-43C2-63A0-B43422C41C7E}"/>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D20D1758-4D7F-5490-485E-39562E5089E7}"/>
              </a:ext>
            </a:extLst>
          </p:cNvPr>
          <p:cNvSpPr txBox="1"/>
          <p:nvPr/>
        </p:nvSpPr>
        <p:spPr>
          <a:xfrm>
            <a:off x="546099" y="223005"/>
            <a:ext cx="2979882" cy="861774"/>
          </a:xfrm>
          <a:prstGeom prst="rect">
            <a:avLst/>
          </a:prstGeom>
          <a:noFill/>
        </p:spPr>
        <p:txBody>
          <a:bodyPr wrap="square" rtlCol="0">
            <a:spAutoFit/>
          </a:bodyPr>
          <a:lstStyle/>
          <a:p>
            <a:r>
              <a:rPr lang="en-US" sz="5000" dirty="0">
                <a:solidFill>
                  <a:srgbClr val="002060"/>
                </a:solidFill>
              </a:rPr>
              <a:t>Stage: 7</a:t>
            </a:r>
            <a:endParaRPr lang="en-IN" sz="5000" dirty="0">
              <a:solidFill>
                <a:srgbClr val="002060"/>
              </a:solidFill>
            </a:endParaRPr>
          </a:p>
        </p:txBody>
      </p:sp>
      <p:pic>
        <p:nvPicPr>
          <p:cNvPr id="13" name="Picture 2">
            <a:extLst>
              <a:ext uri="{FF2B5EF4-FFF2-40B4-BE49-F238E27FC236}">
                <a16:creationId xmlns:a16="http://schemas.microsoft.com/office/drawing/2014/main" id="{188C697D-486A-3FE6-BFF8-179FC8871FF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6099" y="1084779"/>
            <a:ext cx="8030241" cy="5727364"/>
          </a:xfrm>
          <a:prstGeom prst="rect">
            <a:avLst/>
          </a:prstGeom>
          <a:noFill/>
          <a:extLst>
            <a:ext uri="{909E8E84-426E-40DD-AFC4-6F175D3DCCD1}">
              <a14:hiddenFill xmlns:a14="http://schemas.microsoft.com/office/drawing/2010/main">
                <a:solidFill>
                  <a:srgbClr val="FFFFFF"/>
                </a:solidFill>
              </a14:hiddenFill>
            </a:ext>
          </a:extLst>
        </p:spPr>
      </p:pic>
      <p:grpSp>
        <p:nvGrpSpPr>
          <p:cNvPr id="2" name="Group 1">
            <a:extLst>
              <a:ext uri="{FF2B5EF4-FFF2-40B4-BE49-F238E27FC236}">
                <a16:creationId xmlns:a16="http://schemas.microsoft.com/office/drawing/2014/main" id="{F435141C-AB5E-4373-8CFF-E8E7A2192CFB}"/>
              </a:ext>
            </a:extLst>
          </p:cNvPr>
          <p:cNvGrpSpPr/>
          <p:nvPr/>
        </p:nvGrpSpPr>
        <p:grpSpPr>
          <a:xfrm>
            <a:off x="8723472" y="1485015"/>
            <a:ext cx="3468528" cy="5016016"/>
            <a:chOff x="9029844" y="1865075"/>
            <a:chExt cx="3093574" cy="4545434"/>
          </a:xfrm>
        </p:grpSpPr>
        <p:grpSp>
          <p:nvGrpSpPr>
            <p:cNvPr id="6" name="Group 5">
              <a:extLst>
                <a:ext uri="{FF2B5EF4-FFF2-40B4-BE49-F238E27FC236}">
                  <a16:creationId xmlns:a16="http://schemas.microsoft.com/office/drawing/2014/main" id="{4BFE646C-B473-04C6-6B9B-08F2A469BC4E}"/>
                </a:ext>
              </a:extLst>
            </p:cNvPr>
            <p:cNvGrpSpPr/>
            <p:nvPr/>
          </p:nvGrpSpPr>
          <p:grpSpPr>
            <a:xfrm>
              <a:off x="9304166" y="1865075"/>
              <a:ext cx="2544933" cy="3654132"/>
              <a:chOff x="4702804" y="2338"/>
              <a:chExt cx="2786391" cy="4930127"/>
            </a:xfrm>
          </p:grpSpPr>
          <p:sp>
            <p:nvSpPr>
              <p:cNvPr id="7" name="Rectangle: Rounded Corners 6">
                <a:extLst>
                  <a:ext uri="{FF2B5EF4-FFF2-40B4-BE49-F238E27FC236}">
                    <a16:creationId xmlns:a16="http://schemas.microsoft.com/office/drawing/2014/main" id="{DA3F700D-F788-FDEB-3192-8431CF0CD4AE}"/>
                  </a:ext>
                </a:extLst>
              </p:cNvPr>
              <p:cNvSpPr/>
              <p:nvPr/>
            </p:nvSpPr>
            <p:spPr>
              <a:xfrm>
                <a:off x="4702804" y="972505"/>
                <a:ext cx="2786391" cy="981035"/>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MVR Evaporator</a:t>
                </a:r>
                <a:endParaRPr lang="en-IN" sz="1800" baseline="-25000" dirty="0"/>
              </a:p>
            </p:txBody>
          </p:sp>
          <p:sp>
            <p:nvSpPr>
              <p:cNvPr id="9" name="Rectangle: Rounded Corners 8">
                <a:extLst>
                  <a:ext uri="{FF2B5EF4-FFF2-40B4-BE49-F238E27FC236}">
                    <a16:creationId xmlns:a16="http://schemas.microsoft.com/office/drawing/2014/main" id="{310A8A92-173F-38B3-4F0F-9CCA35051F5E}"/>
                  </a:ext>
                </a:extLst>
              </p:cNvPr>
              <p:cNvSpPr/>
              <p:nvPr/>
            </p:nvSpPr>
            <p:spPr>
              <a:xfrm>
                <a:off x="4702804" y="2957918"/>
                <a:ext cx="2786391" cy="981036"/>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Crystallizer</a:t>
                </a:r>
                <a:endParaRPr lang="en-IN" sz="1800" dirty="0"/>
              </a:p>
            </p:txBody>
          </p:sp>
          <p:sp>
            <p:nvSpPr>
              <p:cNvPr id="10" name="Arrow: Right 9">
                <a:extLst>
                  <a:ext uri="{FF2B5EF4-FFF2-40B4-BE49-F238E27FC236}">
                    <a16:creationId xmlns:a16="http://schemas.microsoft.com/office/drawing/2014/main" id="{10397A6E-859C-D35E-A0E1-48C4E1D5996B}"/>
                  </a:ext>
                </a:extLst>
              </p:cNvPr>
              <p:cNvSpPr/>
              <p:nvPr/>
            </p:nvSpPr>
            <p:spPr>
              <a:xfrm rot="5400000">
                <a:off x="5593418" y="2346146"/>
                <a:ext cx="970166" cy="253380"/>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1" name="Arrow: Right 10">
                <a:extLst>
                  <a:ext uri="{FF2B5EF4-FFF2-40B4-BE49-F238E27FC236}">
                    <a16:creationId xmlns:a16="http://schemas.microsoft.com/office/drawing/2014/main" id="{7E2123BD-8ABC-906A-B215-40254BDEB6B5}"/>
                  </a:ext>
                </a:extLst>
              </p:cNvPr>
              <p:cNvSpPr/>
              <p:nvPr/>
            </p:nvSpPr>
            <p:spPr>
              <a:xfrm rot="5400000">
                <a:off x="5593417" y="360731"/>
                <a:ext cx="970166" cy="253380"/>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2" name="Arrow: Right 11">
                <a:extLst>
                  <a:ext uri="{FF2B5EF4-FFF2-40B4-BE49-F238E27FC236}">
                    <a16:creationId xmlns:a16="http://schemas.microsoft.com/office/drawing/2014/main" id="{152D2E13-2F01-9C5C-2FE4-BAC845943585}"/>
                  </a:ext>
                </a:extLst>
              </p:cNvPr>
              <p:cNvSpPr/>
              <p:nvPr/>
            </p:nvSpPr>
            <p:spPr>
              <a:xfrm rot="5400000">
                <a:off x="5610915" y="4320692"/>
                <a:ext cx="970167" cy="253380"/>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grpSp>
        <p:sp>
          <p:nvSpPr>
            <p:cNvPr id="14" name="TextBox 13">
              <a:extLst>
                <a:ext uri="{FF2B5EF4-FFF2-40B4-BE49-F238E27FC236}">
                  <a16:creationId xmlns:a16="http://schemas.microsoft.com/office/drawing/2014/main" id="{843F232E-359E-4B38-95FA-20108B5A1ED9}"/>
                </a:ext>
              </a:extLst>
            </p:cNvPr>
            <p:cNvSpPr txBox="1"/>
            <p:nvPr/>
          </p:nvSpPr>
          <p:spPr>
            <a:xfrm>
              <a:off x="9029844" y="5548735"/>
              <a:ext cx="3093574" cy="861774"/>
            </a:xfrm>
            <a:prstGeom prst="rect">
              <a:avLst/>
            </a:prstGeom>
            <a:noFill/>
          </p:spPr>
          <p:txBody>
            <a:bodyPr wrap="square" rtlCol="0">
              <a:spAutoFit/>
            </a:bodyPr>
            <a:lstStyle/>
            <a:p>
              <a:pPr algn="ctr"/>
              <a:r>
                <a:rPr lang="en-US" sz="2000" dirty="0">
                  <a:solidFill>
                    <a:srgbClr val="002060"/>
                  </a:solidFill>
                  <a:latin typeface="Lucida Bright" panose="02040602050505020304" pitchFamily="18" charset="0"/>
                </a:rPr>
                <a:t>Brine Treatment(ZLD</a:t>
              </a:r>
              <a:r>
                <a:rPr lang="en-US" sz="2500" dirty="0">
                  <a:solidFill>
                    <a:srgbClr val="002060"/>
                  </a:solidFill>
                  <a:latin typeface="Lucida Bright" panose="02040602050505020304" pitchFamily="18" charset="0"/>
                </a:rPr>
                <a:t>)</a:t>
              </a:r>
            </a:p>
            <a:p>
              <a:pPr algn="ctr"/>
              <a:endParaRPr lang="en-IN" sz="2500" dirty="0">
                <a:solidFill>
                  <a:srgbClr val="002060"/>
                </a:solidFill>
                <a:latin typeface="Lucida Bright" panose="02040602050505020304" pitchFamily="18" charset="0"/>
              </a:endParaRPr>
            </a:p>
          </p:txBody>
        </p:sp>
      </p:grpSp>
    </p:spTree>
    <p:extLst>
      <p:ext uri="{BB962C8B-B14F-4D97-AF65-F5344CB8AC3E}">
        <p14:creationId xmlns:p14="http://schemas.microsoft.com/office/powerpoint/2010/main" val="328339189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5D163C-98C6-3790-DADA-31059C0696B3}"/>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9A261A8F-3D96-DD4F-A48A-F2E2439E5DB7}"/>
              </a:ext>
            </a:extLst>
          </p:cNvPr>
          <p:cNvSpPr txBox="1"/>
          <p:nvPr/>
        </p:nvSpPr>
        <p:spPr>
          <a:xfrm>
            <a:off x="2019300" y="489318"/>
            <a:ext cx="8153400" cy="861774"/>
          </a:xfrm>
          <a:prstGeom prst="rect">
            <a:avLst/>
          </a:prstGeom>
          <a:noFill/>
        </p:spPr>
        <p:txBody>
          <a:bodyPr wrap="square" rtlCol="0">
            <a:spAutoFit/>
          </a:bodyPr>
          <a:lstStyle/>
          <a:p>
            <a:pPr algn="ctr"/>
            <a:r>
              <a:rPr lang="en-US" sz="2500" dirty="0">
                <a:solidFill>
                  <a:srgbClr val="002060"/>
                </a:solidFill>
                <a:latin typeface="Lucida Bright" panose="02040602050505020304" pitchFamily="18" charset="0"/>
              </a:rPr>
              <a:t>Sludge Management</a:t>
            </a:r>
          </a:p>
          <a:p>
            <a:pPr algn="ctr"/>
            <a:endParaRPr lang="en-IN" sz="2500" dirty="0">
              <a:solidFill>
                <a:srgbClr val="002060"/>
              </a:solidFill>
              <a:latin typeface="Lucida Bright" panose="02040602050505020304" pitchFamily="18" charset="0"/>
            </a:endParaRPr>
          </a:p>
        </p:txBody>
      </p:sp>
      <p:cxnSp>
        <p:nvCxnSpPr>
          <p:cNvPr id="4" name="Straight Connector 3">
            <a:extLst>
              <a:ext uri="{FF2B5EF4-FFF2-40B4-BE49-F238E27FC236}">
                <a16:creationId xmlns:a16="http://schemas.microsoft.com/office/drawing/2014/main" id="{BCB4E9BB-7F1E-D505-C490-3DD0D7CCA922}"/>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1BC20EA6-6AF8-EA91-607C-7F0625F9059D}"/>
              </a:ext>
            </a:extLst>
          </p:cNvPr>
          <p:cNvSpPr txBox="1"/>
          <p:nvPr/>
        </p:nvSpPr>
        <p:spPr>
          <a:xfrm>
            <a:off x="461400" y="302203"/>
            <a:ext cx="2961409" cy="861774"/>
          </a:xfrm>
          <a:prstGeom prst="rect">
            <a:avLst/>
          </a:prstGeom>
          <a:noFill/>
        </p:spPr>
        <p:txBody>
          <a:bodyPr wrap="square" rtlCol="0">
            <a:spAutoFit/>
          </a:bodyPr>
          <a:lstStyle/>
          <a:p>
            <a:r>
              <a:rPr lang="en-US" sz="5000" dirty="0">
                <a:solidFill>
                  <a:srgbClr val="002060"/>
                </a:solidFill>
              </a:rPr>
              <a:t>Stage: 8</a:t>
            </a:r>
            <a:endParaRPr lang="en-IN" sz="5000" dirty="0">
              <a:solidFill>
                <a:srgbClr val="002060"/>
              </a:solidFill>
            </a:endParaRPr>
          </a:p>
        </p:txBody>
      </p:sp>
      <p:pic>
        <p:nvPicPr>
          <p:cNvPr id="13" name="Picture 12">
            <a:extLst>
              <a:ext uri="{FF2B5EF4-FFF2-40B4-BE49-F238E27FC236}">
                <a16:creationId xmlns:a16="http://schemas.microsoft.com/office/drawing/2014/main" id="{79CA79C2-2B56-ECC7-9BA1-0E458BDC9A31}"/>
              </a:ext>
            </a:extLst>
          </p:cNvPr>
          <p:cNvPicPr>
            <a:picLocks noChangeAspect="1"/>
          </p:cNvPicPr>
          <p:nvPr/>
        </p:nvPicPr>
        <p:blipFill>
          <a:blip r:embed="rId2"/>
          <a:stretch>
            <a:fillRect/>
          </a:stretch>
        </p:blipFill>
        <p:spPr>
          <a:xfrm>
            <a:off x="461400" y="1538878"/>
            <a:ext cx="8020891" cy="4444638"/>
          </a:xfrm>
          <a:prstGeom prst="rect">
            <a:avLst/>
          </a:prstGeom>
        </p:spPr>
      </p:pic>
      <p:grpSp>
        <p:nvGrpSpPr>
          <p:cNvPr id="2" name="Group 1">
            <a:extLst>
              <a:ext uri="{FF2B5EF4-FFF2-40B4-BE49-F238E27FC236}">
                <a16:creationId xmlns:a16="http://schemas.microsoft.com/office/drawing/2014/main" id="{4B95A721-EF0C-4AAA-BA36-79C7DFAB1BDA}"/>
              </a:ext>
            </a:extLst>
          </p:cNvPr>
          <p:cNvGrpSpPr/>
          <p:nvPr/>
        </p:nvGrpSpPr>
        <p:grpSpPr>
          <a:xfrm>
            <a:off x="8482291" y="1538878"/>
            <a:ext cx="3655412" cy="4983317"/>
            <a:chOff x="8957652" y="1865075"/>
            <a:chExt cx="3237958" cy="4470220"/>
          </a:xfrm>
        </p:grpSpPr>
        <p:grpSp>
          <p:nvGrpSpPr>
            <p:cNvPr id="6" name="Group 5">
              <a:extLst>
                <a:ext uri="{FF2B5EF4-FFF2-40B4-BE49-F238E27FC236}">
                  <a16:creationId xmlns:a16="http://schemas.microsoft.com/office/drawing/2014/main" id="{5C8A8FD9-0686-FA09-EC83-2EF23A8E111A}"/>
                </a:ext>
              </a:extLst>
            </p:cNvPr>
            <p:cNvGrpSpPr/>
            <p:nvPr/>
          </p:nvGrpSpPr>
          <p:grpSpPr>
            <a:xfrm>
              <a:off x="9304166" y="1865075"/>
              <a:ext cx="2544933" cy="3654132"/>
              <a:chOff x="4702804" y="2338"/>
              <a:chExt cx="2786391" cy="4930127"/>
            </a:xfrm>
          </p:grpSpPr>
          <p:sp>
            <p:nvSpPr>
              <p:cNvPr id="7" name="Rectangle: Rounded Corners 6">
                <a:extLst>
                  <a:ext uri="{FF2B5EF4-FFF2-40B4-BE49-F238E27FC236}">
                    <a16:creationId xmlns:a16="http://schemas.microsoft.com/office/drawing/2014/main" id="{D6284D9C-0EFD-78CC-BDE8-FE782C9E6BDD}"/>
                  </a:ext>
                </a:extLst>
              </p:cNvPr>
              <p:cNvSpPr/>
              <p:nvPr/>
            </p:nvSpPr>
            <p:spPr>
              <a:xfrm>
                <a:off x="4702804" y="972505"/>
                <a:ext cx="2786391" cy="981035"/>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Filter Press</a:t>
                </a:r>
                <a:endParaRPr lang="en-IN" sz="1800" baseline="-25000" dirty="0"/>
              </a:p>
            </p:txBody>
          </p:sp>
          <p:sp>
            <p:nvSpPr>
              <p:cNvPr id="9" name="Rectangle: Rounded Corners 8">
                <a:extLst>
                  <a:ext uri="{FF2B5EF4-FFF2-40B4-BE49-F238E27FC236}">
                    <a16:creationId xmlns:a16="http://schemas.microsoft.com/office/drawing/2014/main" id="{B0EE2A60-0B6C-1D0B-1945-8A41CAF9DB07}"/>
                  </a:ext>
                </a:extLst>
              </p:cNvPr>
              <p:cNvSpPr/>
              <p:nvPr/>
            </p:nvSpPr>
            <p:spPr>
              <a:xfrm>
                <a:off x="4702804" y="2957918"/>
                <a:ext cx="2786391" cy="981036"/>
              </a:xfrm>
              <a:prstGeom prst="roundRect">
                <a:avLst/>
              </a:prstGeom>
              <a:solidFill>
                <a:schemeClr val="accent5">
                  <a:lumMod val="50000"/>
                </a:schemeClr>
              </a:solidFill>
              <a:ln w="25400">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800" dirty="0"/>
                  <a:t>Sludge Drying Beds</a:t>
                </a:r>
                <a:endParaRPr lang="en-IN" sz="1800" dirty="0"/>
              </a:p>
            </p:txBody>
          </p:sp>
          <p:sp>
            <p:nvSpPr>
              <p:cNvPr id="10" name="Arrow: Right 9">
                <a:extLst>
                  <a:ext uri="{FF2B5EF4-FFF2-40B4-BE49-F238E27FC236}">
                    <a16:creationId xmlns:a16="http://schemas.microsoft.com/office/drawing/2014/main" id="{7DC3D947-EBF8-637B-70BC-6FFBBFFBFF01}"/>
                  </a:ext>
                </a:extLst>
              </p:cNvPr>
              <p:cNvSpPr/>
              <p:nvPr/>
            </p:nvSpPr>
            <p:spPr>
              <a:xfrm rot="5400000">
                <a:off x="5593418" y="2346146"/>
                <a:ext cx="970166" cy="253380"/>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1" name="Arrow: Right 10">
                <a:extLst>
                  <a:ext uri="{FF2B5EF4-FFF2-40B4-BE49-F238E27FC236}">
                    <a16:creationId xmlns:a16="http://schemas.microsoft.com/office/drawing/2014/main" id="{88801474-FF5A-49FF-D0B6-876499369AEE}"/>
                  </a:ext>
                </a:extLst>
              </p:cNvPr>
              <p:cNvSpPr/>
              <p:nvPr/>
            </p:nvSpPr>
            <p:spPr>
              <a:xfrm rot="5400000">
                <a:off x="5593417" y="360731"/>
                <a:ext cx="970166" cy="253380"/>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12" name="Arrow: Right 11">
                <a:extLst>
                  <a:ext uri="{FF2B5EF4-FFF2-40B4-BE49-F238E27FC236}">
                    <a16:creationId xmlns:a16="http://schemas.microsoft.com/office/drawing/2014/main" id="{357EB127-55C3-98FA-D03D-210D841BAF73}"/>
                  </a:ext>
                </a:extLst>
              </p:cNvPr>
              <p:cNvSpPr/>
              <p:nvPr/>
            </p:nvSpPr>
            <p:spPr>
              <a:xfrm rot="5400000">
                <a:off x="5610915" y="4320692"/>
                <a:ext cx="970167" cy="253380"/>
              </a:xfrm>
              <a:prstGeom prst="rightArrow">
                <a:avLst/>
              </a:prstGeom>
              <a:solidFill>
                <a:schemeClr val="accent5">
                  <a:lumMod val="75000"/>
                </a:schemeClr>
              </a:solidFill>
              <a:ln>
                <a:solidFill>
                  <a:schemeClr val="accent5">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sz="1200"/>
              </a:p>
            </p:txBody>
          </p:sp>
        </p:grpSp>
        <p:sp>
          <p:nvSpPr>
            <p:cNvPr id="14" name="TextBox 13">
              <a:extLst>
                <a:ext uri="{FF2B5EF4-FFF2-40B4-BE49-F238E27FC236}">
                  <a16:creationId xmlns:a16="http://schemas.microsoft.com/office/drawing/2014/main" id="{89D120B7-E274-476C-BB8B-7DC42884592F}"/>
                </a:ext>
              </a:extLst>
            </p:cNvPr>
            <p:cNvSpPr txBox="1"/>
            <p:nvPr/>
          </p:nvSpPr>
          <p:spPr>
            <a:xfrm>
              <a:off x="8957652" y="5550465"/>
              <a:ext cx="3237958" cy="784830"/>
            </a:xfrm>
            <a:prstGeom prst="rect">
              <a:avLst/>
            </a:prstGeom>
            <a:noFill/>
          </p:spPr>
          <p:txBody>
            <a:bodyPr wrap="square" rtlCol="0">
              <a:spAutoFit/>
            </a:bodyPr>
            <a:lstStyle/>
            <a:p>
              <a:pPr algn="ctr"/>
              <a:r>
                <a:rPr lang="en-US" sz="2000" dirty="0">
                  <a:solidFill>
                    <a:srgbClr val="002060"/>
                  </a:solidFill>
                  <a:latin typeface="Lucida Bright" panose="02040602050505020304" pitchFamily="18" charset="0"/>
                </a:rPr>
                <a:t>Sludge Management</a:t>
              </a:r>
            </a:p>
            <a:p>
              <a:pPr algn="ctr"/>
              <a:endParaRPr lang="en-IN" sz="2500" dirty="0">
                <a:solidFill>
                  <a:srgbClr val="002060"/>
                </a:solidFill>
                <a:latin typeface="Lucida Bright" panose="02040602050505020304" pitchFamily="18" charset="0"/>
              </a:endParaRPr>
            </a:p>
          </p:txBody>
        </p:sp>
      </p:grpSp>
    </p:spTree>
    <p:extLst>
      <p:ext uri="{BB962C8B-B14F-4D97-AF65-F5344CB8AC3E}">
        <p14:creationId xmlns:p14="http://schemas.microsoft.com/office/powerpoint/2010/main" val="261550773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C58B2C1-1DD2-B03F-DA2D-3D3F25E77371}"/>
              </a:ext>
            </a:extLst>
          </p:cNvPr>
          <p:cNvSpPr txBox="1"/>
          <p:nvPr/>
        </p:nvSpPr>
        <p:spPr>
          <a:xfrm>
            <a:off x="1130300" y="538946"/>
            <a:ext cx="6705600" cy="477054"/>
          </a:xfrm>
          <a:prstGeom prst="rect">
            <a:avLst/>
          </a:prstGeom>
          <a:noFill/>
        </p:spPr>
        <p:txBody>
          <a:bodyPr wrap="square" rtlCol="0">
            <a:spAutoFit/>
          </a:bodyPr>
          <a:lstStyle/>
          <a:p>
            <a:r>
              <a:rPr lang="en-US" sz="2500" dirty="0">
                <a:solidFill>
                  <a:srgbClr val="002060"/>
                </a:solidFill>
                <a:latin typeface="Lucida Bright" panose="02040602050505020304" pitchFamily="18" charset="0"/>
              </a:rPr>
              <a:t>Phase 2 :</a:t>
            </a:r>
            <a:endParaRPr lang="en-IN" sz="2500" dirty="0">
              <a:solidFill>
                <a:srgbClr val="002060"/>
              </a:solidFill>
              <a:latin typeface="Lucida Bright" panose="02040602050505020304" pitchFamily="18" charset="0"/>
            </a:endParaRPr>
          </a:p>
        </p:txBody>
      </p:sp>
      <p:cxnSp>
        <p:nvCxnSpPr>
          <p:cNvPr id="5" name="Straight Connector 4">
            <a:extLst>
              <a:ext uri="{FF2B5EF4-FFF2-40B4-BE49-F238E27FC236}">
                <a16:creationId xmlns:a16="http://schemas.microsoft.com/office/drawing/2014/main" id="{53D615B1-05D7-904C-F13A-20941A55BDBA}"/>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3" name="TextBox 2">
            <a:extLst>
              <a:ext uri="{FF2B5EF4-FFF2-40B4-BE49-F238E27FC236}">
                <a16:creationId xmlns:a16="http://schemas.microsoft.com/office/drawing/2014/main" id="{BC0BBC65-4D04-13AA-2053-CEC23792D808}"/>
              </a:ext>
            </a:extLst>
          </p:cNvPr>
          <p:cNvSpPr txBox="1"/>
          <p:nvPr/>
        </p:nvSpPr>
        <p:spPr>
          <a:xfrm>
            <a:off x="453737" y="1016000"/>
            <a:ext cx="10454054" cy="1938992"/>
          </a:xfrm>
          <a:prstGeom prst="rect">
            <a:avLst/>
          </a:prstGeom>
          <a:noFill/>
        </p:spPr>
        <p:txBody>
          <a:bodyPr wrap="square" rtlCol="0">
            <a:spAutoFit/>
          </a:bodyPr>
          <a:lstStyle/>
          <a:p>
            <a:r>
              <a:rPr lang="en-IN" sz="2400" dirty="0">
                <a:latin typeface="Lucida Bright" panose="02040602050505020304" pitchFamily="18" charset="0"/>
              </a:rPr>
              <a:t>In phase two, expanding upon the evaporation and crystallisation capacity and testing automation strategies. In extending upon the pilot plant implementation to full scale implementation and process optimization. We implemented optimization strategies and generated data trends which are as follows:</a:t>
            </a:r>
          </a:p>
        </p:txBody>
      </p:sp>
      <p:pic>
        <p:nvPicPr>
          <p:cNvPr id="6" name="Picture 2">
            <a:extLst>
              <a:ext uri="{FF2B5EF4-FFF2-40B4-BE49-F238E27FC236}">
                <a16:creationId xmlns:a16="http://schemas.microsoft.com/office/drawing/2014/main" id="{8A7C7B6D-44AA-4849-92D4-AB3A3AD24A1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9791" y="3038120"/>
            <a:ext cx="5656209" cy="3592049"/>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89164BEB-0813-4E11-921C-D3C7A990F468}"/>
              </a:ext>
            </a:extLst>
          </p:cNvPr>
          <p:cNvSpPr txBox="1"/>
          <p:nvPr/>
        </p:nvSpPr>
        <p:spPr>
          <a:xfrm>
            <a:off x="6339786" y="2710485"/>
            <a:ext cx="4791808" cy="4247317"/>
          </a:xfrm>
          <a:prstGeom prst="rect">
            <a:avLst/>
          </a:prstGeom>
          <a:noFill/>
        </p:spPr>
        <p:txBody>
          <a:bodyPr wrap="square" rtlCol="0">
            <a:spAutoFit/>
          </a:bodyPr>
          <a:lstStyle/>
          <a:p>
            <a:pPr algn="just"/>
            <a:endParaRPr lang="en-IN" dirty="0">
              <a:latin typeface="Lucida Bright" panose="02040602050505020304" pitchFamily="18" charset="0"/>
            </a:endParaRPr>
          </a:p>
          <a:p>
            <a:pPr algn="just"/>
            <a:r>
              <a:rPr lang="en-IN" dirty="0">
                <a:latin typeface="Lucida Bright" panose="02040602050505020304" pitchFamily="18" charset="0"/>
              </a:rPr>
              <a:t>The Graph shows a steady increase in sludge generation as full scale system operates which is compliance with regulations.</a:t>
            </a:r>
          </a:p>
          <a:p>
            <a:pPr algn="just"/>
            <a:endParaRPr lang="en-IN" dirty="0">
              <a:latin typeface="Lucida Bright" panose="02040602050505020304" pitchFamily="18" charset="0"/>
            </a:endParaRPr>
          </a:p>
          <a:p>
            <a:pPr algn="just"/>
            <a:endParaRPr lang="en-IN" dirty="0">
              <a:latin typeface="Lucida Bright" panose="02040602050505020304" pitchFamily="18" charset="0"/>
            </a:endParaRPr>
          </a:p>
          <a:p>
            <a:pPr algn="just"/>
            <a:r>
              <a:rPr lang="en-IN" dirty="0">
                <a:latin typeface="Lucida Bright" panose="02040602050505020304" pitchFamily="18" charset="0"/>
              </a:rPr>
              <a:t>Optimized Sludge and Brine management through enhanced drying beds, mechanical dewatering units and alternative disposal strategies. This ensures compliances with CPCB ZLD regulations while maintaining full scale operations.</a:t>
            </a:r>
          </a:p>
          <a:p>
            <a:endParaRPr lang="en-IN" dirty="0"/>
          </a:p>
        </p:txBody>
      </p:sp>
    </p:spTree>
    <p:extLst>
      <p:ext uri="{BB962C8B-B14F-4D97-AF65-F5344CB8AC3E}">
        <p14:creationId xmlns:p14="http://schemas.microsoft.com/office/powerpoint/2010/main" val="62321941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FB531C9-947F-1360-8CAF-F9D875A7C823}"/>
              </a:ext>
            </a:extLst>
          </p:cNvPr>
          <p:cNvSpPr txBox="1"/>
          <p:nvPr/>
        </p:nvSpPr>
        <p:spPr>
          <a:xfrm>
            <a:off x="1330712" y="3589421"/>
            <a:ext cx="9210907" cy="1754326"/>
          </a:xfrm>
          <a:prstGeom prst="rect">
            <a:avLst/>
          </a:prstGeom>
          <a:noFill/>
        </p:spPr>
        <p:txBody>
          <a:bodyPr wrap="square" rtlCol="0">
            <a:spAutoFit/>
          </a:bodyPr>
          <a:lstStyle/>
          <a:p>
            <a:r>
              <a:rPr lang="en-US" dirty="0"/>
              <a:t>Zero Liquid Discharge (ZLD) is a wastewater treatment process designed to recover almost all the water from the wastewater stream, leaving only a minimal amount of solid waste (such as sludge or salts). ZLD ensures that no liquid waste is discharged into the environment, making it an essential solution for industries that face stringent environmental regulations or want to minimize their environmental impact.</a:t>
            </a:r>
          </a:p>
          <a:p>
            <a:endParaRPr lang="en-IN" dirty="0"/>
          </a:p>
        </p:txBody>
      </p:sp>
      <p:sp>
        <p:nvSpPr>
          <p:cNvPr id="3" name="TextBox 2">
            <a:extLst>
              <a:ext uri="{FF2B5EF4-FFF2-40B4-BE49-F238E27FC236}">
                <a16:creationId xmlns:a16="http://schemas.microsoft.com/office/drawing/2014/main" id="{5CBFEFD6-DEB8-5876-90E4-CF46E8C1D2D6}"/>
              </a:ext>
            </a:extLst>
          </p:cNvPr>
          <p:cNvSpPr txBox="1"/>
          <p:nvPr/>
        </p:nvSpPr>
        <p:spPr>
          <a:xfrm>
            <a:off x="1490546" y="1945140"/>
            <a:ext cx="9210907" cy="1323439"/>
          </a:xfrm>
          <a:prstGeom prst="rect">
            <a:avLst/>
          </a:prstGeom>
          <a:noFill/>
        </p:spPr>
        <p:txBody>
          <a:bodyPr wrap="square" rtlCol="0">
            <a:spAutoFit/>
          </a:bodyPr>
          <a:lstStyle/>
          <a:p>
            <a:r>
              <a:rPr lang="en-US" sz="4000" dirty="0">
                <a:solidFill>
                  <a:srgbClr val="002060"/>
                </a:solidFill>
                <a:latin typeface="Lucida Bright" panose="02040602050505020304" pitchFamily="18" charset="0"/>
              </a:rPr>
              <a:t>Zero Liquid Discharge (ZLD)</a:t>
            </a:r>
            <a:endParaRPr lang="en-IN" sz="4000" dirty="0">
              <a:solidFill>
                <a:srgbClr val="002060"/>
              </a:solidFill>
              <a:latin typeface="Lucida Bright" panose="02040602050505020304" pitchFamily="18" charset="0"/>
            </a:endParaRPr>
          </a:p>
          <a:p>
            <a:r>
              <a:rPr lang="en-IN" sz="4000" dirty="0"/>
              <a:t> </a:t>
            </a:r>
          </a:p>
        </p:txBody>
      </p:sp>
      <p:cxnSp>
        <p:nvCxnSpPr>
          <p:cNvPr id="5" name="Straight Connector 4">
            <a:extLst>
              <a:ext uri="{FF2B5EF4-FFF2-40B4-BE49-F238E27FC236}">
                <a16:creationId xmlns:a16="http://schemas.microsoft.com/office/drawing/2014/main" id="{592E55EF-4A11-ECC4-F1D2-34ECFD77DB8A}"/>
              </a:ext>
            </a:extLst>
          </p:cNvPr>
          <p:cNvCxnSpPr/>
          <p:nvPr/>
        </p:nvCxnSpPr>
        <p:spPr>
          <a:xfrm>
            <a:off x="1025911" y="1636295"/>
            <a:ext cx="0" cy="5221705"/>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6347185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F27C6D08-071A-10A0-DD94-23523E124481}"/>
              </a:ext>
            </a:extLst>
          </p:cNvPr>
          <p:cNvPicPr>
            <a:picLocks noChangeAspect="1"/>
          </p:cNvPicPr>
          <p:nvPr/>
        </p:nvPicPr>
        <p:blipFill>
          <a:blip r:embed="rId2"/>
          <a:stretch>
            <a:fillRect/>
          </a:stretch>
        </p:blipFill>
        <p:spPr>
          <a:xfrm>
            <a:off x="163285" y="251527"/>
            <a:ext cx="5415479" cy="3510991"/>
          </a:xfrm>
          <a:prstGeom prst="rect">
            <a:avLst/>
          </a:prstGeom>
        </p:spPr>
      </p:pic>
      <p:sp>
        <p:nvSpPr>
          <p:cNvPr id="4" name="TextBox 3">
            <a:extLst>
              <a:ext uri="{FF2B5EF4-FFF2-40B4-BE49-F238E27FC236}">
                <a16:creationId xmlns:a16="http://schemas.microsoft.com/office/drawing/2014/main" id="{ECBE14FC-5349-E9C1-4022-23D37D8CC659}"/>
              </a:ext>
            </a:extLst>
          </p:cNvPr>
          <p:cNvSpPr txBox="1"/>
          <p:nvPr/>
        </p:nvSpPr>
        <p:spPr>
          <a:xfrm>
            <a:off x="5704775" y="617203"/>
            <a:ext cx="4947557" cy="2585323"/>
          </a:xfrm>
          <a:prstGeom prst="rect">
            <a:avLst/>
          </a:prstGeom>
          <a:noFill/>
        </p:spPr>
        <p:txBody>
          <a:bodyPr wrap="square" rtlCol="0">
            <a:spAutoFit/>
          </a:bodyPr>
          <a:lstStyle/>
          <a:p>
            <a:r>
              <a:rPr lang="en-IN" dirty="0">
                <a:latin typeface="Lucida Bright" panose="02040602050505020304" pitchFamily="18" charset="0"/>
              </a:rPr>
              <a:t>The Graph’s trend shows a decrease in CAPEX and OPEX over time as savings grow with a prediction of breaking even in 7 years.</a:t>
            </a:r>
          </a:p>
          <a:p>
            <a:endParaRPr lang="en-IN" dirty="0">
              <a:latin typeface="Lucida Bright" panose="02040602050505020304" pitchFamily="18" charset="0"/>
            </a:endParaRPr>
          </a:p>
          <a:p>
            <a:r>
              <a:rPr lang="en-IN" dirty="0">
                <a:latin typeface="Lucida Bright" panose="02040602050505020304" pitchFamily="18" charset="0"/>
              </a:rPr>
              <a:t>Full Scale Implementation ensures long term effectiveness, making ZLD operations viable.</a:t>
            </a:r>
          </a:p>
          <a:p>
            <a:endParaRPr lang="en-IN" dirty="0"/>
          </a:p>
        </p:txBody>
      </p:sp>
      <p:pic>
        <p:nvPicPr>
          <p:cNvPr id="5" name="Picture 4">
            <a:extLst>
              <a:ext uri="{FF2B5EF4-FFF2-40B4-BE49-F238E27FC236}">
                <a16:creationId xmlns:a16="http://schemas.microsoft.com/office/drawing/2014/main" id="{6BE1D1CC-0964-4320-8DBF-332D9F6EDF17}"/>
              </a:ext>
            </a:extLst>
          </p:cNvPr>
          <p:cNvPicPr>
            <a:picLocks noChangeAspect="1"/>
          </p:cNvPicPr>
          <p:nvPr/>
        </p:nvPicPr>
        <p:blipFill>
          <a:blip r:embed="rId3"/>
          <a:stretch>
            <a:fillRect/>
          </a:stretch>
        </p:blipFill>
        <p:spPr>
          <a:xfrm>
            <a:off x="6465454" y="3067729"/>
            <a:ext cx="5415479" cy="3690642"/>
          </a:xfrm>
          <a:prstGeom prst="rect">
            <a:avLst/>
          </a:prstGeom>
        </p:spPr>
      </p:pic>
      <p:sp>
        <p:nvSpPr>
          <p:cNvPr id="6" name="TextBox 5">
            <a:extLst>
              <a:ext uri="{FF2B5EF4-FFF2-40B4-BE49-F238E27FC236}">
                <a16:creationId xmlns:a16="http://schemas.microsoft.com/office/drawing/2014/main" id="{7F8A9572-D246-45E2-94BF-F307F579D32F}"/>
              </a:ext>
            </a:extLst>
          </p:cNvPr>
          <p:cNvSpPr txBox="1"/>
          <p:nvPr/>
        </p:nvSpPr>
        <p:spPr>
          <a:xfrm>
            <a:off x="1374239" y="4123929"/>
            <a:ext cx="4849586" cy="2308324"/>
          </a:xfrm>
          <a:prstGeom prst="rect">
            <a:avLst/>
          </a:prstGeom>
          <a:noFill/>
        </p:spPr>
        <p:txBody>
          <a:bodyPr wrap="square" rtlCol="0">
            <a:spAutoFit/>
          </a:bodyPr>
          <a:lstStyle/>
          <a:p>
            <a:pPr algn="just"/>
            <a:r>
              <a:rPr lang="en-IN" dirty="0">
                <a:latin typeface="Lucida Bright" panose="02040602050505020304" pitchFamily="18" charset="0"/>
              </a:rPr>
              <a:t>Graph 3 suggest a gradual increase in water recovery up to ~35 MLD in Phase 2 from 28 MLD of pilot scale.</a:t>
            </a:r>
          </a:p>
          <a:p>
            <a:pPr algn="just"/>
            <a:endParaRPr lang="en-IN" dirty="0"/>
          </a:p>
          <a:p>
            <a:pPr algn="just"/>
            <a:r>
              <a:rPr lang="en-IN" dirty="0">
                <a:latin typeface="Lucida Bright" panose="02040602050505020304" pitchFamily="18" charset="0"/>
              </a:rPr>
              <a:t>After Successful Pilot testing in Phase 1, Full scale implementation has increased the capacity. Thus maintaining compliance with CPCB ZLD standards.</a:t>
            </a:r>
          </a:p>
        </p:txBody>
      </p:sp>
    </p:spTree>
    <p:extLst>
      <p:ext uri="{BB962C8B-B14F-4D97-AF65-F5344CB8AC3E}">
        <p14:creationId xmlns:p14="http://schemas.microsoft.com/office/powerpoint/2010/main" val="8582165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82865B-9CA1-FCE0-1681-ADE8B6BCBEE7}"/>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A2822CB-E49A-424D-56D4-8F06A6F78FD3}"/>
              </a:ext>
            </a:extLst>
          </p:cNvPr>
          <p:cNvPicPr>
            <a:picLocks noChangeAspect="1"/>
          </p:cNvPicPr>
          <p:nvPr/>
        </p:nvPicPr>
        <p:blipFill>
          <a:blip r:embed="rId2"/>
          <a:stretch>
            <a:fillRect/>
          </a:stretch>
        </p:blipFill>
        <p:spPr>
          <a:xfrm>
            <a:off x="0" y="979714"/>
            <a:ext cx="6694714" cy="4523015"/>
          </a:xfrm>
          <a:prstGeom prst="rect">
            <a:avLst/>
          </a:prstGeom>
        </p:spPr>
      </p:pic>
      <p:sp>
        <p:nvSpPr>
          <p:cNvPr id="2" name="TextBox 1">
            <a:extLst>
              <a:ext uri="{FF2B5EF4-FFF2-40B4-BE49-F238E27FC236}">
                <a16:creationId xmlns:a16="http://schemas.microsoft.com/office/drawing/2014/main" id="{3B8F7EA7-4B3A-F0D8-5A8F-4CD7C23F2F8F}"/>
              </a:ext>
            </a:extLst>
          </p:cNvPr>
          <p:cNvSpPr txBox="1"/>
          <p:nvPr/>
        </p:nvSpPr>
        <p:spPr>
          <a:xfrm>
            <a:off x="6890656" y="2090058"/>
            <a:ext cx="5045529" cy="2031325"/>
          </a:xfrm>
          <a:prstGeom prst="rect">
            <a:avLst/>
          </a:prstGeom>
          <a:noFill/>
        </p:spPr>
        <p:txBody>
          <a:bodyPr wrap="square" rtlCol="0">
            <a:spAutoFit/>
          </a:bodyPr>
          <a:lstStyle/>
          <a:p>
            <a:r>
              <a:rPr lang="en-IN" dirty="0">
                <a:latin typeface="Lucida Bright" panose="02040602050505020304" pitchFamily="18" charset="0"/>
              </a:rPr>
              <a:t>Graph 4 is showing energy consumption by the RO+MVR plant before and after WHR and AI control, which have greatly reduced operational cost and improves sustainability. </a:t>
            </a:r>
          </a:p>
          <a:p>
            <a:endParaRPr lang="en-IN" dirty="0">
              <a:latin typeface="Lucida Bright" panose="02040602050505020304" pitchFamily="18" charset="0"/>
            </a:endParaRPr>
          </a:p>
          <a:p>
            <a:endParaRPr lang="en-IN" dirty="0"/>
          </a:p>
        </p:txBody>
      </p:sp>
    </p:spTree>
    <p:extLst>
      <p:ext uri="{BB962C8B-B14F-4D97-AF65-F5344CB8AC3E}">
        <p14:creationId xmlns:p14="http://schemas.microsoft.com/office/powerpoint/2010/main" val="133445456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041863C-6D9B-1D7D-1AE6-BA5907F70951}"/>
              </a:ext>
            </a:extLst>
          </p:cNvPr>
          <p:cNvSpPr txBox="1"/>
          <p:nvPr/>
        </p:nvSpPr>
        <p:spPr>
          <a:xfrm>
            <a:off x="1130300" y="538946"/>
            <a:ext cx="6705600" cy="477054"/>
          </a:xfrm>
          <a:prstGeom prst="rect">
            <a:avLst/>
          </a:prstGeom>
          <a:noFill/>
        </p:spPr>
        <p:txBody>
          <a:bodyPr wrap="square" rtlCol="0">
            <a:spAutoFit/>
          </a:bodyPr>
          <a:lstStyle/>
          <a:p>
            <a:r>
              <a:rPr lang="en-US" sz="2500" dirty="0">
                <a:solidFill>
                  <a:srgbClr val="002060"/>
                </a:solidFill>
                <a:latin typeface="Lucida Bright" panose="02040602050505020304" pitchFamily="18" charset="0"/>
              </a:rPr>
              <a:t>Phase 3 :</a:t>
            </a:r>
            <a:endParaRPr lang="en-IN" sz="2500" dirty="0">
              <a:solidFill>
                <a:srgbClr val="002060"/>
              </a:solidFill>
              <a:latin typeface="Lucida Bright" panose="02040602050505020304" pitchFamily="18" charset="0"/>
            </a:endParaRPr>
          </a:p>
        </p:txBody>
      </p:sp>
      <p:cxnSp>
        <p:nvCxnSpPr>
          <p:cNvPr id="3" name="Straight Connector 2">
            <a:extLst>
              <a:ext uri="{FF2B5EF4-FFF2-40B4-BE49-F238E27FC236}">
                <a16:creationId xmlns:a16="http://schemas.microsoft.com/office/drawing/2014/main" id="{06DC9104-C7B9-0FA5-9E51-42934E3CAAF7}"/>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C5860D7E-8D60-854D-BA2B-24106160F439}"/>
              </a:ext>
            </a:extLst>
          </p:cNvPr>
          <p:cNvSpPr txBox="1"/>
          <p:nvPr/>
        </p:nvSpPr>
        <p:spPr>
          <a:xfrm>
            <a:off x="546099" y="1158653"/>
            <a:ext cx="10568939" cy="2123658"/>
          </a:xfrm>
          <a:prstGeom prst="rect">
            <a:avLst/>
          </a:prstGeom>
          <a:noFill/>
        </p:spPr>
        <p:txBody>
          <a:bodyPr wrap="square" rtlCol="0">
            <a:spAutoFit/>
          </a:bodyPr>
          <a:lstStyle/>
          <a:p>
            <a:r>
              <a:rPr lang="en-IN" sz="2200" dirty="0">
                <a:latin typeface="Lucida Bright" panose="02040602050505020304" pitchFamily="18" charset="0"/>
              </a:rPr>
              <a:t>In This Phase, by implementing circular economy in our ZLD system, we achieve complete water reuse, resource and net-zero wastewater discharge. This ensures financial and environmental sustainability for long-term operations.</a:t>
            </a:r>
          </a:p>
          <a:p>
            <a:endParaRPr lang="en-IN" sz="2200" dirty="0">
              <a:latin typeface="Lucida Bright" panose="02040602050505020304" pitchFamily="18" charset="0"/>
            </a:endParaRPr>
          </a:p>
          <a:p>
            <a:r>
              <a:rPr lang="en-IN" sz="2200" dirty="0">
                <a:latin typeface="Lucida Bright" panose="02040602050505020304" pitchFamily="18" charset="0"/>
              </a:rPr>
              <a:t>The forthcoming graphs just shows that:</a:t>
            </a:r>
          </a:p>
        </p:txBody>
      </p:sp>
      <p:pic>
        <p:nvPicPr>
          <p:cNvPr id="5" name="Picture 4">
            <a:extLst>
              <a:ext uri="{FF2B5EF4-FFF2-40B4-BE49-F238E27FC236}">
                <a16:creationId xmlns:a16="http://schemas.microsoft.com/office/drawing/2014/main" id="{7D01737C-02BB-4327-88CA-4B98741EBF04}"/>
              </a:ext>
            </a:extLst>
          </p:cNvPr>
          <p:cNvPicPr>
            <a:picLocks noChangeAspect="1"/>
          </p:cNvPicPr>
          <p:nvPr/>
        </p:nvPicPr>
        <p:blipFill>
          <a:blip r:embed="rId2"/>
          <a:stretch>
            <a:fillRect/>
          </a:stretch>
        </p:blipFill>
        <p:spPr>
          <a:xfrm>
            <a:off x="850898" y="3303688"/>
            <a:ext cx="6070317" cy="3363762"/>
          </a:xfrm>
          <a:prstGeom prst="rect">
            <a:avLst/>
          </a:prstGeom>
        </p:spPr>
      </p:pic>
      <p:sp>
        <p:nvSpPr>
          <p:cNvPr id="6" name="TextBox 5">
            <a:extLst>
              <a:ext uri="{FF2B5EF4-FFF2-40B4-BE49-F238E27FC236}">
                <a16:creationId xmlns:a16="http://schemas.microsoft.com/office/drawing/2014/main" id="{1984FE24-6D09-4057-AEEB-3050D609936A}"/>
              </a:ext>
            </a:extLst>
          </p:cNvPr>
          <p:cNvSpPr txBox="1"/>
          <p:nvPr/>
        </p:nvSpPr>
        <p:spPr>
          <a:xfrm>
            <a:off x="7085676" y="3769822"/>
            <a:ext cx="3413760" cy="2246769"/>
          </a:xfrm>
          <a:prstGeom prst="rect">
            <a:avLst/>
          </a:prstGeom>
          <a:noFill/>
        </p:spPr>
        <p:txBody>
          <a:bodyPr wrap="square" rtlCol="0">
            <a:spAutoFit/>
          </a:bodyPr>
          <a:lstStyle/>
          <a:p>
            <a:r>
              <a:rPr lang="en-IN" sz="2000" dirty="0">
                <a:latin typeface="Lucida Bright" panose="02040602050505020304" pitchFamily="18" charset="0"/>
              </a:rPr>
              <a:t> The Graph shows reduction in Carbon Footprint over time. </a:t>
            </a:r>
          </a:p>
          <a:p>
            <a:endParaRPr lang="en-IN" sz="2000" dirty="0">
              <a:latin typeface="Lucida Bright" panose="02040602050505020304" pitchFamily="18" charset="0"/>
            </a:endParaRPr>
          </a:p>
          <a:p>
            <a:r>
              <a:rPr lang="en-IN" sz="2000" dirty="0">
                <a:latin typeface="Lucida Bright" panose="02040602050505020304" pitchFamily="18" charset="0"/>
              </a:rPr>
              <a:t>With a projected reduction of 45 percent in carbon emissions.</a:t>
            </a:r>
          </a:p>
        </p:txBody>
      </p:sp>
    </p:spTree>
    <p:extLst>
      <p:ext uri="{BB962C8B-B14F-4D97-AF65-F5344CB8AC3E}">
        <p14:creationId xmlns:p14="http://schemas.microsoft.com/office/powerpoint/2010/main" val="408774651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F44FEC6F-3785-D3EA-8969-D4E4ADB354DC}"/>
              </a:ext>
            </a:extLst>
          </p:cNvPr>
          <p:cNvPicPr>
            <a:picLocks noChangeAspect="1"/>
          </p:cNvPicPr>
          <p:nvPr/>
        </p:nvPicPr>
        <p:blipFill>
          <a:blip r:embed="rId2"/>
          <a:stretch>
            <a:fillRect/>
          </a:stretch>
        </p:blipFill>
        <p:spPr>
          <a:xfrm>
            <a:off x="147330" y="117321"/>
            <a:ext cx="6037985" cy="3383262"/>
          </a:xfrm>
          <a:prstGeom prst="rect">
            <a:avLst/>
          </a:prstGeom>
        </p:spPr>
      </p:pic>
      <p:sp>
        <p:nvSpPr>
          <p:cNvPr id="2" name="TextBox 1">
            <a:extLst>
              <a:ext uri="{FF2B5EF4-FFF2-40B4-BE49-F238E27FC236}">
                <a16:creationId xmlns:a16="http://schemas.microsoft.com/office/drawing/2014/main" id="{18328578-794F-6857-9FA5-AB133B9FD700}"/>
              </a:ext>
            </a:extLst>
          </p:cNvPr>
          <p:cNvSpPr txBox="1"/>
          <p:nvPr/>
        </p:nvSpPr>
        <p:spPr>
          <a:xfrm>
            <a:off x="6485312" y="117321"/>
            <a:ext cx="3870960" cy="3416320"/>
          </a:xfrm>
          <a:prstGeom prst="rect">
            <a:avLst/>
          </a:prstGeom>
          <a:noFill/>
        </p:spPr>
        <p:txBody>
          <a:bodyPr wrap="square" rtlCol="0">
            <a:spAutoFit/>
          </a:bodyPr>
          <a:lstStyle/>
          <a:p>
            <a:r>
              <a:rPr lang="en-IN" dirty="0">
                <a:latin typeface="Lucida Bright" panose="02040602050505020304" pitchFamily="18" charset="0"/>
              </a:rPr>
              <a:t>The Graph shows grid’s energy consumption decreasing overtime thus reducing reliance on fossil fuels,</a:t>
            </a:r>
          </a:p>
          <a:p>
            <a:endParaRPr lang="en-IN" dirty="0">
              <a:latin typeface="Lucida Bright" panose="02040602050505020304" pitchFamily="18" charset="0"/>
            </a:endParaRPr>
          </a:p>
          <a:p>
            <a:r>
              <a:rPr lang="en-IN" dirty="0">
                <a:latin typeface="Lucida Bright" panose="02040602050505020304" pitchFamily="18" charset="0"/>
              </a:rPr>
              <a:t>WHR using refinery waste heat has improved carbon footprint</a:t>
            </a:r>
          </a:p>
          <a:p>
            <a:endParaRPr lang="en-IN" dirty="0">
              <a:latin typeface="Lucida Bright" panose="02040602050505020304" pitchFamily="18" charset="0"/>
            </a:endParaRPr>
          </a:p>
          <a:p>
            <a:r>
              <a:rPr lang="en-IN" dirty="0">
                <a:latin typeface="Lucida Bright" panose="02040602050505020304" pitchFamily="18" charset="0"/>
              </a:rPr>
              <a:t>By optimizing energy efficiency through renewables, we achieve long term cost savings and sustainability. </a:t>
            </a:r>
          </a:p>
        </p:txBody>
      </p:sp>
      <p:pic>
        <p:nvPicPr>
          <p:cNvPr id="5" name="Picture 4">
            <a:extLst>
              <a:ext uri="{FF2B5EF4-FFF2-40B4-BE49-F238E27FC236}">
                <a16:creationId xmlns:a16="http://schemas.microsoft.com/office/drawing/2014/main" id="{B2484948-0DBE-4336-B068-22642CFF68A6}"/>
              </a:ext>
            </a:extLst>
          </p:cNvPr>
          <p:cNvPicPr>
            <a:picLocks noChangeAspect="1"/>
          </p:cNvPicPr>
          <p:nvPr/>
        </p:nvPicPr>
        <p:blipFill>
          <a:blip r:embed="rId3"/>
          <a:stretch>
            <a:fillRect/>
          </a:stretch>
        </p:blipFill>
        <p:spPr>
          <a:xfrm>
            <a:off x="5995592" y="3500584"/>
            <a:ext cx="6196408" cy="3357416"/>
          </a:xfrm>
          <a:prstGeom prst="rect">
            <a:avLst/>
          </a:prstGeom>
        </p:spPr>
      </p:pic>
      <p:sp>
        <p:nvSpPr>
          <p:cNvPr id="6" name="TextBox 5">
            <a:extLst>
              <a:ext uri="{FF2B5EF4-FFF2-40B4-BE49-F238E27FC236}">
                <a16:creationId xmlns:a16="http://schemas.microsoft.com/office/drawing/2014/main" id="{77551A79-FBC0-4552-8EF2-FA8CEE8BBB54}"/>
              </a:ext>
            </a:extLst>
          </p:cNvPr>
          <p:cNvSpPr txBox="1"/>
          <p:nvPr/>
        </p:nvSpPr>
        <p:spPr>
          <a:xfrm>
            <a:off x="2512291" y="4055907"/>
            <a:ext cx="3746808" cy="2246769"/>
          </a:xfrm>
          <a:prstGeom prst="rect">
            <a:avLst/>
          </a:prstGeom>
          <a:noFill/>
        </p:spPr>
        <p:txBody>
          <a:bodyPr wrap="square" rtlCol="0">
            <a:spAutoFit/>
          </a:bodyPr>
          <a:lstStyle/>
          <a:p>
            <a:r>
              <a:rPr lang="en-IN" sz="2000" dirty="0"/>
              <a:t>  </a:t>
            </a:r>
            <a:r>
              <a:rPr lang="en-IN" sz="2000" dirty="0">
                <a:latin typeface="Lucida Bright" panose="02040602050505020304" pitchFamily="18" charset="0"/>
              </a:rPr>
              <a:t>The graph projects that plant will generate revenue through sell of byproduct obtained in ZLD process.</a:t>
            </a:r>
          </a:p>
          <a:p>
            <a:endParaRPr lang="en-IN" sz="2000" dirty="0">
              <a:latin typeface="Lucida Bright" panose="02040602050505020304" pitchFamily="18" charset="0"/>
            </a:endParaRPr>
          </a:p>
          <a:p>
            <a:r>
              <a:rPr lang="en-IN" sz="2000" dirty="0">
                <a:latin typeface="Lucida Bright" panose="02040602050505020304" pitchFamily="18" charset="0"/>
              </a:rPr>
              <a:t>Making up to $80,000 per month .</a:t>
            </a:r>
            <a:endParaRPr lang="en-IN" sz="2000" dirty="0"/>
          </a:p>
        </p:txBody>
      </p:sp>
    </p:spTree>
    <p:extLst>
      <p:ext uri="{BB962C8B-B14F-4D97-AF65-F5344CB8AC3E}">
        <p14:creationId xmlns:p14="http://schemas.microsoft.com/office/powerpoint/2010/main" val="33459026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6AC671A-9401-E1F9-14EC-3E17FF686D5E}"/>
              </a:ext>
            </a:extLst>
          </p:cNvPr>
          <p:cNvPicPr>
            <a:picLocks noChangeAspect="1"/>
          </p:cNvPicPr>
          <p:nvPr/>
        </p:nvPicPr>
        <p:blipFill>
          <a:blip r:embed="rId2"/>
          <a:stretch>
            <a:fillRect/>
          </a:stretch>
        </p:blipFill>
        <p:spPr>
          <a:xfrm>
            <a:off x="1913978" y="4746390"/>
            <a:ext cx="8754022" cy="1734507"/>
          </a:xfrm>
          <a:prstGeom prst="rect">
            <a:avLst/>
          </a:prstGeom>
        </p:spPr>
      </p:pic>
      <p:sp>
        <p:nvSpPr>
          <p:cNvPr id="5" name="TextBox 4">
            <a:extLst>
              <a:ext uri="{FF2B5EF4-FFF2-40B4-BE49-F238E27FC236}">
                <a16:creationId xmlns:a16="http://schemas.microsoft.com/office/drawing/2014/main" id="{88D62B4A-2C99-19EB-2176-9E6871F9D43E}"/>
              </a:ext>
            </a:extLst>
          </p:cNvPr>
          <p:cNvSpPr txBox="1"/>
          <p:nvPr/>
        </p:nvSpPr>
        <p:spPr>
          <a:xfrm>
            <a:off x="2019300" y="420469"/>
            <a:ext cx="8153400" cy="861774"/>
          </a:xfrm>
          <a:prstGeom prst="rect">
            <a:avLst/>
          </a:prstGeom>
          <a:noFill/>
        </p:spPr>
        <p:txBody>
          <a:bodyPr wrap="square" rtlCol="0">
            <a:spAutoFit/>
          </a:bodyPr>
          <a:lstStyle/>
          <a:p>
            <a:pPr algn="ctr"/>
            <a:r>
              <a:rPr lang="en-US" sz="2500" dirty="0">
                <a:solidFill>
                  <a:srgbClr val="002060"/>
                </a:solidFill>
                <a:latin typeface="Lucida Bright" panose="02040602050505020304" pitchFamily="18" charset="0"/>
              </a:rPr>
              <a:t>Brine Disposal &amp; Byproduct Valorization</a:t>
            </a:r>
          </a:p>
          <a:p>
            <a:pPr algn="ctr"/>
            <a:endParaRPr lang="en-IN" sz="2500" dirty="0">
              <a:solidFill>
                <a:srgbClr val="002060"/>
              </a:solidFill>
              <a:latin typeface="Lucida Bright" panose="02040602050505020304" pitchFamily="18" charset="0"/>
            </a:endParaRPr>
          </a:p>
        </p:txBody>
      </p:sp>
      <p:cxnSp>
        <p:nvCxnSpPr>
          <p:cNvPr id="6" name="Straight Connector 5">
            <a:extLst>
              <a:ext uri="{FF2B5EF4-FFF2-40B4-BE49-F238E27FC236}">
                <a16:creationId xmlns:a16="http://schemas.microsoft.com/office/drawing/2014/main" id="{0B67FB71-805A-F77B-6FD9-1E4FC6F52555}"/>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A8B7DBC1-E90D-3CCD-825B-FCBC49B79039}"/>
              </a:ext>
            </a:extLst>
          </p:cNvPr>
          <p:cNvSpPr txBox="1"/>
          <p:nvPr/>
        </p:nvSpPr>
        <p:spPr>
          <a:xfrm>
            <a:off x="1463040" y="1581912"/>
            <a:ext cx="8709660" cy="2985433"/>
          </a:xfrm>
          <a:prstGeom prst="rect">
            <a:avLst/>
          </a:prstGeom>
          <a:noFill/>
        </p:spPr>
        <p:txBody>
          <a:bodyPr wrap="square" rtlCol="0">
            <a:spAutoFit/>
          </a:bodyPr>
          <a:lstStyle/>
          <a:p>
            <a:r>
              <a:rPr lang="en-US" b="1" dirty="0">
                <a:solidFill>
                  <a:srgbClr val="002060"/>
                </a:solidFill>
                <a:latin typeface="Lucida Bright" panose="02040602050505020304" pitchFamily="18" charset="0"/>
              </a:rPr>
              <a:t>Key Strategies:</a:t>
            </a:r>
          </a:p>
          <a:p>
            <a:endParaRPr lang="en-US" dirty="0">
              <a:solidFill>
                <a:srgbClr val="002060"/>
              </a:solidFill>
            </a:endParaRPr>
          </a:p>
          <a:p>
            <a:pPr marL="285750" indent="-285750">
              <a:buFont typeface="Wingdings" panose="05000000000000000000" pitchFamily="2" charset="2"/>
              <a:buChar char="q"/>
            </a:pPr>
            <a:r>
              <a:rPr lang="en-IN" b="1" dirty="0">
                <a:solidFill>
                  <a:srgbClr val="002060"/>
                </a:solidFill>
                <a:latin typeface="Lucida Bright" panose="02040602050505020304" pitchFamily="18" charset="0"/>
              </a:rPr>
              <a:t>Brine Reduction : </a:t>
            </a:r>
            <a:r>
              <a:rPr lang="en-IN" dirty="0">
                <a:solidFill>
                  <a:srgbClr val="002060"/>
                </a:solidFill>
              </a:rPr>
              <a:t>RO + MVR Hybrid from </a:t>
            </a:r>
            <a:r>
              <a:rPr lang="en-US" dirty="0">
                <a:solidFill>
                  <a:srgbClr val="002060"/>
                </a:solidFill>
              </a:rPr>
              <a:t>maximum water recovery</a:t>
            </a:r>
          </a:p>
          <a:p>
            <a:pPr marL="285750" indent="-285750">
              <a:buFont typeface="Wingdings" panose="05000000000000000000" pitchFamily="2" charset="2"/>
              <a:buChar char="q"/>
            </a:pPr>
            <a:r>
              <a:rPr lang="en-US" b="1" dirty="0">
                <a:solidFill>
                  <a:srgbClr val="002060"/>
                </a:solidFill>
                <a:latin typeface="Lucida Bright" panose="02040602050505020304" pitchFamily="18" charset="0"/>
              </a:rPr>
              <a:t>Byproduct recovery : </a:t>
            </a:r>
            <a:r>
              <a:rPr lang="en-US" dirty="0">
                <a:solidFill>
                  <a:srgbClr val="002060"/>
                </a:solidFill>
              </a:rPr>
              <a:t>Salt, Gypsum and Sludge Valorization</a:t>
            </a:r>
          </a:p>
          <a:p>
            <a:pPr marL="285750" indent="-285750">
              <a:buFont typeface="Wingdings" panose="05000000000000000000" pitchFamily="2" charset="2"/>
              <a:buChar char="q"/>
            </a:pPr>
            <a:r>
              <a:rPr lang="en-US" b="1" dirty="0">
                <a:solidFill>
                  <a:srgbClr val="002060"/>
                </a:solidFill>
                <a:latin typeface="Lucida Bright" panose="02040602050505020304" pitchFamily="18" charset="0"/>
              </a:rPr>
              <a:t>Sustainability: </a:t>
            </a:r>
            <a:r>
              <a:rPr lang="en-US" dirty="0">
                <a:solidFill>
                  <a:srgbClr val="002060"/>
                </a:solidFill>
              </a:rPr>
              <a:t>Circular economy model for industry reuse</a:t>
            </a:r>
          </a:p>
          <a:p>
            <a:pPr marL="285750" indent="-285750">
              <a:buFont typeface="Wingdings" panose="05000000000000000000" pitchFamily="2" charset="2"/>
              <a:buChar char="q"/>
            </a:pPr>
            <a:endParaRPr lang="en-US" dirty="0">
              <a:solidFill>
                <a:srgbClr val="002060"/>
              </a:solidFill>
            </a:endParaRPr>
          </a:p>
          <a:p>
            <a:r>
              <a:rPr lang="en-US" b="1" dirty="0">
                <a:solidFill>
                  <a:srgbClr val="002060"/>
                </a:solidFill>
              </a:rPr>
              <a:t>Expected Outcomes:</a:t>
            </a:r>
          </a:p>
          <a:p>
            <a:endParaRPr lang="en-US" sz="800" dirty="0">
              <a:solidFill>
                <a:srgbClr val="002060"/>
              </a:solidFill>
            </a:endParaRPr>
          </a:p>
          <a:p>
            <a:pPr marL="285750" indent="-285750">
              <a:buFont typeface="Wingdings" panose="05000000000000000000" pitchFamily="2" charset="2"/>
              <a:buChar char="q"/>
            </a:pPr>
            <a:r>
              <a:rPr lang="en-IN" dirty="0">
                <a:solidFill>
                  <a:srgbClr val="002060"/>
                </a:solidFill>
              </a:rPr>
              <a:t>Reduce disposal costs</a:t>
            </a:r>
          </a:p>
          <a:p>
            <a:pPr marL="285750" indent="-285750">
              <a:buFont typeface="Wingdings" panose="05000000000000000000" pitchFamily="2" charset="2"/>
              <a:buChar char="q"/>
            </a:pPr>
            <a:r>
              <a:rPr lang="en-US" dirty="0">
                <a:solidFill>
                  <a:srgbClr val="002060"/>
                </a:solidFill>
              </a:rPr>
              <a:t>Revenue from byproducts</a:t>
            </a:r>
          </a:p>
          <a:p>
            <a:pPr marL="285750" indent="-285750">
              <a:buFont typeface="Wingdings" panose="05000000000000000000" pitchFamily="2" charset="2"/>
              <a:buChar char="q"/>
            </a:pPr>
            <a:r>
              <a:rPr lang="en-US" dirty="0">
                <a:solidFill>
                  <a:srgbClr val="002060"/>
                </a:solidFill>
              </a:rPr>
              <a:t>Zero Waste &amp; Sustainability Compliance</a:t>
            </a:r>
            <a:endParaRPr lang="en-IN" dirty="0">
              <a:solidFill>
                <a:srgbClr val="002060"/>
              </a:solidFill>
            </a:endParaRPr>
          </a:p>
        </p:txBody>
      </p:sp>
    </p:spTree>
    <p:extLst>
      <p:ext uri="{BB962C8B-B14F-4D97-AF65-F5344CB8AC3E}">
        <p14:creationId xmlns:p14="http://schemas.microsoft.com/office/powerpoint/2010/main" val="10208410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2E564AC-CA9F-D053-DCF4-4126322AF24F}"/>
              </a:ext>
            </a:extLst>
          </p:cNvPr>
          <p:cNvPicPr>
            <a:picLocks noChangeAspect="1"/>
          </p:cNvPicPr>
          <p:nvPr/>
        </p:nvPicPr>
        <p:blipFill>
          <a:blip r:embed="rId3"/>
          <a:stretch>
            <a:fillRect/>
          </a:stretch>
        </p:blipFill>
        <p:spPr>
          <a:xfrm>
            <a:off x="2102191" y="1472688"/>
            <a:ext cx="7987617" cy="4491560"/>
          </a:xfrm>
          <a:prstGeom prst="rect">
            <a:avLst/>
          </a:prstGeom>
        </p:spPr>
      </p:pic>
      <p:sp>
        <p:nvSpPr>
          <p:cNvPr id="3" name="TextBox 2">
            <a:extLst>
              <a:ext uri="{FF2B5EF4-FFF2-40B4-BE49-F238E27FC236}">
                <a16:creationId xmlns:a16="http://schemas.microsoft.com/office/drawing/2014/main" id="{E1C352B0-B8FD-E275-6509-3DA50DB971DB}"/>
              </a:ext>
            </a:extLst>
          </p:cNvPr>
          <p:cNvSpPr txBox="1"/>
          <p:nvPr/>
        </p:nvSpPr>
        <p:spPr>
          <a:xfrm>
            <a:off x="2019300" y="420469"/>
            <a:ext cx="8153400" cy="861774"/>
          </a:xfrm>
          <a:prstGeom prst="rect">
            <a:avLst/>
          </a:prstGeom>
          <a:noFill/>
        </p:spPr>
        <p:txBody>
          <a:bodyPr wrap="square" rtlCol="0">
            <a:spAutoFit/>
          </a:bodyPr>
          <a:lstStyle/>
          <a:p>
            <a:pPr algn="ctr"/>
            <a:r>
              <a:rPr lang="en-US" sz="2500" dirty="0">
                <a:solidFill>
                  <a:srgbClr val="002060"/>
                </a:solidFill>
                <a:latin typeface="Lucida Bright" panose="02040602050505020304" pitchFamily="18" charset="0"/>
              </a:rPr>
              <a:t>Energy Optimization Strategies</a:t>
            </a:r>
          </a:p>
          <a:p>
            <a:pPr algn="ctr"/>
            <a:endParaRPr lang="en-IN" sz="2500" dirty="0">
              <a:solidFill>
                <a:srgbClr val="002060"/>
              </a:solidFill>
              <a:latin typeface="Lucida Bright" panose="02040602050505020304" pitchFamily="18" charset="0"/>
            </a:endParaRPr>
          </a:p>
        </p:txBody>
      </p:sp>
      <p:cxnSp>
        <p:nvCxnSpPr>
          <p:cNvPr id="4" name="Straight Connector 3">
            <a:extLst>
              <a:ext uri="{FF2B5EF4-FFF2-40B4-BE49-F238E27FC236}">
                <a16:creationId xmlns:a16="http://schemas.microsoft.com/office/drawing/2014/main" id="{B6D44C21-452E-69F8-FCA9-33D3FD48BE66}"/>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4886582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CDEC7E55-C829-4C0B-8907-437B9F7633A1}"/>
              </a:ext>
            </a:extLst>
          </p:cNvPr>
          <p:cNvGrpSpPr/>
          <p:nvPr/>
        </p:nvGrpSpPr>
        <p:grpSpPr>
          <a:xfrm>
            <a:off x="1293934" y="1113008"/>
            <a:ext cx="9604131" cy="5114191"/>
            <a:chOff x="974481" y="630116"/>
            <a:chExt cx="9604131" cy="5114191"/>
          </a:xfrm>
        </p:grpSpPr>
        <p:sp>
          <p:nvSpPr>
            <p:cNvPr id="22" name="Oval 21">
              <a:extLst>
                <a:ext uri="{FF2B5EF4-FFF2-40B4-BE49-F238E27FC236}">
                  <a16:creationId xmlns:a16="http://schemas.microsoft.com/office/drawing/2014/main" id="{E28CE724-55E1-1507-E4B0-EA9B684F07DD}"/>
                </a:ext>
              </a:extLst>
            </p:cNvPr>
            <p:cNvSpPr/>
            <p:nvPr/>
          </p:nvSpPr>
          <p:spPr>
            <a:xfrm>
              <a:off x="4296847" y="630116"/>
              <a:ext cx="2108349" cy="9671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Risk analysis and mitigation </a:t>
              </a:r>
              <a:endParaRPr lang="en-IN" dirty="0">
                <a:solidFill>
                  <a:schemeClr val="tx1"/>
                </a:solidFill>
              </a:endParaRPr>
            </a:p>
          </p:txBody>
        </p:sp>
        <p:sp>
          <p:nvSpPr>
            <p:cNvPr id="23" name="Oval 22">
              <a:extLst>
                <a:ext uri="{FF2B5EF4-FFF2-40B4-BE49-F238E27FC236}">
                  <a16:creationId xmlns:a16="http://schemas.microsoft.com/office/drawing/2014/main" id="{C85AA798-C9DC-3699-CF95-4D41FAFE6810}"/>
                </a:ext>
              </a:extLst>
            </p:cNvPr>
            <p:cNvSpPr/>
            <p:nvPr/>
          </p:nvSpPr>
          <p:spPr>
            <a:xfrm>
              <a:off x="1163841" y="2500665"/>
              <a:ext cx="2349009" cy="9671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Cost Overruns &amp;Inflation risk</a:t>
              </a:r>
              <a:endParaRPr lang="en-IN" dirty="0">
                <a:solidFill>
                  <a:schemeClr val="tx1"/>
                </a:solidFill>
              </a:endParaRPr>
            </a:p>
          </p:txBody>
        </p:sp>
        <p:sp>
          <p:nvSpPr>
            <p:cNvPr id="24" name="Oval 23">
              <a:extLst>
                <a:ext uri="{FF2B5EF4-FFF2-40B4-BE49-F238E27FC236}">
                  <a16:creationId xmlns:a16="http://schemas.microsoft.com/office/drawing/2014/main" id="{8316E07D-3576-9C50-0DDF-FA67FD595362}"/>
                </a:ext>
              </a:extLst>
            </p:cNvPr>
            <p:cNvSpPr/>
            <p:nvPr/>
          </p:nvSpPr>
          <p:spPr>
            <a:xfrm>
              <a:off x="974481" y="4777153"/>
              <a:ext cx="2101643" cy="9671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Cost Estimation &amp; Buffering</a:t>
              </a:r>
              <a:endParaRPr lang="en-IN" dirty="0">
                <a:solidFill>
                  <a:schemeClr val="tx1"/>
                </a:solidFill>
              </a:endParaRPr>
            </a:p>
          </p:txBody>
        </p:sp>
        <p:sp>
          <p:nvSpPr>
            <p:cNvPr id="25" name="Oval 24">
              <a:extLst>
                <a:ext uri="{FF2B5EF4-FFF2-40B4-BE49-F238E27FC236}">
                  <a16:creationId xmlns:a16="http://schemas.microsoft.com/office/drawing/2014/main" id="{6CC2738A-58E7-A6B2-91CF-798987E2A728}"/>
                </a:ext>
              </a:extLst>
            </p:cNvPr>
            <p:cNvSpPr/>
            <p:nvPr/>
          </p:nvSpPr>
          <p:spPr>
            <a:xfrm>
              <a:off x="8089832" y="2435469"/>
              <a:ext cx="2351360" cy="9671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Regulatory Uncertainty </a:t>
              </a:r>
              <a:endParaRPr lang="en-IN" dirty="0">
                <a:solidFill>
                  <a:schemeClr val="tx1"/>
                </a:solidFill>
              </a:endParaRPr>
            </a:p>
          </p:txBody>
        </p:sp>
        <p:sp>
          <p:nvSpPr>
            <p:cNvPr id="26" name="Oval 25">
              <a:extLst>
                <a:ext uri="{FF2B5EF4-FFF2-40B4-BE49-F238E27FC236}">
                  <a16:creationId xmlns:a16="http://schemas.microsoft.com/office/drawing/2014/main" id="{A063B935-15D4-8EE6-2F77-B872944F952A}"/>
                </a:ext>
              </a:extLst>
            </p:cNvPr>
            <p:cNvSpPr/>
            <p:nvPr/>
          </p:nvSpPr>
          <p:spPr>
            <a:xfrm>
              <a:off x="4289177" y="2461846"/>
              <a:ext cx="2394442" cy="9671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Energy Prices Volatility</a:t>
              </a:r>
              <a:endParaRPr lang="en-IN" dirty="0">
                <a:solidFill>
                  <a:schemeClr val="tx1"/>
                </a:solidFill>
              </a:endParaRPr>
            </a:p>
          </p:txBody>
        </p:sp>
        <p:sp>
          <p:nvSpPr>
            <p:cNvPr id="27" name="Oval 26">
              <a:extLst>
                <a:ext uri="{FF2B5EF4-FFF2-40B4-BE49-F238E27FC236}">
                  <a16:creationId xmlns:a16="http://schemas.microsoft.com/office/drawing/2014/main" id="{82B65C6D-6AC3-0E0C-A905-05D50CD765F9}"/>
                </a:ext>
              </a:extLst>
            </p:cNvPr>
            <p:cNvSpPr/>
            <p:nvPr/>
          </p:nvSpPr>
          <p:spPr>
            <a:xfrm>
              <a:off x="3420473" y="4777153"/>
              <a:ext cx="1727423" cy="9671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Alternative supplying </a:t>
              </a:r>
              <a:endParaRPr lang="en-IN" dirty="0">
                <a:solidFill>
                  <a:schemeClr val="tx1"/>
                </a:solidFill>
              </a:endParaRPr>
            </a:p>
          </p:txBody>
        </p:sp>
        <p:sp>
          <p:nvSpPr>
            <p:cNvPr id="28" name="Oval 27">
              <a:extLst>
                <a:ext uri="{FF2B5EF4-FFF2-40B4-BE49-F238E27FC236}">
                  <a16:creationId xmlns:a16="http://schemas.microsoft.com/office/drawing/2014/main" id="{8CF52B15-B46E-C1F0-02C8-8F0E7E4F0021}"/>
                </a:ext>
              </a:extLst>
            </p:cNvPr>
            <p:cNvSpPr/>
            <p:nvPr/>
          </p:nvSpPr>
          <p:spPr>
            <a:xfrm>
              <a:off x="6010324" y="4777153"/>
              <a:ext cx="2079508" cy="9671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Long term agreements</a:t>
              </a:r>
              <a:endParaRPr lang="en-IN" dirty="0">
                <a:solidFill>
                  <a:schemeClr val="tx1"/>
                </a:solidFill>
              </a:endParaRPr>
            </a:p>
          </p:txBody>
        </p:sp>
        <p:sp>
          <p:nvSpPr>
            <p:cNvPr id="29" name="Oval 28">
              <a:extLst>
                <a:ext uri="{FF2B5EF4-FFF2-40B4-BE49-F238E27FC236}">
                  <a16:creationId xmlns:a16="http://schemas.microsoft.com/office/drawing/2014/main" id="{228BE6D5-6159-335B-2E14-D78604372BEB}"/>
                </a:ext>
              </a:extLst>
            </p:cNvPr>
            <p:cNvSpPr/>
            <p:nvPr/>
          </p:nvSpPr>
          <p:spPr>
            <a:xfrm>
              <a:off x="8863540" y="4777153"/>
              <a:ext cx="1715072" cy="967154"/>
            </a:xfrm>
            <a:prstGeom prst="ellipse">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Adaptive policy </a:t>
              </a:r>
              <a:endParaRPr lang="en-IN" dirty="0">
                <a:solidFill>
                  <a:schemeClr val="tx1"/>
                </a:solidFill>
              </a:endParaRPr>
            </a:p>
          </p:txBody>
        </p:sp>
        <p:cxnSp>
          <p:nvCxnSpPr>
            <p:cNvPr id="30" name="Straight Arrow Connector 29">
              <a:extLst>
                <a:ext uri="{FF2B5EF4-FFF2-40B4-BE49-F238E27FC236}">
                  <a16:creationId xmlns:a16="http://schemas.microsoft.com/office/drawing/2014/main" id="{35EE9637-8797-3BC1-A6DF-6570D2CABBB6}"/>
                </a:ext>
              </a:extLst>
            </p:cNvPr>
            <p:cNvCxnSpPr>
              <a:cxnSpLocks/>
              <a:endCxn id="23" idx="0"/>
            </p:cNvCxnSpPr>
            <p:nvPr/>
          </p:nvCxnSpPr>
          <p:spPr>
            <a:xfrm flipH="1">
              <a:off x="2338346" y="1313704"/>
              <a:ext cx="2022963" cy="11869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DB973A45-20C9-4653-D55D-EC84D2D5B10C}"/>
                </a:ext>
              </a:extLst>
            </p:cNvPr>
            <p:cNvCxnSpPr>
              <a:cxnSpLocks/>
              <a:stCxn id="22" idx="4"/>
              <a:endCxn id="26" idx="0"/>
            </p:cNvCxnSpPr>
            <p:nvPr/>
          </p:nvCxnSpPr>
          <p:spPr>
            <a:xfrm>
              <a:off x="5351022" y="1597270"/>
              <a:ext cx="135376" cy="86457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E3ED1646-6EBF-C664-A7F3-A853DAF503CC}"/>
                </a:ext>
              </a:extLst>
            </p:cNvPr>
            <p:cNvCxnSpPr>
              <a:cxnSpLocks/>
              <a:endCxn id="25" idx="0"/>
            </p:cNvCxnSpPr>
            <p:nvPr/>
          </p:nvCxnSpPr>
          <p:spPr>
            <a:xfrm>
              <a:off x="6325832" y="1274885"/>
              <a:ext cx="2939680" cy="116058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7AFB532F-FE92-585D-8900-0C4A9B3F7C09}"/>
                </a:ext>
              </a:extLst>
            </p:cNvPr>
            <p:cNvCxnSpPr>
              <a:cxnSpLocks/>
              <a:stCxn id="23" idx="4"/>
            </p:cNvCxnSpPr>
            <p:nvPr/>
          </p:nvCxnSpPr>
          <p:spPr>
            <a:xfrm flipH="1">
              <a:off x="1750808" y="3467819"/>
              <a:ext cx="587538" cy="1374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3F0007C8-9E1A-448A-251A-4228772EACDC}"/>
                </a:ext>
              </a:extLst>
            </p:cNvPr>
            <p:cNvCxnSpPr>
              <a:cxnSpLocks/>
              <a:stCxn id="26" idx="4"/>
            </p:cNvCxnSpPr>
            <p:nvPr/>
          </p:nvCxnSpPr>
          <p:spPr>
            <a:xfrm flipH="1">
              <a:off x="4761305" y="3429000"/>
              <a:ext cx="725093" cy="14133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C29B9737-49A3-A2B8-817F-19E33DD5DF3C}"/>
                </a:ext>
              </a:extLst>
            </p:cNvPr>
            <p:cNvCxnSpPr>
              <a:cxnSpLocks/>
              <a:stCxn id="23" idx="5"/>
              <a:endCxn id="27" idx="1"/>
            </p:cNvCxnSpPr>
            <p:nvPr/>
          </p:nvCxnSpPr>
          <p:spPr>
            <a:xfrm>
              <a:off x="3168846" y="3326183"/>
              <a:ext cx="504602" cy="159260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E85798C1-A249-0264-40FA-9962986486FE}"/>
                </a:ext>
              </a:extLst>
            </p:cNvPr>
            <p:cNvCxnSpPr>
              <a:cxnSpLocks/>
              <a:stCxn id="26" idx="4"/>
            </p:cNvCxnSpPr>
            <p:nvPr/>
          </p:nvCxnSpPr>
          <p:spPr>
            <a:xfrm>
              <a:off x="5486398" y="3429000"/>
              <a:ext cx="1340832" cy="1348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CAC63DEA-4A08-F960-F868-291C3DD11634}"/>
                </a:ext>
              </a:extLst>
            </p:cNvPr>
            <p:cNvCxnSpPr>
              <a:cxnSpLocks/>
              <a:stCxn id="25" idx="3"/>
            </p:cNvCxnSpPr>
            <p:nvPr/>
          </p:nvCxnSpPr>
          <p:spPr>
            <a:xfrm flipH="1">
              <a:off x="7112977" y="3260987"/>
              <a:ext cx="1321204" cy="15161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4BFA2EF8-1545-1565-95FD-39A8C402CFA2}"/>
                </a:ext>
              </a:extLst>
            </p:cNvPr>
            <p:cNvCxnSpPr>
              <a:cxnSpLocks/>
              <a:stCxn id="25" idx="4"/>
            </p:cNvCxnSpPr>
            <p:nvPr/>
          </p:nvCxnSpPr>
          <p:spPr>
            <a:xfrm>
              <a:off x="9265512" y="3402623"/>
              <a:ext cx="625834" cy="137453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19" name="TextBox 18">
            <a:extLst>
              <a:ext uri="{FF2B5EF4-FFF2-40B4-BE49-F238E27FC236}">
                <a16:creationId xmlns:a16="http://schemas.microsoft.com/office/drawing/2014/main" id="{72825409-627F-41F6-A919-06A3D955DA3B}"/>
              </a:ext>
            </a:extLst>
          </p:cNvPr>
          <p:cNvSpPr txBox="1"/>
          <p:nvPr/>
        </p:nvSpPr>
        <p:spPr>
          <a:xfrm>
            <a:off x="2500081" y="278038"/>
            <a:ext cx="8153400" cy="907941"/>
          </a:xfrm>
          <a:prstGeom prst="rect">
            <a:avLst/>
          </a:prstGeom>
          <a:noFill/>
        </p:spPr>
        <p:txBody>
          <a:bodyPr wrap="square" rtlCol="0">
            <a:spAutoFit/>
          </a:bodyPr>
          <a:lstStyle/>
          <a:p>
            <a:r>
              <a:rPr lang="en-IN" sz="2800" dirty="0">
                <a:latin typeface="Lucida Bright" panose="02040602050505020304" pitchFamily="18" charset="0"/>
              </a:rPr>
              <a:t>Risk Analysis and Mitigation Strategies</a:t>
            </a:r>
          </a:p>
          <a:p>
            <a:pPr algn="ctr"/>
            <a:endParaRPr lang="en-IN" sz="2500" dirty="0">
              <a:solidFill>
                <a:srgbClr val="002060"/>
              </a:solidFill>
              <a:latin typeface="Lucida Bright" panose="02040602050505020304" pitchFamily="18" charset="0"/>
            </a:endParaRPr>
          </a:p>
        </p:txBody>
      </p:sp>
      <p:cxnSp>
        <p:nvCxnSpPr>
          <p:cNvPr id="20" name="Straight Connector 19">
            <a:extLst>
              <a:ext uri="{FF2B5EF4-FFF2-40B4-BE49-F238E27FC236}">
                <a16:creationId xmlns:a16="http://schemas.microsoft.com/office/drawing/2014/main" id="{E5288AA6-6B39-443B-A2B3-57C5D3DF87B5}"/>
              </a:ext>
            </a:extLst>
          </p:cNvPr>
          <p:cNvCxnSpPr/>
          <p:nvPr/>
        </p:nvCxnSpPr>
        <p:spPr>
          <a:xfrm>
            <a:off x="444500" y="837034"/>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58490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88D62B4A-2C99-19EB-2176-9E6871F9D43E}"/>
              </a:ext>
            </a:extLst>
          </p:cNvPr>
          <p:cNvSpPr txBox="1"/>
          <p:nvPr/>
        </p:nvSpPr>
        <p:spPr>
          <a:xfrm>
            <a:off x="3829627" y="447156"/>
            <a:ext cx="8153400" cy="907941"/>
          </a:xfrm>
          <a:prstGeom prst="rect">
            <a:avLst/>
          </a:prstGeom>
          <a:noFill/>
        </p:spPr>
        <p:txBody>
          <a:bodyPr wrap="square" rtlCol="0">
            <a:spAutoFit/>
          </a:bodyPr>
          <a:lstStyle/>
          <a:p>
            <a:r>
              <a:rPr lang="en-IN" sz="2800" dirty="0">
                <a:latin typeface="Lucida Bright" panose="02040602050505020304" pitchFamily="18" charset="0"/>
              </a:rPr>
              <a:t>Justification and Summary</a:t>
            </a:r>
          </a:p>
          <a:p>
            <a:pPr algn="ctr"/>
            <a:endParaRPr lang="en-IN" sz="2500" dirty="0">
              <a:solidFill>
                <a:srgbClr val="002060"/>
              </a:solidFill>
              <a:latin typeface="Lucida Bright" panose="02040602050505020304" pitchFamily="18" charset="0"/>
            </a:endParaRPr>
          </a:p>
        </p:txBody>
      </p:sp>
      <p:cxnSp>
        <p:nvCxnSpPr>
          <p:cNvPr id="6" name="Straight Connector 5">
            <a:extLst>
              <a:ext uri="{FF2B5EF4-FFF2-40B4-BE49-F238E27FC236}">
                <a16:creationId xmlns:a16="http://schemas.microsoft.com/office/drawing/2014/main" id="{0B67FB71-805A-F77B-6FD9-1E4FC6F52555}"/>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FEAF8B1-A48C-4C9D-B81B-3D37C0E9E428}"/>
              </a:ext>
            </a:extLst>
          </p:cNvPr>
          <p:cNvSpPr txBox="1"/>
          <p:nvPr/>
        </p:nvSpPr>
        <p:spPr>
          <a:xfrm>
            <a:off x="1776311" y="1355097"/>
            <a:ext cx="9777047" cy="2246769"/>
          </a:xfrm>
          <a:prstGeom prst="rect">
            <a:avLst/>
          </a:prstGeom>
          <a:noFill/>
        </p:spPr>
        <p:txBody>
          <a:bodyPr wrap="square" rtlCol="0">
            <a:spAutoFit/>
          </a:bodyPr>
          <a:lstStyle/>
          <a:p>
            <a:r>
              <a:rPr lang="en-IN" sz="2000" dirty="0">
                <a:latin typeface="Lucida Bright" panose="02040602050505020304" pitchFamily="18" charset="0"/>
              </a:rPr>
              <a:t>The Approaches selected for providing solution to the given problem are chosen on the basis of the constraints given to us. By using modelling and simulation techniques, we ran a cost-benefit analysis using minimization algorithms and differential evolution algorithms. </a:t>
            </a:r>
          </a:p>
          <a:p>
            <a:endParaRPr lang="en-IN" sz="2000" dirty="0">
              <a:latin typeface="Lucida Bright" panose="02040602050505020304" pitchFamily="18" charset="0"/>
            </a:endParaRPr>
          </a:p>
          <a:p>
            <a:r>
              <a:rPr lang="en-IN" sz="2000" dirty="0">
                <a:latin typeface="Lucida Bright" panose="02040602050505020304" pitchFamily="18" charset="0"/>
              </a:rPr>
              <a:t>Our solution provides a clear cut pathway to a successful implementation of ZLD in BPL within the span of CPCB mandated deadline using RO+MVR plant.</a:t>
            </a:r>
          </a:p>
        </p:txBody>
      </p:sp>
    </p:spTree>
    <p:extLst>
      <p:ext uri="{BB962C8B-B14F-4D97-AF65-F5344CB8AC3E}">
        <p14:creationId xmlns:p14="http://schemas.microsoft.com/office/powerpoint/2010/main" val="10806053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C25E55-9C02-6671-F268-2384F5CD469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7ECDBB74-A59E-B789-F585-35F59270DDC3}"/>
              </a:ext>
            </a:extLst>
          </p:cNvPr>
          <p:cNvSpPr txBox="1"/>
          <p:nvPr/>
        </p:nvSpPr>
        <p:spPr>
          <a:xfrm>
            <a:off x="1456384" y="1551111"/>
            <a:ext cx="9279231" cy="4524315"/>
          </a:xfrm>
          <a:prstGeom prst="rect">
            <a:avLst/>
          </a:prstGeom>
          <a:noFill/>
        </p:spPr>
        <p:txBody>
          <a:bodyPr wrap="square" rtlCol="0">
            <a:spAutoFit/>
          </a:bodyPr>
          <a:lstStyle/>
          <a:p>
            <a:pPr marL="285750" indent="-285750" algn="just">
              <a:buFont typeface="Wingdings" panose="05000000000000000000" pitchFamily="2" charset="2"/>
              <a:buChar char="q"/>
            </a:pPr>
            <a:r>
              <a:rPr lang="en-US" b="1" dirty="0"/>
              <a:t>Environmental Protection: </a:t>
            </a:r>
            <a:r>
              <a:rPr lang="en-US" dirty="0"/>
              <a:t>Prevents pollution by eliminating the discharge of harmful chemicals, heavy metals, and toxins into water bodies. Conserves water resources, making it especially crucial in areas with water scarcity.</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Regulatory Compliance: </a:t>
            </a:r>
            <a:r>
              <a:rPr lang="en-US" dirty="0"/>
              <a:t>Helps industries comply with stringent environmental regulations like those from the CPCB and EPA, which demand reductions in effluent discharge. Reduces risks of fines and legal penalties for violating wastewater discharge limits.</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Economic Advantages: </a:t>
            </a:r>
            <a:r>
              <a:rPr lang="en-US" dirty="0"/>
              <a:t>Cost Savings on water procurement and wastewater treatment </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Resource Recovery: </a:t>
            </a:r>
            <a:r>
              <a:rPr lang="en-US" dirty="0"/>
              <a:t>Extracts valuable by-products (like chemicals or salts) from wastewater, adding economic value.</a:t>
            </a:r>
          </a:p>
          <a:p>
            <a:pPr marL="285750" indent="-285750" algn="just">
              <a:buFont typeface="Wingdings" panose="05000000000000000000" pitchFamily="2" charset="2"/>
              <a:buChar char="q"/>
            </a:pPr>
            <a:endParaRPr lang="en-US" dirty="0"/>
          </a:p>
          <a:p>
            <a:pPr marL="285750" indent="-285750" algn="just">
              <a:buFont typeface="Wingdings" panose="05000000000000000000" pitchFamily="2" charset="2"/>
              <a:buChar char="q"/>
            </a:pPr>
            <a:r>
              <a:rPr lang="en-US" b="1" dirty="0"/>
              <a:t>Sustainability</a:t>
            </a:r>
            <a:r>
              <a:rPr lang="en-US" dirty="0"/>
              <a:t>: Sustainable water use through recycling, decreasing the environmental footprint of industrial activities. Improved corporate image: Companies adopting ZLD demonstrate commitment to sustainable practices.</a:t>
            </a:r>
            <a:endParaRPr lang="en-IN" dirty="0"/>
          </a:p>
        </p:txBody>
      </p:sp>
      <p:sp>
        <p:nvSpPr>
          <p:cNvPr id="2" name="TextBox 1">
            <a:extLst>
              <a:ext uri="{FF2B5EF4-FFF2-40B4-BE49-F238E27FC236}">
                <a16:creationId xmlns:a16="http://schemas.microsoft.com/office/drawing/2014/main" id="{91FABDD4-9C73-F918-37B5-E7D9E48D7E3F}"/>
              </a:ext>
            </a:extLst>
          </p:cNvPr>
          <p:cNvSpPr txBox="1"/>
          <p:nvPr/>
        </p:nvSpPr>
        <p:spPr>
          <a:xfrm>
            <a:off x="1130299" y="480890"/>
            <a:ext cx="9915071" cy="861774"/>
          </a:xfrm>
          <a:prstGeom prst="rect">
            <a:avLst/>
          </a:prstGeom>
          <a:noFill/>
        </p:spPr>
        <p:txBody>
          <a:bodyPr wrap="square" rtlCol="0">
            <a:spAutoFit/>
          </a:bodyPr>
          <a:lstStyle/>
          <a:p>
            <a:pPr algn="ctr"/>
            <a:r>
              <a:rPr lang="en-US" sz="2500" dirty="0">
                <a:solidFill>
                  <a:srgbClr val="002060"/>
                </a:solidFill>
                <a:latin typeface="Lucida Bright" panose="02040602050505020304" pitchFamily="18" charset="0"/>
              </a:rPr>
              <a:t>Importance of Industrial Wastewater Management</a:t>
            </a:r>
          </a:p>
          <a:p>
            <a:pPr algn="ctr"/>
            <a:endParaRPr lang="en-IN" sz="2500" dirty="0">
              <a:solidFill>
                <a:srgbClr val="002060"/>
              </a:solidFill>
              <a:latin typeface="Lucida Bright" panose="02040602050505020304" pitchFamily="18" charset="0"/>
            </a:endParaRPr>
          </a:p>
        </p:txBody>
      </p:sp>
      <p:cxnSp>
        <p:nvCxnSpPr>
          <p:cNvPr id="5" name="Straight Connector 4">
            <a:extLst>
              <a:ext uri="{FF2B5EF4-FFF2-40B4-BE49-F238E27FC236}">
                <a16:creationId xmlns:a16="http://schemas.microsoft.com/office/drawing/2014/main" id="{44000C0C-5C1C-17CC-98A2-A06B363F0777}"/>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35693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5" name="Straight Connector 4">
            <a:extLst>
              <a:ext uri="{FF2B5EF4-FFF2-40B4-BE49-F238E27FC236}">
                <a16:creationId xmlns:a16="http://schemas.microsoft.com/office/drawing/2014/main" id="{50A27F4E-9908-FB7E-657D-EA5900D89083}"/>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6B709A98-4967-7C54-CDF1-0457D00518C5}"/>
              </a:ext>
            </a:extLst>
          </p:cNvPr>
          <p:cNvSpPr txBox="1"/>
          <p:nvPr/>
        </p:nvSpPr>
        <p:spPr>
          <a:xfrm>
            <a:off x="1824263" y="1974226"/>
            <a:ext cx="8962573" cy="3170099"/>
          </a:xfrm>
          <a:prstGeom prst="rect">
            <a:avLst/>
          </a:prstGeom>
          <a:noFill/>
        </p:spPr>
        <p:txBody>
          <a:bodyPr wrap="square" rtlCol="0">
            <a:spAutoFit/>
          </a:bodyPr>
          <a:lstStyle/>
          <a:p>
            <a:pPr algn="just"/>
            <a:r>
              <a:rPr lang="en-US" sz="2000" dirty="0">
                <a:latin typeface="Aptos" panose="020B0004020202020204" pitchFamily="34" charset="0"/>
              </a:rPr>
              <a:t>A leading petrochemical manufacturing company involved in the production of a wide range of chemicals and polymers.  BPL, like many other industrial entities, faces challenges related to wastewater management, specifically dealing with high volumes and high TDS (Total Dissolved Solids) wastewater. BPL aims to optimize water recovery while minimizing operational costs and energy consumption in its ZLD processes.</a:t>
            </a:r>
          </a:p>
          <a:p>
            <a:pPr algn="just"/>
            <a:endParaRPr lang="en-US" sz="2000" dirty="0">
              <a:latin typeface="Aptos" panose="020B0004020202020204" pitchFamily="34" charset="0"/>
            </a:endParaRPr>
          </a:p>
          <a:p>
            <a:pPr algn="just"/>
            <a:r>
              <a:rPr lang="en-US" sz="2000" dirty="0">
                <a:latin typeface="Aptos" panose="020B0004020202020204" pitchFamily="34" charset="0"/>
              </a:rPr>
              <a:t>BPL is evaluating and implementing advanced wastewater treatment technologies (like RO, MVR, and MEE) to meet Zero Liquid Discharge requirements and become an industry leader in sustainable operations.</a:t>
            </a:r>
            <a:endParaRPr lang="en-IN" sz="2000" dirty="0">
              <a:latin typeface="Aptos" panose="020B0004020202020204" pitchFamily="34" charset="0"/>
            </a:endParaRPr>
          </a:p>
        </p:txBody>
      </p:sp>
      <p:sp>
        <p:nvSpPr>
          <p:cNvPr id="4" name="TextBox 3">
            <a:extLst>
              <a:ext uri="{FF2B5EF4-FFF2-40B4-BE49-F238E27FC236}">
                <a16:creationId xmlns:a16="http://schemas.microsoft.com/office/drawing/2014/main" id="{ABA16A9F-D203-F58E-6799-2D953970BF5D}"/>
              </a:ext>
            </a:extLst>
          </p:cNvPr>
          <p:cNvSpPr txBox="1"/>
          <p:nvPr/>
        </p:nvSpPr>
        <p:spPr>
          <a:xfrm>
            <a:off x="1824263" y="440161"/>
            <a:ext cx="7977413" cy="477054"/>
          </a:xfrm>
          <a:prstGeom prst="rect">
            <a:avLst/>
          </a:prstGeom>
          <a:noFill/>
        </p:spPr>
        <p:txBody>
          <a:bodyPr wrap="square" rtlCol="0">
            <a:spAutoFit/>
          </a:bodyPr>
          <a:lstStyle/>
          <a:p>
            <a:pPr algn="ctr"/>
            <a:r>
              <a:rPr lang="en-US" sz="2500" dirty="0">
                <a:solidFill>
                  <a:srgbClr val="002060"/>
                </a:solidFill>
                <a:latin typeface="Lucida Bright" panose="02040602050505020304" pitchFamily="18" charset="0"/>
              </a:rPr>
              <a:t> Overview of Bharat Petrochemicals Ltd. (BPL)</a:t>
            </a:r>
            <a:endParaRPr lang="en-IN" sz="2500" dirty="0">
              <a:solidFill>
                <a:srgbClr val="002060"/>
              </a:solidFill>
              <a:latin typeface="Lucida Bright" panose="02040602050505020304" pitchFamily="18" charset="0"/>
            </a:endParaRPr>
          </a:p>
        </p:txBody>
      </p:sp>
    </p:spTree>
    <p:extLst>
      <p:ext uri="{BB962C8B-B14F-4D97-AF65-F5344CB8AC3E}">
        <p14:creationId xmlns:p14="http://schemas.microsoft.com/office/powerpoint/2010/main" val="211602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B39D4B-9BDA-2650-826A-44A680181F4E}"/>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3B640B6C-03C1-FFDD-76BB-64868F9E3345}"/>
              </a:ext>
            </a:extLst>
          </p:cNvPr>
          <p:cNvSpPr txBox="1"/>
          <p:nvPr/>
        </p:nvSpPr>
        <p:spPr>
          <a:xfrm>
            <a:off x="1819058" y="2159856"/>
            <a:ext cx="8853334" cy="3477875"/>
          </a:xfrm>
          <a:prstGeom prst="rect">
            <a:avLst/>
          </a:prstGeom>
          <a:noFill/>
        </p:spPr>
        <p:txBody>
          <a:bodyPr wrap="square" rtlCol="0">
            <a:spAutoFit/>
          </a:bodyPr>
          <a:lstStyle/>
          <a:p>
            <a:pPr algn="just"/>
            <a:r>
              <a:rPr lang="en-US" sz="2000" dirty="0">
                <a:latin typeface="Aptos" panose="020B0004020202020204" pitchFamily="34" charset="0"/>
              </a:rPr>
              <a:t>As a major player in the petrochemical industry, BPL has a responsibility to minimize its environmental footprint by adopting sustainable water management practices.</a:t>
            </a:r>
          </a:p>
          <a:p>
            <a:pPr algn="just"/>
            <a:endParaRPr lang="en-US" sz="2000" dirty="0">
              <a:latin typeface="Aptos" panose="020B0004020202020204" pitchFamily="34" charset="0"/>
            </a:endParaRPr>
          </a:p>
          <a:p>
            <a:pPr algn="just"/>
            <a:r>
              <a:rPr lang="en-US" sz="2000" dirty="0">
                <a:latin typeface="Aptos" panose="020B0004020202020204" pitchFamily="34" charset="0"/>
              </a:rPr>
              <a:t>Zero Liquid Discharge (ZLD) ensures that wastewater is completely recycled with no effluent discharged, reducing environmental pollution and protecting local water sources. </a:t>
            </a:r>
          </a:p>
          <a:p>
            <a:pPr algn="just"/>
            <a:endParaRPr lang="en-US" sz="2000" dirty="0">
              <a:latin typeface="Aptos" panose="020B0004020202020204" pitchFamily="34" charset="0"/>
            </a:endParaRPr>
          </a:p>
          <a:p>
            <a:pPr algn="just"/>
            <a:r>
              <a:rPr lang="en-US" sz="2000" dirty="0">
                <a:latin typeface="Aptos" panose="020B0004020202020204" pitchFamily="34" charset="0"/>
              </a:rPr>
              <a:t>Adopting ZLD helps BPL comply with increasingly stringent environmental regulations enforced by governing bodies like the Central Pollution Control Board (CPCB) and State Pollution Control Boards (SPCB).Sustainability Goals:.</a:t>
            </a:r>
            <a:endParaRPr lang="en-IN" sz="2000" dirty="0">
              <a:latin typeface="Aptos" panose="020B0004020202020204" pitchFamily="34" charset="0"/>
            </a:endParaRPr>
          </a:p>
        </p:txBody>
      </p:sp>
      <p:sp>
        <p:nvSpPr>
          <p:cNvPr id="4" name="TextBox 3">
            <a:extLst>
              <a:ext uri="{FF2B5EF4-FFF2-40B4-BE49-F238E27FC236}">
                <a16:creationId xmlns:a16="http://schemas.microsoft.com/office/drawing/2014/main" id="{699A42EC-D72E-3422-25E1-E5104CDC872B}"/>
              </a:ext>
            </a:extLst>
          </p:cNvPr>
          <p:cNvSpPr txBox="1"/>
          <p:nvPr/>
        </p:nvSpPr>
        <p:spPr>
          <a:xfrm>
            <a:off x="1130299" y="538946"/>
            <a:ext cx="10018963" cy="861774"/>
          </a:xfrm>
          <a:prstGeom prst="rect">
            <a:avLst/>
          </a:prstGeom>
          <a:noFill/>
        </p:spPr>
        <p:txBody>
          <a:bodyPr wrap="square" rtlCol="0">
            <a:spAutoFit/>
          </a:bodyPr>
          <a:lstStyle/>
          <a:p>
            <a:pPr algn="ctr"/>
            <a:r>
              <a:rPr lang="en-US" sz="2500" dirty="0">
                <a:solidFill>
                  <a:srgbClr val="002060"/>
                </a:solidFill>
                <a:latin typeface="Lucida Bright" panose="02040602050505020304" pitchFamily="18" charset="0"/>
              </a:rPr>
              <a:t>Why BPL Needs to Adopt ZLD</a:t>
            </a:r>
          </a:p>
          <a:p>
            <a:pPr algn="ctr"/>
            <a:r>
              <a:rPr lang="en-US" sz="2500" dirty="0">
                <a:solidFill>
                  <a:srgbClr val="002060"/>
                </a:solidFill>
                <a:latin typeface="Lucida Bright" panose="02040602050505020304" pitchFamily="18" charset="0"/>
              </a:rPr>
              <a:t>Environmental Responsibility:</a:t>
            </a:r>
            <a:endParaRPr lang="en-IN" sz="2500" dirty="0">
              <a:solidFill>
                <a:srgbClr val="002060"/>
              </a:solidFill>
              <a:latin typeface="Lucida Bright" panose="02040602050505020304" pitchFamily="18" charset="0"/>
            </a:endParaRPr>
          </a:p>
        </p:txBody>
      </p:sp>
      <p:cxnSp>
        <p:nvCxnSpPr>
          <p:cNvPr id="5" name="Straight Connector 4">
            <a:extLst>
              <a:ext uri="{FF2B5EF4-FFF2-40B4-BE49-F238E27FC236}">
                <a16:creationId xmlns:a16="http://schemas.microsoft.com/office/drawing/2014/main" id="{EDACE376-1EBC-0B9B-3065-262B5301A4AD}"/>
              </a:ext>
            </a:extLst>
          </p:cNvPr>
          <p:cNvCxnSpPr/>
          <p:nvPr/>
        </p:nvCxnSpPr>
        <p:spPr>
          <a:xfrm>
            <a:off x="594225" y="1571645"/>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507114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24AA8D-7ADD-1617-70D3-EBDE1B344E9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EA18922-2784-911C-A7AF-03A15BC0B2EE}"/>
              </a:ext>
            </a:extLst>
          </p:cNvPr>
          <p:cNvSpPr txBox="1"/>
          <p:nvPr/>
        </p:nvSpPr>
        <p:spPr>
          <a:xfrm>
            <a:off x="1549400" y="1912540"/>
            <a:ext cx="8915400" cy="3477875"/>
          </a:xfrm>
          <a:prstGeom prst="rect">
            <a:avLst/>
          </a:prstGeom>
          <a:noFill/>
        </p:spPr>
        <p:txBody>
          <a:bodyPr wrap="square" rtlCol="0">
            <a:spAutoFit/>
          </a:bodyPr>
          <a:lstStyle/>
          <a:p>
            <a:pPr algn="just"/>
            <a:r>
              <a:rPr lang="en-US" sz="2000" dirty="0">
                <a:latin typeface="Aptos" panose="020B0004020202020204" pitchFamily="34" charset="0"/>
              </a:rPr>
              <a:t>Government regulations are evolving, and companies in water-intensive industries, like petrochemicals, are facing stricter effluent discharge norms.</a:t>
            </a:r>
          </a:p>
          <a:p>
            <a:pPr algn="just"/>
            <a:endParaRPr lang="en-US" sz="2000" dirty="0">
              <a:latin typeface="Aptos" panose="020B0004020202020204" pitchFamily="34" charset="0"/>
            </a:endParaRPr>
          </a:p>
          <a:p>
            <a:pPr algn="just"/>
            <a:r>
              <a:rPr lang="en-US" sz="2000" b="1" dirty="0">
                <a:latin typeface="Aptos" panose="020B0004020202020204" pitchFamily="34" charset="0"/>
              </a:rPr>
              <a:t>CPCB Guidelines: </a:t>
            </a:r>
          </a:p>
          <a:p>
            <a:pPr algn="just"/>
            <a:r>
              <a:rPr lang="en-US" sz="2000" dirty="0">
                <a:latin typeface="Aptos" panose="020B0004020202020204" pitchFamily="34" charset="0"/>
              </a:rPr>
              <a:t>CPCB mandates that industrial effluent must meet specific standards, including limits for Total Dissolved Solids (TDS), Biochemical Oxygen Demand (BOD), and Chemical Oxygen Demand (COD).ZLD Implementation Deadlines: Regulatory bodies are setting deadlines for industries to adopt ZLD or improve their wastewater treatment to avoid environmental penalties. Periodic Monitoring: The CPCB and SPCB regularly monitor compliance, and failing to meet standards can result in fines, shutdowns, or even legal actions.</a:t>
            </a:r>
            <a:endParaRPr lang="en-IN" sz="2000" dirty="0">
              <a:latin typeface="Aptos" panose="020B0004020202020204" pitchFamily="34" charset="0"/>
            </a:endParaRPr>
          </a:p>
        </p:txBody>
      </p:sp>
      <p:sp>
        <p:nvSpPr>
          <p:cNvPr id="4" name="TextBox 3">
            <a:extLst>
              <a:ext uri="{FF2B5EF4-FFF2-40B4-BE49-F238E27FC236}">
                <a16:creationId xmlns:a16="http://schemas.microsoft.com/office/drawing/2014/main" id="{C5F52B50-5753-4857-B9E8-015668A6023B}"/>
              </a:ext>
            </a:extLst>
          </p:cNvPr>
          <p:cNvSpPr txBox="1"/>
          <p:nvPr/>
        </p:nvSpPr>
        <p:spPr>
          <a:xfrm>
            <a:off x="1435100" y="449661"/>
            <a:ext cx="9321800" cy="477054"/>
          </a:xfrm>
          <a:prstGeom prst="rect">
            <a:avLst/>
          </a:prstGeom>
          <a:noFill/>
        </p:spPr>
        <p:txBody>
          <a:bodyPr wrap="square" rtlCol="0">
            <a:spAutoFit/>
          </a:bodyPr>
          <a:lstStyle/>
          <a:p>
            <a:pPr algn="just"/>
            <a:r>
              <a:rPr lang="en-US" sz="2500" dirty="0">
                <a:solidFill>
                  <a:srgbClr val="002060"/>
                </a:solidFill>
                <a:latin typeface="Lucida Bright" panose="02040602050505020304" pitchFamily="18" charset="0"/>
              </a:rPr>
              <a:t>Regulatory Challenges and Deadlines Tighter Regulations:</a:t>
            </a:r>
            <a:endParaRPr lang="en-IN" sz="2500" dirty="0">
              <a:solidFill>
                <a:srgbClr val="002060"/>
              </a:solidFill>
              <a:latin typeface="Lucida Bright" panose="02040602050505020304" pitchFamily="18" charset="0"/>
            </a:endParaRPr>
          </a:p>
        </p:txBody>
      </p:sp>
      <p:cxnSp>
        <p:nvCxnSpPr>
          <p:cNvPr id="5" name="Straight Connector 4">
            <a:extLst>
              <a:ext uri="{FF2B5EF4-FFF2-40B4-BE49-F238E27FC236}">
                <a16:creationId xmlns:a16="http://schemas.microsoft.com/office/drawing/2014/main" id="{E4597C14-1CFA-E116-F3DB-6CE1F569B18C}"/>
              </a:ext>
            </a:extLst>
          </p:cNvPr>
          <p:cNvCxnSpPr/>
          <p:nvPr/>
        </p:nvCxnSpPr>
        <p:spPr>
          <a:xfrm>
            <a:off x="444500" y="1144337"/>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6296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F2105A-632E-565A-2C40-65BD910FB612}"/>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C1D129F4-8D86-7D4B-AE09-06E6B383DFEE}"/>
              </a:ext>
            </a:extLst>
          </p:cNvPr>
          <p:cNvSpPr txBox="1"/>
          <p:nvPr/>
        </p:nvSpPr>
        <p:spPr>
          <a:xfrm>
            <a:off x="645884" y="1277540"/>
            <a:ext cx="10196287" cy="5355312"/>
          </a:xfrm>
          <a:prstGeom prst="rect">
            <a:avLst/>
          </a:prstGeom>
          <a:noFill/>
        </p:spPr>
        <p:txBody>
          <a:bodyPr wrap="square" rtlCol="0">
            <a:spAutoFit/>
          </a:bodyPr>
          <a:lstStyle/>
          <a:p>
            <a:r>
              <a:rPr lang="en-US" dirty="0"/>
              <a:t>Fines and Penalties: BPL could face significant fines for failing to meet effluent discharge standards or ZLD compliance.</a:t>
            </a:r>
          </a:p>
          <a:p>
            <a:endParaRPr lang="en-US" dirty="0"/>
          </a:p>
          <a:p>
            <a:r>
              <a:rPr lang="en-US" dirty="0"/>
              <a:t>Litigation: Non-compliance could lead to legal proceedings or restrictions imposed by environmental regulatory bodies.</a:t>
            </a:r>
          </a:p>
          <a:p>
            <a:endParaRPr lang="en-US" dirty="0"/>
          </a:p>
          <a:p>
            <a:r>
              <a:rPr lang="en-US" dirty="0"/>
              <a:t>Environmental Harm: Discharge of untreated or inadequately treated wastewater can lead to pollution of local water bodies, harming ecosystems, wildlife, and communities.</a:t>
            </a:r>
          </a:p>
          <a:p>
            <a:endParaRPr lang="en-US" dirty="0"/>
          </a:p>
          <a:p>
            <a:r>
              <a:rPr lang="en-US" dirty="0"/>
              <a:t>Operational Restrictions: Regulatory bodies may impose shutdowns or restrictions on industrial operations if ZLD standards are not met. In extreme cases, business operations can be suspended if pollution limits are violated.</a:t>
            </a:r>
          </a:p>
          <a:p>
            <a:endParaRPr lang="en-US" dirty="0"/>
          </a:p>
          <a:p>
            <a:r>
              <a:rPr lang="en-US" dirty="0"/>
              <a:t>Reputational Damage: Failing to comply with ZLD regulations can tarnish BPL’s reputation as an environmentally responsible company. Customers, investors, and the public are increasingly scrutinizing businesses' environmental performance, and non-compliance may negatively affect brand image.</a:t>
            </a:r>
          </a:p>
          <a:p>
            <a:endParaRPr lang="en-US" dirty="0"/>
          </a:p>
          <a:p>
            <a:r>
              <a:rPr lang="en-US" dirty="0"/>
              <a:t>Increased Costs: Non-compliance may lead to increased operational costs, such as higher disposal fees, emergency treatment costs, and investments needed to meet future regulations.</a:t>
            </a:r>
            <a:endParaRPr lang="en-IN" dirty="0"/>
          </a:p>
        </p:txBody>
      </p:sp>
      <p:sp>
        <p:nvSpPr>
          <p:cNvPr id="4" name="TextBox 3">
            <a:extLst>
              <a:ext uri="{FF2B5EF4-FFF2-40B4-BE49-F238E27FC236}">
                <a16:creationId xmlns:a16="http://schemas.microsoft.com/office/drawing/2014/main" id="{53D4C6EF-AD38-4871-F359-AD2AF3791CD5}"/>
              </a:ext>
            </a:extLst>
          </p:cNvPr>
          <p:cNvSpPr txBox="1"/>
          <p:nvPr/>
        </p:nvSpPr>
        <p:spPr>
          <a:xfrm>
            <a:off x="1240064" y="516419"/>
            <a:ext cx="9711871" cy="477054"/>
          </a:xfrm>
          <a:prstGeom prst="rect">
            <a:avLst/>
          </a:prstGeom>
          <a:noFill/>
        </p:spPr>
        <p:txBody>
          <a:bodyPr wrap="square" rtlCol="0">
            <a:spAutoFit/>
          </a:bodyPr>
          <a:lstStyle/>
          <a:p>
            <a:pPr algn="just"/>
            <a:r>
              <a:rPr lang="en-US" sz="2500" dirty="0">
                <a:solidFill>
                  <a:srgbClr val="002060"/>
                </a:solidFill>
                <a:latin typeface="Lucida Bright" panose="02040602050505020304" pitchFamily="18" charset="0"/>
              </a:rPr>
              <a:t>Potential Consequences of Non-Compliance Legal Penalties:</a:t>
            </a:r>
            <a:endParaRPr lang="en-IN" sz="2500" dirty="0">
              <a:solidFill>
                <a:srgbClr val="002060"/>
              </a:solidFill>
              <a:latin typeface="Lucida Bright" panose="02040602050505020304" pitchFamily="18" charset="0"/>
            </a:endParaRPr>
          </a:p>
        </p:txBody>
      </p:sp>
      <p:cxnSp>
        <p:nvCxnSpPr>
          <p:cNvPr id="5" name="Straight Connector 4">
            <a:extLst>
              <a:ext uri="{FF2B5EF4-FFF2-40B4-BE49-F238E27FC236}">
                <a16:creationId xmlns:a16="http://schemas.microsoft.com/office/drawing/2014/main" id="{639E9EB3-3F36-201E-DECD-26AC87CEA10A}"/>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08344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7D804CF-F680-51E5-BA6E-854E11C740E0}"/>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07A5E6A9-BD65-0AEA-1BFC-01B477C99A1A}"/>
              </a:ext>
            </a:extLst>
          </p:cNvPr>
          <p:cNvSpPr txBox="1"/>
          <p:nvPr/>
        </p:nvSpPr>
        <p:spPr>
          <a:xfrm>
            <a:off x="1099455" y="1630466"/>
            <a:ext cx="10196287" cy="4401205"/>
          </a:xfrm>
          <a:prstGeom prst="rect">
            <a:avLst/>
          </a:prstGeom>
          <a:noFill/>
        </p:spPr>
        <p:txBody>
          <a:bodyPr wrap="square" rtlCol="0">
            <a:spAutoFit/>
          </a:bodyPr>
          <a:lstStyle/>
          <a:p>
            <a:pPr algn="just"/>
            <a:r>
              <a:rPr lang="en-US" sz="2000" dirty="0">
                <a:latin typeface="Aptos" panose="020B0004020202020204" pitchFamily="34" charset="0"/>
              </a:rPr>
              <a:t>Total Water Consumption: BPL, as a petrochemical manufacturing facility, has significant water requirements for various processes such as cooling, chemical processing, cleaning, and product formulation.</a:t>
            </a:r>
          </a:p>
          <a:p>
            <a:pPr algn="just"/>
            <a:endParaRPr lang="en-US" sz="2000" dirty="0">
              <a:latin typeface="Aptos" panose="020B0004020202020204" pitchFamily="34" charset="0"/>
            </a:endParaRPr>
          </a:p>
          <a:p>
            <a:pPr algn="just"/>
            <a:r>
              <a:rPr lang="en-US" sz="2000" dirty="0">
                <a:latin typeface="Aptos" panose="020B0004020202020204" pitchFamily="34" charset="0"/>
              </a:rPr>
              <a:t>Estimated Daily Water Consumption: Approximately 100,000 to 500,000 liters/day .Wastewater Generation: Water used in industrial processes becomes contaminated and is subsequently treated before being discharged or recycled. This wastewater includes a variety of pollutants.</a:t>
            </a:r>
          </a:p>
          <a:p>
            <a:pPr algn="just"/>
            <a:endParaRPr lang="en-US" sz="2000" dirty="0">
              <a:latin typeface="Aptos" panose="020B0004020202020204" pitchFamily="34" charset="0"/>
            </a:endParaRPr>
          </a:p>
          <a:p>
            <a:pPr algn="just"/>
            <a:r>
              <a:rPr lang="en-US" sz="2000" dirty="0">
                <a:latin typeface="Aptos" panose="020B0004020202020204" pitchFamily="34" charset="0"/>
              </a:rPr>
              <a:t>Estimated Wastewater Generation: Around 80,000 to 450,000 liters/day.</a:t>
            </a:r>
          </a:p>
          <a:p>
            <a:pPr algn="just"/>
            <a:endParaRPr lang="en-US" sz="2000" dirty="0">
              <a:latin typeface="Aptos" panose="020B0004020202020204" pitchFamily="34" charset="0"/>
            </a:endParaRPr>
          </a:p>
          <a:p>
            <a:pPr algn="just"/>
            <a:r>
              <a:rPr lang="en-US" sz="2000" dirty="0">
                <a:latin typeface="Aptos" panose="020B0004020202020204" pitchFamily="34" charset="0"/>
              </a:rPr>
              <a:t>Water Recovery Efficiency: Efforts to recover water through processes like reverse osmosis (RO), mechanical vapor recompression (MVR), and multi-effect evaporation (MEE) can reduce the amount of wastewater generated.</a:t>
            </a:r>
            <a:endParaRPr lang="en-IN" sz="2000" dirty="0">
              <a:latin typeface="Aptos" panose="020B0004020202020204" pitchFamily="34" charset="0"/>
            </a:endParaRPr>
          </a:p>
        </p:txBody>
      </p:sp>
      <p:sp>
        <p:nvSpPr>
          <p:cNvPr id="4" name="TextBox 3">
            <a:extLst>
              <a:ext uri="{FF2B5EF4-FFF2-40B4-BE49-F238E27FC236}">
                <a16:creationId xmlns:a16="http://schemas.microsoft.com/office/drawing/2014/main" id="{E6E7797D-EB16-689F-D2B1-FBA2D0B0FF5A}"/>
              </a:ext>
            </a:extLst>
          </p:cNvPr>
          <p:cNvSpPr txBox="1"/>
          <p:nvPr/>
        </p:nvSpPr>
        <p:spPr>
          <a:xfrm>
            <a:off x="1240064" y="401535"/>
            <a:ext cx="9711871" cy="477054"/>
          </a:xfrm>
          <a:prstGeom prst="rect">
            <a:avLst/>
          </a:prstGeom>
          <a:noFill/>
        </p:spPr>
        <p:txBody>
          <a:bodyPr wrap="square" rtlCol="0">
            <a:spAutoFit/>
          </a:bodyPr>
          <a:lstStyle/>
          <a:p>
            <a:pPr algn="ctr"/>
            <a:r>
              <a:rPr lang="en-US" sz="2500" dirty="0">
                <a:solidFill>
                  <a:srgbClr val="002060"/>
                </a:solidFill>
                <a:latin typeface="Lucida Bright" panose="02040602050505020304" pitchFamily="18" charset="0"/>
              </a:rPr>
              <a:t>Daily Water consumption &amp; Wastewater generated</a:t>
            </a:r>
            <a:endParaRPr lang="en-IN" sz="2500" dirty="0">
              <a:solidFill>
                <a:srgbClr val="002060"/>
              </a:solidFill>
              <a:latin typeface="Lucida Bright" panose="02040602050505020304" pitchFamily="18" charset="0"/>
            </a:endParaRPr>
          </a:p>
        </p:txBody>
      </p:sp>
      <p:cxnSp>
        <p:nvCxnSpPr>
          <p:cNvPr id="5" name="Straight Connector 4">
            <a:extLst>
              <a:ext uri="{FF2B5EF4-FFF2-40B4-BE49-F238E27FC236}">
                <a16:creationId xmlns:a16="http://schemas.microsoft.com/office/drawing/2014/main" id="{9AD21D7D-786A-9217-CE6D-45A588BD6790}"/>
              </a:ext>
            </a:extLst>
          </p:cNvPr>
          <p:cNvCxnSpPr/>
          <p:nvPr/>
        </p:nvCxnSpPr>
        <p:spPr>
          <a:xfrm>
            <a:off x="546099" y="1016000"/>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8544380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86F075-CE5C-9B44-6FB1-E0CC7C83B7F1}"/>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2435F848-618B-FF69-FF04-E16712EB24C5}"/>
              </a:ext>
            </a:extLst>
          </p:cNvPr>
          <p:cNvSpPr txBox="1"/>
          <p:nvPr/>
        </p:nvSpPr>
        <p:spPr>
          <a:xfrm>
            <a:off x="1240064" y="516419"/>
            <a:ext cx="9711871" cy="477054"/>
          </a:xfrm>
          <a:prstGeom prst="rect">
            <a:avLst/>
          </a:prstGeom>
          <a:noFill/>
        </p:spPr>
        <p:txBody>
          <a:bodyPr wrap="square" rtlCol="0">
            <a:spAutoFit/>
          </a:bodyPr>
          <a:lstStyle/>
          <a:p>
            <a:pPr algn="ctr"/>
            <a:r>
              <a:rPr lang="en-US" sz="2500" dirty="0">
                <a:solidFill>
                  <a:srgbClr val="002060"/>
                </a:solidFill>
                <a:latin typeface="Lucida Bright" panose="02040602050505020304" pitchFamily="18" charset="0"/>
              </a:rPr>
              <a:t>Pollutants &amp; Effluent Characteristics </a:t>
            </a:r>
            <a:endParaRPr lang="en-IN" sz="2500" dirty="0">
              <a:solidFill>
                <a:srgbClr val="002060"/>
              </a:solidFill>
              <a:latin typeface="Lucida Bright" panose="02040602050505020304" pitchFamily="18" charset="0"/>
            </a:endParaRPr>
          </a:p>
        </p:txBody>
      </p:sp>
      <p:cxnSp>
        <p:nvCxnSpPr>
          <p:cNvPr id="5" name="Straight Connector 4">
            <a:extLst>
              <a:ext uri="{FF2B5EF4-FFF2-40B4-BE49-F238E27FC236}">
                <a16:creationId xmlns:a16="http://schemas.microsoft.com/office/drawing/2014/main" id="{AB458269-7C48-C2B8-8C32-FD2F01D90EE1}"/>
              </a:ext>
            </a:extLst>
          </p:cNvPr>
          <p:cNvCxnSpPr/>
          <p:nvPr/>
        </p:nvCxnSpPr>
        <p:spPr>
          <a:xfrm>
            <a:off x="444499" y="1160379"/>
            <a:ext cx="11303000" cy="0"/>
          </a:xfrm>
          <a:prstGeom prst="line">
            <a:avLst/>
          </a:prstGeom>
          <a:ln w="12700">
            <a:solidFill>
              <a:srgbClr val="002060"/>
            </a:solidFill>
          </a:ln>
        </p:spPr>
        <p:style>
          <a:lnRef idx="1">
            <a:schemeClr val="accent1"/>
          </a:lnRef>
          <a:fillRef idx="0">
            <a:schemeClr val="accent1"/>
          </a:fillRef>
          <a:effectRef idx="0">
            <a:schemeClr val="accent1"/>
          </a:effectRef>
          <a:fontRef idx="minor">
            <a:schemeClr val="tx1"/>
          </a:fontRef>
        </p:style>
      </p:cxnSp>
      <p:pic>
        <p:nvPicPr>
          <p:cNvPr id="6" name="Picture 5">
            <a:extLst>
              <a:ext uri="{FF2B5EF4-FFF2-40B4-BE49-F238E27FC236}">
                <a16:creationId xmlns:a16="http://schemas.microsoft.com/office/drawing/2014/main" id="{EBAF6AD9-348E-664A-F68E-BC38C3C2F6A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30295" y="1843086"/>
            <a:ext cx="10331410" cy="3755607"/>
          </a:xfrm>
          <a:prstGeom prst="rect">
            <a:avLst/>
          </a:prstGeom>
        </p:spPr>
      </p:pic>
    </p:spTree>
    <p:extLst>
      <p:ext uri="{BB962C8B-B14F-4D97-AF65-F5344CB8AC3E}">
        <p14:creationId xmlns:p14="http://schemas.microsoft.com/office/powerpoint/2010/main" val="128254575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331</TotalTime>
  <Words>1556</Words>
  <Application>Microsoft Office PowerPoint</Application>
  <PresentationFormat>Widescreen</PresentationFormat>
  <Paragraphs>165</Paragraphs>
  <Slides>27</Slides>
  <Notes>2</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27</vt:i4>
      </vt:variant>
    </vt:vector>
  </HeadingPairs>
  <TitlesOfParts>
    <vt:vector size="34" baseType="lpstr">
      <vt:lpstr>Aptos</vt:lpstr>
      <vt:lpstr>Arial</vt:lpstr>
      <vt:lpstr>Calibri</vt:lpstr>
      <vt:lpstr>Calibri Light</vt:lpstr>
      <vt:lpstr>Lucida Bright</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Devanshu Singh</dc:creator>
  <cp:lastModifiedBy>Paras Chaurasia</cp:lastModifiedBy>
  <cp:revision>12</cp:revision>
  <dcterms:created xsi:type="dcterms:W3CDTF">2025-02-21T07:19:13Z</dcterms:created>
  <dcterms:modified xsi:type="dcterms:W3CDTF">2025-03-30T12:07:27Z</dcterms:modified>
</cp:coreProperties>
</file>