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9" r:id="rId6"/>
    <p:sldId id="258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0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4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3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5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798B7-1288-4E9F-AC24-119F3B08D5A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85D9-57CD-4F67-898C-4838854B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6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Growth of Wind Energy on CCGT Heat Rates for ERCOT Plants: 2006-2016 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82245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/>
              <a:t>Summary of Initial Exploratory Analysis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" y="1368424"/>
            <a:ext cx="10515600" cy="47214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theoretically possible for the Heat Rate of a CCGT to double when required to provide highly flexible generation to back-up intermittent Wind Energy.</a:t>
            </a:r>
          </a:p>
          <a:p>
            <a:r>
              <a:rPr lang="en-US" dirty="0" smtClean="0"/>
              <a:t>Any such material increase would offset the net CO2 reduction benefit of Wind Energy.</a:t>
            </a:r>
          </a:p>
          <a:p>
            <a:r>
              <a:rPr lang="en-US" dirty="0" smtClean="0"/>
              <a:t>However, at ERCOT Wind Energy has increased more than tenfold and Heat Rates appear to have remained essentially unchanged.</a:t>
            </a:r>
          </a:p>
          <a:p>
            <a:r>
              <a:rPr lang="en-US" dirty="0" smtClean="0"/>
              <a:t>Inefficient but flexible Supplementary Firing by CCGT’s might be expected to have increased to accommodate intermittent Wind Generation, but it has not.</a:t>
            </a:r>
          </a:p>
          <a:p>
            <a:r>
              <a:rPr lang="en-US" dirty="0" smtClean="0"/>
              <a:t>No obvious evidence of </a:t>
            </a:r>
            <a:r>
              <a:rPr lang="en-US" u="sng" dirty="0" smtClean="0"/>
              <a:t>any </a:t>
            </a:r>
            <a:r>
              <a:rPr lang="en-US" dirty="0" smtClean="0"/>
              <a:t>inefficiencies associated with the growth in Wind energy (which is </a:t>
            </a:r>
            <a:r>
              <a:rPr lang="en-US" dirty="0" err="1" smtClean="0"/>
              <a:t>verey</a:t>
            </a:r>
            <a:r>
              <a:rPr lang="en-US" dirty="0" smtClean="0"/>
              <a:t> contrary to German experience, for example).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31449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II. Multivariate Regression Analysis of Plant Heat Rates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98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72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Generation from Coal and Natural Gas Flex to Meet </a:t>
            </a:r>
            <a:br>
              <a:rPr lang="en-US" dirty="0" smtClean="0"/>
            </a:br>
            <a:r>
              <a:rPr lang="en-US" u="sng" dirty="0" smtClean="0"/>
              <a:t>ERCOT’s Substantial Summer Air Conditioning Load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81856"/>
            <a:ext cx="9409176" cy="47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64541"/>
            <a:ext cx="1138428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Heat Rates Vary Greatly from Month to Month:</a:t>
            </a:r>
            <a:br>
              <a:rPr lang="en-US" dirty="0" smtClean="0"/>
            </a:br>
            <a:r>
              <a:rPr lang="en-US" u="sng" dirty="0" smtClean="0"/>
              <a:t>The April Spikes are Due to Large Nuclear Plants Offline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36" y="1882431"/>
            <a:ext cx="6133660" cy="47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Correlation Matrix: 2010 – 2017 YTD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1967650"/>
            <a:ext cx="8582026" cy="44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Correlation Matrix since 2014:</a:t>
            </a:r>
            <a:br>
              <a:rPr lang="en-US" dirty="0" smtClean="0"/>
            </a:br>
            <a:r>
              <a:rPr lang="en-US" u="sng" dirty="0" smtClean="0"/>
              <a:t>(includes Heating &amp; Cooling Days)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925383"/>
            <a:ext cx="8534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Come: </a:t>
            </a:r>
            <a:r>
              <a:rPr lang="en-US" dirty="0" err="1" smtClean="0"/>
              <a:t>groupby</a:t>
            </a:r>
            <a:r>
              <a:rPr lang="en-US" dirty="0" smtClean="0"/>
              <a:t> month mean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2962021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/>
              <a:t>I. Initial Exploratory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81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Histogram of ERCOT Heat Rates in 2016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06" y="1984248"/>
            <a:ext cx="6739668" cy="4527151"/>
          </a:xfrm>
        </p:spPr>
      </p:pic>
    </p:spTree>
    <p:extLst>
      <p:ext uri="{BB962C8B-B14F-4D97-AF65-F5344CB8AC3E}">
        <p14:creationId xmlns:p14="http://schemas.microsoft.com/office/powerpoint/2010/main" val="1760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Histogram of Percent Change in </a:t>
            </a:r>
            <a:br>
              <a:rPr lang="en-US" dirty="0" smtClean="0"/>
            </a:br>
            <a:r>
              <a:rPr lang="en-US" u="sng" dirty="0" smtClean="0"/>
              <a:t>Plant Heat Rate: 2016 vs 2006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61" y="1739514"/>
            <a:ext cx="6896926" cy="47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6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ERCOT CCGT Heat Rates Do Not Appear to Have </a:t>
            </a:r>
            <a:r>
              <a:rPr lang="en-US" u="sng" dirty="0" smtClean="0"/>
              <a:t>Increased Systematically Since 2006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09" y="1568025"/>
            <a:ext cx="7143860" cy="49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US" u="sng" dirty="0" smtClean="0"/>
              <a:t>Larger Plants Tend to Have Lower Heat Rates</a:t>
            </a:r>
            <a:endParaRPr lang="en-US" u="sng" dirty="0"/>
          </a:p>
        </p:txBody>
      </p:sp>
      <p:sp>
        <p:nvSpPr>
          <p:cNvPr id="4" name="AutoShape 4" descr="data:image/png;base64,iVBORw0KGgoAAAANSUhEUgAAAYUAAAEKCAYAAAD9xUlFAAAABHNCSVQICAgIfAhkiAAAAAlwSFlzAAALEgAACxIB0t1+/AAAADl0RVh0U29mdHdhcmUAbWF0cGxvdGxpYiB2ZXJzaW9uIDIuMS4xLCBodHRwOi8vbWF0cGxvdGxpYi5vcmcvAOZPmwAAHpFJREFUeJzt3XuYHVWZ7/HvjyRIlAhCWo0ksRnIDCoiYou3GQ2gyEWDF5gJjzcUJhwOKJzxMuBR5HLmGHTUURAxDJjoQS5GxQBBQCSABwkkIQmEoEaMQ4RDIiAhAsGE9/yx1q5sdnbvXZ1O7W26f5/n6afrsqrqrX17a9WqWqWIwMzMDGC7bgdgZmZ/PZwUzMys4KRgZmYFJwUzMys4KZiZWcFJwczMCk4KZmZWcFIwM7OCk4KZmRVGdjuAgRo7dmz09vZ2Owwzs23KwoUL/xgRPe3KbXNJobe3lwULFnQ7DDOzbYqk35cp59NHZmZWcFIwM7OCk4KZmRWcFMzMrOCkYGZmhcqTgqQRku6SdHWTec+TdLmkFZLmS+qtOh4zM+tfJ2oKJwPL+5l3LPBYROwJfA04pwPxmJlZPypNCpLGA4cD/9lPkSOAWXl4NnCQJFUZk5mZ9a/qmsJ/AJ8Bnu1n/m7AAwARsQF4HNi14pjMzKwfld3RLOldwOqIWChpcn/FmkyLJuuaBkwDmDhx4laLsZN6T72m2yEMGyunH97tEMy2WVXWFN4CTJG0ErgMOFDS/2koswqYACBpJLAT8GjjiiJiRkT0RURfT0/brjvMzGwLVZYUIuK0iBgfEb3AVODnEfHBhmJzgI/k4SNzmc1qCmZm1hkd7xBP0lnAgoiYA1wEfE/SClINYWqn4zEzs006khQiYh4wLw+fXjf9aeCoTsRgZmbt+Y5mMzMrOCmYmVnBScHMzApOCmZmVnBSMDOzgpOCmZkVnBTMzKzgpGBmZgUnBTMzKzgpmJlZwUnBzMwKTgpmZlZwUjAzs4KTgpmZFZwUzMys4KRgZmYFJwUzMytUlhQk7SDpDklLJC2TdGaTMsdIWiNpcf47rqp4zMysvSofx7keODAi1kkaBfxC0rURcXtDucsj4qQK4zAzs5IqSwoREcC6PDoq/0VV2zMzs8GrtE1B0ghJi4HVwA0RMb9JsfdLWipptqQJVcZjZmatVZoUImJjROwLjAf2l7R3Q5GrgN6I2Af4GTCr2XokTZO0QNKCNWvWVBmymdmw1pGrjyLiT8A84JCG6Y9ExPo8eiHwun6WnxERfRHR19PTU2msZmbDWZVXH/VI2jkPjwbeDtzXUGZc3egUYHlV8ZiZWXtVXn00DpglaQQp+VwREVdLOgtYEBFzgE9ImgJsAB4FjqkwHjMza6PKq4+WAq9tMv30uuHTgNOqisHMzAbGdzSbmVnBScHMzApOCmZmVnBSMDOzgpOCmZkVnBTMzKzgpGBmZgUnBTMzKzgpmJlZwUnBzMwKTgpmZlZwUjAzs4KTgpmZFZwUzMys4KRgZmYFJwUzMys4KZiZWaHKZzTvIOkOSUskLZN0ZpMyz5N0uaQVkuZL6q0qHjMza6/KmsJ64MCIeA2wL3CIpDc2lDkWeCwi9gS+BpxTYTxmZtZGZUkhknV5dFT+i4ZiRwCz8vBs4CBJqiomMzNrbWSVK5c0AlgI7Al8MyLmNxTZDXgAICI2SHoc2BX4Y8N6pgHTACZOnFhlyDYE9J56TbdD6LiV0w/vdgg2RFTa0BwRGyNiX2A8sL+kvRuKNKsVNNYmiIgZEdEXEX09PT1VhGpmZnTo6qOI+BMwDzikYdYqYAKApJHATsCjnYjJzMw2V+XVRz2Sds7Do4G3A/c1FJsDfCQPHwn8PCI2qymYmVlnVNmmMA6YldsVtgOuiIirJZ0FLIiIOcBFwPckrSDVEKZWGI+ZmbVRWVKIiKXAa5tMP71u+GngqKpiMDOzgWl7+kjSyZJeqOQiSYskHdyJ4MzMrLPKtCl8LCLWAgcDPcBHgemVRmVmZl1RJinULhs9DPhORCyh+aWkZma2jSuTFBZKup6UFK6TNAZ4ttqwzMysG8o0NB9L6rvo/oh4UtKupFNIZmY2xJSpKdwQEYvyDWhExCOkzuvMzGyI6bemIGkH4PnAWEkvYlM7wguBl3UgNjMz67BWp4+OB04hJYCFbEoKa4FvVhyXmZl1Qb9JISK+Dnxd0scj4twOxmRmZl3StqE5Is6V9Gagt758RHy3wrjMzKwL2iYFSd8D9gAWAxvz5ACcFMzMhpgyl6T2Aa9076VmZkNfmUtS7wFeWnUgZmbWfWVqCmOBeyXdAayvTYyIKZVFZWZmXVEmKZxRdRBmZvbXoczVRzd3IhAzM+u+Ms9TeKOkOyWtk/SMpI2S1nYiODMz66wyDc3nAUcDvwFGA8flaS1JmiDpJknLJS2TdHKTMpMlPS5pcf47vdm6zMysM0o9jjMiVkgaEREbge9Iuq3EYhuAT0bEotzd9kJJN0TEvQ3lbo2Idw0wbjMzq0CZpPCkpO2BxZK+BDwEvKDdQhHxUC5LRDwhaTmwG9CYFMzM7K9EmdNHHwJGACcBfwYmAO8fyEYk9QKvBeY3mf0mSUskXSvpVf0sP03SAkkL1qxZM5BNm5nZAJS5+uj3efAp4MyBbkDSjsAPgVPys57rLQJeHhHrJB0GXAlMahLDDGAGQF9fn++sNjOrSKvnKdxN6uOoqYjYp93KJY0iJYRLIuJHTdaxtm54rqTzJY2NiD+2jdzMzLa6VjWFQTX+ShJwEbA8Ir7aT5mXAg9HREjan3Q665HBbNfMzLZcq+cp/F7Se4A9gbsj4roBrvstpPaIuyUtztM+C0zM678AOBI4QdIG0umpqe54z8yse1qdPjofeBVwG3C2pP0j4uyyK46IX7DpaW39lTmPEvc8mJlZZ7Q6ffRW4DURsVHS84FbgdJJwczMtj2tLkl9Jt+sRkQ8SZujfjMz2/a1qinsJWlpHhawRx4XEGWuPjIzs21Lq6Twio5FYWZmfxVaXn3UyUDMzKz7ynRzYWZmw4STgpmZFfpNCpJuzP/P6Vw4ZmbWTa0amsdJehswRdJlNFySGhGLKo3MzMw6rlVSOB04FRgPNPZdFMCBVQVlZmbd0erqo9nAbEmfH0j3FmZmtu0q8zyFsyVNIXV7ATAvIq6uNiwzM+uGtlcfSfoicDLpMZr3AifnaWZmNsSUeUbz4cC+EfEsgKRZwF3AaVUGZmZmnVf2PoWd64Z3qiIQMzPrvjI1hS8Cd0m6iXRZ6ltxLcHMbEgq09B8qaR5wOtJSeFfI+L/VR2YmZl1XqnTRxHxUETMiYiflE0IkiZIuknScknLJJ3cpIwkfUPSCklLJe030B0wM7Otp8zpoy21AfhkRCySNAZYKOmGiLi3rsyhwKT89wbgW/m/mZl1QWUd4uXaxaI8/ASwHNitodgRwHcjuR3YWdK4qmIyM7PWWtYUJG0HLI2IvQezEUm9wGuB+Q2zdgMeqBtflac91LD8NGAawMSJEwcTitmQ1HvqNV3Z7srph3dlu1adljWFfG/CEklb/EssaUfgh8ApEbG2cXazzTaJY0ZE9EVEX09Pz5aGYmZmbZRpUxgHLJN0B/Dn2sSImNJuQUmjSAnhkoj4UZMiq4AJdePjgQdLxGRmZhUokxTO3JIVSxJwEbA8Ihp7Wa2ZA5yUu+Z+A/B4RDzUT1kzM6tYmfsUbpb0cmBSRPxM0vOBESXW/RbgQ8DdkhbnaZ8FJub1XgDMBQ4DVgBPAh8d+C6YmdnW0jYpSPpnUiPvLsAepIbgC4CDWi0XEb+geZtBfZkATiwbrJmZVavMJaknko761wJExG+AF1cZlJmZdUeZpLA+Ip6pjUgaSZMrhMzMbNtXJincLOmzwGhJ7wB+AFxVbVhmZtYNZZLCqcAa4G7geFLj8OeqDMrMzLqjzNVHz+YH68wnnTb6VW4gNjOzIabM1UeHk642+i3paqLdJR0fEddWHZyZmXVWmZvXvgIcEBErACTtAVwDOCmYmQ0xZdoUVtcSQnY/sLqieMzMrIv6rSlIel8eXCZpLnAFqU3hKODODsRmZmYd1ur00bvrhh8G3paH1wAvqiwiMzPrmn6TQkS4HyIzs2GmzNVHuwMfB3rry5fpOtvMzLYtZa4+upLUBfZVwLPVhmNmZt1UJik8HRHfqDwSMzPrujJJ4euSvgBcD6yvTYyIRZVFZWZmXVEmKbya9LCcA9l0+ijyuJmZDSFlksJ7gb+p7z67DEkXA+8i3fy2d5P5k4GfAL/Lk34UEWcNZBtmZrZ1lbmjeQmw8xaseyZwSJsyt0bEvvnPCcHMrMvK1BReAtwn6U6e26bQ8pLUiLhFUu+gojMzs44qkxS+UOH23yRpCfAg8KmIWFbhtszMrI0yz1O4uaJtLwJeHhHrJB1Guh9iUrOCkqYB0wAmTpxYUThmZta2TUHSE5LW5r+nJW2UtHawG46ItRGxLg/PBUZJGttP2RkR0RcRfT09PYPdtJmZ9aNMTWFM/bik9wD7D3bDkl4KPBwRIWl/UoJ6ZLDrNTOzLVemTeE5IuJKSae2KyfpUmAyMFbSKlLbxKi8jguAI4ETJG0AngKm+jGfZmbdVaZDvPfVjW4H9JFuXmspIo5uM/884Lx26zEzs84pU1Oof67CBmAlcEQl0ZiZWVeVaVPwcxXMzIaJVo/jPL3FchERZ1cQj5mZdVGrmsKfm0x7AXAssCvgpGBmNsS0ehznV2rDksYAJwMfBS4DvtLfcmZmtu1q2aYgaRfgX4APALOA/SLisU4EZmZmndeqTeHLwPuAGcCra3cfm5nZ0NWqm4tPAi8DPgc8WNfVxRNbo5sLMzP769OqTaHMsxbMzGwI8Q+/mZkVnBTMzKzgpGBmZgUnBTMzKzgpmJlZwUnBzMwKTgpmZlZwUjAzs0JlSUHSxZJWS7qnn/mS9A1JKyQtlbRfVbGYmVk5VdYUZgKHtJh/KDAp/00DvlVhLGZmVkJlSSEibgEebVHkCOC7kdwO7CxpXFXxmJlZe91sU9gNeKBufFWeZmZmXdL2Gc0VUpNp0bSgNI10iomJEydu8QZ7T71mi5c1s835O9VZK6cfXvk2ullTWAVMqBsfDzzYrGBEzIiIvojo6+np6UhwZmbDUTeTwhzgw/kqpDcCj0fEQ12Mx8xs2Kvs9JGkS4HJwFhJq4AvAKMAIuICYC5wGLACeJL0/GczM+uiypJCRBzdZn4AJ1a1fTMzGzjf0WxmZgUnBTMzKzgpmJlZwUnBzMwKTgpmZlZwUjAzs4KTgpmZFZwUzMys4KRgZmYFJwUzMys4KZiZWcFJwczMCk4KZmZWcFIwM7OCk4KZmRWcFMzMrOCkYGZmhUqTgqRDJP1K0gpJpzaZf4ykNZIW57/jqozHzMxaq/IZzSOAbwLvAFYBd0qaExH3NhS9PCJOqioOMzMrr8qawv7Aioi4PyKeAS4Djqhwe2ZmNkhVJoXdgAfqxlflaY3eL2mppNmSJlQYj5mZtVFlUlCTadEwfhXQGxH7AD8DZjVdkTRN0gJJC9asWbOVwzQzs5oqk8IqoP7IfzzwYH2BiHgkItbn0QuB1zVbUUTMiIi+iOjr6empJFgzM6s2KdwJTJK0u6TtganAnPoCksbVjU4BllcYj5mZtVHZ1UcRsUHSScB1wAjg4ohYJuksYEFEzAE+IWkKsAF4FDimqnjMzKy9ypICQETMBeY2TDu9bvg04LQqYzAzs/J8R7OZmRWcFMzMrOCkYGZmBScFMzMrOCmYmVnBScHMzApOCmZmVnBSMDOzgpOCmZkVnBTMzKzgpGBmZgUnBTMzKzgpmJlZwUnBzMwKTgpmZlZwUjAzs4KTgpmZFSpNCpIOkfQrSSskndpk/vMkXZ7nz5fUW2U8ZmbWWmVJQdII4JvAocArgaMlvbKh2LHAYxGxJ/A14Jyq4jEzs/aqrCnsD6yIiPsj4hngMuCIhjJHALPy8GzgIEmqMCYzM2uhyqSwG/BA3fiqPK1pmYjYADwO7FphTGZm1sLICtfd7Ig/tqAMkqYB0/LoOkm/GmAsY4E/DnCZocL7Pjx534cgtT/B3mrfX15mG1UmhVXAhLrx8cCD/ZRZJWkksBPwaOOKImIGMGNLA5G0ICL6tnT5bZn33fs+3HjfB7fvVZ4+uhOYJGl3SdsDU4E5DWXmAB/Jw0cCP4+IzWoKZmbWGZXVFCJig6STgOuAEcDFEbFM0lnAgoiYA1wEfE/SClINYWpV8ZiZWXtVnj4iIuYCcxumnV43/DRwVJUxZFt86mkI8L4PT9734WnQ+y6frTEzsxp3c2FmZoUhnRQkHSVpmaRnJfU1zDstd6/xK0nv7FaMnSDpDEl/kLQ4/x3W7Ziq1K57laFO0kpJd+f3ekG346mSpIslrZZ0T920XSTdIOk3+f+LuhljVfrZ90F/14d0UgDuAd4H3FI/MXe3MRV4FXAIcH7ulmMo+1pE7Jv/5rYvvm0q2b3KcHBAfq+H+qWZM0nf4XqnAjdGxCTgxjw+FM1k832HQX7Xh3RSiIjlEdHsRrcjgMsiYn1E/A5YQeqWw7Z9ZbpXsSEiIm5h83ub6rvPmQW8p6NBdUg/+z5oQzoptFCmC46h5iRJS3OVc0hWp7Ph+N42CuB6SQtzbwDDzUsi4iGA/P/FXY6n0wb1Xd/mk4Kkn0m6p8lfq6PDUt1rbEvavA7fAvYA9gUeAr7S1WCrNeTe2y3wlojYj3QK7URJb+12QNYxg/6uV3qfQidExNu3YLEyXXBsU8q+DpIuBK6uOJxuGnLv7UBFxIP5/2pJPyadUrul9VJDysOSxkXEQ5LGAau7HVCnRMTDteEt/a5v8zWFLTQHmJof8rM7MAm4o8sxVSZ/MWreS2qAH6rKdK8yZEl6gaQxtWHgYIb2+91Mffc5HwF+0sVYOmprfNe3+ZpCK5LeC5wL9ADXSFocEe/M3W1cAdwLbABOjIiN3Yy1Yl+StC/pNMpK4PjuhlOd/rpX6XJYnfQS4Mf5sSQjge9HxE+7G1J1JF0KTAbGSloFfAGYDlwh6Vjgv+hMrwkd18++Tx7sd913NJuZWWG4nj4yM7MmnBTMzKzgpGBmZgUnBTMzKzgpmJlZYcgnBUkbc2+B90j6gaTndymOU/rbtqRRkqbnXh3vkXSHpEPzvHWdjbQ5SVMG2uNof6/9YPZJ0jGSXtbPvJmSjmyYNphtfbbFvFpPpEsl3Syp7UPRW62vxTKX5B5f78ndFozK0yXpG7kn2KWS9qtb5qeS/iTp6oZ1SdK/Sfq1pOWSPjHQeLoU9+6S5ufvx+X5/pPavFMkfTgPz5T0ZO0+jTzt65JC0tg8HpK+Vzd/pKQ1tW3mz9ea/LldJml23ef2PRpA54pK3YxsvyWfQUm9quv9tGHev0s6cKDrLGvIJwXgqdxb4N7AM8B/K7ugtm7PqacA/SWks4FxwN45zncDY/op2xURMScipg9wsS1+7Vs4BmiaFCrQ7kf8gIjYB5gHfG4rrK+ZS4C9gFcDo4Hj8vRDSTddTgKmkbo3qPky8KEm6zqGdLf3XhHxClJngVXZmnGfQ+r5cxLwGHAspB904GPA9+vKriB3gChpO+AA4A918/8M7C1pdB5/R8N8gMvz5/ZVpM/tP+Xp7yH1vNuWpF7gD7lTxq3tXCrs+XU4JIV6twJ7Akj6YD4iXyzp27UEIGmdpLMkzQfeJOn1km6TtCSXHyNphKQvS7ozH+0cn5edLGlePrq4Lx8tKR+RvQy4SdJN9QHlo5B/Bj4eEesh3aoeEVfUlfm3vP3bJb0kT3t3Pnq6S6nfo9r0M/KR2TxJ99cfDUr6fI7rBkmXSvpUnr5HPkpbKOlWSXs1vnD5COq8PDwzH+3dlrdxZGP5Vq993Tp3lHSjpEVKR921L3NvPpK9MB+tXS9pdN5OH3BJft9GN9lOvyR9uu49O7Nu+pV535cpdyAnaTowOm/nkjar/iV1ne6VXV9/n8F6ETE3MtJd9+PzrCOA7+ZZtwM7K9/NGhE3Ak80ifME4KyIeDaX26z7h/yZelXd+DxJr5P0Nm3qo/8u1R2NN7O14pYk4EBgdp5U3+vpgcCiiNhQt8ilbPoRnwz8X9INqvWuBQ7Pw0fnZTaTk84LgMckvRmYAnw5vwZ75NemL5cdK2ll3eKHAj9tWN9YSb+UdLik8yVNydN/LOniPHyspP+VFxnR+B3Ir9PvgV0lvbRZ3IMWEUP6D1iX/48k3e5+AvAK4CpgVJ53PvDhPBzAP+bh7YH7gdfn8Rfm9UwDPpenPQ9YAOxO+hA+TvoCbEf6sfj7XG4lMLZJfPsAd7WIP4B35+Ev1W33RWy6+fA44Ct5+AzgthzXWOARYBTpx3Qx6ahtDPAb4FN5mRuBSXn4DcDPm8RxDHBeHp4J/CDv4ytJXVWXeu2bTH9hHh5LOsoT0Ev6Iu+b510BfDAPzwP6+tneTOB3eT9rf7VtHUx6fq1y3FcDb83zdsn/R5O6Bdi1Ps5+tlW8n8B/ANPq5rVdHy0+g/1sbxSwCPiHPH517bNV9x721Y1PBq5uWMcjwP8kfV6vrb3nDWX+B3BmHh4H/DoPX0XqaA9gR2Bkye/foOKufS7qxicA9+ThM0kHU/Xv/5HA7aTvx4XA2xreq3Wk79xsYIf8GSm2Sfqcr8nTHyYdzIyoX3/d9ubVYs9xrqyb9xPgb+q2+RJgPvCOPG0q8OU8fAdwex7+DvBOWnwH8viFwPvLvAcD/RvS3VxkoyUtzsO3AheRftRfB9yZDkQYzaZOszYCP8zDfwc8FBF3AkTEWgBJBwP71B0h70SqDj8D3BERq3K5xaQ39xeDiP8ZNnVqtZBU3YWUeC7PR1nbk34Ma66JVOtYL2k16QP598BPIuKpHNtV+f+OwJuBH+TXAlJCaefKSEec99ZqKU00e+3rCfjfSr14Pks62q6t63cRUVt2Iel1LOPTEVE7qqxvUzg4/92Vx3ckvWe3AJ9Q6hIF0o/OJNIPaDs35X1fzXNPH5VZ30H0/xls5nzgloi4tbZrTcq0657gecDTEdEn6X3AxcA/NJS5AriB1GXCP5KSP6Qj7q/mWs6Pap/xEgYbd6vy44DlTeb/iPSj+waadPMQEUuVTu8cDTR7CM3lEXFSrqV8E/g0qeuMUpTaPMZHxP150ihS8jsxIm7O024FTlFqo7gXeFH+Lr8J+ASwK62/A6up6DTqcEgKT0XEvvUT8ps9KyJOa1L+6djUD5Jo/oEV6Qjluob1TgbW103aSPvXeAUwUdKYiGhW5f9L5EODhvWdC3w1Iubk7Z5Rt0yzGJp9uSAdNf+p8TUqoX4b/a17s9e+wQdI/VK9LiL+kqvfOzRZ/0bSj+ZgCPhiRHz7ORPTa/d24E0R8aSkeXUxtHMA6Rz1TOAs4F8GsL5Wn8HnFpS+QHqd6n/gtqQ32FVsOuD5Memo9Dki4g+SHpG0D+k0zPF5+nRJ1wCHAbdLentE3NeBuP9IOsU0MtJpovryT9H8tb2MVDuZFRHP1h3s1JsD/DuplrBrswIREfng6eM0Twob2HQKvj6Of+C5B4IbSD/q7wRuzuv+g9KzDg4hHZjsQkrC6yLiCUm70vo7sANp/7e64damUHMjcKSkF0PxTNdmV4/cB7xM0utzuTH5PON1wAnadEXF3yr1SNnKEzRpPI6IJ0lH0N/IRxhIGifpg23WtxObGsg+0qpg9gvg3ZJ2yLWDw/P21wK/k3RU3rYkvabE+raGnYDVOSEcALS9god+XscSrgM+lvcdSbvl938n4LH8A74X8Ma6Zf5Se4/7k2tepwAflrTLANZX6jMo6TjSj8nRuWZWMydvU5LeCDwe+cEyLVxJOg8P6bTKr/spdxnwGWCniLg7x7FHRNwdEeeQTj9t1u5URdz5gOgm0mkheG6vp8tpaKfKy/wX6TTZ+S1CvJjUvnJ3q/0g1bB/m4cbP3srSbU96uKD9EN/bX1IpAbxvfTcK/h+Sfrs3EKqOXwq/y/jb6mo99thmRQi4l5Sdf96SUtJ1eVxTcrVrjw4V9KSXG4H4D9JVb5FSpeNfZv2NYIZwLVqaGjOPkc6j3lvXt+VebyVM0infG4lHU21lE+BzQGWkKrXC0jtH5CO2I/N+7iMzj2+8hKgT+nh8h8gJeF2ZgIXaIANzRFxPekqlV9Kupt0TnkMqTFwZP4cnE06H10zA1iqNg3N+UftUuDEsusr+xkELiCdUvtl3ufT8/S5pPauFaTzy/+9tkD+TPwAOEjSKknvzLOmA+/P+/9FNl0R1Gg26fTLFXXTTlG6vHQJ6Qj12rytxU2W39px/yupFraCdFRfOw15LdD0AUIR8e2I+G2zeXn+qoj4ej+z/ynHvBR4Lel9hJQsP63U0L4HqaZxgqTbSG0KNZPJNYK67W0kvaYHSKrt862ktpkVpJrNLpRICvnAYk/Sd3ircy+pw4ikHSNindIVT7eQGkcXdTsusy2l9BChz0TEb7odC4Ck8cCFEXFohdt4L7BfRHy+kvU7KQwfkr5PulpoB9L51i92OSSzQZH0d6RnMg+bJ8vlU703RMSfKlm/k4KZmdUMyzYFMzNrzknBzMwKTgpmZlZwUjAzs4KTgpmZFZwUzMys8P8BqrDhP1w8VD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26" y="1637892"/>
            <a:ext cx="7568936" cy="47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Changes in Plant Heat Rates </a:t>
            </a:r>
            <a:br>
              <a:rPr lang="en-US" dirty="0" smtClean="0"/>
            </a:br>
            <a:r>
              <a:rPr lang="en-US" u="sng" dirty="0" smtClean="0"/>
              <a:t>Appear to be Independent of Plant Size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95" y="2235591"/>
            <a:ext cx="7174191" cy="3918321"/>
          </a:xfrm>
        </p:spPr>
      </p:pic>
    </p:spTree>
    <p:extLst>
      <p:ext uri="{BB962C8B-B14F-4D97-AF65-F5344CB8AC3E}">
        <p14:creationId xmlns:p14="http://schemas.microsoft.com/office/powerpoint/2010/main" val="35653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Supplementary Firing is Inefficient, but </a:t>
            </a:r>
            <a:br>
              <a:rPr lang="en-US" dirty="0" smtClean="0"/>
            </a:br>
            <a:r>
              <a:rPr lang="en-US" u="sng" dirty="0" smtClean="0"/>
              <a:t>Allows Plants to Increase their Output Quickly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1" y="1960625"/>
            <a:ext cx="6720829" cy="4568192"/>
          </a:xfrm>
        </p:spPr>
      </p:pic>
    </p:spTree>
    <p:extLst>
      <p:ext uri="{BB962C8B-B14F-4D97-AF65-F5344CB8AC3E}">
        <p14:creationId xmlns:p14="http://schemas.microsoft.com/office/powerpoint/2010/main" val="6640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38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Although Wind has Grown 10x and the Need for Flexible Generation has Increased, </a:t>
            </a:r>
            <a:br>
              <a:rPr lang="en-US" dirty="0" smtClean="0"/>
            </a:br>
            <a:r>
              <a:rPr lang="en-US" u="sng" dirty="0" smtClean="0"/>
              <a:t>Supplementary Firing Appears to have Decreased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01" y="1861181"/>
            <a:ext cx="6396283" cy="4347596"/>
          </a:xfrm>
        </p:spPr>
      </p:pic>
    </p:spTree>
    <p:extLst>
      <p:ext uri="{BB962C8B-B14F-4D97-AF65-F5344CB8AC3E}">
        <p14:creationId xmlns:p14="http://schemas.microsoft.com/office/powerpoint/2010/main" val="8099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8810</TotalTime>
  <Words>240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Impact of the Growth of Wind Energy on CCGT Heat Rates for ERCOT Plants: 2006-2016 </vt:lpstr>
      <vt:lpstr>I. Initial Exploratory Analysis</vt:lpstr>
      <vt:lpstr>Histogram of ERCOT Heat Rates in 2016</vt:lpstr>
      <vt:lpstr>Histogram of Percent Change in  Plant Heat Rate: 2016 vs 2006</vt:lpstr>
      <vt:lpstr>ERCOT CCGT Heat Rates Do Not Appear to Have Increased Systematically Since 2006</vt:lpstr>
      <vt:lpstr>Larger Plants Tend to Have Lower Heat Rates</vt:lpstr>
      <vt:lpstr>Changes in Plant Heat Rates  Appear to be Independent of Plant Size</vt:lpstr>
      <vt:lpstr>Supplementary Firing is Inefficient, but  Allows Plants to Increase their Output Quickly</vt:lpstr>
      <vt:lpstr>Although Wind has Grown 10x and the Need for Flexible Generation has Increased,  Supplementary Firing Appears to have Decreased</vt:lpstr>
      <vt:lpstr>Summary of Initial Exploratory Analysis</vt:lpstr>
      <vt:lpstr>II. Multivariate Regression Analysis of Plant Heat Rates</vt:lpstr>
      <vt:lpstr>Generation from Coal and Natural Gas Flex to Meet  ERCOT’s Substantial Summer Air Conditioning Load</vt:lpstr>
      <vt:lpstr>Heat Rates Vary Greatly from Month to Month: The April Spikes are Due to Large Nuclear Plants Offline</vt:lpstr>
      <vt:lpstr>Correlation Matrix: 2010 – 2017 YTD</vt:lpstr>
      <vt:lpstr>Correlation Matrix since 2014: (includes Heating &amp; Cooling Days)</vt:lpstr>
      <vt:lpstr>To Come: groupby month mean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the Growth of Wind Energy on CCGT Heat Rates for ERCOT</dc:title>
  <dc:creator>DWillson</dc:creator>
  <cp:lastModifiedBy>DWillson</cp:lastModifiedBy>
  <cp:revision>23</cp:revision>
  <cp:lastPrinted>2018-01-31T19:29:36Z</cp:lastPrinted>
  <dcterms:created xsi:type="dcterms:W3CDTF">2018-01-25T16:50:22Z</dcterms:created>
  <dcterms:modified xsi:type="dcterms:W3CDTF">2018-01-31T19:40:23Z</dcterms:modified>
</cp:coreProperties>
</file>